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customXml/itemProps1.xml" ContentType="application/vnd.openxmlformats-officedocument.customXmlProperties+xml"/>
  <Override PartName="/docProps/core.xml" ContentType="application/vnd.openxmlformats-package.core-properties+xml"/>
  <Override PartName="/word/document.xml" ContentType="application/vnd.openxmlformats-officedocument.wordprocessingml.document.main+xml"/>
  <Override PartName="/word/fontTable.xml" ContentType="application/vnd.openxmlformats-officedocument.wordprocessingml.fontTable+xml"/>
  <Override PartName="/word/footnotes.xml" ContentType="application/vnd.openxmlformats-officedocument.wordprocessingml.foot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numbering.xml" ContentType="application/vnd.openxmlformats-officedocument.wordprocessingml.numbering+xml"/>
  <Override PartName="/word/settings.xml" ContentType="application/vnd.openxmlformats-officedocument.wordprocessingml.settings+xml"/>
  <Override PartName="/word/styles.xml" ContentType="application/vnd.openxmlformats-officedocument.wordprocessingml.styles+xml"/>
  <Override PartName="/word/theme/theme1.xml" ContentType="application/vnd.openxmlformats-officedocument.theme+xml"/>
  <Override PartName="/word/webSettings.xml" ContentType="application/vnd.openxmlformats-officedocument.wordprocessingml.webSetting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1.xml" ContentType="application/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extended-properties" Target="docProps/app.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 Generated by Aspose.Words for .NET 17.11 -->
  <w:body>
    <w:p w:rsidR="00F56BEB" w:rsidP="00B737AC">
      <w:pPr>
        <w:pStyle w:val="NAME"/>
        <w:rPr>
          <w:rtl/>
        </w:rPr>
      </w:pPr>
      <w:bookmarkStart w:id="0" w:name="_Toc349122061"/>
      <w:bookmarkStart w:id="1" w:name="_Toc349136480"/>
      <w:bookmarkStart w:id="2" w:name="_Toc352831083"/>
      <w:bookmarkStart w:id="3" w:name="_Toc354324568"/>
      <w:bookmarkStart w:id="4" w:name="_Toc354661923"/>
      <w:r w:rsidRPr="002C3499">
        <w:rPr>
          <w:rFonts w:hint="eastAsia"/>
          <w:rtl/>
        </w:rPr>
        <w:t>הפיקוח</w:t>
      </w:r>
      <w:r w:rsidRPr="002C3499">
        <w:rPr>
          <w:rtl/>
        </w:rPr>
        <w:t xml:space="preserve"> </w:t>
      </w:r>
      <w:r w:rsidRPr="002C3499">
        <w:rPr>
          <w:rFonts w:hint="eastAsia"/>
          <w:rtl/>
        </w:rPr>
        <w:t>על</w:t>
      </w:r>
      <w:r w:rsidRPr="002C3499">
        <w:rPr>
          <w:rtl/>
        </w:rPr>
        <w:t xml:space="preserve"> </w:t>
      </w:r>
      <w:r w:rsidRPr="002C3499">
        <w:rPr>
          <w:rFonts w:hint="eastAsia"/>
          <w:rtl/>
        </w:rPr>
        <w:t>כשרות</w:t>
      </w:r>
      <w:r w:rsidRPr="002C3499">
        <w:rPr>
          <w:rtl/>
        </w:rPr>
        <w:t xml:space="preserve"> </w:t>
      </w:r>
      <w:r w:rsidRPr="002C3499">
        <w:rPr>
          <w:rFonts w:hint="eastAsia"/>
          <w:rtl/>
        </w:rPr>
        <w:t>המזון</w:t>
      </w:r>
    </w:p>
    <w:p w:rsidR="00E077B7" w:rsidRPr="0010599F" w:rsidP="00B737AC">
      <w:pPr>
        <w:spacing w:line="240" w:lineRule="exact"/>
        <w:ind w:right="2268"/>
        <w:jc w:val="both"/>
        <w:rPr>
          <w:rFonts w:ascii="Tahoma" w:hAnsi="Tahoma" w:cs="Tahoma"/>
          <w:sz w:val="17"/>
          <w:szCs w:val="17"/>
          <w:rtl/>
        </w:rPr>
      </w:pPr>
    </w:p>
    <w:p w:rsidR="006C5F46" w:rsidRPr="00E077B7" w:rsidP="00B737AC">
      <w:pPr>
        <w:pStyle w:val="NAME"/>
        <w:rPr>
          <w:rtl/>
        </w:rPr>
        <w:sectPr w:rsidSect="000C05FA">
          <w:headerReference w:type="even" r:id="rId6"/>
          <w:headerReference w:type="default" r:id="rId7"/>
          <w:pgSz w:w="11906" w:h="16838" w:code="9"/>
          <w:pgMar w:top="3119" w:right="1701" w:bottom="3119" w:left="1701" w:header="1559" w:footer="709" w:gutter="0"/>
          <w:pgNumType w:start="55"/>
          <w:cols w:space="708"/>
          <w:titlePg/>
          <w:bidi/>
          <w:rtlGutter/>
          <w:docGrid w:linePitch="360"/>
        </w:sectPr>
      </w:pPr>
    </w:p>
    <w:p w:rsidR="006C5F46" w:rsidRPr="00CF3645" w:rsidP="00B737AC">
      <w:pPr>
        <w:pStyle w:val="Footer"/>
        <w:spacing w:after="120" w:line="230" w:lineRule="exact"/>
        <w:jc w:val="both"/>
        <w:rPr>
          <w:rFonts w:ascii="Tahoma" w:hAnsi="Tahoma" w:cs="Tahoma"/>
          <w:color w:val="2A2AA6"/>
          <w:szCs w:val="22"/>
          <w:rtl/>
        </w:rPr>
      </w:pPr>
    </w:p>
    <w:p w:rsidR="006C5F46" w:rsidP="00B737AC">
      <w:pPr>
        <w:pStyle w:val="KOT4"/>
        <w:rPr>
          <w:rtl/>
        </w:rPr>
        <w:sectPr w:rsidSect="00C20745">
          <w:pgSz w:w="11906" w:h="16838" w:code="9"/>
          <w:pgMar w:top="3119" w:right="1701" w:bottom="3119" w:left="1701" w:header="1559" w:footer="709" w:gutter="0"/>
          <w:cols w:space="708"/>
          <w:titlePg/>
          <w:bidi/>
          <w:rtlGutter/>
          <w:docGrid w:linePitch="360"/>
        </w:sectPr>
      </w:pPr>
    </w:p>
    <w:p w:rsidR="003D09D3" w:rsidRPr="00D94BA9" w:rsidP="00B737AC">
      <w:pPr>
        <w:pStyle w:val="KOT3T"/>
        <w:keepLines/>
        <w:rPr>
          <w:rtl/>
        </w:rPr>
      </w:pPr>
      <w:r w:rsidRPr="00D94BA9">
        <w:rPr>
          <w:rtl/>
        </w:rPr>
        <w:t>תקציר</w:t>
      </w:r>
    </w:p>
    <w:p w:rsidR="006C5F46" w:rsidRPr="003D09D3" w:rsidP="00B737AC">
      <w:pPr>
        <w:pStyle w:val="KOT4T"/>
        <w:rPr>
          <w:rtl/>
        </w:rPr>
      </w:pPr>
      <w:r w:rsidRPr="00B12E08">
        <w:rPr>
          <w:rFonts w:hint="eastAsia"/>
          <w:rtl/>
        </w:rPr>
        <w:t>רקע</w:t>
      </w:r>
      <w:r w:rsidRPr="00B12E08">
        <w:rPr>
          <w:rtl/>
        </w:rPr>
        <w:t xml:space="preserve"> </w:t>
      </w:r>
      <w:r w:rsidRPr="00B12E08">
        <w:rPr>
          <w:rFonts w:hint="eastAsia"/>
          <w:rtl/>
        </w:rPr>
        <w:t>כללי</w:t>
      </w:r>
      <w:r w:rsidRPr="00B12E08">
        <w:rPr>
          <w:rtl/>
        </w:rPr>
        <w:t xml:space="preserve"> </w:t>
      </w:r>
    </w:p>
    <w:p w:rsidR="002C3499" w:rsidRPr="004F5330" w:rsidP="00B737AC">
      <w:pPr>
        <w:pStyle w:val="takzir-text"/>
        <w:pBdr>
          <w:bottom w:val="none" w:sz="0" w:space="0" w:color="auto"/>
        </w:pBdr>
        <w:bidi/>
        <w:rPr>
          <w:b/>
          <w:rtl/>
        </w:rPr>
      </w:pPr>
      <w:r w:rsidRPr="004F5330">
        <w:rPr>
          <w:rFonts w:hint="cs"/>
          <w:b/>
          <w:rtl/>
        </w:rPr>
        <w:t>חלק ניכר מהציבור היהודי במדינת ישראל מקפיד על צריכת מזון כשר</w:t>
      </w:r>
      <w:r w:rsidRPr="008B5355">
        <w:rPr>
          <w:rFonts w:hint="cs"/>
          <w:b/>
          <w:sz w:val="24"/>
          <w:rtl/>
        </w:rPr>
        <w:t xml:space="preserve"> </w:t>
      </w:r>
      <w:r>
        <w:rPr>
          <w:rFonts w:hint="cs"/>
          <w:b/>
          <w:sz w:val="24"/>
          <w:rtl/>
        </w:rPr>
        <w:t>ו</w:t>
      </w:r>
      <w:r w:rsidRPr="00D63CEB">
        <w:rPr>
          <w:rFonts w:hint="cs"/>
          <w:b/>
          <w:sz w:val="24"/>
          <w:rtl/>
        </w:rPr>
        <w:t>נותן את אמונו במערך הפיקוח על הכשרות</w:t>
      </w:r>
      <w:r>
        <w:rPr>
          <w:rFonts w:hint="cs"/>
          <w:b/>
          <w:sz w:val="24"/>
          <w:rtl/>
        </w:rPr>
        <w:t>.</w:t>
      </w:r>
      <w:r w:rsidRPr="004F5330">
        <w:rPr>
          <w:rFonts w:hint="cs"/>
          <w:b/>
          <w:rtl/>
        </w:rPr>
        <w:t xml:space="preserve"> </w:t>
      </w:r>
      <w:r>
        <w:rPr>
          <w:rFonts w:hint="cs"/>
          <w:b/>
          <w:rtl/>
        </w:rPr>
        <w:t>רוב</w:t>
      </w:r>
      <w:r w:rsidRPr="004F5330">
        <w:rPr>
          <w:rFonts w:hint="cs"/>
          <w:b/>
          <w:rtl/>
        </w:rPr>
        <w:t xml:space="preserve"> המרכולים, השווקים וחנויות המזון מוכרים אך ורק מוצרי מזון כשרים</w:t>
      </w:r>
      <w:r>
        <w:rPr>
          <w:rFonts w:hint="cs"/>
          <w:b/>
          <w:rtl/>
        </w:rPr>
        <w:t xml:space="preserve">. היצרנים, הספקים, </w:t>
      </w:r>
      <w:r w:rsidRPr="00AE295D">
        <w:rPr>
          <w:b/>
          <w:rtl/>
        </w:rPr>
        <w:t xml:space="preserve">בתי האוכל והמסעדות המספקים מזון למגזר הציבורי, לרבות לבתי החולים ולצה"ל, נדרשים </w:t>
      </w:r>
      <w:r>
        <w:rPr>
          <w:rFonts w:hint="cs"/>
          <w:b/>
          <w:rtl/>
        </w:rPr>
        <w:t xml:space="preserve">לספק מזון </w:t>
      </w:r>
      <w:r w:rsidRPr="00AE295D">
        <w:rPr>
          <w:b/>
          <w:rtl/>
        </w:rPr>
        <w:t>שיהיה "כשר".</w:t>
      </w:r>
      <w:r>
        <w:rPr>
          <w:rFonts w:hint="cs"/>
          <w:b/>
          <w:rtl/>
        </w:rPr>
        <w:t xml:space="preserve"> </w:t>
      </w:r>
      <w:r w:rsidRPr="00D63CEB">
        <w:rPr>
          <w:rFonts w:hint="cs"/>
          <w:b/>
          <w:sz w:val="24"/>
          <w:rtl/>
        </w:rPr>
        <w:t>לכן חשוב מאוד להבטיח</w:t>
      </w:r>
      <w:r>
        <w:rPr>
          <w:rFonts w:hint="cs"/>
          <w:b/>
          <w:rtl/>
        </w:rPr>
        <w:t xml:space="preserve"> </w:t>
      </w:r>
      <w:r w:rsidRPr="004F5330">
        <w:rPr>
          <w:rFonts w:hint="cs"/>
          <w:b/>
          <w:rtl/>
        </w:rPr>
        <w:t xml:space="preserve">שמערך </w:t>
      </w:r>
      <w:r>
        <w:rPr>
          <w:rFonts w:hint="cs"/>
          <w:b/>
          <w:rtl/>
        </w:rPr>
        <w:t>הפיקוח על הכשרות</w:t>
      </w:r>
      <w:r w:rsidRPr="004F5330">
        <w:rPr>
          <w:rFonts w:hint="cs"/>
          <w:b/>
          <w:rtl/>
        </w:rPr>
        <w:t xml:space="preserve"> </w:t>
      </w:r>
      <w:r>
        <w:rPr>
          <w:rFonts w:hint="cs"/>
          <w:b/>
          <w:rtl/>
        </w:rPr>
        <w:t>יהיה</w:t>
      </w:r>
      <w:r w:rsidRPr="004F5330">
        <w:rPr>
          <w:rFonts w:hint="cs"/>
          <w:b/>
          <w:rtl/>
        </w:rPr>
        <w:t xml:space="preserve"> </w:t>
      </w:r>
      <w:r>
        <w:rPr>
          <w:rFonts w:hint="cs"/>
          <w:b/>
          <w:rtl/>
        </w:rPr>
        <w:t>אמין, מקצועי ומועיל</w:t>
      </w:r>
      <w:r w:rsidRPr="004F5330">
        <w:rPr>
          <w:rFonts w:hint="cs"/>
          <w:b/>
          <w:rtl/>
        </w:rPr>
        <w:t xml:space="preserve">. הפיקוח על </w:t>
      </w:r>
      <w:r w:rsidRPr="00D63CEB">
        <w:rPr>
          <w:rFonts w:hint="cs"/>
          <w:b/>
          <w:sz w:val="24"/>
          <w:rtl/>
        </w:rPr>
        <w:t xml:space="preserve">כשרות המזון הוא אחד השירותים הבסיסיים והחשובים שהמועצות הדתיות מספקות, ועליו להיעשות על פי הנורמות ההלכתיות שהרבנות הראשית קובעת. </w:t>
      </w:r>
      <w:r w:rsidRPr="004F5330">
        <w:rPr>
          <w:rFonts w:hint="cs"/>
          <w:b/>
          <w:rtl/>
        </w:rPr>
        <w:t>ל</w:t>
      </w:r>
      <w:r>
        <w:rPr>
          <w:rFonts w:hint="cs"/>
          <w:b/>
          <w:rtl/>
        </w:rPr>
        <w:t>הפעלת מערך ה</w:t>
      </w:r>
      <w:r w:rsidRPr="004F5330">
        <w:rPr>
          <w:rFonts w:hint="cs"/>
          <w:b/>
          <w:rtl/>
        </w:rPr>
        <w:t xml:space="preserve">כשרות </w:t>
      </w:r>
      <w:r>
        <w:rPr>
          <w:rFonts w:hint="cs"/>
          <w:b/>
          <w:rtl/>
        </w:rPr>
        <w:t xml:space="preserve">ישנה </w:t>
      </w:r>
      <w:r w:rsidRPr="004F5330">
        <w:rPr>
          <w:rFonts w:hint="cs"/>
          <w:b/>
          <w:rtl/>
        </w:rPr>
        <w:t xml:space="preserve">עלות כלכלית לא מבוטלת </w:t>
      </w:r>
      <w:r w:rsidRPr="00D63CEB">
        <w:rPr>
          <w:rFonts w:hint="cs"/>
          <w:b/>
          <w:sz w:val="24"/>
          <w:rtl/>
        </w:rPr>
        <w:t xml:space="preserve">המתווספת למחירי המזון ומשפיעה על יוקר המחיה של כלל </w:t>
      </w:r>
      <w:r w:rsidRPr="00D63CEB">
        <w:rPr>
          <w:rFonts w:hint="cs"/>
          <w:b/>
          <w:sz w:val="24"/>
          <w:rtl/>
        </w:rPr>
        <w:t>האוכלוסיה</w:t>
      </w:r>
      <w:r w:rsidRPr="00D63CEB">
        <w:rPr>
          <w:rFonts w:hint="cs"/>
          <w:b/>
          <w:sz w:val="24"/>
          <w:rtl/>
        </w:rPr>
        <w:t xml:space="preserve">. </w:t>
      </w:r>
      <w:r>
        <w:rPr>
          <w:rFonts w:hint="cs"/>
          <w:b/>
          <w:rtl/>
        </w:rPr>
        <w:t xml:space="preserve">על כן, לדעת מבקר המדינה, ראוי להפעיל </w:t>
      </w:r>
      <w:r w:rsidRPr="00D63CEB">
        <w:rPr>
          <w:rFonts w:hint="cs"/>
          <w:b/>
          <w:sz w:val="24"/>
          <w:rtl/>
        </w:rPr>
        <w:t xml:space="preserve">את מערך הכשרות לפי שני </w:t>
      </w:r>
      <w:r>
        <w:rPr>
          <w:rFonts w:hint="cs"/>
          <w:b/>
          <w:sz w:val="24"/>
          <w:rtl/>
        </w:rPr>
        <w:t>עקרונות</w:t>
      </w:r>
      <w:r w:rsidRPr="00D63CEB">
        <w:rPr>
          <w:rFonts w:hint="cs"/>
          <w:b/>
          <w:sz w:val="24"/>
          <w:rtl/>
        </w:rPr>
        <w:t xml:space="preserve"> מרכזיים: האחד,</w:t>
      </w:r>
      <w:r>
        <w:rPr>
          <w:rFonts w:hint="cs"/>
          <w:b/>
          <w:rtl/>
        </w:rPr>
        <w:t xml:space="preserve"> </w:t>
      </w:r>
      <w:r w:rsidRPr="004F5330">
        <w:rPr>
          <w:rFonts w:hint="cs"/>
          <w:b/>
          <w:rtl/>
        </w:rPr>
        <w:t xml:space="preserve">להבטיח </w:t>
      </w:r>
      <w:r>
        <w:rPr>
          <w:rFonts w:hint="cs"/>
          <w:b/>
          <w:rtl/>
        </w:rPr>
        <w:t xml:space="preserve">רמה מקצועית גבוהה של </w:t>
      </w:r>
      <w:r w:rsidRPr="004F5330">
        <w:rPr>
          <w:rFonts w:hint="cs"/>
          <w:b/>
          <w:rtl/>
        </w:rPr>
        <w:t xml:space="preserve">הפיקוח על הכשרות </w:t>
      </w:r>
      <w:r>
        <w:rPr>
          <w:rFonts w:hint="cs"/>
          <w:b/>
          <w:rtl/>
        </w:rPr>
        <w:t>כדי</w:t>
      </w:r>
      <w:r w:rsidRPr="004F5330">
        <w:rPr>
          <w:rFonts w:hint="cs"/>
          <w:b/>
          <w:rtl/>
        </w:rPr>
        <w:t xml:space="preserve"> </w:t>
      </w:r>
      <w:r>
        <w:rPr>
          <w:rFonts w:hint="cs"/>
          <w:b/>
          <w:rtl/>
        </w:rPr>
        <w:t>למנוע</w:t>
      </w:r>
      <w:r w:rsidRPr="004F5330">
        <w:rPr>
          <w:rFonts w:hint="cs"/>
          <w:b/>
          <w:rtl/>
        </w:rPr>
        <w:t xml:space="preserve"> פגיעה באורח חייו של הציבור המקפיד על כשרות מזונו</w:t>
      </w:r>
      <w:r>
        <w:rPr>
          <w:rFonts w:hint="cs"/>
          <w:b/>
          <w:rtl/>
        </w:rPr>
        <w:t xml:space="preserve">, והשני - </w:t>
      </w:r>
      <w:r w:rsidRPr="004F5330">
        <w:rPr>
          <w:rFonts w:hint="cs"/>
          <w:b/>
          <w:rtl/>
        </w:rPr>
        <w:t>להבטיח שתוספת העלו</w:t>
      </w:r>
      <w:r>
        <w:rPr>
          <w:rFonts w:hint="cs"/>
          <w:b/>
          <w:rtl/>
        </w:rPr>
        <w:t xml:space="preserve">ת </w:t>
      </w:r>
      <w:r w:rsidRPr="004F5330">
        <w:rPr>
          <w:rFonts w:hint="cs"/>
          <w:b/>
          <w:rtl/>
        </w:rPr>
        <w:t xml:space="preserve">בשל הכשרות </w:t>
      </w:r>
      <w:r>
        <w:rPr>
          <w:rFonts w:hint="cs"/>
          <w:b/>
          <w:rtl/>
        </w:rPr>
        <w:t>תהיה</w:t>
      </w:r>
      <w:r w:rsidRPr="004F5330">
        <w:rPr>
          <w:rFonts w:hint="cs"/>
          <w:b/>
          <w:rtl/>
        </w:rPr>
        <w:t xml:space="preserve"> </w:t>
      </w:r>
      <w:r>
        <w:rPr>
          <w:rFonts w:hint="cs"/>
          <w:b/>
          <w:rtl/>
        </w:rPr>
        <w:t>קטנה</w:t>
      </w:r>
      <w:r w:rsidRPr="004F5330">
        <w:rPr>
          <w:rFonts w:hint="cs"/>
          <w:b/>
          <w:rtl/>
        </w:rPr>
        <w:t xml:space="preserve"> </w:t>
      </w:r>
      <w:r>
        <w:rPr>
          <w:rFonts w:hint="cs"/>
          <w:b/>
          <w:rtl/>
        </w:rPr>
        <w:t>ככל הניתן</w:t>
      </w:r>
      <w:r w:rsidRPr="004F5330">
        <w:rPr>
          <w:rFonts w:hint="cs"/>
          <w:b/>
          <w:rtl/>
        </w:rPr>
        <w:t>.</w:t>
      </w:r>
    </w:p>
    <w:p w:rsidR="002C3499" w:rsidRPr="00BC089D" w:rsidP="00B737AC">
      <w:pPr>
        <w:pStyle w:val="takzir-text"/>
        <w:pBdr>
          <w:bottom w:val="none" w:sz="0" w:space="0" w:color="auto"/>
        </w:pBdr>
        <w:bidi/>
        <w:rPr>
          <w:rtl/>
        </w:rPr>
      </w:pPr>
      <w:r w:rsidRPr="004F5330">
        <w:rPr>
          <w:rFonts w:hint="cs"/>
          <w:b/>
          <w:rtl/>
        </w:rPr>
        <w:t>הגורמים המעורבים בפיקוח על כשרות המזון הם</w:t>
      </w:r>
      <w:r>
        <w:rPr>
          <w:rFonts w:hint="cs"/>
          <w:b/>
          <w:rtl/>
        </w:rPr>
        <w:t xml:space="preserve"> אלה</w:t>
      </w:r>
      <w:r w:rsidRPr="004F5330">
        <w:rPr>
          <w:rFonts w:hint="cs"/>
          <w:b/>
          <w:rtl/>
        </w:rPr>
        <w:t>:</w:t>
      </w:r>
    </w:p>
    <w:p w:rsidR="002C3499" w:rsidRPr="004F5330" w:rsidP="00B737AC">
      <w:pPr>
        <w:pStyle w:val="takzir-text"/>
        <w:pBdr>
          <w:bottom w:val="none" w:sz="0" w:space="0" w:color="auto"/>
        </w:pBdr>
        <w:bidi/>
        <w:rPr>
          <w:b/>
          <w:rtl/>
        </w:rPr>
      </w:pPr>
      <w:r w:rsidRPr="002C3499">
        <w:rPr>
          <w:rStyle w:val="Heading7Char"/>
          <w:rFonts w:ascii="Tahoma" w:hAnsi="Tahoma" w:cs="Tahoma" w:hint="eastAsia"/>
          <w:sz w:val="17"/>
          <w:szCs w:val="17"/>
          <w:rtl/>
        </w:rPr>
        <w:t>המשרד</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לשירותי</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דת</w:t>
      </w:r>
      <w:r w:rsidRPr="002C3499">
        <w:rPr>
          <w:rStyle w:val="Heading7Char"/>
          <w:rFonts w:ascii="Tahoma" w:hAnsi="Tahoma" w:cs="Tahoma"/>
          <w:sz w:val="17"/>
          <w:szCs w:val="17"/>
          <w:rtl/>
        </w:rPr>
        <w:t>:</w:t>
      </w:r>
      <w:r w:rsidRPr="004F5330">
        <w:rPr>
          <w:rFonts w:hint="cs"/>
          <w:b/>
          <w:rtl/>
        </w:rPr>
        <w:t xml:space="preserve"> המשרד לשירותי דת (להלן - המשרד) מופקד בין היתר על הפיקוח </w:t>
      </w:r>
      <w:r w:rsidRPr="004F5330">
        <w:rPr>
          <w:rFonts w:hint="cs"/>
          <w:b/>
          <w:rtl/>
        </w:rPr>
        <w:t>המ</w:t>
      </w:r>
      <w:r>
        <w:rPr>
          <w:rFonts w:hint="cs"/>
          <w:b/>
          <w:rtl/>
        </w:rPr>
        <w:t>י</w:t>
      </w:r>
      <w:r w:rsidRPr="004F5330">
        <w:rPr>
          <w:rFonts w:hint="cs"/>
          <w:b/>
          <w:rtl/>
        </w:rPr>
        <w:t>נהלי</w:t>
      </w:r>
      <w:r w:rsidRPr="004F5330">
        <w:rPr>
          <w:rFonts w:hint="cs"/>
          <w:b/>
          <w:rtl/>
        </w:rPr>
        <w:t xml:space="preserve"> על פעילות המועצות הדתיות, על ניהול כוח האדם שלהן ועל תקציביהן, לרבות תקני מחלקות הכשרות</w:t>
      </w:r>
      <w:r>
        <w:rPr>
          <w:rStyle w:val="FootnoteReference0"/>
          <w:b/>
          <w:rtl/>
        </w:rPr>
        <w:footnoteReference w:id="2"/>
      </w:r>
      <w:r w:rsidRPr="004F5330">
        <w:rPr>
          <w:rFonts w:hint="cs"/>
          <w:b/>
          <w:rtl/>
        </w:rPr>
        <w:t>.</w:t>
      </w:r>
    </w:p>
    <w:p w:rsidR="002C3499" w:rsidRPr="004F5330" w:rsidP="00DE0664">
      <w:pPr>
        <w:pStyle w:val="takzir-text"/>
        <w:pBdr>
          <w:bottom w:val="none" w:sz="0" w:space="0" w:color="auto"/>
        </w:pBdr>
        <w:bidi/>
        <w:rPr>
          <w:b/>
          <w:rtl/>
        </w:rPr>
      </w:pPr>
      <w:r w:rsidRPr="002C3499">
        <w:rPr>
          <w:rStyle w:val="Heading7Char"/>
          <w:rFonts w:ascii="Tahoma" w:hAnsi="Tahoma" w:cs="Tahoma" w:hint="eastAsia"/>
          <w:sz w:val="17"/>
          <w:szCs w:val="17"/>
          <w:rtl/>
        </w:rPr>
        <w:t>הרבנות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הראשית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לישראל</w:t>
      </w:r>
      <w:r w:rsidRPr="002C3499">
        <w:rPr>
          <w:rStyle w:val="Heading7Char"/>
          <w:rFonts w:ascii="Tahoma" w:hAnsi="Tahoma" w:cs="Tahoma"/>
          <w:sz w:val="17"/>
          <w:szCs w:val="17"/>
          <w:rtl/>
        </w:rPr>
        <w:t>:</w:t>
      </w:r>
      <w:r w:rsidRPr="004F5330">
        <w:rPr>
          <w:rFonts w:hint="cs"/>
          <w:b/>
          <w:rtl/>
        </w:rPr>
        <w:t xml:space="preserve"> הרבנות הראשית לישראל (להלן - </w:t>
      </w:r>
      <w:r w:rsidRPr="00C40138">
        <w:rPr>
          <w:rFonts w:hint="cs"/>
          <w:b/>
          <w:rtl/>
        </w:rPr>
        <w:t>הרבנות</w:t>
      </w:r>
      <w:r w:rsidRPr="004F5330">
        <w:rPr>
          <w:rFonts w:hint="cs"/>
          <w:b/>
          <w:rtl/>
        </w:rPr>
        <w:t xml:space="preserve">) פועלת כיחידת סמך של המשרד </w:t>
      </w:r>
      <w:r>
        <w:rPr>
          <w:rFonts w:hint="cs"/>
          <w:b/>
          <w:rtl/>
        </w:rPr>
        <w:t>מכוח</w:t>
      </w:r>
      <w:r w:rsidRPr="004F5330">
        <w:rPr>
          <w:rFonts w:hint="cs"/>
          <w:b/>
          <w:rtl/>
        </w:rPr>
        <w:t xml:space="preserve"> </w:t>
      </w:r>
      <w:r w:rsidRPr="004F5330">
        <w:rPr>
          <w:b/>
          <w:rtl/>
        </w:rPr>
        <w:t xml:space="preserve">חוק הרבנות הראשית לישראל, </w:t>
      </w:r>
      <w:r w:rsidRPr="004F5330">
        <w:rPr>
          <w:b/>
          <w:rtl/>
        </w:rPr>
        <w:t>התש"ם</w:t>
      </w:r>
      <w:r w:rsidRPr="004F5330">
        <w:rPr>
          <w:b/>
        </w:rPr>
        <w:t>-</w:t>
      </w:r>
      <w:r w:rsidRPr="004F5330">
        <w:rPr>
          <w:b/>
          <w:rtl/>
        </w:rPr>
        <w:t>1980</w:t>
      </w:r>
      <w:r>
        <w:rPr>
          <w:rFonts w:hint="cs"/>
          <w:b/>
          <w:rtl/>
        </w:rPr>
        <w:t>.</w:t>
      </w:r>
      <w:r w:rsidRPr="004F5330">
        <w:rPr>
          <w:rFonts w:hint="cs"/>
          <w:b/>
          <w:rtl/>
        </w:rPr>
        <w:t xml:space="preserve"> </w:t>
      </w:r>
      <w:r>
        <w:rPr>
          <w:rFonts w:hint="cs"/>
          <w:b/>
          <w:rtl/>
        </w:rPr>
        <w:t xml:space="preserve">חוק זה </w:t>
      </w:r>
      <w:r w:rsidRPr="004F5330">
        <w:rPr>
          <w:rFonts w:hint="cs"/>
          <w:b/>
          <w:rtl/>
        </w:rPr>
        <w:t>מטיל על</w:t>
      </w:r>
      <w:r>
        <w:rPr>
          <w:rFonts w:hint="cs"/>
          <w:b/>
          <w:rtl/>
        </w:rPr>
        <w:t xml:space="preserve"> הרבנות</w:t>
      </w:r>
      <w:r w:rsidRPr="004F5330">
        <w:rPr>
          <w:rFonts w:hint="cs"/>
          <w:b/>
          <w:rtl/>
        </w:rPr>
        <w:t xml:space="preserve"> ו</w:t>
      </w:r>
      <w:r>
        <w:rPr>
          <w:rFonts w:hint="cs"/>
          <w:b/>
          <w:rtl/>
        </w:rPr>
        <w:t xml:space="preserve">על המועצה שלה (להלן - מועצת הרבנות) </w:t>
      </w:r>
      <w:r w:rsidRPr="004F5330">
        <w:rPr>
          <w:rFonts w:hint="cs"/>
          <w:b/>
          <w:rtl/>
        </w:rPr>
        <w:t xml:space="preserve">בין היתר </w:t>
      </w:r>
      <w:r>
        <w:rPr>
          <w:rFonts w:hint="cs"/>
          <w:b/>
          <w:rtl/>
        </w:rPr>
        <w:t>לתת</w:t>
      </w:r>
      <w:r w:rsidRPr="004F5330">
        <w:rPr>
          <w:b/>
          <w:rtl/>
        </w:rPr>
        <w:t xml:space="preserve"> תשובות וחוות דעת בעני</w:t>
      </w:r>
      <w:r w:rsidRPr="004F5330">
        <w:rPr>
          <w:rFonts w:hint="cs"/>
          <w:b/>
          <w:rtl/>
        </w:rPr>
        <w:t>י</w:t>
      </w:r>
      <w:r w:rsidRPr="004F5330">
        <w:rPr>
          <w:b/>
          <w:rtl/>
        </w:rPr>
        <w:t xml:space="preserve">ני הלכה </w:t>
      </w:r>
      <w:r w:rsidRPr="004F5330">
        <w:rPr>
          <w:rFonts w:hint="cs"/>
          <w:b/>
          <w:rtl/>
        </w:rPr>
        <w:t>ו</w:t>
      </w:r>
      <w:r>
        <w:rPr>
          <w:rFonts w:hint="cs"/>
          <w:b/>
          <w:rtl/>
        </w:rPr>
        <w:t>כן לתת</w:t>
      </w:r>
      <w:r w:rsidRPr="004F5330">
        <w:rPr>
          <w:b/>
          <w:rtl/>
        </w:rPr>
        <w:t xml:space="preserve"> תעודות הכשר</w:t>
      </w:r>
      <w:r>
        <w:rPr>
          <w:rStyle w:val="FootnoteReference0"/>
          <w:b/>
          <w:rtl/>
        </w:rPr>
        <w:footnoteReference w:id="3"/>
      </w:r>
      <w:r w:rsidRPr="004F5330">
        <w:rPr>
          <w:rFonts w:hint="cs"/>
          <w:b/>
          <w:rtl/>
        </w:rPr>
        <w:t>.</w:t>
      </w:r>
      <w:r w:rsidRPr="004F5330">
        <w:rPr>
          <w:b/>
          <w:rtl/>
        </w:rPr>
        <w:t xml:space="preserve"> </w:t>
      </w:r>
    </w:p>
    <w:p w:rsidR="002C3499" w:rsidRPr="004F5330" w:rsidP="00B737AC">
      <w:pPr>
        <w:pStyle w:val="takzir-text"/>
        <w:pBdr>
          <w:bottom w:val="none" w:sz="0" w:space="0" w:color="auto"/>
        </w:pBdr>
        <w:bidi/>
        <w:rPr>
          <w:rtl/>
        </w:rPr>
      </w:pPr>
      <w:r w:rsidRPr="002C3499">
        <w:rPr>
          <w:rStyle w:val="Heading7Char"/>
          <w:rFonts w:ascii="Tahoma" w:hAnsi="Tahoma" w:cs="Tahoma" w:hint="eastAsia"/>
          <w:sz w:val="17"/>
          <w:szCs w:val="17"/>
          <w:rtl/>
        </w:rPr>
        <w:t>המועצות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הדתיות</w:t>
      </w:r>
      <w:r w:rsidRPr="002C3499">
        <w:rPr>
          <w:rStyle w:val="Heading7Char"/>
          <w:rFonts w:ascii="Tahoma" w:hAnsi="Tahoma" w:cs="Tahoma"/>
          <w:sz w:val="17"/>
          <w:szCs w:val="17"/>
          <w:rtl/>
        </w:rPr>
        <w:t>:</w:t>
      </w:r>
      <w:r w:rsidRPr="00BC089D">
        <w:rPr>
          <w:rFonts w:hint="cs"/>
          <w:rtl/>
        </w:rPr>
        <w:t xml:space="preserve"> בישראל יש 132 מועצות דתיות המופקדות על מתן שירותי </w:t>
      </w:r>
      <w:r w:rsidRPr="00BC089D">
        <w:rPr>
          <w:rtl/>
        </w:rPr>
        <w:t>דת</w:t>
      </w:r>
      <w:r w:rsidRPr="00BC089D">
        <w:rPr>
          <w:rFonts w:hint="cs"/>
          <w:rtl/>
        </w:rPr>
        <w:t xml:space="preserve"> מתוקף</w:t>
      </w:r>
      <w:r>
        <w:rPr>
          <w:rtl/>
        </w:rPr>
        <w:t xml:space="preserve"> חו</w:t>
      </w:r>
      <w:r>
        <w:rPr>
          <w:rFonts w:hint="cs"/>
          <w:rtl/>
        </w:rPr>
        <w:t xml:space="preserve">ק </w:t>
      </w:r>
      <w:r w:rsidRPr="00BC089D">
        <w:rPr>
          <w:rtl/>
        </w:rPr>
        <w:t>שירותי הדת</w:t>
      </w:r>
      <w:r w:rsidRPr="00BC089D">
        <w:rPr>
          <w:rFonts w:hint="cs"/>
          <w:rtl/>
        </w:rPr>
        <w:t xml:space="preserve"> היהודיים [נוסח משולב], התשל"א-1971 (להלן </w:t>
      </w:r>
      <w:r>
        <w:rPr>
          <w:rFonts w:hint="cs"/>
          <w:rtl/>
        </w:rPr>
        <w:t>-</w:t>
      </w:r>
      <w:r w:rsidRPr="00BC089D">
        <w:rPr>
          <w:rFonts w:hint="cs"/>
          <w:rtl/>
        </w:rPr>
        <w:t xml:space="preserve"> חוק שירותי הדת)</w:t>
      </w:r>
      <w:r>
        <w:rPr>
          <w:rFonts w:hint="cs"/>
          <w:rtl/>
        </w:rPr>
        <w:t xml:space="preserve">, </w:t>
      </w:r>
      <w:r w:rsidRPr="004F5330">
        <w:rPr>
          <w:rFonts w:hint="cs"/>
          <w:rtl/>
        </w:rPr>
        <w:t xml:space="preserve">ובין היתר על הטיפול בעניינים </w:t>
      </w:r>
      <w:r w:rsidRPr="004F5330">
        <w:rPr>
          <w:rFonts w:hint="cs"/>
          <w:rtl/>
        </w:rPr>
        <w:t>המינהליים</w:t>
      </w:r>
      <w:r w:rsidRPr="004F5330">
        <w:rPr>
          <w:rFonts w:hint="cs"/>
          <w:rtl/>
        </w:rPr>
        <w:t xml:space="preserve"> </w:t>
      </w:r>
      <w:r>
        <w:rPr>
          <w:rFonts w:hint="cs"/>
          <w:rtl/>
        </w:rPr>
        <w:t>הכרוכים</w:t>
      </w:r>
      <w:r w:rsidRPr="004F5330">
        <w:rPr>
          <w:rFonts w:hint="cs"/>
          <w:rtl/>
        </w:rPr>
        <w:t xml:space="preserve"> </w:t>
      </w:r>
      <w:r>
        <w:rPr>
          <w:rFonts w:hint="cs"/>
          <w:rtl/>
        </w:rPr>
        <w:t>במתן תעודות הכשר.</w:t>
      </w:r>
      <w:r w:rsidRPr="00DE0664" w:rsidR="00DE0664">
        <w:rPr>
          <w:rFonts w:hint="cs"/>
          <w:b/>
          <w:rtl/>
        </w:rPr>
        <w:t xml:space="preserve"> </w:t>
      </w:r>
      <w:r w:rsidRPr="00395EF0" w:rsidR="00DE0664">
        <w:rPr>
          <w:rFonts w:hint="cs"/>
          <w:b/>
          <w:rtl/>
        </w:rPr>
        <w:t>חוק שירותי הדת היהודיים</w:t>
      </w:r>
      <w:r>
        <w:rPr>
          <w:b/>
          <w:vertAlign w:val="superscript"/>
          <w:rtl/>
        </w:rPr>
        <w:footnoteReference w:id="4"/>
      </w:r>
      <w:r w:rsidRPr="00395EF0" w:rsidR="00DE0664">
        <w:rPr>
          <w:rFonts w:hint="cs"/>
          <w:b/>
          <w:rtl/>
        </w:rPr>
        <w:t xml:space="preserve"> קובע כי המועצה הדתית וחבריה </w:t>
      </w:r>
      <w:r w:rsidR="00DE0664">
        <w:rPr>
          <w:rFonts w:hint="cs"/>
          <w:b/>
          <w:rtl/>
        </w:rPr>
        <w:t xml:space="preserve">יפעלו לפי פסיקת </w:t>
      </w:r>
      <w:r w:rsidRPr="00395EF0" w:rsidR="00DE0664">
        <w:rPr>
          <w:rFonts w:hint="cs"/>
          <w:b/>
          <w:rtl/>
        </w:rPr>
        <w:t>הרבנות הראשית לישראל</w:t>
      </w:r>
      <w:r w:rsidR="00DE0664">
        <w:rPr>
          <w:rFonts w:hint="cs"/>
          <w:b/>
          <w:rtl/>
        </w:rPr>
        <w:t xml:space="preserve"> (והרבנות המקומית)</w:t>
      </w:r>
      <w:r w:rsidRPr="00395EF0" w:rsidR="00DE0664">
        <w:rPr>
          <w:rFonts w:hint="cs"/>
          <w:b/>
          <w:rtl/>
        </w:rPr>
        <w:t>, בכל עניין שבתחום סמכותה של המועצה הדתית</w:t>
      </w:r>
      <w:r w:rsidR="00DE0664">
        <w:rPr>
          <w:rFonts w:hint="cs"/>
          <w:b/>
          <w:rtl/>
        </w:rPr>
        <w:t>.</w:t>
      </w:r>
    </w:p>
    <w:p w:rsidR="002C3499" w:rsidRPr="004F5330" w:rsidP="00DE0664">
      <w:pPr>
        <w:pStyle w:val="takzir-text"/>
        <w:pBdr>
          <w:top w:val="none" w:sz="0" w:space="0" w:color="auto"/>
        </w:pBdr>
        <w:bidi/>
        <w:rPr>
          <w:b/>
          <w:rtl/>
        </w:rPr>
      </w:pPr>
      <w:r w:rsidRPr="002C3499">
        <w:rPr>
          <w:rStyle w:val="Heading7Char"/>
          <w:rFonts w:ascii="Tahoma" w:hAnsi="Tahoma" w:cs="Tahoma" w:hint="eastAsia"/>
          <w:sz w:val="17"/>
          <w:szCs w:val="17"/>
          <w:rtl/>
        </w:rPr>
        <w:t>הרבנים</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המקומיים</w:t>
      </w:r>
      <w:r w:rsidRPr="002C3499">
        <w:rPr>
          <w:rStyle w:val="Heading7Char"/>
          <w:rFonts w:ascii="Tahoma" w:hAnsi="Tahoma" w:cs="Tahoma"/>
          <w:sz w:val="17"/>
          <w:szCs w:val="17"/>
          <w:rtl/>
        </w:rPr>
        <w:t>:</w:t>
      </w:r>
      <w:r w:rsidRPr="004F5330">
        <w:rPr>
          <w:rFonts w:hint="cs"/>
          <w:b/>
          <w:rtl/>
        </w:rPr>
        <w:t xml:space="preserve"> </w:t>
      </w:r>
      <w:r>
        <w:rPr>
          <w:rFonts w:hint="cs"/>
          <w:b/>
          <w:rtl/>
        </w:rPr>
        <w:t xml:space="preserve">רב עיר, רב מועצה אזורית, </w:t>
      </w:r>
      <w:r w:rsidRPr="004F5330">
        <w:rPr>
          <w:rFonts w:hint="cs"/>
          <w:b/>
          <w:rtl/>
        </w:rPr>
        <w:t xml:space="preserve">רב מושב </w:t>
      </w:r>
      <w:r>
        <w:rPr>
          <w:rFonts w:hint="cs"/>
          <w:b/>
          <w:rtl/>
        </w:rPr>
        <w:t>ו</w:t>
      </w:r>
      <w:r w:rsidRPr="004F5330">
        <w:rPr>
          <w:rFonts w:hint="cs"/>
          <w:b/>
          <w:rtl/>
        </w:rPr>
        <w:t xml:space="preserve">רב קיבוץ (להלן - הרבנים המקומיים או הרבנות המקומית) </w:t>
      </w:r>
      <w:r>
        <w:rPr>
          <w:rFonts w:hint="cs"/>
          <w:b/>
          <w:rtl/>
        </w:rPr>
        <w:t>מופקדים</w:t>
      </w:r>
      <w:r w:rsidRPr="004F5330">
        <w:rPr>
          <w:rFonts w:hint="cs"/>
          <w:b/>
          <w:rtl/>
        </w:rPr>
        <w:t xml:space="preserve"> על </w:t>
      </w:r>
      <w:r>
        <w:rPr>
          <w:rFonts w:hint="cs"/>
          <w:b/>
          <w:rtl/>
        </w:rPr>
        <w:t>ה</w:t>
      </w:r>
      <w:r w:rsidRPr="004F5330">
        <w:rPr>
          <w:rFonts w:hint="cs"/>
          <w:b/>
          <w:rtl/>
        </w:rPr>
        <w:t xml:space="preserve">טיפול בעניינים ההלכתיים הנוגעים לשמירה על הכשרות </w:t>
      </w:r>
      <w:r>
        <w:rPr>
          <w:rFonts w:hint="cs"/>
          <w:b/>
          <w:rtl/>
        </w:rPr>
        <w:t>בתחומם</w:t>
      </w:r>
      <w:r w:rsidRPr="004F5330">
        <w:rPr>
          <w:b/>
          <w:rtl/>
        </w:rPr>
        <w:t xml:space="preserve">. </w:t>
      </w:r>
      <w:r w:rsidRPr="004F5330">
        <w:rPr>
          <w:rFonts w:hint="cs"/>
          <w:b/>
          <w:rtl/>
        </w:rPr>
        <w:t xml:space="preserve">לרב המקומי סמכות לחתום על תעודות הכשר </w:t>
      </w:r>
      <w:r>
        <w:rPr>
          <w:rFonts w:hint="cs"/>
          <w:b/>
          <w:rtl/>
        </w:rPr>
        <w:t>מטעם</w:t>
      </w:r>
      <w:r w:rsidRPr="004F5330">
        <w:rPr>
          <w:rFonts w:hint="cs"/>
          <w:b/>
          <w:rtl/>
        </w:rPr>
        <w:t xml:space="preserve"> המועצה הדתית, ובחתימתו הוא מאשר את הכשרות בבתי העסק </w:t>
      </w:r>
      <w:r>
        <w:rPr>
          <w:rFonts w:hint="cs"/>
          <w:b/>
          <w:rtl/>
        </w:rPr>
        <w:t>המחזיקים ב</w:t>
      </w:r>
      <w:r w:rsidRPr="004F5330">
        <w:rPr>
          <w:rFonts w:hint="cs"/>
          <w:b/>
          <w:rtl/>
        </w:rPr>
        <w:t>תעודת</w:t>
      </w:r>
      <w:r>
        <w:rPr>
          <w:rFonts w:hint="cs"/>
          <w:b/>
          <w:rtl/>
        </w:rPr>
        <w:t xml:space="preserve"> הכשר</w:t>
      </w:r>
      <w:r w:rsidRPr="004F5330">
        <w:rPr>
          <w:rFonts w:hint="cs"/>
          <w:b/>
          <w:rtl/>
        </w:rPr>
        <w:t>.</w:t>
      </w:r>
      <w:r w:rsidRPr="00395EF0">
        <w:rPr>
          <w:rFonts w:hint="cs"/>
          <w:b/>
          <w:rtl/>
        </w:rPr>
        <w:t xml:space="preserve"> </w:t>
      </w:r>
    </w:p>
    <w:p w:rsidR="0054264F" w:rsidRPr="002C3499" w:rsidP="00B737AC">
      <w:pPr>
        <w:pStyle w:val="takzir"/>
        <w:rPr>
          <w:rFonts w:ascii="Tahoma" w:hAnsi="Tahoma" w:cs="Tahoma"/>
          <w:b w:val="0"/>
          <w:bCs w:val="0"/>
          <w:noProof w:val="0"/>
          <w:sz w:val="28"/>
          <w:rtl/>
        </w:rPr>
      </w:pPr>
    </w:p>
    <w:p w:rsidR="002C3499" w:rsidRPr="003D09D3" w:rsidP="00B737AC">
      <w:pPr>
        <w:pStyle w:val="KOT4T"/>
        <w:rPr>
          <w:rtl/>
        </w:rPr>
      </w:pPr>
      <w:r w:rsidRPr="00B12E08">
        <w:rPr>
          <w:rFonts w:hint="eastAsia"/>
          <w:rtl/>
        </w:rPr>
        <w:t>פעולות</w:t>
      </w:r>
      <w:r w:rsidRPr="00B12E08">
        <w:rPr>
          <w:rtl/>
        </w:rPr>
        <w:t xml:space="preserve"> </w:t>
      </w:r>
      <w:r w:rsidRPr="00B12E08">
        <w:rPr>
          <w:rFonts w:hint="eastAsia"/>
          <w:rtl/>
        </w:rPr>
        <w:t>הביקורת</w:t>
      </w:r>
    </w:p>
    <w:p w:rsidR="002C3499" w:rsidRPr="007D4127" w:rsidP="00B737AC">
      <w:pPr>
        <w:pStyle w:val="takzir-text"/>
        <w:bidi/>
        <w:rPr>
          <w:rtl/>
        </w:rPr>
      </w:pPr>
      <w:r w:rsidRPr="00F0078D">
        <w:rPr>
          <w:b/>
          <w:rtl/>
        </w:rPr>
        <w:t>בשנת 2009</w:t>
      </w:r>
      <w:r>
        <w:rPr>
          <w:rFonts w:hint="cs"/>
          <w:b/>
          <w:rtl/>
        </w:rPr>
        <w:t xml:space="preserve"> פרסם משרד מבקר המדינה </w:t>
      </w:r>
      <w:r w:rsidRPr="00F0078D">
        <w:rPr>
          <w:b/>
          <w:rtl/>
        </w:rPr>
        <w:t xml:space="preserve">דוח בנושא </w:t>
      </w:r>
      <w:r>
        <w:rPr>
          <w:rFonts w:hint="cs"/>
          <w:b/>
          <w:rtl/>
        </w:rPr>
        <w:t>"</w:t>
      </w:r>
      <w:r w:rsidRPr="00F0078D">
        <w:rPr>
          <w:b/>
          <w:rtl/>
        </w:rPr>
        <w:t>הפיקוח על כשרות המזון</w:t>
      </w:r>
      <w:r>
        <w:rPr>
          <w:rFonts w:hint="cs"/>
          <w:b/>
          <w:rtl/>
        </w:rPr>
        <w:t>" (להלן - הדוח הקודם)</w:t>
      </w:r>
      <w:r>
        <w:rPr>
          <w:rStyle w:val="FootnoteReference0"/>
          <w:b/>
          <w:rtl/>
        </w:rPr>
        <w:footnoteReference w:id="5"/>
      </w:r>
      <w:r>
        <w:rPr>
          <w:rFonts w:hint="cs"/>
          <w:b/>
          <w:rtl/>
        </w:rPr>
        <w:t>. בחודשים</w:t>
      </w:r>
      <w:r w:rsidRPr="004F5330">
        <w:rPr>
          <w:rFonts w:hint="cs"/>
          <w:b/>
          <w:rtl/>
        </w:rPr>
        <w:t xml:space="preserve"> מרץ-ספטמבר 2016 שב ובדק משרד מבקר המדינה את מערך הפיקוח על </w:t>
      </w:r>
      <w:r>
        <w:rPr>
          <w:rFonts w:hint="cs"/>
          <w:b/>
          <w:rtl/>
        </w:rPr>
        <w:t xml:space="preserve">כשרות </w:t>
      </w:r>
      <w:r w:rsidRPr="004F5330">
        <w:rPr>
          <w:rFonts w:hint="cs"/>
          <w:b/>
          <w:rtl/>
        </w:rPr>
        <w:t xml:space="preserve">המזון </w:t>
      </w:r>
      <w:r>
        <w:rPr>
          <w:rFonts w:hint="cs"/>
          <w:b/>
          <w:rtl/>
        </w:rPr>
        <w:t xml:space="preserve">בישראל. </w:t>
      </w:r>
      <w:r w:rsidRPr="004F5330">
        <w:rPr>
          <w:rFonts w:hint="cs"/>
          <w:b/>
          <w:rtl/>
        </w:rPr>
        <w:t>בין</w:t>
      </w:r>
      <w:r>
        <w:rPr>
          <w:rFonts w:hint="cs"/>
          <w:b/>
          <w:rtl/>
        </w:rPr>
        <w:t xml:space="preserve"> היתר </w:t>
      </w:r>
      <w:r w:rsidRPr="004F5330">
        <w:rPr>
          <w:rFonts w:hint="cs"/>
          <w:b/>
          <w:rtl/>
        </w:rPr>
        <w:t>נבדקו</w:t>
      </w:r>
      <w:r w:rsidRPr="00F03C24">
        <w:rPr>
          <w:rFonts w:hint="cs"/>
          <w:b/>
          <w:rtl/>
        </w:rPr>
        <w:t xml:space="preserve"> </w:t>
      </w:r>
      <w:r w:rsidRPr="004F5330">
        <w:rPr>
          <w:rFonts w:hint="cs"/>
          <w:b/>
          <w:rtl/>
        </w:rPr>
        <w:t xml:space="preserve">נושאים </w:t>
      </w:r>
      <w:r>
        <w:rPr>
          <w:rFonts w:hint="cs"/>
          <w:b/>
          <w:rtl/>
        </w:rPr>
        <w:t>אלה</w:t>
      </w:r>
      <w:r w:rsidRPr="004F5330">
        <w:rPr>
          <w:rFonts w:hint="cs"/>
          <w:b/>
          <w:rtl/>
        </w:rPr>
        <w:t xml:space="preserve">: </w:t>
      </w:r>
      <w:r>
        <w:rPr>
          <w:rFonts w:hint="cs"/>
          <w:b/>
          <w:rtl/>
        </w:rPr>
        <w:t xml:space="preserve">עבודת המועצות הדתיות בתחום הכשרות; </w:t>
      </w:r>
      <w:r w:rsidRPr="00F73408">
        <w:rPr>
          <w:b/>
          <w:rtl/>
        </w:rPr>
        <w:t xml:space="preserve">ממשק </w:t>
      </w:r>
      <w:r>
        <w:rPr>
          <w:rFonts w:hint="cs"/>
          <w:b/>
          <w:rtl/>
        </w:rPr>
        <w:t>ה</w:t>
      </w:r>
      <w:r w:rsidRPr="00F73408">
        <w:rPr>
          <w:b/>
          <w:rtl/>
        </w:rPr>
        <w:t>עבודה בין המשרד לשירותי דת, הרבנות הראשית, הרבנות המקומית והמועצות הדתיות</w:t>
      </w:r>
      <w:r>
        <w:rPr>
          <w:rFonts w:hint="cs"/>
          <w:b/>
          <w:rtl/>
        </w:rPr>
        <w:t>;</w:t>
      </w:r>
      <w:r w:rsidRPr="00F73408">
        <w:rPr>
          <w:rFonts w:hint="cs"/>
          <w:b/>
          <w:rtl/>
        </w:rPr>
        <w:t xml:space="preserve"> </w:t>
      </w:r>
      <w:r w:rsidRPr="00F73408">
        <w:rPr>
          <w:b/>
          <w:rtl/>
        </w:rPr>
        <w:t>תקינת כוח אדם בתחום הכשרות במועצות הדתיות</w:t>
      </w:r>
      <w:r>
        <w:rPr>
          <w:rFonts w:hint="cs"/>
          <w:rtl/>
        </w:rPr>
        <w:t>;</w:t>
      </w:r>
      <w:r w:rsidRPr="008441CE">
        <w:rPr>
          <w:rtl/>
        </w:rPr>
        <w:t xml:space="preserve"> </w:t>
      </w:r>
      <w:r w:rsidRPr="008441CE">
        <w:rPr>
          <w:b/>
          <w:rtl/>
        </w:rPr>
        <w:t>מועצת הרבנות וועדותיה</w:t>
      </w:r>
      <w:r>
        <w:rPr>
          <w:rFonts w:hint="cs"/>
          <w:rtl/>
        </w:rPr>
        <w:t>;</w:t>
      </w:r>
      <w:r w:rsidRPr="008441CE">
        <w:rPr>
          <w:rtl/>
        </w:rPr>
        <w:t xml:space="preserve"> </w:t>
      </w:r>
      <w:r w:rsidRPr="008441CE">
        <w:rPr>
          <w:b/>
          <w:rtl/>
        </w:rPr>
        <w:t>אגף הכשרות ברבנות</w:t>
      </w:r>
      <w:r>
        <w:rPr>
          <w:rFonts w:hint="cs"/>
          <w:rtl/>
        </w:rPr>
        <w:t xml:space="preserve">; היחידה הארצית לאכיפת </w:t>
      </w:r>
      <w:r w:rsidRPr="004F5330">
        <w:rPr>
          <w:rFonts w:hint="cs"/>
          <w:b/>
          <w:rtl/>
        </w:rPr>
        <w:t xml:space="preserve">חוק איסור הונאה בכשרות, </w:t>
      </w:r>
      <w:r>
        <w:rPr>
          <w:rFonts w:hint="cs"/>
          <w:b/>
          <w:rtl/>
        </w:rPr>
        <w:t>ה</w:t>
      </w:r>
      <w:r w:rsidRPr="004F5330">
        <w:rPr>
          <w:rFonts w:hint="cs"/>
          <w:b/>
          <w:rtl/>
        </w:rPr>
        <w:t>תשמ"ג-1983</w:t>
      </w:r>
      <w:r>
        <w:rPr>
          <w:rFonts w:hint="cs"/>
          <w:b/>
          <w:rtl/>
        </w:rPr>
        <w:t xml:space="preserve"> (להלן - חוק איסור הונאה בכשרות)</w:t>
      </w:r>
      <w:r>
        <w:rPr>
          <w:rFonts w:hint="cs"/>
          <w:rtl/>
        </w:rPr>
        <w:t>;</w:t>
      </w:r>
      <w:r w:rsidRPr="008441CE">
        <w:rPr>
          <w:rtl/>
        </w:rPr>
        <w:t xml:space="preserve"> </w:t>
      </w:r>
      <w:r w:rsidRPr="008441CE">
        <w:rPr>
          <w:b/>
          <w:rtl/>
        </w:rPr>
        <w:t xml:space="preserve">הפיקוח של המשרד </w:t>
      </w:r>
      <w:r>
        <w:rPr>
          <w:rFonts w:hint="cs"/>
          <w:b/>
          <w:rtl/>
        </w:rPr>
        <w:t xml:space="preserve">לשירותי דת </w:t>
      </w:r>
      <w:r w:rsidRPr="008441CE">
        <w:rPr>
          <w:b/>
          <w:rtl/>
        </w:rPr>
        <w:t>על המועצות הדתיות בתחום הכשרות</w:t>
      </w:r>
      <w:r>
        <w:rPr>
          <w:rFonts w:hint="cs"/>
          <w:b/>
          <w:rtl/>
        </w:rPr>
        <w:t>;</w:t>
      </w:r>
      <w:r w:rsidRPr="00F73408">
        <w:rPr>
          <w:b/>
          <w:rtl/>
        </w:rPr>
        <w:t xml:space="preserve"> </w:t>
      </w:r>
      <w:r>
        <w:rPr>
          <w:rFonts w:hint="cs"/>
          <w:b/>
          <w:rtl/>
        </w:rPr>
        <w:t>ו</w:t>
      </w:r>
      <w:r w:rsidRPr="00F73408">
        <w:rPr>
          <w:b/>
          <w:rtl/>
        </w:rPr>
        <w:t>הנטל הכלכלי של הכשרות</w:t>
      </w:r>
      <w:r>
        <w:rPr>
          <w:rFonts w:hint="cs"/>
          <w:b/>
          <w:rtl/>
        </w:rPr>
        <w:t>.</w:t>
      </w:r>
    </w:p>
    <w:p w:rsidR="002C3499" w:rsidRPr="003B49EB" w:rsidP="00DE0664">
      <w:pPr>
        <w:pStyle w:val="takzir-text"/>
        <w:bidi/>
        <w:rPr>
          <w:rtl/>
        </w:rPr>
      </w:pPr>
      <w:r w:rsidRPr="004F5330">
        <w:rPr>
          <w:rFonts w:hint="cs"/>
          <w:b/>
          <w:rtl/>
        </w:rPr>
        <w:t>הביקורת נע</w:t>
      </w:r>
      <w:r>
        <w:rPr>
          <w:rFonts w:hint="cs"/>
          <w:b/>
          <w:rtl/>
        </w:rPr>
        <w:t>שת</w:t>
      </w:r>
      <w:r w:rsidRPr="004F5330">
        <w:rPr>
          <w:rFonts w:hint="cs"/>
          <w:b/>
          <w:rtl/>
        </w:rPr>
        <w:t xml:space="preserve">ה במשרד לשירותי דת, במועצת </w:t>
      </w:r>
      <w:r>
        <w:rPr>
          <w:rFonts w:hint="cs"/>
          <w:b/>
          <w:rtl/>
        </w:rPr>
        <w:t>הרבנות</w:t>
      </w:r>
      <w:r w:rsidRPr="004F5330">
        <w:rPr>
          <w:rFonts w:hint="cs"/>
          <w:b/>
          <w:rtl/>
        </w:rPr>
        <w:t>, ב</w:t>
      </w:r>
      <w:r>
        <w:rPr>
          <w:rFonts w:hint="cs"/>
          <w:b/>
          <w:rtl/>
        </w:rPr>
        <w:t>רבנות</w:t>
      </w:r>
      <w:r w:rsidRPr="004F5330">
        <w:rPr>
          <w:rFonts w:hint="cs"/>
          <w:b/>
          <w:rtl/>
        </w:rPr>
        <w:t xml:space="preserve"> </w:t>
      </w:r>
      <w:r>
        <w:rPr>
          <w:rFonts w:hint="cs"/>
          <w:b/>
          <w:rtl/>
        </w:rPr>
        <w:t>ו</w:t>
      </w:r>
      <w:r w:rsidRPr="004F5330">
        <w:rPr>
          <w:rFonts w:hint="cs"/>
          <w:b/>
          <w:rtl/>
        </w:rPr>
        <w:t>ב</w:t>
      </w:r>
      <w:r>
        <w:rPr>
          <w:rFonts w:hint="cs"/>
          <w:b/>
          <w:rtl/>
        </w:rPr>
        <w:t xml:space="preserve">שבע </w:t>
      </w:r>
      <w:r w:rsidRPr="004F5330">
        <w:rPr>
          <w:rFonts w:hint="cs"/>
          <w:b/>
          <w:rtl/>
        </w:rPr>
        <w:t>מועצות דתיות</w:t>
      </w:r>
      <w:r>
        <w:rPr>
          <w:rFonts w:hint="cs"/>
          <w:b/>
          <w:rtl/>
        </w:rPr>
        <w:t xml:space="preserve">: </w:t>
      </w:r>
      <w:r w:rsidRPr="004F5330">
        <w:rPr>
          <w:rFonts w:hint="cs"/>
          <w:b/>
          <w:rtl/>
        </w:rPr>
        <w:t xml:space="preserve">ירושלים, תל אביב-יפו, חיפה, נתניה, אשדוד, באר יעקב </w:t>
      </w:r>
      <w:r>
        <w:rPr>
          <w:rFonts w:hint="cs"/>
          <w:b/>
          <w:rtl/>
        </w:rPr>
        <w:t>ו</w:t>
      </w:r>
      <w:r w:rsidRPr="004F5330">
        <w:rPr>
          <w:rFonts w:hint="cs"/>
          <w:b/>
          <w:rtl/>
        </w:rPr>
        <w:t>רחובות</w:t>
      </w:r>
      <w:r>
        <w:rPr>
          <w:rFonts w:hint="cs"/>
          <w:b/>
          <w:rtl/>
        </w:rPr>
        <w:t>;</w:t>
      </w:r>
      <w:r w:rsidRPr="004F5330">
        <w:rPr>
          <w:rFonts w:hint="cs"/>
          <w:b/>
          <w:rtl/>
        </w:rPr>
        <w:t xml:space="preserve"> </w:t>
      </w:r>
      <w:r>
        <w:rPr>
          <w:rFonts w:hint="cs"/>
          <w:b/>
          <w:rtl/>
        </w:rPr>
        <w:t xml:space="preserve">כמו כן, נעשתה בדיקה </w:t>
      </w:r>
      <w:r w:rsidRPr="004F5330">
        <w:rPr>
          <w:rFonts w:hint="cs"/>
          <w:b/>
          <w:rtl/>
        </w:rPr>
        <w:t>ברבנות לכשרות הארצית</w:t>
      </w:r>
      <w:r>
        <w:rPr>
          <w:rFonts w:hint="cs"/>
          <w:b/>
          <w:rtl/>
        </w:rPr>
        <w:t xml:space="preserve"> - </w:t>
      </w:r>
      <w:r>
        <w:rPr>
          <w:rFonts w:hint="cs"/>
          <w:rtl/>
        </w:rPr>
        <w:t xml:space="preserve">גוף שהקימה הרבנות הראשית לצורך טיפול במתן תעודות הכשר ביישובים שאין בהם מועצה דתית, בעיקר במגזר הלא יהודי. </w:t>
      </w:r>
      <w:r w:rsidRPr="004F5330">
        <w:rPr>
          <w:rFonts w:hint="cs"/>
          <w:b/>
          <w:rtl/>
        </w:rPr>
        <w:t xml:space="preserve">במסגרת הביקורת </w:t>
      </w:r>
      <w:r>
        <w:rPr>
          <w:rFonts w:hint="cs"/>
          <w:b/>
          <w:rtl/>
        </w:rPr>
        <w:t>ביקש</w:t>
      </w:r>
      <w:r w:rsidRPr="004F5330">
        <w:rPr>
          <w:rFonts w:hint="cs"/>
          <w:b/>
          <w:rtl/>
        </w:rPr>
        <w:t xml:space="preserve"> משרד מבקר המדינה </w:t>
      </w:r>
      <w:r>
        <w:rPr>
          <w:rFonts w:hint="cs"/>
          <w:b/>
          <w:rtl/>
        </w:rPr>
        <w:t>מ</w:t>
      </w:r>
      <w:r w:rsidRPr="004F5330">
        <w:rPr>
          <w:rFonts w:hint="cs"/>
          <w:b/>
          <w:rtl/>
        </w:rPr>
        <w:t xml:space="preserve">כל 132 המועצות הדתיות </w:t>
      </w:r>
      <w:r>
        <w:rPr>
          <w:rFonts w:hint="cs"/>
          <w:b/>
          <w:rtl/>
        </w:rPr>
        <w:t>למסור לו</w:t>
      </w:r>
      <w:r w:rsidRPr="004F5330">
        <w:rPr>
          <w:rFonts w:hint="cs"/>
          <w:b/>
          <w:rtl/>
        </w:rPr>
        <w:t xml:space="preserve"> </w:t>
      </w:r>
      <w:r>
        <w:rPr>
          <w:rFonts w:hint="cs"/>
          <w:b/>
          <w:rtl/>
        </w:rPr>
        <w:t>נתונים</w:t>
      </w:r>
      <w:r w:rsidRPr="004F5330">
        <w:rPr>
          <w:rFonts w:hint="cs"/>
          <w:b/>
          <w:rtl/>
        </w:rPr>
        <w:t xml:space="preserve"> </w:t>
      </w:r>
      <w:r>
        <w:rPr>
          <w:rFonts w:hint="cs"/>
          <w:b/>
          <w:rtl/>
        </w:rPr>
        <w:t>הנוגעים ל</w:t>
      </w:r>
      <w:r w:rsidRPr="004F5330">
        <w:rPr>
          <w:rFonts w:hint="cs"/>
          <w:b/>
          <w:rtl/>
        </w:rPr>
        <w:t>עובדי</w:t>
      </w:r>
      <w:r>
        <w:rPr>
          <w:rFonts w:hint="cs"/>
          <w:b/>
          <w:rtl/>
        </w:rPr>
        <w:t xml:space="preserve"> המועצות,</w:t>
      </w:r>
      <w:r w:rsidRPr="004F5330">
        <w:rPr>
          <w:rFonts w:hint="cs"/>
          <w:b/>
          <w:rtl/>
        </w:rPr>
        <w:t xml:space="preserve"> </w:t>
      </w:r>
      <w:r>
        <w:rPr>
          <w:rFonts w:hint="cs"/>
          <w:b/>
          <w:rtl/>
        </w:rPr>
        <w:t>ל</w:t>
      </w:r>
      <w:r w:rsidRPr="004F5330">
        <w:rPr>
          <w:rFonts w:hint="cs"/>
          <w:b/>
          <w:rtl/>
        </w:rPr>
        <w:t xml:space="preserve">חברי המועצות </w:t>
      </w:r>
      <w:r>
        <w:rPr>
          <w:rFonts w:hint="cs"/>
          <w:b/>
          <w:rtl/>
        </w:rPr>
        <w:t>ול</w:t>
      </w:r>
      <w:r w:rsidRPr="004F5330">
        <w:rPr>
          <w:rFonts w:hint="cs"/>
          <w:b/>
          <w:rtl/>
        </w:rPr>
        <w:t xml:space="preserve">משגיחי הכשרות </w:t>
      </w:r>
      <w:r w:rsidRPr="00FC2850">
        <w:rPr>
          <w:rFonts w:hint="cs"/>
          <w:b/>
          <w:spacing w:val="-2"/>
          <w:rtl/>
        </w:rPr>
        <w:t>שהן מפעילות</w:t>
      </w:r>
      <w:r>
        <w:rPr>
          <w:rStyle w:val="FootnoteReference0"/>
          <w:b/>
          <w:spacing w:val="-2"/>
          <w:rtl/>
        </w:rPr>
        <w:footnoteReference w:id="6"/>
      </w:r>
      <w:r w:rsidRPr="00FC2850">
        <w:rPr>
          <w:rFonts w:hint="cs"/>
          <w:b/>
          <w:spacing w:val="-2"/>
          <w:rtl/>
        </w:rPr>
        <w:t>. בדיקת השלמה נעשתה באגף התקציבים שבמשרד האוצר, ברשות</w:t>
      </w:r>
      <w:r>
        <w:rPr>
          <w:rFonts w:hint="cs"/>
          <w:b/>
          <w:rtl/>
        </w:rPr>
        <w:t xml:space="preserve"> המסים בישראל</w:t>
      </w:r>
      <w:r w:rsidR="00DE0664">
        <w:rPr>
          <w:rFonts w:hint="cs"/>
          <w:b/>
          <w:rtl/>
        </w:rPr>
        <w:t xml:space="preserve">, במשרד הכלכלה </w:t>
      </w:r>
      <w:r w:rsidR="00DE0664">
        <w:rPr>
          <w:rFonts w:hint="cs"/>
          <w:b/>
          <w:rtl/>
        </w:rPr>
        <w:t>והתעשיה</w:t>
      </w:r>
      <w:r>
        <w:rPr>
          <w:rFonts w:hint="cs"/>
          <w:b/>
          <w:rtl/>
        </w:rPr>
        <w:t xml:space="preserve"> </w:t>
      </w:r>
      <w:r w:rsidRPr="004F5330">
        <w:rPr>
          <w:rFonts w:hint="cs"/>
          <w:b/>
          <w:rtl/>
        </w:rPr>
        <w:t>ובמשרד המשפטים.</w:t>
      </w:r>
    </w:p>
    <w:p w:rsidR="002C3499" w:rsidRPr="00492C38" w:rsidP="00B737AC">
      <w:pPr>
        <w:pStyle w:val="takzir"/>
        <w:rPr>
          <w:rFonts w:ascii="Tahoma" w:hAnsi="Tahoma" w:cs="Tahoma"/>
          <w:noProof w:val="0"/>
          <w:sz w:val="28"/>
          <w:rtl/>
        </w:rPr>
      </w:pPr>
    </w:p>
    <w:p w:rsidR="00384065" w:rsidRPr="00132FFC" w:rsidP="00B737AC">
      <w:pPr>
        <w:pStyle w:val="KOT4T"/>
        <w:rPr>
          <w:rtl/>
        </w:rPr>
      </w:pPr>
      <w:r w:rsidRPr="00132FFC">
        <w:rPr>
          <w:rtl/>
        </w:rPr>
        <w:t>הליקויים העיקריים</w:t>
      </w:r>
    </w:p>
    <w:p w:rsidR="00FC2850" w:rsidRPr="000738C4" w:rsidP="00B737AC">
      <w:pPr>
        <w:pStyle w:val="takzir-text"/>
        <w:bidi/>
        <w:rPr>
          <w:rtl/>
        </w:rPr>
      </w:pPr>
      <w:bookmarkStart w:id="5" w:name="_Toc474334550"/>
      <w:r w:rsidRPr="0012789B">
        <w:rPr>
          <w:noProof/>
          <w:rtl/>
        </w:rPr>
        <mc:AlternateContent>
          <mc:Choice Requires="wps">
            <w:drawing>
              <wp:anchor distT="0" distB="0" distL="114300" distR="114300" simplePos="0" relativeHeight="251658240" behindDoc="1" locked="0" layoutInCell="1" allowOverlap="1">
                <wp:simplePos x="0" y="0"/>
                <wp:positionH relativeFrom="margin">
                  <wp:posOffset>-431800</wp:posOffset>
                </wp:positionH>
                <wp:positionV relativeFrom="margin">
                  <wp:align>top</wp:align>
                </wp:positionV>
                <wp:extent cx="1512000" cy="4590000"/>
                <wp:effectExtent l="0" t="0" r="0" b="1270"/>
                <wp:wrapNone/>
                <wp:docPr id="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DE0664">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45800850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4370406"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DE0664">
                            <w:pPr>
                              <w:spacing w:after="0" w:line="240" w:lineRule="auto"/>
                              <w:rPr>
                                <w:rFonts w:cs="Tahoma"/>
                                <w:color w:val="0B5294"/>
                                <w:spacing w:val="-4"/>
                                <w:sz w:val="24"/>
                                <w:szCs w:val="24"/>
                                <w:rtl/>
                                <w:cs/>
                              </w:rPr>
                            </w:pPr>
                            <w:r w:rsidRPr="00DE0664">
                              <w:rPr>
                                <w:rFonts w:cs="Tahoma" w:hint="eastAsia"/>
                                <w:color w:val="0B5294"/>
                                <w:spacing w:val="-4"/>
                                <w:sz w:val="24"/>
                                <w:szCs w:val="24"/>
                                <w:rtl/>
                              </w:rPr>
                              <w:t>בדוח</w:t>
                            </w:r>
                            <w:r w:rsidRPr="00DE0664">
                              <w:rPr>
                                <w:rFonts w:cs="Tahoma"/>
                                <w:color w:val="0B5294"/>
                                <w:spacing w:val="-4"/>
                                <w:sz w:val="24"/>
                                <w:szCs w:val="24"/>
                                <w:rtl/>
                              </w:rPr>
                              <w:t xml:space="preserve"> </w:t>
                            </w:r>
                            <w:r w:rsidRPr="00DE0664">
                              <w:rPr>
                                <w:rFonts w:cs="Tahoma" w:hint="eastAsia"/>
                                <w:color w:val="0B5294"/>
                                <w:spacing w:val="-4"/>
                                <w:sz w:val="24"/>
                                <w:szCs w:val="24"/>
                                <w:rtl/>
                              </w:rPr>
                              <w:t>הקודם</w:t>
                            </w:r>
                            <w:r w:rsidRPr="00DE0664">
                              <w:rPr>
                                <w:rFonts w:cs="Tahoma"/>
                                <w:color w:val="0B5294"/>
                                <w:spacing w:val="-4"/>
                                <w:sz w:val="24"/>
                                <w:szCs w:val="24"/>
                                <w:rtl/>
                              </w:rPr>
                              <w:t xml:space="preserve"> </w:t>
                            </w:r>
                            <w:r w:rsidRPr="00DE0664">
                              <w:rPr>
                                <w:rFonts w:cs="Tahoma" w:hint="eastAsia"/>
                                <w:color w:val="0B5294"/>
                                <w:spacing w:val="-4"/>
                                <w:sz w:val="24"/>
                                <w:szCs w:val="24"/>
                                <w:rtl/>
                              </w:rPr>
                              <w:t>הועלו</w:t>
                            </w:r>
                            <w:r w:rsidRPr="00DE0664">
                              <w:rPr>
                                <w:rFonts w:cs="Tahoma"/>
                                <w:color w:val="0B5294"/>
                                <w:spacing w:val="-4"/>
                                <w:sz w:val="24"/>
                                <w:szCs w:val="24"/>
                                <w:rtl/>
                              </w:rPr>
                              <w:t xml:space="preserve"> </w:t>
                            </w:r>
                            <w:r w:rsidRPr="00DE0664">
                              <w:rPr>
                                <w:rFonts w:cs="Tahoma" w:hint="eastAsia"/>
                                <w:color w:val="0B5294"/>
                                <w:spacing w:val="-4"/>
                                <w:sz w:val="24"/>
                                <w:szCs w:val="24"/>
                                <w:rtl/>
                              </w:rPr>
                              <w:t>ממצאים</w:t>
                            </w:r>
                            <w:r w:rsidRPr="00DE0664">
                              <w:rPr>
                                <w:rFonts w:cs="Tahoma"/>
                                <w:color w:val="0B5294"/>
                                <w:spacing w:val="-4"/>
                                <w:sz w:val="24"/>
                                <w:szCs w:val="24"/>
                                <w:rtl/>
                              </w:rPr>
                              <w:t xml:space="preserve"> </w:t>
                            </w:r>
                            <w:r w:rsidRPr="00DE0664">
                              <w:rPr>
                                <w:rFonts w:cs="Tahoma" w:hint="eastAsia"/>
                                <w:color w:val="0B5294"/>
                                <w:spacing w:val="-4"/>
                                <w:sz w:val="24"/>
                                <w:szCs w:val="24"/>
                                <w:rtl/>
                              </w:rPr>
                              <w:t>חמורים</w:t>
                            </w:r>
                            <w:r w:rsidRPr="00DE0664">
                              <w:rPr>
                                <w:rFonts w:cs="Tahoma"/>
                                <w:color w:val="0B5294"/>
                                <w:spacing w:val="-4"/>
                                <w:sz w:val="24"/>
                                <w:szCs w:val="24"/>
                                <w:rtl/>
                              </w:rPr>
                              <w:t xml:space="preserve"> </w:t>
                            </w:r>
                            <w:r w:rsidRPr="00DE0664">
                              <w:rPr>
                                <w:rFonts w:cs="Tahoma" w:hint="eastAsia"/>
                                <w:color w:val="0B5294"/>
                                <w:spacing w:val="-4"/>
                                <w:sz w:val="24"/>
                                <w:szCs w:val="24"/>
                                <w:rtl/>
                              </w:rPr>
                              <w:t>שנגעו</w:t>
                            </w:r>
                            <w:r w:rsidRPr="00DE0664">
                              <w:rPr>
                                <w:rFonts w:cs="Tahoma"/>
                                <w:color w:val="0B5294"/>
                                <w:spacing w:val="-4"/>
                                <w:sz w:val="24"/>
                                <w:szCs w:val="24"/>
                                <w:rtl/>
                              </w:rPr>
                              <w:t xml:space="preserve"> </w:t>
                            </w:r>
                            <w:r w:rsidRPr="00DE0664">
                              <w:rPr>
                                <w:rFonts w:cs="Tahoma" w:hint="eastAsia"/>
                                <w:color w:val="0B5294"/>
                                <w:spacing w:val="-4"/>
                                <w:sz w:val="24"/>
                                <w:szCs w:val="24"/>
                                <w:rtl/>
                              </w:rPr>
                              <w:t>גם</w:t>
                            </w:r>
                            <w:r w:rsidRPr="00DE0664">
                              <w:rPr>
                                <w:rFonts w:cs="Tahoma"/>
                                <w:color w:val="0B5294"/>
                                <w:spacing w:val="-4"/>
                                <w:sz w:val="24"/>
                                <w:szCs w:val="24"/>
                                <w:rtl/>
                              </w:rPr>
                              <w:t xml:space="preserve"> </w:t>
                            </w:r>
                            <w:r w:rsidRPr="00DE0664">
                              <w:rPr>
                                <w:rFonts w:cs="Tahoma" w:hint="eastAsia"/>
                                <w:color w:val="0B5294"/>
                                <w:spacing w:val="-4"/>
                                <w:sz w:val="24"/>
                                <w:szCs w:val="24"/>
                                <w:rtl/>
                              </w:rPr>
                              <w:t>לעבודתן</w:t>
                            </w:r>
                            <w:r w:rsidRPr="00DE0664">
                              <w:rPr>
                                <w:rFonts w:cs="Tahoma"/>
                                <w:color w:val="0B5294"/>
                                <w:spacing w:val="-4"/>
                                <w:sz w:val="24"/>
                                <w:szCs w:val="24"/>
                                <w:rtl/>
                              </w:rPr>
                              <w:t xml:space="preserve"> </w:t>
                            </w:r>
                            <w:r w:rsidRPr="00DE0664">
                              <w:rPr>
                                <w:rFonts w:cs="Tahoma" w:hint="eastAsia"/>
                                <w:color w:val="0B5294"/>
                                <w:spacing w:val="-4"/>
                                <w:sz w:val="24"/>
                                <w:szCs w:val="24"/>
                                <w:rtl/>
                              </w:rPr>
                              <w:t>של</w:t>
                            </w:r>
                            <w:r w:rsidRPr="00DE0664">
                              <w:rPr>
                                <w:rFonts w:cs="Tahoma"/>
                                <w:color w:val="0B5294"/>
                                <w:spacing w:val="-4"/>
                                <w:sz w:val="24"/>
                                <w:szCs w:val="24"/>
                                <w:rtl/>
                              </w:rPr>
                              <w:t xml:space="preserve"> </w:t>
                            </w:r>
                            <w:r w:rsidRPr="00DE0664">
                              <w:rPr>
                                <w:rFonts w:cs="Tahoma" w:hint="eastAsia"/>
                                <w:color w:val="0B5294"/>
                                <w:spacing w:val="-4"/>
                                <w:sz w:val="24"/>
                                <w:szCs w:val="24"/>
                                <w:rtl/>
                              </w:rPr>
                              <w:t>המועצות</w:t>
                            </w:r>
                            <w:r w:rsidRPr="00DE0664">
                              <w:rPr>
                                <w:rFonts w:cs="Tahoma"/>
                                <w:color w:val="0B5294"/>
                                <w:spacing w:val="-4"/>
                                <w:sz w:val="24"/>
                                <w:szCs w:val="24"/>
                                <w:rtl/>
                              </w:rPr>
                              <w:t xml:space="preserve"> </w:t>
                            </w:r>
                            <w:r w:rsidRPr="00DE0664">
                              <w:rPr>
                                <w:rFonts w:cs="Tahoma" w:hint="eastAsia"/>
                                <w:color w:val="0B5294"/>
                                <w:spacing w:val="-4"/>
                                <w:sz w:val="24"/>
                                <w:szCs w:val="24"/>
                                <w:rtl/>
                              </w:rPr>
                              <w:t>הדתיות</w:t>
                            </w:r>
                            <w:r w:rsidRPr="00DE0664">
                              <w:rPr>
                                <w:rFonts w:cs="Tahoma"/>
                                <w:color w:val="0B5294"/>
                                <w:spacing w:val="-4"/>
                                <w:sz w:val="24"/>
                                <w:szCs w:val="24"/>
                                <w:rtl/>
                              </w:rPr>
                              <w:t xml:space="preserve"> </w:t>
                            </w:r>
                            <w:r w:rsidRPr="00DE0664">
                              <w:rPr>
                                <w:rFonts w:cs="Tahoma" w:hint="eastAsia"/>
                                <w:color w:val="0B5294"/>
                                <w:spacing w:val="-4"/>
                                <w:sz w:val="24"/>
                                <w:szCs w:val="24"/>
                                <w:rtl/>
                              </w:rPr>
                              <w:t>בתחום</w:t>
                            </w:r>
                            <w:r w:rsidRPr="00DE0664">
                              <w:rPr>
                                <w:rFonts w:cs="Tahoma"/>
                                <w:color w:val="0B5294"/>
                                <w:spacing w:val="-4"/>
                                <w:sz w:val="24"/>
                                <w:szCs w:val="24"/>
                                <w:rtl/>
                              </w:rPr>
                              <w:t xml:space="preserve"> </w:t>
                            </w:r>
                            <w:r w:rsidRPr="00DE0664">
                              <w:rPr>
                                <w:rFonts w:cs="Tahoma" w:hint="eastAsia"/>
                                <w:color w:val="0B5294"/>
                                <w:spacing w:val="-4"/>
                                <w:sz w:val="24"/>
                                <w:szCs w:val="24"/>
                                <w:rtl/>
                              </w:rPr>
                              <w:t>הכשרות</w:t>
                            </w:r>
                            <w:r w:rsidRPr="00DE0664">
                              <w:rPr>
                                <w:rFonts w:cs="Tahoma"/>
                                <w:color w:val="0B5294"/>
                                <w:spacing w:val="-4"/>
                                <w:sz w:val="24"/>
                                <w:szCs w:val="24"/>
                                <w:rtl/>
                              </w:rPr>
                              <w:t>.</w:t>
                            </w:r>
                            <w:r>
                              <w:rPr>
                                <w:rFonts w:cs="Tahoma" w:hint="cs"/>
                                <w:color w:val="0B5294"/>
                                <w:spacing w:val="-4"/>
                                <w:sz w:val="24"/>
                                <w:szCs w:val="24"/>
                                <w:rtl/>
                              </w:rPr>
                              <w:t xml:space="preserve"> </w:t>
                            </w:r>
                            <w:r w:rsidRPr="00DE0664">
                              <w:rPr>
                                <w:rFonts w:cs="Tahoma" w:hint="eastAsia"/>
                                <w:color w:val="0B5294"/>
                                <w:spacing w:val="-4"/>
                                <w:sz w:val="24"/>
                                <w:szCs w:val="24"/>
                                <w:rtl/>
                              </w:rPr>
                              <w:t>אף</w:t>
                            </w:r>
                            <w:r w:rsidRPr="00DE0664">
                              <w:rPr>
                                <w:rFonts w:cs="Tahoma"/>
                                <w:color w:val="0B5294"/>
                                <w:spacing w:val="-4"/>
                                <w:sz w:val="24"/>
                                <w:szCs w:val="24"/>
                                <w:rtl/>
                              </w:rPr>
                              <w:t xml:space="preserve"> </w:t>
                            </w:r>
                            <w:r w:rsidRPr="00DE0664">
                              <w:rPr>
                                <w:rFonts w:cs="Tahoma" w:hint="eastAsia"/>
                                <w:color w:val="0B5294"/>
                                <w:spacing w:val="-4"/>
                                <w:sz w:val="24"/>
                                <w:szCs w:val="24"/>
                                <w:rtl/>
                              </w:rPr>
                              <w:t>שחלף</w:t>
                            </w:r>
                            <w:r w:rsidRPr="00DE0664">
                              <w:rPr>
                                <w:rFonts w:cs="Tahoma"/>
                                <w:color w:val="0B5294"/>
                                <w:spacing w:val="-4"/>
                                <w:sz w:val="24"/>
                                <w:szCs w:val="24"/>
                                <w:rtl/>
                              </w:rPr>
                              <w:t xml:space="preserve"> </w:t>
                            </w:r>
                            <w:r w:rsidRPr="00DE0664">
                              <w:rPr>
                                <w:rFonts w:cs="Tahoma" w:hint="eastAsia"/>
                                <w:color w:val="0B5294"/>
                                <w:spacing w:val="-4"/>
                                <w:sz w:val="24"/>
                                <w:szCs w:val="24"/>
                                <w:rtl/>
                              </w:rPr>
                              <w:t>כעשור</w:t>
                            </w:r>
                            <w:r w:rsidRPr="00DE0664">
                              <w:rPr>
                                <w:rFonts w:cs="Tahoma"/>
                                <w:color w:val="0B5294"/>
                                <w:spacing w:val="-4"/>
                                <w:sz w:val="24"/>
                                <w:szCs w:val="24"/>
                                <w:rtl/>
                              </w:rPr>
                              <w:t xml:space="preserve"> </w:t>
                            </w:r>
                            <w:r w:rsidRPr="00DE0664">
                              <w:rPr>
                                <w:rFonts w:cs="Tahoma" w:hint="eastAsia"/>
                                <w:color w:val="0B5294"/>
                                <w:spacing w:val="-4"/>
                                <w:sz w:val="24"/>
                                <w:szCs w:val="24"/>
                                <w:rtl/>
                              </w:rPr>
                              <w:t>ממועד</w:t>
                            </w:r>
                            <w:r w:rsidRPr="00DE0664">
                              <w:rPr>
                                <w:rFonts w:cs="Tahoma"/>
                                <w:color w:val="0B5294"/>
                                <w:spacing w:val="-4"/>
                                <w:sz w:val="24"/>
                                <w:szCs w:val="24"/>
                                <w:rtl/>
                              </w:rPr>
                              <w:t xml:space="preserve"> </w:t>
                            </w:r>
                            <w:r w:rsidRPr="00DE0664">
                              <w:rPr>
                                <w:rFonts w:cs="Tahoma" w:hint="eastAsia"/>
                                <w:color w:val="0B5294"/>
                                <w:spacing w:val="-4"/>
                                <w:sz w:val="24"/>
                                <w:szCs w:val="24"/>
                                <w:rtl/>
                              </w:rPr>
                              <w:t>הביקורת</w:t>
                            </w:r>
                            <w:r w:rsidRPr="00DE0664">
                              <w:rPr>
                                <w:rFonts w:cs="Tahoma"/>
                                <w:color w:val="0B5294"/>
                                <w:spacing w:val="-4"/>
                                <w:sz w:val="24"/>
                                <w:szCs w:val="24"/>
                                <w:rtl/>
                              </w:rPr>
                              <w:t xml:space="preserve"> </w:t>
                            </w:r>
                            <w:r w:rsidRPr="00DE0664">
                              <w:rPr>
                                <w:rFonts w:cs="Tahoma" w:hint="eastAsia"/>
                                <w:color w:val="0B5294"/>
                                <w:spacing w:val="-4"/>
                                <w:sz w:val="24"/>
                                <w:szCs w:val="24"/>
                                <w:rtl/>
                              </w:rPr>
                              <w:t>הקודמת</w:t>
                            </w:r>
                            <w:r w:rsidRPr="00DE0664">
                              <w:rPr>
                                <w:rFonts w:cs="Tahoma"/>
                                <w:color w:val="0B5294"/>
                                <w:spacing w:val="-4"/>
                                <w:sz w:val="24"/>
                                <w:szCs w:val="24"/>
                                <w:rtl/>
                              </w:rPr>
                              <w:t xml:space="preserve"> </w:t>
                            </w:r>
                            <w:r w:rsidRPr="00DE0664">
                              <w:rPr>
                                <w:rFonts w:cs="Tahoma" w:hint="eastAsia"/>
                                <w:color w:val="0B5294"/>
                                <w:spacing w:val="-4"/>
                                <w:sz w:val="24"/>
                                <w:szCs w:val="24"/>
                                <w:rtl/>
                              </w:rPr>
                              <w:t>לא</w:t>
                            </w:r>
                            <w:r w:rsidRPr="00DE0664">
                              <w:rPr>
                                <w:rFonts w:cs="Tahoma"/>
                                <w:color w:val="0B5294"/>
                                <w:spacing w:val="-4"/>
                                <w:sz w:val="24"/>
                                <w:szCs w:val="24"/>
                                <w:rtl/>
                              </w:rPr>
                              <w:t xml:space="preserve"> </w:t>
                            </w:r>
                            <w:r w:rsidRPr="00DE0664">
                              <w:rPr>
                                <w:rFonts w:cs="Tahoma" w:hint="eastAsia"/>
                                <w:color w:val="0B5294"/>
                                <w:spacing w:val="-4"/>
                                <w:sz w:val="24"/>
                                <w:szCs w:val="24"/>
                                <w:rtl/>
                              </w:rPr>
                              <w:t>תיקנו</w:t>
                            </w:r>
                            <w:r w:rsidRPr="00DE0664">
                              <w:rPr>
                                <w:rFonts w:cs="Tahoma"/>
                                <w:color w:val="0B5294"/>
                                <w:spacing w:val="-4"/>
                                <w:sz w:val="24"/>
                                <w:szCs w:val="24"/>
                                <w:rtl/>
                              </w:rPr>
                              <w:t xml:space="preserve"> </w:t>
                            </w:r>
                            <w:r w:rsidRPr="00DE0664">
                              <w:rPr>
                                <w:rFonts w:cs="Tahoma" w:hint="eastAsia"/>
                                <w:color w:val="0B5294"/>
                                <w:spacing w:val="-4"/>
                                <w:sz w:val="24"/>
                                <w:szCs w:val="24"/>
                                <w:rtl/>
                              </w:rPr>
                              <w:t>המועצות</w:t>
                            </w:r>
                            <w:r w:rsidRPr="00DE0664">
                              <w:rPr>
                                <w:rFonts w:cs="Tahoma"/>
                                <w:color w:val="0B5294"/>
                                <w:spacing w:val="-4"/>
                                <w:sz w:val="24"/>
                                <w:szCs w:val="24"/>
                                <w:rtl/>
                              </w:rPr>
                              <w:t xml:space="preserve"> </w:t>
                            </w:r>
                            <w:r w:rsidRPr="00DE0664">
                              <w:rPr>
                                <w:rFonts w:cs="Tahoma" w:hint="eastAsia"/>
                                <w:color w:val="0B5294"/>
                                <w:spacing w:val="-4"/>
                                <w:sz w:val="24"/>
                                <w:szCs w:val="24"/>
                                <w:rtl/>
                              </w:rPr>
                              <w:t>הדתיות</w:t>
                            </w:r>
                            <w:r w:rsidRPr="00DE0664">
                              <w:rPr>
                                <w:rFonts w:cs="Tahoma"/>
                                <w:color w:val="0B5294"/>
                                <w:spacing w:val="-4"/>
                                <w:sz w:val="24"/>
                                <w:szCs w:val="24"/>
                                <w:rtl/>
                              </w:rPr>
                              <w:t xml:space="preserve"> </w:t>
                            </w:r>
                            <w:r w:rsidRPr="00DE0664">
                              <w:rPr>
                                <w:rFonts w:cs="Tahoma" w:hint="eastAsia"/>
                                <w:color w:val="0B5294"/>
                                <w:spacing w:val="-4"/>
                                <w:sz w:val="24"/>
                                <w:szCs w:val="24"/>
                                <w:rtl/>
                              </w:rPr>
                              <w:t>את</w:t>
                            </w:r>
                            <w:r w:rsidRPr="00DE0664">
                              <w:rPr>
                                <w:rFonts w:cs="Tahoma"/>
                                <w:color w:val="0B5294"/>
                                <w:spacing w:val="-4"/>
                                <w:sz w:val="24"/>
                                <w:szCs w:val="24"/>
                                <w:rtl/>
                              </w:rPr>
                              <w:t xml:space="preserve"> </w:t>
                            </w:r>
                            <w:r w:rsidRPr="00DE0664">
                              <w:rPr>
                                <w:rFonts w:cs="Tahoma" w:hint="eastAsia"/>
                                <w:color w:val="0B5294"/>
                                <w:spacing w:val="-4"/>
                                <w:sz w:val="24"/>
                                <w:szCs w:val="24"/>
                                <w:rtl/>
                              </w:rPr>
                              <w:t>מרבית</w:t>
                            </w:r>
                            <w:r w:rsidRPr="00DE0664">
                              <w:rPr>
                                <w:rFonts w:cs="Tahoma"/>
                                <w:color w:val="0B5294"/>
                                <w:spacing w:val="-4"/>
                                <w:sz w:val="24"/>
                                <w:szCs w:val="24"/>
                                <w:rtl/>
                              </w:rPr>
                              <w:t xml:space="preserve"> </w:t>
                            </w:r>
                            <w:r w:rsidRPr="00DE0664">
                              <w:rPr>
                                <w:rFonts w:cs="Tahoma" w:hint="eastAsia"/>
                                <w:color w:val="0B5294"/>
                                <w:spacing w:val="-4"/>
                                <w:sz w:val="24"/>
                                <w:szCs w:val="24"/>
                                <w:rtl/>
                              </w:rPr>
                              <w:t>הליקויים</w:t>
                            </w:r>
                            <w:r w:rsidRPr="00DE0664">
                              <w:rPr>
                                <w:rFonts w:cs="Tahoma"/>
                                <w:color w:val="0B5294"/>
                                <w:spacing w:val="-4"/>
                                <w:sz w:val="24"/>
                                <w:szCs w:val="24"/>
                                <w:rtl/>
                              </w:rPr>
                              <w:t xml:space="preserve"> </w:t>
                            </w:r>
                            <w:r w:rsidRPr="00DE0664">
                              <w:rPr>
                                <w:rFonts w:cs="Tahoma" w:hint="eastAsia"/>
                                <w:color w:val="0B5294"/>
                                <w:spacing w:val="-4"/>
                                <w:sz w:val="24"/>
                                <w:szCs w:val="24"/>
                                <w:rtl/>
                              </w:rPr>
                              <w:t>שהועלו</w:t>
                            </w:r>
                            <w:r w:rsidRPr="00DE0664">
                              <w:rPr>
                                <w:rFonts w:cs="Tahoma"/>
                                <w:color w:val="0B5294"/>
                                <w:spacing w:val="-4"/>
                                <w:sz w:val="24"/>
                                <w:szCs w:val="24"/>
                                <w:rtl/>
                              </w:rPr>
                              <w:t xml:space="preserve"> </w:t>
                            </w:r>
                            <w:r w:rsidRPr="00DE0664">
                              <w:rPr>
                                <w:rFonts w:cs="Tahoma" w:hint="eastAsia"/>
                                <w:color w:val="0B5294"/>
                                <w:spacing w:val="-4"/>
                                <w:sz w:val="24"/>
                                <w:szCs w:val="24"/>
                                <w:rtl/>
                              </w:rPr>
                              <w:t>בה</w:t>
                            </w:r>
                            <w:r w:rsidRPr="00DE0664">
                              <w:rPr>
                                <w:rFonts w:cs="Tahoma"/>
                                <w:color w:val="0B5294"/>
                                <w:spacing w:val="-4"/>
                                <w:sz w:val="24"/>
                                <w:szCs w:val="24"/>
                                <w:rtl/>
                              </w:rPr>
                              <w:t xml:space="preserve"> </w:t>
                            </w:r>
                            <w:r w:rsidRPr="00DE0664">
                              <w:rPr>
                                <w:rFonts w:cs="Tahoma" w:hint="eastAsia"/>
                                <w:color w:val="0B5294"/>
                                <w:spacing w:val="-4"/>
                                <w:sz w:val="24"/>
                                <w:szCs w:val="24"/>
                                <w:rtl/>
                              </w:rPr>
                              <w:t>ולא</w:t>
                            </w:r>
                            <w:r w:rsidRPr="00DE0664">
                              <w:rPr>
                                <w:rFonts w:cs="Tahoma"/>
                                <w:color w:val="0B5294"/>
                                <w:spacing w:val="-4"/>
                                <w:sz w:val="24"/>
                                <w:szCs w:val="24"/>
                                <w:rtl/>
                              </w:rPr>
                              <w:t xml:space="preserve"> </w:t>
                            </w:r>
                            <w:r w:rsidRPr="00DE0664">
                              <w:rPr>
                                <w:rFonts w:cs="Tahoma" w:hint="eastAsia"/>
                                <w:color w:val="0B5294"/>
                                <w:spacing w:val="-4"/>
                                <w:sz w:val="24"/>
                                <w:szCs w:val="24"/>
                                <w:rtl/>
                              </w:rPr>
                              <w:t>שיפרו</w:t>
                            </w:r>
                            <w:r w:rsidRPr="00DE0664">
                              <w:rPr>
                                <w:rFonts w:cs="Tahoma"/>
                                <w:color w:val="0B5294"/>
                                <w:spacing w:val="-4"/>
                                <w:sz w:val="24"/>
                                <w:szCs w:val="24"/>
                                <w:rtl/>
                              </w:rPr>
                              <w:t xml:space="preserve"> </w:t>
                            </w:r>
                            <w:r w:rsidRPr="00DE0664">
                              <w:rPr>
                                <w:rFonts w:cs="Tahoma" w:hint="eastAsia"/>
                                <w:color w:val="0B5294"/>
                                <w:spacing w:val="-4"/>
                                <w:sz w:val="24"/>
                                <w:szCs w:val="24"/>
                                <w:rtl/>
                              </w:rPr>
                              <w:t>את</w:t>
                            </w:r>
                            <w:r w:rsidRPr="00DE0664">
                              <w:rPr>
                                <w:rFonts w:cs="Tahoma"/>
                                <w:color w:val="0B5294"/>
                                <w:spacing w:val="-4"/>
                                <w:sz w:val="24"/>
                                <w:szCs w:val="24"/>
                                <w:rtl/>
                              </w:rPr>
                              <w:t xml:space="preserve"> </w:t>
                            </w:r>
                            <w:r w:rsidRPr="00DE0664">
                              <w:rPr>
                                <w:rFonts w:cs="Tahoma" w:hint="eastAsia"/>
                                <w:color w:val="0B5294"/>
                                <w:spacing w:val="-4"/>
                                <w:sz w:val="24"/>
                                <w:szCs w:val="24"/>
                                <w:rtl/>
                              </w:rPr>
                              <w:t>תפקוד</w:t>
                            </w:r>
                            <w:r w:rsidRPr="00DE0664">
                              <w:rPr>
                                <w:rFonts w:cs="Tahoma"/>
                                <w:color w:val="0B5294"/>
                                <w:spacing w:val="-4"/>
                                <w:sz w:val="24"/>
                                <w:szCs w:val="24"/>
                                <w:rtl/>
                              </w:rPr>
                              <w:t xml:space="preserve"> </w:t>
                            </w:r>
                            <w:r w:rsidRPr="00DE0664">
                              <w:rPr>
                                <w:rFonts w:cs="Tahoma" w:hint="eastAsia"/>
                                <w:color w:val="0B5294"/>
                                <w:spacing w:val="-4"/>
                                <w:sz w:val="24"/>
                                <w:szCs w:val="24"/>
                                <w:rtl/>
                              </w:rPr>
                              <w:t>מערך</w:t>
                            </w:r>
                            <w:r w:rsidRPr="00DE0664">
                              <w:rPr>
                                <w:rFonts w:cs="Tahoma"/>
                                <w:color w:val="0B5294"/>
                                <w:spacing w:val="-4"/>
                                <w:sz w:val="24"/>
                                <w:szCs w:val="24"/>
                                <w:rtl/>
                              </w:rPr>
                              <w:t xml:space="preserve"> </w:t>
                            </w:r>
                            <w:r w:rsidRPr="00DE0664">
                              <w:rPr>
                                <w:rFonts w:cs="Tahoma" w:hint="eastAsia"/>
                                <w:color w:val="0B5294"/>
                                <w:spacing w:val="-4"/>
                                <w:sz w:val="24"/>
                                <w:szCs w:val="24"/>
                                <w:rtl/>
                              </w:rPr>
                              <w:t>הכשרות</w:t>
                            </w:r>
                            <w:r w:rsidRPr="00DE0664">
                              <w:rPr>
                                <w:rFonts w:cs="Tahoma"/>
                                <w:color w:val="0B5294"/>
                                <w:spacing w:val="-4"/>
                                <w:sz w:val="24"/>
                                <w:szCs w:val="24"/>
                                <w:rtl/>
                              </w:rPr>
                              <w:t xml:space="preserve"> </w:t>
                            </w:r>
                            <w:r w:rsidRPr="00DE0664">
                              <w:rPr>
                                <w:rFonts w:cs="Tahoma" w:hint="eastAsia"/>
                                <w:color w:val="0B5294"/>
                                <w:spacing w:val="-4"/>
                                <w:sz w:val="24"/>
                                <w:szCs w:val="24"/>
                                <w:rtl/>
                              </w:rPr>
                              <w:t>הממלכתי</w:t>
                            </w:r>
                          </w:p>
                          <w:p w:rsidR="00D007E4" w:rsidRPr="00373C5D" w:rsidP="00DE0664">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8100911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79985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תיבת טקסט 2" o:spid="_x0000_s1025"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57216" filled="f" stroked="f">
                <v:textbox>
                  <w:txbxContent>
                    <w:p w:rsidR="00D007E4" w:rsidRPr="00373C5D" w:rsidP="00DE0664">
                      <w:pPr>
                        <w:spacing w:line="240" w:lineRule="atLeast"/>
                        <w:rPr>
                          <w:rFonts w:cs="Tahoma"/>
                          <w:b/>
                          <w:bCs/>
                          <w:color w:val="0B5294"/>
                          <w:sz w:val="48"/>
                          <w:szCs w:val="48"/>
                          <w:rtl/>
                        </w:rPr>
                      </w:pPr>
                      <w:drawing>
                        <wp:inline distT="0" distB="0" distL="0" distR="0">
                          <wp:extent cx="311150" cy="256800"/>
                          <wp:effectExtent l="0" t="0" r="0" b="0"/>
                          <wp:docPr id="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42183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DE0664">
                      <w:pPr>
                        <w:spacing w:after="0" w:line="240" w:lineRule="auto"/>
                        <w:rPr>
                          <w:rFonts w:cs="Tahoma"/>
                          <w:color w:val="0B5294"/>
                          <w:spacing w:val="-4"/>
                          <w:sz w:val="24"/>
                          <w:szCs w:val="24"/>
                          <w:rtl/>
                          <w:cs/>
                        </w:rPr>
                      </w:pPr>
                      <w:r w:rsidRPr="00DE0664">
                        <w:rPr>
                          <w:rFonts w:cs="Tahoma" w:hint="eastAsia"/>
                          <w:color w:val="0B5294"/>
                          <w:spacing w:val="-4"/>
                          <w:sz w:val="24"/>
                          <w:szCs w:val="24"/>
                          <w:rtl/>
                        </w:rPr>
                        <w:t>בדוח</w:t>
                      </w:r>
                      <w:r w:rsidRPr="00DE0664">
                        <w:rPr>
                          <w:rFonts w:cs="Tahoma"/>
                          <w:color w:val="0B5294"/>
                          <w:spacing w:val="-4"/>
                          <w:sz w:val="24"/>
                          <w:szCs w:val="24"/>
                          <w:rtl/>
                        </w:rPr>
                        <w:t xml:space="preserve"> </w:t>
                      </w:r>
                      <w:r w:rsidRPr="00DE0664">
                        <w:rPr>
                          <w:rFonts w:cs="Tahoma" w:hint="eastAsia"/>
                          <w:color w:val="0B5294"/>
                          <w:spacing w:val="-4"/>
                          <w:sz w:val="24"/>
                          <w:szCs w:val="24"/>
                          <w:rtl/>
                        </w:rPr>
                        <w:t>הקודם</w:t>
                      </w:r>
                      <w:r w:rsidRPr="00DE0664">
                        <w:rPr>
                          <w:rFonts w:cs="Tahoma"/>
                          <w:color w:val="0B5294"/>
                          <w:spacing w:val="-4"/>
                          <w:sz w:val="24"/>
                          <w:szCs w:val="24"/>
                          <w:rtl/>
                        </w:rPr>
                        <w:t xml:space="preserve"> </w:t>
                      </w:r>
                      <w:r w:rsidRPr="00DE0664">
                        <w:rPr>
                          <w:rFonts w:cs="Tahoma" w:hint="eastAsia"/>
                          <w:color w:val="0B5294"/>
                          <w:spacing w:val="-4"/>
                          <w:sz w:val="24"/>
                          <w:szCs w:val="24"/>
                          <w:rtl/>
                        </w:rPr>
                        <w:t>הועלו</w:t>
                      </w:r>
                      <w:r w:rsidRPr="00DE0664">
                        <w:rPr>
                          <w:rFonts w:cs="Tahoma"/>
                          <w:color w:val="0B5294"/>
                          <w:spacing w:val="-4"/>
                          <w:sz w:val="24"/>
                          <w:szCs w:val="24"/>
                          <w:rtl/>
                        </w:rPr>
                        <w:t xml:space="preserve"> </w:t>
                      </w:r>
                      <w:r w:rsidRPr="00DE0664">
                        <w:rPr>
                          <w:rFonts w:cs="Tahoma" w:hint="eastAsia"/>
                          <w:color w:val="0B5294"/>
                          <w:spacing w:val="-4"/>
                          <w:sz w:val="24"/>
                          <w:szCs w:val="24"/>
                          <w:rtl/>
                        </w:rPr>
                        <w:t>ממצאים</w:t>
                      </w:r>
                      <w:r w:rsidRPr="00DE0664">
                        <w:rPr>
                          <w:rFonts w:cs="Tahoma"/>
                          <w:color w:val="0B5294"/>
                          <w:spacing w:val="-4"/>
                          <w:sz w:val="24"/>
                          <w:szCs w:val="24"/>
                          <w:rtl/>
                        </w:rPr>
                        <w:t xml:space="preserve"> </w:t>
                      </w:r>
                      <w:r w:rsidRPr="00DE0664">
                        <w:rPr>
                          <w:rFonts w:cs="Tahoma" w:hint="eastAsia"/>
                          <w:color w:val="0B5294"/>
                          <w:spacing w:val="-4"/>
                          <w:sz w:val="24"/>
                          <w:szCs w:val="24"/>
                          <w:rtl/>
                        </w:rPr>
                        <w:t>חמורים</w:t>
                      </w:r>
                      <w:r w:rsidRPr="00DE0664">
                        <w:rPr>
                          <w:rFonts w:cs="Tahoma"/>
                          <w:color w:val="0B5294"/>
                          <w:spacing w:val="-4"/>
                          <w:sz w:val="24"/>
                          <w:szCs w:val="24"/>
                          <w:rtl/>
                        </w:rPr>
                        <w:t xml:space="preserve"> </w:t>
                      </w:r>
                      <w:r w:rsidRPr="00DE0664">
                        <w:rPr>
                          <w:rFonts w:cs="Tahoma" w:hint="eastAsia"/>
                          <w:color w:val="0B5294"/>
                          <w:spacing w:val="-4"/>
                          <w:sz w:val="24"/>
                          <w:szCs w:val="24"/>
                          <w:rtl/>
                        </w:rPr>
                        <w:t>שנגעו</w:t>
                      </w:r>
                      <w:r w:rsidRPr="00DE0664">
                        <w:rPr>
                          <w:rFonts w:cs="Tahoma"/>
                          <w:color w:val="0B5294"/>
                          <w:spacing w:val="-4"/>
                          <w:sz w:val="24"/>
                          <w:szCs w:val="24"/>
                          <w:rtl/>
                        </w:rPr>
                        <w:t xml:space="preserve"> </w:t>
                      </w:r>
                      <w:r w:rsidRPr="00DE0664">
                        <w:rPr>
                          <w:rFonts w:cs="Tahoma" w:hint="eastAsia"/>
                          <w:color w:val="0B5294"/>
                          <w:spacing w:val="-4"/>
                          <w:sz w:val="24"/>
                          <w:szCs w:val="24"/>
                          <w:rtl/>
                        </w:rPr>
                        <w:t>גם</w:t>
                      </w:r>
                      <w:r w:rsidRPr="00DE0664">
                        <w:rPr>
                          <w:rFonts w:cs="Tahoma"/>
                          <w:color w:val="0B5294"/>
                          <w:spacing w:val="-4"/>
                          <w:sz w:val="24"/>
                          <w:szCs w:val="24"/>
                          <w:rtl/>
                        </w:rPr>
                        <w:t xml:space="preserve"> </w:t>
                      </w:r>
                      <w:r w:rsidRPr="00DE0664">
                        <w:rPr>
                          <w:rFonts w:cs="Tahoma" w:hint="eastAsia"/>
                          <w:color w:val="0B5294"/>
                          <w:spacing w:val="-4"/>
                          <w:sz w:val="24"/>
                          <w:szCs w:val="24"/>
                          <w:rtl/>
                        </w:rPr>
                        <w:t>לעבודתן</w:t>
                      </w:r>
                      <w:r w:rsidRPr="00DE0664">
                        <w:rPr>
                          <w:rFonts w:cs="Tahoma"/>
                          <w:color w:val="0B5294"/>
                          <w:spacing w:val="-4"/>
                          <w:sz w:val="24"/>
                          <w:szCs w:val="24"/>
                          <w:rtl/>
                        </w:rPr>
                        <w:t xml:space="preserve"> </w:t>
                      </w:r>
                      <w:r w:rsidRPr="00DE0664">
                        <w:rPr>
                          <w:rFonts w:cs="Tahoma" w:hint="eastAsia"/>
                          <w:color w:val="0B5294"/>
                          <w:spacing w:val="-4"/>
                          <w:sz w:val="24"/>
                          <w:szCs w:val="24"/>
                          <w:rtl/>
                        </w:rPr>
                        <w:t>של</w:t>
                      </w:r>
                      <w:r w:rsidRPr="00DE0664">
                        <w:rPr>
                          <w:rFonts w:cs="Tahoma"/>
                          <w:color w:val="0B5294"/>
                          <w:spacing w:val="-4"/>
                          <w:sz w:val="24"/>
                          <w:szCs w:val="24"/>
                          <w:rtl/>
                        </w:rPr>
                        <w:t xml:space="preserve"> </w:t>
                      </w:r>
                      <w:r w:rsidRPr="00DE0664">
                        <w:rPr>
                          <w:rFonts w:cs="Tahoma" w:hint="eastAsia"/>
                          <w:color w:val="0B5294"/>
                          <w:spacing w:val="-4"/>
                          <w:sz w:val="24"/>
                          <w:szCs w:val="24"/>
                          <w:rtl/>
                        </w:rPr>
                        <w:t>המועצות</w:t>
                      </w:r>
                      <w:r w:rsidRPr="00DE0664">
                        <w:rPr>
                          <w:rFonts w:cs="Tahoma"/>
                          <w:color w:val="0B5294"/>
                          <w:spacing w:val="-4"/>
                          <w:sz w:val="24"/>
                          <w:szCs w:val="24"/>
                          <w:rtl/>
                        </w:rPr>
                        <w:t xml:space="preserve"> </w:t>
                      </w:r>
                      <w:r w:rsidRPr="00DE0664">
                        <w:rPr>
                          <w:rFonts w:cs="Tahoma" w:hint="eastAsia"/>
                          <w:color w:val="0B5294"/>
                          <w:spacing w:val="-4"/>
                          <w:sz w:val="24"/>
                          <w:szCs w:val="24"/>
                          <w:rtl/>
                        </w:rPr>
                        <w:t>הדתיות</w:t>
                      </w:r>
                      <w:r w:rsidRPr="00DE0664">
                        <w:rPr>
                          <w:rFonts w:cs="Tahoma"/>
                          <w:color w:val="0B5294"/>
                          <w:spacing w:val="-4"/>
                          <w:sz w:val="24"/>
                          <w:szCs w:val="24"/>
                          <w:rtl/>
                        </w:rPr>
                        <w:t xml:space="preserve"> </w:t>
                      </w:r>
                      <w:r w:rsidRPr="00DE0664">
                        <w:rPr>
                          <w:rFonts w:cs="Tahoma" w:hint="eastAsia"/>
                          <w:color w:val="0B5294"/>
                          <w:spacing w:val="-4"/>
                          <w:sz w:val="24"/>
                          <w:szCs w:val="24"/>
                          <w:rtl/>
                        </w:rPr>
                        <w:t>בתחום</w:t>
                      </w:r>
                      <w:r w:rsidRPr="00DE0664">
                        <w:rPr>
                          <w:rFonts w:cs="Tahoma"/>
                          <w:color w:val="0B5294"/>
                          <w:spacing w:val="-4"/>
                          <w:sz w:val="24"/>
                          <w:szCs w:val="24"/>
                          <w:rtl/>
                        </w:rPr>
                        <w:t xml:space="preserve"> </w:t>
                      </w:r>
                      <w:r w:rsidRPr="00DE0664">
                        <w:rPr>
                          <w:rFonts w:cs="Tahoma" w:hint="eastAsia"/>
                          <w:color w:val="0B5294"/>
                          <w:spacing w:val="-4"/>
                          <w:sz w:val="24"/>
                          <w:szCs w:val="24"/>
                          <w:rtl/>
                        </w:rPr>
                        <w:t>הכשרות</w:t>
                      </w:r>
                      <w:r w:rsidRPr="00DE0664">
                        <w:rPr>
                          <w:rFonts w:cs="Tahoma"/>
                          <w:color w:val="0B5294"/>
                          <w:spacing w:val="-4"/>
                          <w:sz w:val="24"/>
                          <w:szCs w:val="24"/>
                          <w:rtl/>
                        </w:rPr>
                        <w:t>.</w:t>
                      </w:r>
                      <w:r>
                        <w:rPr>
                          <w:rFonts w:cs="Tahoma" w:hint="cs"/>
                          <w:color w:val="0B5294"/>
                          <w:spacing w:val="-4"/>
                          <w:sz w:val="24"/>
                          <w:szCs w:val="24"/>
                          <w:rtl/>
                        </w:rPr>
                        <w:t xml:space="preserve"> </w:t>
                      </w:r>
                      <w:r w:rsidRPr="00DE0664">
                        <w:rPr>
                          <w:rFonts w:cs="Tahoma" w:hint="eastAsia"/>
                          <w:color w:val="0B5294"/>
                          <w:spacing w:val="-4"/>
                          <w:sz w:val="24"/>
                          <w:szCs w:val="24"/>
                          <w:rtl/>
                        </w:rPr>
                        <w:t>אף</w:t>
                      </w:r>
                      <w:r w:rsidRPr="00DE0664">
                        <w:rPr>
                          <w:rFonts w:cs="Tahoma"/>
                          <w:color w:val="0B5294"/>
                          <w:spacing w:val="-4"/>
                          <w:sz w:val="24"/>
                          <w:szCs w:val="24"/>
                          <w:rtl/>
                        </w:rPr>
                        <w:t xml:space="preserve"> </w:t>
                      </w:r>
                      <w:r w:rsidRPr="00DE0664">
                        <w:rPr>
                          <w:rFonts w:cs="Tahoma" w:hint="eastAsia"/>
                          <w:color w:val="0B5294"/>
                          <w:spacing w:val="-4"/>
                          <w:sz w:val="24"/>
                          <w:szCs w:val="24"/>
                          <w:rtl/>
                        </w:rPr>
                        <w:t>שחלף</w:t>
                      </w:r>
                      <w:r w:rsidRPr="00DE0664">
                        <w:rPr>
                          <w:rFonts w:cs="Tahoma"/>
                          <w:color w:val="0B5294"/>
                          <w:spacing w:val="-4"/>
                          <w:sz w:val="24"/>
                          <w:szCs w:val="24"/>
                          <w:rtl/>
                        </w:rPr>
                        <w:t xml:space="preserve"> </w:t>
                      </w:r>
                      <w:r w:rsidRPr="00DE0664">
                        <w:rPr>
                          <w:rFonts w:cs="Tahoma" w:hint="eastAsia"/>
                          <w:color w:val="0B5294"/>
                          <w:spacing w:val="-4"/>
                          <w:sz w:val="24"/>
                          <w:szCs w:val="24"/>
                          <w:rtl/>
                        </w:rPr>
                        <w:t>כעשור</w:t>
                      </w:r>
                      <w:r w:rsidRPr="00DE0664">
                        <w:rPr>
                          <w:rFonts w:cs="Tahoma"/>
                          <w:color w:val="0B5294"/>
                          <w:spacing w:val="-4"/>
                          <w:sz w:val="24"/>
                          <w:szCs w:val="24"/>
                          <w:rtl/>
                        </w:rPr>
                        <w:t xml:space="preserve"> </w:t>
                      </w:r>
                      <w:r w:rsidRPr="00DE0664">
                        <w:rPr>
                          <w:rFonts w:cs="Tahoma" w:hint="eastAsia"/>
                          <w:color w:val="0B5294"/>
                          <w:spacing w:val="-4"/>
                          <w:sz w:val="24"/>
                          <w:szCs w:val="24"/>
                          <w:rtl/>
                        </w:rPr>
                        <w:t>ממועד</w:t>
                      </w:r>
                      <w:r w:rsidRPr="00DE0664">
                        <w:rPr>
                          <w:rFonts w:cs="Tahoma"/>
                          <w:color w:val="0B5294"/>
                          <w:spacing w:val="-4"/>
                          <w:sz w:val="24"/>
                          <w:szCs w:val="24"/>
                          <w:rtl/>
                        </w:rPr>
                        <w:t xml:space="preserve"> </w:t>
                      </w:r>
                      <w:r w:rsidRPr="00DE0664">
                        <w:rPr>
                          <w:rFonts w:cs="Tahoma" w:hint="eastAsia"/>
                          <w:color w:val="0B5294"/>
                          <w:spacing w:val="-4"/>
                          <w:sz w:val="24"/>
                          <w:szCs w:val="24"/>
                          <w:rtl/>
                        </w:rPr>
                        <w:t>הביקורת</w:t>
                      </w:r>
                      <w:r w:rsidRPr="00DE0664">
                        <w:rPr>
                          <w:rFonts w:cs="Tahoma"/>
                          <w:color w:val="0B5294"/>
                          <w:spacing w:val="-4"/>
                          <w:sz w:val="24"/>
                          <w:szCs w:val="24"/>
                          <w:rtl/>
                        </w:rPr>
                        <w:t xml:space="preserve"> </w:t>
                      </w:r>
                      <w:r w:rsidRPr="00DE0664">
                        <w:rPr>
                          <w:rFonts w:cs="Tahoma" w:hint="eastAsia"/>
                          <w:color w:val="0B5294"/>
                          <w:spacing w:val="-4"/>
                          <w:sz w:val="24"/>
                          <w:szCs w:val="24"/>
                          <w:rtl/>
                        </w:rPr>
                        <w:t>הקודמת</w:t>
                      </w:r>
                      <w:r w:rsidRPr="00DE0664">
                        <w:rPr>
                          <w:rFonts w:cs="Tahoma"/>
                          <w:color w:val="0B5294"/>
                          <w:spacing w:val="-4"/>
                          <w:sz w:val="24"/>
                          <w:szCs w:val="24"/>
                          <w:rtl/>
                        </w:rPr>
                        <w:t xml:space="preserve"> </w:t>
                      </w:r>
                      <w:r w:rsidRPr="00DE0664">
                        <w:rPr>
                          <w:rFonts w:cs="Tahoma" w:hint="eastAsia"/>
                          <w:color w:val="0B5294"/>
                          <w:spacing w:val="-4"/>
                          <w:sz w:val="24"/>
                          <w:szCs w:val="24"/>
                          <w:rtl/>
                        </w:rPr>
                        <w:t>לא</w:t>
                      </w:r>
                      <w:r w:rsidRPr="00DE0664">
                        <w:rPr>
                          <w:rFonts w:cs="Tahoma"/>
                          <w:color w:val="0B5294"/>
                          <w:spacing w:val="-4"/>
                          <w:sz w:val="24"/>
                          <w:szCs w:val="24"/>
                          <w:rtl/>
                        </w:rPr>
                        <w:t xml:space="preserve"> </w:t>
                      </w:r>
                      <w:r w:rsidRPr="00DE0664">
                        <w:rPr>
                          <w:rFonts w:cs="Tahoma" w:hint="eastAsia"/>
                          <w:color w:val="0B5294"/>
                          <w:spacing w:val="-4"/>
                          <w:sz w:val="24"/>
                          <w:szCs w:val="24"/>
                          <w:rtl/>
                        </w:rPr>
                        <w:t>תיקנו</w:t>
                      </w:r>
                      <w:r w:rsidRPr="00DE0664">
                        <w:rPr>
                          <w:rFonts w:cs="Tahoma"/>
                          <w:color w:val="0B5294"/>
                          <w:spacing w:val="-4"/>
                          <w:sz w:val="24"/>
                          <w:szCs w:val="24"/>
                          <w:rtl/>
                        </w:rPr>
                        <w:t xml:space="preserve"> </w:t>
                      </w:r>
                      <w:r w:rsidRPr="00DE0664">
                        <w:rPr>
                          <w:rFonts w:cs="Tahoma" w:hint="eastAsia"/>
                          <w:color w:val="0B5294"/>
                          <w:spacing w:val="-4"/>
                          <w:sz w:val="24"/>
                          <w:szCs w:val="24"/>
                          <w:rtl/>
                        </w:rPr>
                        <w:t>המועצות</w:t>
                      </w:r>
                      <w:r w:rsidRPr="00DE0664">
                        <w:rPr>
                          <w:rFonts w:cs="Tahoma"/>
                          <w:color w:val="0B5294"/>
                          <w:spacing w:val="-4"/>
                          <w:sz w:val="24"/>
                          <w:szCs w:val="24"/>
                          <w:rtl/>
                        </w:rPr>
                        <w:t xml:space="preserve"> </w:t>
                      </w:r>
                      <w:r w:rsidRPr="00DE0664">
                        <w:rPr>
                          <w:rFonts w:cs="Tahoma" w:hint="eastAsia"/>
                          <w:color w:val="0B5294"/>
                          <w:spacing w:val="-4"/>
                          <w:sz w:val="24"/>
                          <w:szCs w:val="24"/>
                          <w:rtl/>
                        </w:rPr>
                        <w:t>הדתיות</w:t>
                      </w:r>
                      <w:r w:rsidRPr="00DE0664">
                        <w:rPr>
                          <w:rFonts w:cs="Tahoma"/>
                          <w:color w:val="0B5294"/>
                          <w:spacing w:val="-4"/>
                          <w:sz w:val="24"/>
                          <w:szCs w:val="24"/>
                          <w:rtl/>
                        </w:rPr>
                        <w:t xml:space="preserve"> </w:t>
                      </w:r>
                      <w:r w:rsidRPr="00DE0664">
                        <w:rPr>
                          <w:rFonts w:cs="Tahoma" w:hint="eastAsia"/>
                          <w:color w:val="0B5294"/>
                          <w:spacing w:val="-4"/>
                          <w:sz w:val="24"/>
                          <w:szCs w:val="24"/>
                          <w:rtl/>
                        </w:rPr>
                        <w:t>את</w:t>
                      </w:r>
                      <w:r w:rsidRPr="00DE0664">
                        <w:rPr>
                          <w:rFonts w:cs="Tahoma"/>
                          <w:color w:val="0B5294"/>
                          <w:spacing w:val="-4"/>
                          <w:sz w:val="24"/>
                          <w:szCs w:val="24"/>
                          <w:rtl/>
                        </w:rPr>
                        <w:t xml:space="preserve"> </w:t>
                      </w:r>
                      <w:r w:rsidRPr="00DE0664">
                        <w:rPr>
                          <w:rFonts w:cs="Tahoma" w:hint="eastAsia"/>
                          <w:color w:val="0B5294"/>
                          <w:spacing w:val="-4"/>
                          <w:sz w:val="24"/>
                          <w:szCs w:val="24"/>
                          <w:rtl/>
                        </w:rPr>
                        <w:t>מרבית</w:t>
                      </w:r>
                      <w:r w:rsidRPr="00DE0664">
                        <w:rPr>
                          <w:rFonts w:cs="Tahoma"/>
                          <w:color w:val="0B5294"/>
                          <w:spacing w:val="-4"/>
                          <w:sz w:val="24"/>
                          <w:szCs w:val="24"/>
                          <w:rtl/>
                        </w:rPr>
                        <w:t xml:space="preserve"> </w:t>
                      </w:r>
                      <w:r w:rsidRPr="00DE0664">
                        <w:rPr>
                          <w:rFonts w:cs="Tahoma" w:hint="eastAsia"/>
                          <w:color w:val="0B5294"/>
                          <w:spacing w:val="-4"/>
                          <w:sz w:val="24"/>
                          <w:szCs w:val="24"/>
                          <w:rtl/>
                        </w:rPr>
                        <w:t>הליקויים</w:t>
                      </w:r>
                      <w:r w:rsidRPr="00DE0664">
                        <w:rPr>
                          <w:rFonts w:cs="Tahoma"/>
                          <w:color w:val="0B5294"/>
                          <w:spacing w:val="-4"/>
                          <w:sz w:val="24"/>
                          <w:szCs w:val="24"/>
                          <w:rtl/>
                        </w:rPr>
                        <w:t xml:space="preserve"> </w:t>
                      </w:r>
                      <w:r w:rsidRPr="00DE0664">
                        <w:rPr>
                          <w:rFonts w:cs="Tahoma" w:hint="eastAsia"/>
                          <w:color w:val="0B5294"/>
                          <w:spacing w:val="-4"/>
                          <w:sz w:val="24"/>
                          <w:szCs w:val="24"/>
                          <w:rtl/>
                        </w:rPr>
                        <w:t>שהועלו</w:t>
                      </w:r>
                      <w:r w:rsidRPr="00DE0664">
                        <w:rPr>
                          <w:rFonts w:cs="Tahoma"/>
                          <w:color w:val="0B5294"/>
                          <w:spacing w:val="-4"/>
                          <w:sz w:val="24"/>
                          <w:szCs w:val="24"/>
                          <w:rtl/>
                        </w:rPr>
                        <w:t xml:space="preserve"> </w:t>
                      </w:r>
                      <w:r w:rsidRPr="00DE0664">
                        <w:rPr>
                          <w:rFonts w:cs="Tahoma" w:hint="eastAsia"/>
                          <w:color w:val="0B5294"/>
                          <w:spacing w:val="-4"/>
                          <w:sz w:val="24"/>
                          <w:szCs w:val="24"/>
                          <w:rtl/>
                        </w:rPr>
                        <w:t>בה</w:t>
                      </w:r>
                      <w:r w:rsidRPr="00DE0664">
                        <w:rPr>
                          <w:rFonts w:cs="Tahoma"/>
                          <w:color w:val="0B5294"/>
                          <w:spacing w:val="-4"/>
                          <w:sz w:val="24"/>
                          <w:szCs w:val="24"/>
                          <w:rtl/>
                        </w:rPr>
                        <w:t xml:space="preserve"> </w:t>
                      </w:r>
                      <w:r w:rsidRPr="00DE0664">
                        <w:rPr>
                          <w:rFonts w:cs="Tahoma" w:hint="eastAsia"/>
                          <w:color w:val="0B5294"/>
                          <w:spacing w:val="-4"/>
                          <w:sz w:val="24"/>
                          <w:szCs w:val="24"/>
                          <w:rtl/>
                        </w:rPr>
                        <w:t>ולא</w:t>
                      </w:r>
                      <w:r w:rsidRPr="00DE0664">
                        <w:rPr>
                          <w:rFonts w:cs="Tahoma"/>
                          <w:color w:val="0B5294"/>
                          <w:spacing w:val="-4"/>
                          <w:sz w:val="24"/>
                          <w:szCs w:val="24"/>
                          <w:rtl/>
                        </w:rPr>
                        <w:t xml:space="preserve"> </w:t>
                      </w:r>
                      <w:r w:rsidRPr="00DE0664">
                        <w:rPr>
                          <w:rFonts w:cs="Tahoma" w:hint="eastAsia"/>
                          <w:color w:val="0B5294"/>
                          <w:spacing w:val="-4"/>
                          <w:sz w:val="24"/>
                          <w:szCs w:val="24"/>
                          <w:rtl/>
                        </w:rPr>
                        <w:t>שיפרו</w:t>
                      </w:r>
                      <w:r w:rsidRPr="00DE0664">
                        <w:rPr>
                          <w:rFonts w:cs="Tahoma"/>
                          <w:color w:val="0B5294"/>
                          <w:spacing w:val="-4"/>
                          <w:sz w:val="24"/>
                          <w:szCs w:val="24"/>
                          <w:rtl/>
                        </w:rPr>
                        <w:t xml:space="preserve"> </w:t>
                      </w:r>
                      <w:r w:rsidRPr="00DE0664">
                        <w:rPr>
                          <w:rFonts w:cs="Tahoma" w:hint="eastAsia"/>
                          <w:color w:val="0B5294"/>
                          <w:spacing w:val="-4"/>
                          <w:sz w:val="24"/>
                          <w:szCs w:val="24"/>
                          <w:rtl/>
                        </w:rPr>
                        <w:t>את</w:t>
                      </w:r>
                      <w:r w:rsidRPr="00DE0664">
                        <w:rPr>
                          <w:rFonts w:cs="Tahoma"/>
                          <w:color w:val="0B5294"/>
                          <w:spacing w:val="-4"/>
                          <w:sz w:val="24"/>
                          <w:szCs w:val="24"/>
                          <w:rtl/>
                        </w:rPr>
                        <w:t xml:space="preserve"> </w:t>
                      </w:r>
                      <w:r w:rsidRPr="00DE0664">
                        <w:rPr>
                          <w:rFonts w:cs="Tahoma" w:hint="eastAsia"/>
                          <w:color w:val="0B5294"/>
                          <w:spacing w:val="-4"/>
                          <w:sz w:val="24"/>
                          <w:szCs w:val="24"/>
                          <w:rtl/>
                        </w:rPr>
                        <w:t>תפקוד</w:t>
                      </w:r>
                      <w:r w:rsidRPr="00DE0664">
                        <w:rPr>
                          <w:rFonts w:cs="Tahoma"/>
                          <w:color w:val="0B5294"/>
                          <w:spacing w:val="-4"/>
                          <w:sz w:val="24"/>
                          <w:szCs w:val="24"/>
                          <w:rtl/>
                        </w:rPr>
                        <w:t xml:space="preserve"> </w:t>
                      </w:r>
                      <w:r w:rsidRPr="00DE0664">
                        <w:rPr>
                          <w:rFonts w:cs="Tahoma" w:hint="eastAsia"/>
                          <w:color w:val="0B5294"/>
                          <w:spacing w:val="-4"/>
                          <w:sz w:val="24"/>
                          <w:szCs w:val="24"/>
                          <w:rtl/>
                        </w:rPr>
                        <w:t>מערך</w:t>
                      </w:r>
                      <w:r w:rsidRPr="00DE0664">
                        <w:rPr>
                          <w:rFonts w:cs="Tahoma"/>
                          <w:color w:val="0B5294"/>
                          <w:spacing w:val="-4"/>
                          <w:sz w:val="24"/>
                          <w:szCs w:val="24"/>
                          <w:rtl/>
                        </w:rPr>
                        <w:t xml:space="preserve"> </w:t>
                      </w:r>
                      <w:r w:rsidRPr="00DE0664">
                        <w:rPr>
                          <w:rFonts w:cs="Tahoma" w:hint="eastAsia"/>
                          <w:color w:val="0B5294"/>
                          <w:spacing w:val="-4"/>
                          <w:sz w:val="24"/>
                          <w:szCs w:val="24"/>
                          <w:rtl/>
                        </w:rPr>
                        <w:t>הכשרות</w:t>
                      </w:r>
                      <w:r w:rsidRPr="00DE0664">
                        <w:rPr>
                          <w:rFonts w:cs="Tahoma"/>
                          <w:color w:val="0B5294"/>
                          <w:spacing w:val="-4"/>
                          <w:sz w:val="24"/>
                          <w:szCs w:val="24"/>
                          <w:rtl/>
                        </w:rPr>
                        <w:t xml:space="preserve"> </w:t>
                      </w:r>
                      <w:r w:rsidRPr="00DE0664">
                        <w:rPr>
                          <w:rFonts w:cs="Tahoma" w:hint="eastAsia"/>
                          <w:color w:val="0B5294"/>
                          <w:spacing w:val="-4"/>
                          <w:sz w:val="24"/>
                          <w:szCs w:val="24"/>
                          <w:rtl/>
                        </w:rPr>
                        <w:t>הממלכתי</w:t>
                      </w:r>
                    </w:p>
                    <w:p w:rsidR="00D007E4" w:rsidRPr="00373C5D" w:rsidP="00DE0664">
                      <w:pPr>
                        <w:spacing w:before="120" w:after="0" w:line="240" w:lineRule="atLeast"/>
                        <w:rPr>
                          <w:rFonts w:cs="Tahoma"/>
                          <w:b/>
                          <w:bCs/>
                          <w:color w:val="0B5294"/>
                          <w:sz w:val="48"/>
                          <w:szCs w:val="48"/>
                          <w:rtl/>
                        </w:rPr>
                      </w:pPr>
                      <w:drawing>
                        <wp:inline distT="0" distB="0" distL="0" distR="0">
                          <wp:extent cx="288000" cy="31337"/>
                          <wp:effectExtent l="0" t="0" r="0" b="6985"/>
                          <wp:docPr id="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426632"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9C5765" w:rsidR="00FC2850">
        <w:rPr>
          <w:rtl/>
        </w:rPr>
        <w:t>בדוח הקודם הועלו ממצאים חמורים שנגעו גם לעבודתן של המועצות הדתיות בתחום הכשרות.</w:t>
      </w:r>
      <w:bookmarkEnd w:id="5"/>
      <w:r w:rsidR="00FC2850">
        <w:rPr>
          <w:rtl/>
        </w:rPr>
        <w:t xml:space="preserve"> </w:t>
      </w:r>
      <w:r w:rsidRPr="006A096E" w:rsidR="00FC2850">
        <w:rPr>
          <w:rFonts w:hint="cs"/>
          <w:rtl/>
        </w:rPr>
        <w:t xml:space="preserve">בעקבות </w:t>
      </w:r>
      <w:r w:rsidRPr="002C3499" w:rsidR="00FC2850">
        <w:rPr>
          <w:rFonts w:hint="cs"/>
          <w:b/>
          <w:rtl/>
        </w:rPr>
        <w:t>פרסום</w:t>
      </w:r>
      <w:r w:rsidRPr="006A096E" w:rsidR="00FC2850">
        <w:rPr>
          <w:rFonts w:hint="cs"/>
          <w:rtl/>
        </w:rPr>
        <w:t xml:space="preserve"> הדוח הקודם הפיץ המשרד </w:t>
      </w:r>
      <w:r w:rsidR="00FC2850">
        <w:rPr>
          <w:rFonts w:hint="cs"/>
          <w:rtl/>
        </w:rPr>
        <w:t xml:space="preserve">נוהל בדבר אופן הפעלת מערך הכשרות בידי </w:t>
      </w:r>
      <w:r w:rsidRPr="006A096E" w:rsidR="00FC2850">
        <w:rPr>
          <w:rFonts w:hint="cs"/>
          <w:rtl/>
        </w:rPr>
        <w:t xml:space="preserve">המועצות הדתיות, ובשנה וחצי האחרונות יזם המשרד פעולות ראשוניות לשיפור התנהלותו בכל הנוגע לנושא הסדרת מערך הכשרות - קידום </w:t>
      </w:r>
      <w:r w:rsidRPr="00157466" w:rsidR="00FC2850">
        <w:rPr>
          <w:rFonts w:hint="cs"/>
          <w:rtl/>
        </w:rPr>
        <w:t xml:space="preserve">מערכת מחשוב לתמיכה בפעילותן של המועצות הדתיות, לרבות בתחום </w:t>
      </w:r>
      <w:r w:rsidRPr="004B1DB9" w:rsidR="00FC2850">
        <w:rPr>
          <w:rFonts w:hint="cs"/>
          <w:spacing w:val="-4"/>
          <w:rtl/>
        </w:rPr>
        <w:t>הכשרות</w:t>
      </w:r>
      <w:r>
        <w:rPr>
          <w:rStyle w:val="FootnoteReference0"/>
          <w:b/>
          <w:spacing w:val="-4"/>
          <w:sz w:val="24"/>
          <w:rtl/>
        </w:rPr>
        <w:footnoteReference w:id="7"/>
      </w:r>
      <w:r w:rsidRPr="004B1DB9" w:rsidR="00FC2850">
        <w:rPr>
          <w:rFonts w:hint="cs"/>
          <w:spacing w:val="-4"/>
          <w:rtl/>
        </w:rPr>
        <w:t>; ייזום רעיון לשינוי באופן הפעלת מערך הכשרות ולהקמת חברה ממשלתית;</w:t>
      </w:r>
      <w:r w:rsidRPr="006A096E" w:rsidR="00FC2850">
        <w:rPr>
          <w:rFonts w:hint="cs"/>
          <w:rtl/>
        </w:rPr>
        <w:t xml:space="preserve"> ותחילת מיפוי </w:t>
      </w:r>
      <w:r w:rsidR="00FC2850">
        <w:rPr>
          <w:rFonts w:hint="cs"/>
          <w:rtl/>
        </w:rPr>
        <w:t xml:space="preserve">המידע על </w:t>
      </w:r>
      <w:r w:rsidRPr="006A096E" w:rsidR="00FC2850">
        <w:rPr>
          <w:rFonts w:hint="cs"/>
          <w:rtl/>
        </w:rPr>
        <w:t xml:space="preserve">מחלקות הכשרות במועצות הדתיות. עם זאת, גם בביקורת הנוכחית עלו ממצאים חמורים </w:t>
      </w:r>
      <w:r w:rsidR="00FC2850">
        <w:rPr>
          <w:rFonts w:hint="cs"/>
          <w:rtl/>
        </w:rPr>
        <w:t>הנוגעים ל</w:t>
      </w:r>
      <w:r w:rsidRPr="006A096E" w:rsidR="00FC2850">
        <w:rPr>
          <w:rFonts w:hint="cs"/>
          <w:rtl/>
        </w:rPr>
        <w:t>תפקודן של המועצות הדתיות בתחום הכשרות המלמדים על כך שלא חל שיפור של ממש בתפקודן בעניין זה. אף שחלף כעשור ממועד הביקורת הקודמת לא תיקנו המועצות הדתיות את מרבית הליקויים שהועלו בה ולא שיפרו את תפקוד מערך הכשרות הממלכתי.</w:t>
      </w:r>
    </w:p>
    <w:p w:rsidR="00FC2850" w:rsidRPr="002C3499" w:rsidP="00B737AC">
      <w:pPr>
        <w:pStyle w:val="takzir"/>
        <w:rPr>
          <w:rFonts w:ascii="Tahoma" w:hAnsi="Tahoma" w:cs="Tahoma"/>
          <w:b w:val="0"/>
          <w:bCs w:val="0"/>
          <w:noProof w:val="0"/>
          <w:sz w:val="28"/>
          <w:rtl/>
        </w:rPr>
      </w:pPr>
    </w:p>
    <w:p w:rsidR="00FC2850" w:rsidRPr="002C3499" w:rsidP="00B737AC">
      <w:pPr>
        <w:pStyle w:val="KOT5T"/>
        <w:rPr>
          <w:rtl/>
        </w:rPr>
      </w:pPr>
      <w:r w:rsidRPr="002C3499">
        <w:rPr>
          <w:rFonts w:hint="cs"/>
          <w:rtl/>
        </w:rPr>
        <w:t xml:space="preserve">משגיחי הכשרות: ניגודי עניינים, </w:t>
      </w:r>
      <w:r>
        <w:br/>
      </w:r>
      <w:r w:rsidRPr="002C3499">
        <w:rPr>
          <w:rFonts w:hint="cs"/>
          <w:rtl/>
        </w:rPr>
        <w:t>היקף העסקה בלתי סביר ותשלומים במזומן</w:t>
      </w:r>
    </w:p>
    <w:p w:rsidR="00FC2850" w:rsidRPr="002E5D77" w:rsidP="00B737AC">
      <w:pPr>
        <w:pStyle w:val="takzir-text"/>
        <w:bidi/>
        <w:rPr>
          <w:rtl/>
        </w:rPr>
      </w:pPr>
      <w:r w:rsidRPr="002C3499">
        <w:rPr>
          <w:rStyle w:val="Heading7Char"/>
          <w:rFonts w:ascii="Tahoma" w:hAnsi="Tahoma" w:cs="Tahoma" w:hint="eastAsia"/>
          <w:sz w:val="17"/>
          <w:szCs w:val="17"/>
          <w:rtl/>
        </w:rPr>
        <w:t>מעמדם</w:t>
      </w:r>
      <w:r w:rsidRPr="002C3499">
        <w:rPr>
          <w:rStyle w:val="Heading7Char"/>
          <w:rFonts w:ascii="Tahoma" w:hAnsi="Tahoma" w:cs="Tahoma"/>
          <w:sz w:val="17"/>
          <w:szCs w:val="17"/>
          <w:rtl/>
        </w:rPr>
        <w:t xml:space="preserve"> של </w:t>
      </w:r>
      <w:r w:rsidRPr="002C3499">
        <w:rPr>
          <w:rStyle w:val="Heading7Char"/>
          <w:rFonts w:ascii="Tahoma" w:hAnsi="Tahoma" w:cs="Tahoma" w:hint="eastAsia"/>
          <w:sz w:val="17"/>
          <w:szCs w:val="17"/>
          <w:rtl/>
        </w:rPr>
        <w:t>המשגיחים</w:t>
      </w:r>
      <w:r w:rsidRPr="002C3499">
        <w:rPr>
          <w:rStyle w:val="Heading7Char"/>
          <w:rFonts w:ascii="Tahoma" w:hAnsi="Tahoma" w:cs="Tahoma"/>
          <w:bCs w:val="0"/>
          <w:sz w:val="17"/>
          <w:szCs w:val="17"/>
          <w:rtl/>
        </w:rPr>
        <w:t>:</w:t>
      </w:r>
      <w:r w:rsidRPr="009D7102">
        <w:rPr>
          <w:rFonts w:hint="cs"/>
          <w:rtl/>
        </w:rPr>
        <w:t xml:space="preserve"> </w:t>
      </w:r>
      <w:r>
        <w:rPr>
          <w:rFonts w:hint="cs"/>
          <w:rtl/>
        </w:rPr>
        <w:t>מספר המשגיחים הכולל המופעל בידי המועצות הדתיות נאמד בכ-3,900-3,800</w:t>
      </w:r>
      <w:r>
        <w:rPr>
          <w:rStyle w:val="FootnoteReference0"/>
          <w:b/>
          <w:rtl/>
        </w:rPr>
        <w:footnoteReference w:id="8"/>
      </w:r>
      <w:r>
        <w:rPr>
          <w:rFonts w:hint="cs"/>
          <w:rtl/>
        </w:rPr>
        <w:t xml:space="preserve">. כ-95% מהמשגיחים מועסקים בידי בתי העסק שעליהם הם משגיחים (יתרתם עובדי המועצות הדתיות ועובדי חברות חיצוניות). </w:t>
      </w:r>
      <w:r w:rsidRPr="009D7102">
        <w:rPr>
          <w:rFonts w:hint="cs"/>
          <w:rtl/>
        </w:rPr>
        <w:t xml:space="preserve">משרד מבקר המדינה המליץ בעבר כי </w:t>
      </w:r>
      <w:r w:rsidRPr="009D7102">
        <w:rPr>
          <w:rtl/>
        </w:rPr>
        <w:t xml:space="preserve">הרבנות ומשרד </w:t>
      </w:r>
      <w:r w:rsidRPr="009D7102">
        <w:rPr>
          <w:rFonts w:hint="cs"/>
          <w:rtl/>
        </w:rPr>
        <w:t>הדתות יפעלו</w:t>
      </w:r>
      <w:r w:rsidRPr="00A9155B">
        <w:rPr>
          <w:sz w:val="24"/>
          <w:rtl/>
        </w:rPr>
        <w:t xml:space="preserve"> ל</w:t>
      </w:r>
      <w:r>
        <w:rPr>
          <w:rFonts w:hint="cs"/>
          <w:sz w:val="24"/>
          <w:rtl/>
        </w:rPr>
        <w:t xml:space="preserve">הסדרת </w:t>
      </w:r>
      <w:r w:rsidRPr="00A9155B">
        <w:rPr>
          <w:sz w:val="24"/>
          <w:rtl/>
        </w:rPr>
        <w:t xml:space="preserve">מעמדם של המשגיחים, </w:t>
      </w:r>
      <w:r>
        <w:rPr>
          <w:rFonts w:hint="cs"/>
          <w:sz w:val="24"/>
          <w:rtl/>
        </w:rPr>
        <w:t xml:space="preserve">לביטול </w:t>
      </w:r>
      <w:r w:rsidRPr="00A9155B">
        <w:rPr>
          <w:sz w:val="24"/>
          <w:rtl/>
        </w:rPr>
        <w:t>תלות</w:t>
      </w:r>
      <w:r w:rsidRPr="00A9155B">
        <w:rPr>
          <w:rFonts w:hint="cs"/>
          <w:sz w:val="24"/>
          <w:rtl/>
        </w:rPr>
        <w:t>ם</w:t>
      </w:r>
      <w:r w:rsidRPr="00A9155B">
        <w:rPr>
          <w:sz w:val="24"/>
          <w:rtl/>
        </w:rPr>
        <w:t xml:space="preserve"> בבעלי בתי העסק </w:t>
      </w:r>
      <w:r>
        <w:rPr>
          <w:rFonts w:hint="cs"/>
          <w:sz w:val="24"/>
          <w:rtl/>
        </w:rPr>
        <w:t>המושגחים</w:t>
      </w:r>
      <w:r>
        <w:rPr>
          <w:rFonts w:hint="cs"/>
          <w:sz w:val="24"/>
          <w:rtl/>
        </w:rPr>
        <w:t xml:space="preserve"> המעסיקים </w:t>
      </w:r>
      <w:r w:rsidRPr="00FC2850">
        <w:rPr>
          <w:rFonts w:hint="cs"/>
          <w:spacing w:val="-2"/>
          <w:sz w:val="24"/>
          <w:rtl/>
        </w:rPr>
        <w:t xml:space="preserve">אותם, כדי למנוע את </w:t>
      </w:r>
      <w:r w:rsidRPr="00FC2850">
        <w:rPr>
          <w:spacing w:val="-2"/>
          <w:sz w:val="24"/>
          <w:rtl/>
        </w:rPr>
        <w:t>ניגוד העניינים ש</w:t>
      </w:r>
      <w:r w:rsidRPr="00FC2850">
        <w:rPr>
          <w:rFonts w:hint="cs"/>
          <w:spacing w:val="-2"/>
          <w:sz w:val="24"/>
          <w:rtl/>
        </w:rPr>
        <w:t>מקורו ב</w:t>
      </w:r>
      <w:r w:rsidRPr="00FC2850">
        <w:rPr>
          <w:spacing w:val="-2"/>
          <w:sz w:val="24"/>
          <w:rtl/>
        </w:rPr>
        <w:t>תלות זו</w:t>
      </w:r>
      <w:r>
        <w:rPr>
          <w:rStyle w:val="FootnoteReference0"/>
          <w:b/>
          <w:spacing w:val="-2"/>
          <w:sz w:val="24"/>
          <w:rtl/>
        </w:rPr>
        <w:footnoteReference w:id="9"/>
      </w:r>
      <w:r w:rsidRPr="00FC2850">
        <w:rPr>
          <w:spacing w:val="-2"/>
          <w:sz w:val="24"/>
          <w:rtl/>
        </w:rPr>
        <w:t>.</w:t>
      </w:r>
      <w:r w:rsidRPr="00FC2850">
        <w:rPr>
          <w:rFonts w:hint="cs"/>
          <w:spacing w:val="-2"/>
          <w:sz w:val="24"/>
          <w:rtl/>
        </w:rPr>
        <w:t xml:space="preserve"> בשנת 2004 עתרה התנועה להגינות שלטונית לבג"ץ</w:t>
      </w:r>
      <w:r>
        <w:rPr>
          <w:rStyle w:val="FootnoteReference0"/>
          <w:b/>
          <w:spacing w:val="-2"/>
          <w:sz w:val="24"/>
          <w:rtl/>
        </w:rPr>
        <w:footnoteReference w:id="10"/>
      </w:r>
      <w:r w:rsidRPr="00FC2850">
        <w:rPr>
          <w:rFonts w:hint="cs"/>
          <w:spacing w:val="-2"/>
          <w:sz w:val="24"/>
          <w:rtl/>
        </w:rPr>
        <w:t xml:space="preserve"> וביקשה כי יוציא צו שיורה כי משגיחים לא יקבלו</w:t>
      </w:r>
      <w:r w:rsidRPr="00A9155B">
        <w:rPr>
          <w:rFonts w:hint="cs"/>
          <w:sz w:val="24"/>
          <w:rtl/>
        </w:rPr>
        <w:t xml:space="preserve"> שכר במישרין מ</w:t>
      </w:r>
      <w:r>
        <w:rPr>
          <w:rFonts w:hint="cs"/>
          <w:sz w:val="24"/>
          <w:rtl/>
        </w:rPr>
        <w:t xml:space="preserve">בתי </w:t>
      </w:r>
      <w:r w:rsidRPr="00A9155B">
        <w:rPr>
          <w:rFonts w:hint="cs"/>
          <w:sz w:val="24"/>
          <w:rtl/>
        </w:rPr>
        <w:t xml:space="preserve">העסק </w:t>
      </w:r>
      <w:r>
        <w:rPr>
          <w:rFonts w:hint="cs"/>
          <w:sz w:val="24"/>
          <w:rtl/>
        </w:rPr>
        <w:t>המושגחים</w:t>
      </w:r>
      <w:r>
        <w:rPr>
          <w:rFonts w:hint="cs"/>
          <w:sz w:val="24"/>
          <w:rtl/>
        </w:rPr>
        <w:t>,</w:t>
      </w:r>
      <w:r w:rsidRPr="00A9155B">
        <w:rPr>
          <w:rFonts w:hint="cs"/>
          <w:sz w:val="24"/>
          <w:rtl/>
        </w:rPr>
        <w:t xml:space="preserve"> ו</w:t>
      </w:r>
      <w:r>
        <w:rPr>
          <w:rFonts w:hint="cs"/>
          <w:sz w:val="24"/>
          <w:rtl/>
        </w:rPr>
        <w:t xml:space="preserve">כי </w:t>
      </w:r>
      <w:r w:rsidRPr="00A9155B">
        <w:rPr>
          <w:rFonts w:hint="cs"/>
          <w:sz w:val="24"/>
          <w:rtl/>
        </w:rPr>
        <w:t xml:space="preserve">הרבנות תקבע נהלים להעסקת המשגיחים ולהכשרתם. </w:t>
      </w:r>
      <w:r>
        <w:rPr>
          <w:rFonts w:hint="cs"/>
          <w:sz w:val="24"/>
          <w:rtl/>
        </w:rPr>
        <w:t xml:space="preserve">במועד סיום הביקורת </w:t>
      </w:r>
      <w:r w:rsidRPr="00A9155B">
        <w:rPr>
          <w:rFonts w:hint="cs"/>
          <w:sz w:val="24"/>
          <w:rtl/>
        </w:rPr>
        <w:t xml:space="preserve">עתירה זו </w:t>
      </w:r>
      <w:r>
        <w:rPr>
          <w:rFonts w:hint="cs"/>
          <w:sz w:val="24"/>
          <w:rtl/>
        </w:rPr>
        <w:t>עדיין תלויה ועומדת</w:t>
      </w:r>
      <w:r w:rsidRPr="00A9155B">
        <w:rPr>
          <w:rFonts w:hint="cs"/>
          <w:sz w:val="24"/>
          <w:rtl/>
        </w:rPr>
        <w:t>.</w:t>
      </w:r>
    </w:p>
    <w:p w:rsidR="00FC2850" w:rsidRPr="002E5D77" w:rsidP="004B1DB9">
      <w:pPr>
        <w:pStyle w:val="takzir-text"/>
        <w:bidi/>
        <w:rPr>
          <w:rtl/>
        </w:rPr>
      </w:pPr>
      <w:r w:rsidRPr="004F5330">
        <w:rPr>
          <w:rFonts w:hint="cs"/>
          <w:b/>
          <w:rtl/>
        </w:rPr>
        <w:t xml:space="preserve">על אף </w:t>
      </w:r>
      <w:r>
        <w:rPr>
          <w:rFonts w:hint="cs"/>
          <w:b/>
          <w:rtl/>
        </w:rPr>
        <w:t xml:space="preserve">חלוף </w:t>
      </w:r>
      <w:r w:rsidRPr="004F5330">
        <w:rPr>
          <w:rFonts w:hint="cs"/>
          <w:b/>
          <w:rtl/>
        </w:rPr>
        <w:t xml:space="preserve">הזמן, </w:t>
      </w:r>
      <w:r>
        <w:rPr>
          <w:rFonts w:hint="cs"/>
          <w:b/>
          <w:rtl/>
        </w:rPr>
        <w:t>הו</w:t>
      </w:r>
      <w:r w:rsidRPr="004F5330">
        <w:rPr>
          <w:rFonts w:hint="cs"/>
          <w:b/>
          <w:rtl/>
        </w:rPr>
        <w:t>ועדות שהוקמו</w:t>
      </w:r>
      <w:r>
        <w:rPr>
          <w:rFonts w:hint="cs"/>
          <w:b/>
          <w:rtl/>
        </w:rPr>
        <w:t xml:space="preserve"> לטיפול בעניין זה</w:t>
      </w:r>
      <w:r w:rsidRPr="004F5330">
        <w:rPr>
          <w:rFonts w:hint="cs"/>
          <w:b/>
          <w:rtl/>
        </w:rPr>
        <w:t xml:space="preserve"> </w:t>
      </w:r>
      <w:r>
        <w:rPr>
          <w:rFonts w:hint="cs"/>
          <w:b/>
          <w:rtl/>
        </w:rPr>
        <w:t>וה</w:t>
      </w:r>
      <w:r w:rsidRPr="004F5330">
        <w:rPr>
          <w:rFonts w:hint="cs"/>
          <w:b/>
          <w:rtl/>
        </w:rPr>
        <w:t>הצעות שהוצעו</w:t>
      </w:r>
      <w:r>
        <w:rPr>
          <w:rFonts w:hint="cs"/>
          <w:b/>
          <w:rtl/>
        </w:rPr>
        <w:t xml:space="preserve"> בנושא,</w:t>
      </w:r>
      <w:r w:rsidRPr="004F5330">
        <w:rPr>
          <w:rFonts w:hint="cs"/>
          <w:b/>
          <w:rtl/>
        </w:rPr>
        <w:t xml:space="preserve"> לא השכילו המשרד ו</w:t>
      </w:r>
      <w:r>
        <w:rPr>
          <w:rFonts w:hint="cs"/>
          <w:b/>
          <w:rtl/>
        </w:rPr>
        <w:t>הרבנות</w:t>
      </w:r>
      <w:r w:rsidRPr="004F5330">
        <w:rPr>
          <w:rFonts w:hint="cs"/>
          <w:b/>
          <w:rtl/>
        </w:rPr>
        <w:t xml:space="preserve"> לגבש</w:t>
      </w:r>
      <w:r>
        <w:rPr>
          <w:rFonts w:hint="cs"/>
          <w:b/>
          <w:rtl/>
        </w:rPr>
        <w:t xml:space="preserve"> ולקדם</w:t>
      </w:r>
      <w:r w:rsidRPr="004F5330">
        <w:rPr>
          <w:rFonts w:hint="cs"/>
          <w:b/>
          <w:rtl/>
        </w:rPr>
        <w:t xml:space="preserve"> מתווה חדש </w:t>
      </w:r>
      <w:r>
        <w:rPr>
          <w:rFonts w:hint="cs"/>
          <w:b/>
          <w:rtl/>
        </w:rPr>
        <w:t>להסדרת מעמדם ו</w:t>
      </w:r>
      <w:r w:rsidRPr="004F5330">
        <w:rPr>
          <w:rFonts w:hint="cs"/>
          <w:b/>
          <w:rtl/>
        </w:rPr>
        <w:t>העסקתם של משגיחי הכשרות.</w:t>
      </w:r>
      <w:r>
        <w:rPr>
          <w:rFonts w:hint="cs"/>
          <w:b/>
          <w:rtl/>
        </w:rPr>
        <w:t xml:space="preserve"> במהלך דיוני בג"ץ בעתירה של התנועה </w:t>
      </w:r>
      <w:r w:rsidR="004B1DB9">
        <w:rPr>
          <w:rFonts w:hint="cs"/>
          <w:b/>
          <w:rtl/>
        </w:rPr>
        <w:t>להגינות</w:t>
      </w:r>
      <w:r>
        <w:rPr>
          <w:rFonts w:hint="cs"/>
          <w:b/>
          <w:rtl/>
        </w:rPr>
        <w:t xml:space="preserve"> שלטונית, בשנים 2011 ו-2014, מסר המשרד לבית המשפט כי הוא מקדם פיילוט שבמסגרתו תימסר האחריות למתן שירותי השגחה לידיה של חברה זכיינית. החברה תעסיק את המשגיח ותגבה את שכרו מבית העסק, וכך יימנע מצב של ניגוד עניינים.</w:t>
      </w:r>
      <w:r w:rsidRPr="00C2200C">
        <w:rPr>
          <w:rFonts w:hint="cs"/>
          <w:rtl/>
        </w:rPr>
        <w:t xml:space="preserve"> </w:t>
      </w:r>
      <w:r>
        <w:rPr>
          <w:rFonts w:hint="cs"/>
          <w:rtl/>
        </w:rPr>
        <w:t xml:space="preserve">נכון לינואר 2017 הפיילוט אינו מופעל </w:t>
      </w:r>
      <w:r w:rsidRPr="00C2200C">
        <w:rPr>
          <w:rFonts w:hint="cs"/>
          <w:rtl/>
        </w:rPr>
        <w:t>ולא נראה באופק המועד שבו יוכל המשרד להפיק לקחים</w:t>
      </w:r>
      <w:r>
        <w:rPr>
          <w:rFonts w:hint="cs"/>
          <w:rtl/>
        </w:rPr>
        <w:t xml:space="preserve"> מהפעלת פיילוט שכזה</w:t>
      </w:r>
      <w:r w:rsidRPr="00C2200C">
        <w:rPr>
          <w:rFonts w:hint="cs"/>
          <w:rtl/>
        </w:rPr>
        <w:t xml:space="preserve"> ולבחון אם שיט</w:t>
      </w:r>
      <w:r>
        <w:rPr>
          <w:rFonts w:hint="cs"/>
          <w:rtl/>
        </w:rPr>
        <w:t>ה</w:t>
      </w:r>
      <w:r w:rsidRPr="00C2200C">
        <w:rPr>
          <w:rFonts w:hint="cs"/>
          <w:rtl/>
        </w:rPr>
        <w:t xml:space="preserve"> </w:t>
      </w:r>
      <w:r>
        <w:rPr>
          <w:rFonts w:hint="cs"/>
          <w:rtl/>
        </w:rPr>
        <w:t>זו</w:t>
      </w:r>
      <w:r w:rsidRPr="00C2200C">
        <w:rPr>
          <w:rFonts w:hint="cs"/>
          <w:rtl/>
        </w:rPr>
        <w:t xml:space="preserve"> תוכל </w:t>
      </w:r>
      <w:r>
        <w:rPr>
          <w:rFonts w:hint="cs"/>
          <w:rtl/>
        </w:rPr>
        <w:t>לפתור</w:t>
      </w:r>
      <w:r w:rsidRPr="00C2200C">
        <w:rPr>
          <w:rFonts w:hint="cs"/>
          <w:rtl/>
        </w:rPr>
        <w:t xml:space="preserve"> </w:t>
      </w:r>
      <w:r>
        <w:rPr>
          <w:rFonts w:hint="cs"/>
          <w:rtl/>
        </w:rPr>
        <w:t xml:space="preserve">את </w:t>
      </w:r>
      <w:r w:rsidRPr="00C2200C">
        <w:rPr>
          <w:rFonts w:hint="cs"/>
          <w:rtl/>
        </w:rPr>
        <w:t>סוגיית מעמד המשגיח, ובהתאם לכך להטמיע אותה בכל המועצות הדתיות.</w:t>
      </w:r>
    </w:p>
    <w:p w:rsidR="00FC2850" w:rsidRPr="00773E25" w:rsidP="00B737AC">
      <w:pPr>
        <w:pStyle w:val="takzir-text"/>
        <w:bidi/>
        <w:rPr>
          <w:rtl/>
        </w:rPr>
      </w:pPr>
      <w:r w:rsidRPr="0012789B">
        <w:rPr>
          <w:noProof/>
          <w:rtl/>
        </w:rPr>
        <mc:AlternateContent>
          <mc:Choice Requires="wps">
            <w:drawing>
              <wp:anchor distT="0" distB="0" distL="114300" distR="114300" simplePos="0" relativeHeight="251660288" behindDoc="1" locked="0" layoutInCell="1" allowOverlap="1">
                <wp:simplePos x="0" y="0"/>
                <wp:positionH relativeFrom="margin">
                  <wp:posOffset>-431800</wp:posOffset>
                </wp:positionH>
                <wp:positionV relativeFrom="margin">
                  <wp:align>top</wp:align>
                </wp:positionV>
                <wp:extent cx="1512000" cy="4590000"/>
                <wp:effectExtent l="0" t="0" r="0" b="1270"/>
                <wp:wrapNone/>
                <wp:docPr id="7"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4B1DB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10488807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44390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4B1DB9">
                            <w:pPr>
                              <w:spacing w:after="0" w:line="240" w:lineRule="auto"/>
                              <w:rPr>
                                <w:rFonts w:cs="Tahoma"/>
                                <w:color w:val="0B5294"/>
                                <w:spacing w:val="-4"/>
                                <w:sz w:val="24"/>
                                <w:szCs w:val="24"/>
                                <w:rtl/>
                                <w:cs/>
                              </w:rPr>
                            </w:pPr>
                            <w:r w:rsidRPr="004B1DB9">
                              <w:rPr>
                                <w:rFonts w:cs="Tahoma" w:hint="eastAsia"/>
                                <w:color w:val="0B5294"/>
                                <w:spacing w:val="-4"/>
                                <w:sz w:val="24"/>
                                <w:szCs w:val="24"/>
                                <w:rtl/>
                              </w:rPr>
                              <w:t>לשיעור</w:t>
                            </w:r>
                            <w:r w:rsidRPr="004B1DB9">
                              <w:rPr>
                                <w:rFonts w:cs="Tahoma"/>
                                <w:color w:val="0B5294"/>
                                <w:spacing w:val="-4"/>
                                <w:sz w:val="24"/>
                                <w:szCs w:val="24"/>
                                <w:rtl/>
                              </w:rPr>
                              <w:t xml:space="preserve"> </w:t>
                            </w:r>
                            <w:r w:rsidRPr="004B1DB9">
                              <w:rPr>
                                <w:rFonts w:cs="Tahoma" w:hint="eastAsia"/>
                                <w:color w:val="0B5294"/>
                                <w:spacing w:val="-4"/>
                                <w:sz w:val="24"/>
                                <w:szCs w:val="24"/>
                                <w:rtl/>
                              </w:rPr>
                              <w:t>ניכר</w:t>
                            </w:r>
                            <w:r w:rsidRPr="004B1DB9">
                              <w:rPr>
                                <w:rFonts w:cs="Tahoma"/>
                                <w:color w:val="0B5294"/>
                                <w:spacing w:val="-4"/>
                                <w:sz w:val="24"/>
                                <w:szCs w:val="24"/>
                                <w:rtl/>
                              </w:rPr>
                              <w:t xml:space="preserve"> </w:t>
                            </w:r>
                            <w:r w:rsidRPr="004B1DB9">
                              <w:rPr>
                                <w:rFonts w:cs="Tahoma" w:hint="eastAsia"/>
                                <w:color w:val="0B5294"/>
                                <w:spacing w:val="-4"/>
                                <w:sz w:val="24"/>
                                <w:szCs w:val="24"/>
                                <w:rtl/>
                              </w:rPr>
                              <w:t>של</w:t>
                            </w:r>
                            <w:r w:rsidRPr="004B1DB9">
                              <w:rPr>
                                <w:rFonts w:cs="Tahoma"/>
                                <w:color w:val="0B5294"/>
                                <w:spacing w:val="-4"/>
                                <w:sz w:val="24"/>
                                <w:szCs w:val="24"/>
                                <w:rtl/>
                              </w:rPr>
                              <w:t xml:space="preserve"> </w:t>
                            </w:r>
                            <w:r w:rsidRPr="004B1DB9">
                              <w:rPr>
                                <w:rFonts w:cs="Tahoma" w:hint="eastAsia"/>
                                <w:color w:val="0B5294"/>
                                <w:spacing w:val="-4"/>
                                <w:sz w:val="24"/>
                                <w:szCs w:val="24"/>
                                <w:rtl/>
                              </w:rPr>
                              <w:t>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במועצות</w:t>
                            </w:r>
                            <w:r w:rsidRPr="004B1DB9">
                              <w:rPr>
                                <w:rFonts w:cs="Tahoma"/>
                                <w:color w:val="0B5294"/>
                                <w:spacing w:val="-4"/>
                                <w:sz w:val="24"/>
                                <w:szCs w:val="24"/>
                                <w:rtl/>
                              </w:rPr>
                              <w:t xml:space="preserve"> </w:t>
                            </w:r>
                            <w:r w:rsidRPr="004B1DB9">
                              <w:rPr>
                                <w:rFonts w:cs="Tahoma" w:hint="eastAsia"/>
                                <w:color w:val="0B5294"/>
                                <w:spacing w:val="-4"/>
                                <w:sz w:val="24"/>
                                <w:szCs w:val="24"/>
                                <w:rtl/>
                              </w:rPr>
                              <w:t>הדתיות</w:t>
                            </w:r>
                            <w:r w:rsidRPr="004B1DB9">
                              <w:rPr>
                                <w:rFonts w:cs="Tahoma"/>
                                <w:color w:val="0B5294"/>
                                <w:spacing w:val="-4"/>
                                <w:sz w:val="24"/>
                                <w:szCs w:val="24"/>
                                <w:rtl/>
                              </w:rPr>
                              <w:t xml:space="preserve"> </w:t>
                            </w:r>
                            <w:r w:rsidRPr="004B1DB9">
                              <w:rPr>
                                <w:rFonts w:cs="Tahoma" w:hint="eastAsia"/>
                                <w:color w:val="0B5294"/>
                                <w:spacing w:val="-4"/>
                                <w:sz w:val="24"/>
                                <w:szCs w:val="24"/>
                                <w:rtl/>
                              </w:rPr>
                              <w:t>ירושלים</w:t>
                            </w:r>
                            <w:r w:rsidRPr="004B1DB9">
                              <w:rPr>
                                <w:rFonts w:cs="Tahoma"/>
                                <w:color w:val="0B5294"/>
                                <w:spacing w:val="-4"/>
                                <w:sz w:val="24"/>
                                <w:szCs w:val="24"/>
                                <w:rtl/>
                              </w:rPr>
                              <w:t xml:space="preserve">, </w:t>
                            </w:r>
                            <w:r w:rsidRPr="004B1DB9">
                              <w:rPr>
                                <w:rFonts w:cs="Tahoma" w:hint="eastAsia"/>
                                <w:color w:val="0B5294"/>
                                <w:spacing w:val="-4"/>
                                <w:sz w:val="24"/>
                                <w:szCs w:val="24"/>
                                <w:rtl/>
                              </w:rPr>
                              <w:t>נתניה</w:t>
                            </w:r>
                            <w:r w:rsidRPr="004B1DB9">
                              <w:rPr>
                                <w:rFonts w:cs="Tahoma"/>
                                <w:color w:val="0B5294"/>
                                <w:spacing w:val="-4"/>
                                <w:sz w:val="24"/>
                                <w:szCs w:val="24"/>
                                <w:rtl/>
                              </w:rPr>
                              <w:t xml:space="preserve"> </w:t>
                            </w:r>
                            <w:r w:rsidRPr="004B1DB9">
                              <w:rPr>
                                <w:rFonts w:cs="Tahoma" w:hint="eastAsia"/>
                                <w:color w:val="0B5294"/>
                                <w:spacing w:val="-4"/>
                                <w:sz w:val="24"/>
                                <w:szCs w:val="24"/>
                                <w:rtl/>
                              </w:rPr>
                              <w:t>ורחובות</w:t>
                            </w:r>
                            <w:r w:rsidRPr="004B1DB9">
                              <w:rPr>
                                <w:rFonts w:cs="Tahoma"/>
                                <w:color w:val="0B5294"/>
                                <w:spacing w:val="-4"/>
                                <w:sz w:val="24"/>
                                <w:szCs w:val="24"/>
                                <w:rtl/>
                              </w:rPr>
                              <w:t xml:space="preserve"> </w:t>
                            </w:r>
                            <w:r w:rsidRPr="004B1DB9">
                              <w:rPr>
                                <w:rFonts w:cs="Tahoma" w:hint="eastAsia"/>
                                <w:color w:val="0B5294"/>
                                <w:spacing w:val="-4"/>
                                <w:sz w:val="24"/>
                                <w:szCs w:val="24"/>
                                <w:rtl/>
                              </w:rPr>
                              <w:t>נקבע</w:t>
                            </w:r>
                            <w:r w:rsidRPr="004B1DB9">
                              <w:rPr>
                                <w:rFonts w:cs="Tahoma"/>
                                <w:color w:val="0B5294"/>
                                <w:spacing w:val="-4"/>
                                <w:sz w:val="24"/>
                                <w:szCs w:val="24"/>
                                <w:rtl/>
                              </w:rPr>
                              <w:t xml:space="preserve"> </w:t>
                            </w:r>
                            <w:r w:rsidRPr="004B1DB9">
                              <w:rPr>
                                <w:rFonts w:cs="Tahoma" w:hint="eastAsia"/>
                                <w:color w:val="0B5294"/>
                                <w:spacing w:val="-4"/>
                                <w:sz w:val="24"/>
                                <w:szCs w:val="24"/>
                                <w:rtl/>
                              </w:rPr>
                              <w:t>במצטבר</w:t>
                            </w:r>
                            <w:r w:rsidRPr="004B1DB9">
                              <w:rPr>
                                <w:rFonts w:cs="Tahoma"/>
                                <w:color w:val="0B5294"/>
                                <w:spacing w:val="-4"/>
                                <w:sz w:val="24"/>
                                <w:szCs w:val="24"/>
                                <w:rtl/>
                              </w:rPr>
                              <w:t xml:space="preserve">, </w:t>
                            </w:r>
                            <w:r w:rsidRPr="004B1DB9">
                              <w:rPr>
                                <w:rFonts w:cs="Tahoma" w:hint="eastAsia"/>
                                <w:color w:val="0B5294"/>
                                <w:spacing w:val="-4"/>
                                <w:sz w:val="24"/>
                                <w:szCs w:val="24"/>
                                <w:rtl/>
                              </w:rPr>
                              <w:t>בכמה</w:t>
                            </w:r>
                            <w:r w:rsidRPr="004B1DB9">
                              <w:rPr>
                                <w:rFonts w:cs="Tahoma"/>
                                <w:color w:val="0B5294"/>
                                <w:spacing w:val="-4"/>
                                <w:sz w:val="24"/>
                                <w:szCs w:val="24"/>
                                <w:rtl/>
                              </w:rPr>
                              <w:t xml:space="preserve"> </w:t>
                            </w:r>
                            <w:r w:rsidRPr="004B1DB9">
                              <w:rPr>
                                <w:rFonts w:cs="Tahoma" w:hint="eastAsia"/>
                                <w:color w:val="0B5294"/>
                                <w:spacing w:val="-4"/>
                                <w:sz w:val="24"/>
                                <w:szCs w:val="24"/>
                                <w:rtl/>
                              </w:rPr>
                              <w:t>בתי</w:t>
                            </w:r>
                            <w:r w:rsidRPr="004B1DB9">
                              <w:rPr>
                                <w:rFonts w:cs="Tahoma"/>
                                <w:color w:val="0B5294"/>
                                <w:spacing w:val="-4"/>
                                <w:sz w:val="24"/>
                                <w:szCs w:val="24"/>
                                <w:rtl/>
                              </w:rPr>
                              <w:t xml:space="preserve"> </w:t>
                            </w:r>
                            <w:r w:rsidRPr="004B1DB9">
                              <w:rPr>
                                <w:rFonts w:cs="Tahoma" w:hint="eastAsia"/>
                                <w:color w:val="0B5294"/>
                                <w:spacing w:val="-4"/>
                                <w:sz w:val="24"/>
                                <w:szCs w:val="24"/>
                                <w:rtl/>
                              </w:rPr>
                              <w:t>עסק</w:t>
                            </w:r>
                            <w:r w:rsidRPr="004B1DB9">
                              <w:rPr>
                                <w:rFonts w:cs="Tahoma"/>
                                <w:color w:val="0B5294"/>
                                <w:spacing w:val="-4"/>
                                <w:sz w:val="24"/>
                                <w:szCs w:val="24"/>
                                <w:rtl/>
                              </w:rPr>
                              <w:t xml:space="preserve">, </w:t>
                            </w:r>
                            <w:r w:rsidRPr="004B1DB9">
                              <w:rPr>
                                <w:rFonts w:cs="Tahoma" w:hint="eastAsia"/>
                                <w:color w:val="0B5294"/>
                                <w:spacing w:val="-4"/>
                                <w:sz w:val="24"/>
                                <w:szCs w:val="24"/>
                                <w:rtl/>
                              </w:rPr>
                              <w:t>היקף</w:t>
                            </w:r>
                            <w:r w:rsidRPr="004B1DB9">
                              <w:rPr>
                                <w:rFonts w:cs="Tahoma"/>
                                <w:color w:val="0B5294"/>
                                <w:spacing w:val="-4"/>
                                <w:sz w:val="24"/>
                                <w:szCs w:val="24"/>
                                <w:rtl/>
                              </w:rPr>
                              <w:t xml:space="preserve"> </w:t>
                            </w:r>
                            <w:r w:rsidRPr="004B1DB9">
                              <w:rPr>
                                <w:rFonts w:cs="Tahoma" w:hint="eastAsia"/>
                                <w:color w:val="0B5294"/>
                                <w:spacing w:val="-4"/>
                                <w:sz w:val="24"/>
                                <w:szCs w:val="24"/>
                                <w:rtl/>
                              </w:rPr>
                              <w:t>עבודה</w:t>
                            </w:r>
                            <w:r w:rsidRPr="004B1DB9">
                              <w:rPr>
                                <w:rFonts w:cs="Tahoma"/>
                                <w:color w:val="0B5294"/>
                                <w:spacing w:val="-4"/>
                                <w:sz w:val="24"/>
                                <w:szCs w:val="24"/>
                                <w:rtl/>
                              </w:rPr>
                              <w:t xml:space="preserve"> </w:t>
                            </w:r>
                            <w:r w:rsidRPr="004B1DB9">
                              <w:rPr>
                                <w:rFonts w:cs="Tahoma" w:hint="eastAsia"/>
                                <w:color w:val="0B5294"/>
                                <w:spacing w:val="-4"/>
                                <w:sz w:val="24"/>
                                <w:szCs w:val="24"/>
                                <w:rtl/>
                              </w:rPr>
                              <w:t>בלתי</w:t>
                            </w:r>
                            <w:r w:rsidRPr="004B1DB9">
                              <w:rPr>
                                <w:rFonts w:cs="Tahoma"/>
                                <w:color w:val="0B5294"/>
                                <w:spacing w:val="-4"/>
                                <w:sz w:val="24"/>
                                <w:szCs w:val="24"/>
                                <w:rtl/>
                              </w:rPr>
                              <w:t xml:space="preserve"> </w:t>
                            </w:r>
                            <w:r w:rsidRPr="004B1DB9">
                              <w:rPr>
                                <w:rFonts w:cs="Tahoma" w:hint="eastAsia"/>
                                <w:color w:val="0B5294"/>
                                <w:spacing w:val="-4"/>
                                <w:sz w:val="24"/>
                                <w:szCs w:val="24"/>
                                <w:rtl/>
                              </w:rPr>
                              <w:t>סביר</w:t>
                            </w:r>
                            <w:r w:rsidRPr="004B1DB9">
                              <w:rPr>
                                <w:rFonts w:cs="Tahoma"/>
                                <w:color w:val="0B5294"/>
                                <w:spacing w:val="-4"/>
                                <w:sz w:val="24"/>
                                <w:szCs w:val="24"/>
                                <w:rtl/>
                              </w:rPr>
                              <w:t xml:space="preserve"> </w:t>
                            </w:r>
                            <w:r w:rsidRPr="004B1DB9">
                              <w:rPr>
                                <w:rFonts w:cs="Tahoma" w:hint="eastAsia"/>
                                <w:color w:val="0B5294"/>
                                <w:spacing w:val="-4"/>
                                <w:sz w:val="24"/>
                                <w:szCs w:val="24"/>
                                <w:rtl/>
                              </w:rPr>
                              <w:t>לחלוטין</w:t>
                            </w:r>
                            <w:r w:rsidRPr="004B1DB9">
                              <w:rPr>
                                <w:rFonts w:cs="Tahoma"/>
                                <w:color w:val="0B5294"/>
                                <w:spacing w:val="-4"/>
                                <w:sz w:val="24"/>
                                <w:szCs w:val="24"/>
                                <w:rtl/>
                              </w:rPr>
                              <w:t xml:space="preserve"> - 24-12 </w:t>
                            </w:r>
                            <w:r w:rsidRPr="004B1DB9">
                              <w:rPr>
                                <w:rFonts w:cs="Tahoma" w:hint="eastAsia"/>
                                <w:color w:val="0B5294"/>
                                <w:spacing w:val="-4"/>
                                <w:sz w:val="24"/>
                                <w:szCs w:val="24"/>
                                <w:rtl/>
                              </w:rPr>
                              <w:t>שעות</w:t>
                            </w:r>
                            <w:r w:rsidRPr="004B1DB9">
                              <w:rPr>
                                <w:rFonts w:cs="Tahoma"/>
                                <w:color w:val="0B5294"/>
                                <w:spacing w:val="-4"/>
                                <w:sz w:val="24"/>
                                <w:szCs w:val="24"/>
                                <w:rtl/>
                              </w:rPr>
                              <w:t xml:space="preserve"> </w:t>
                            </w:r>
                            <w:r w:rsidRPr="004B1DB9">
                              <w:rPr>
                                <w:rFonts w:cs="Tahoma" w:hint="eastAsia"/>
                                <w:color w:val="0B5294"/>
                                <w:spacing w:val="-4"/>
                                <w:sz w:val="24"/>
                                <w:szCs w:val="24"/>
                                <w:rtl/>
                              </w:rPr>
                              <w:t>השגחה</w:t>
                            </w:r>
                            <w:r w:rsidRPr="004B1DB9">
                              <w:rPr>
                                <w:rFonts w:cs="Tahoma"/>
                                <w:color w:val="0B5294"/>
                                <w:spacing w:val="-4"/>
                                <w:sz w:val="24"/>
                                <w:szCs w:val="24"/>
                                <w:rtl/>
                              </w:rPr>
                              <w:t xml:space="preserve"> </w:t>
                            </w:r>
                            <w:r w:rsidRPr="004B1DB9">
                              <w:rPr>
                                <w:rFonts w:cs="Tahoma" w:hint="eastAsia"/>
                                <w:color w:val="0B5294"/>
                                <w:spacing w:val="-4"/>
                                <w:sz w:val="24"/>
                                <w:szCs w:val="24"/>
                                <w:rtl/>
                              </w:rPr>
                              <w:t>מדי</w:t>
                            </w:r>
                            <w:r w:rsidRPr="004B1DB9">
                              <w:rPr>
                                <w:rFonts w:cs="Tahoma"/>
                                <w:color w:val="0B5294"/>
                                <w:spacing w:val="-4"/>
                                <w:sz w:val="24"/>
                                <w:szCs w:val="24"/>
                                <w:rtl/>
                              </w:rPr>
                              <w:t xml:space="preserve"> </w:t>
                            </w:r>
                            <w:r w:rsidRPr="004B1DB9">
                              <w:rPr>
                                <w:rFonts w:cs="Tahoma" w:hint="eastAsia"/>
                                <w:color w:val="0B5294"/>
                                <w:spacing w:val="-4"/>
                                <w:sz w:val="24"/>
                                <w:szCs w:val="24"/>
                                <w:rtl/>
                              </w:rPr>
                              <w:t>יום</w:t>
                            </w:r>
                          </w:p>
                          <w:p w:rsidR="00D007E4" w:rsidRPr="00373C5D" w:rsidP="004B1DB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5126657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44526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26"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55168" filled="f" stroked="f">
                <v:textbox>
                  <w:txbxContent>
                    <w:p w:rsidR="00D007E4" w:rsidRPr="00373C5D" w:rsidP="004B1DB9">
                      <w:pPr>
                        <w:spacing w:line="240" w:lineRule="atLeast"/>
                        <w:rPr>
                          <w:rFonts w:cs="Tahoma"/>
                          <w:b/>
                          <w:bCs/>
                          <w:color w:val="0B5294"/>
                          <w:sz w:val="48"/>
                          <w:szCs w:val="48"/>
                          <w:rtl/>
                        </w:rPr>
                      </w:pPr>
                      <w:drawing>
                        <wp:inline distT="0" distB="0" distL="0" distR="0">
                          <wp:extent cx="311150" cy="256800"/>
                          <wp:effectExtent l="0" t="0" r="0" b="0"/>
                          <wp:docPr id="1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306120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4B1DB9">
                      <w:pPr>
                        <w:spacing w:after="0" w:line="240" w:lineRule="auto"/>
                        <w:rPr>
                          <w:rFonts w:cs="Tahoma"/>
                          <w:color w:val="0B5294"/>
                          <w:spacing w:val="-4"/>
                          <w:sz w:val="24"/>
                          <w:szCs w:val="24"/>
                          <w:rtl/>
                          <w:cs/>
                        </w:rPr>
                      </w:pPr>
                      <w:r w:rsidRPr="004B1DB9">
                        <w:rPr>
                          <w:rFonts w:cs="Tahoma" w:hint="eastAsia"/>
                          <w:color w:val="0B5294"/>
                          <w:spacing w:val="-4"/>
                          <w:sz w:val="24"/>
                          <w:szCs w:val="24"/>
                          <w:rtl/>
                        </w:rPr>
                        <w:t>לשיעור</w:t>
                      </w:r>
                      <w:r w:rsidRPr="004B1DB9">
                        <w:rPr>
                          <w:rFonts w:cs="Tahoma"/>
                          <w:color w:val="0B5294"/>
                          <w:spacing w:val="-4"/>
                          <w:sz w:val="24"/>
                          <w:szCs w:val="24"/>
                          <w:rtl/>
                        </w:rPr>
                        <w:t xml:space="preserve"> </w:t>
                      </w:r>
                      <w:r w:rsidRPr="004B1DB9">
                        <w:rPr>
                          <w:rFonts w:cs="Tahoma" w:hint="eastAsia"/>
                          <w:color w:val="0B5294"/>
                          <w:spacing w:val="-4"/>
                          <w:sz w:val="24"/>
                          <w:szCs w:val="24"/>
                          <w:rtl/>
                        </w:rPr>
                        <w:t>ניכר</w:t>
                      </w:r>
                      <w:r w:rsidRPr="004B1DB9">
                        <w:rPr>
                          <w:rFonts w:cs="Tahoma"/>
                          <w:color w:val="0B5294"/>
                          <w:spacing w:val="-4"/>
                          <w:sz w:val="24"/>
                          <w:szCs w:val="24"/>
                          <w:rtl/>
                        </w:rPr>
                        <w:t xml:space="preserve"> </w:t>
                      </w:r>
                      <w:r w:rsidRPr="004B1DB9">
                        <w:rPr>
                          <w:rFonts w:cs="Tahoma" w:hint="eastAsia"/>
                          <w:color w:val="0B5294"/>
                          <w:spacing w:val="-4"/>
                          <w:sz w:val="24"/>
                          <w:szCs w:val="24"/>
                          <w:rtl/>
                        </w:rPr>
                        <w:t>של</w:t>
                      </w:r>
                      <w:r w:rsidRPr="004B1DB9">
                        <w:rPr>
                          <w:rFonts w:cs="Tahoma"/>
                          <w:color w:val="0B5294"/>
                          <w:spacing w:val="-4"/>
                          <w:sz w:val="24"/>
                          <w:szCs w:val="24"/>
                          <w:rtl/>
                        </w:rPr>
                        <w:t xml:space="preserve"> </w:t>
                      </w:r>
                      <w:r w:rsidRPr="004B1DB9">
                        <w:rPr>
                          <w:rFonts w:cs="Tahoma" w:hint="eastAsia"/>
                          <w:color w:val="0B5294"/>
                          <w:spacing w:val="-4"/>
                          <w:sz w:val="24"/>
                          <w:szCs w:val="24"/>
                          <w:rtl/>
                        </w:rPr>
                        <w:t>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במועצות</w:t>
                      </w:r>
                      <w:r w:rsidRPr="004B1DB9">
                        <w:rPr>
                          <w:rFonts w:cs="Tahoma"/>
                          <w:color w:val="0B5294"/>
                          <w:spacing w:val="-4"/>
                          <w:sz w:val="24"/>
                          <w:szCs w:val="24"/>
                          <w:rtl/>
                        </w:rPr>
                        <w:t xml:space="preserve"> </w:t>
                      </w:r>
                      <w:r w:rsidRPr="004B1DB9">
                        <w:rPr>
                          <w:rFonts w:cs="Tahoma" w:hint="eastAsia"/>
                          <w:color w:val="0B5294"/>
                          <w:spacing w:val="-4"/>
                          <w:sz w:val="24"/>
                          <w:szCs w:val="24"/>
                          <w:rtl/>
                        </w:rPr>
                        <w:t>הדתיות</w:t>
                      </w:r>
                      <w:r w:rsidRPr="004B1DB9">
                        <w:rPr>
                          <w:rFonts w:cs="Tahoma"/>
                          <w:color w:val="0B5294"/>
                          <w:spacing w:val="-4"/>
                          <w:sz w:val="24"/>
                          <w:szCs w:val="24"/>
                          <w:rtl/>
                        </w:rPr>
                        <w:t xml:space="preserve"> </w:t>
                      </w:r>
                      <w:r w:rsidRPr="004B1DB9">
                        <w:rPr>
                          <w:rFonts w:cs="Tahoma" w:hint="eastAsia"/>
                          <w:color w:val="0B5294"/>
                          <w:spacing w:val="-4"/>
                          <w:sz w:val="24"/>
                          <w:szCs w:val="24"/>
                          <w:rtl/>
                        </w:rPr>
                        <w:t>ירושלים</w:t>
                      </w:r>
                      <w:r w:rsidRPr="004B1DB9">
                        <w:rPr>
                          <w:rFonts w:cs="Tahoma"/>
                          <w:color w:val="0B5294"/>
                          <w:spacing w:val="-4"/>
                          <w:sz w:val="24"/>
                          <w:szCs w:val="24"/>
                          <w:rtl/>
                        </w:rPr>
                        <w:t xml:space="preserve">, </w:t>
                      </w:r>
                      <w:r w:rsidRPr="004B1DB9">
                        <w:rPr>
                          <w:rFonts w:cs="Tahoma" w:hint="eastAsia"/>
                          <w:color w:val="0B5294"/>
                          <w:spacing w:val="-4"/>
                          <w:sz w:val="24"/>
                          <w:szCs w:val="24"/>
                          <w:rtl/>
                        </w:rPr>
                        <w:t>נתניה</w:t>
                      </w:r>
                      <w:r w:rsidRPr="004B1DB9">
                        <w:rPr>
                          <w:rFonts w:cs="Tahoma"/>
                          <w:color w:val="0B5294"/>
                          <w:spacing w:val="-4"/>
                          <w:sz w:val="24"/>
                          <w:szCs w:val="24"/>
                          <w:rtl/>
                        </w:rPr>
                        <w:t xml:space="preserve"> </w:t>
                      </w:r>
                      <w:r w:rsidRPr="004B1DB9">
                        <w:rPr>
                          <w:rFonts w:cs="Tahoma" w:hint="eastAsia"/>
                          <w:color w:val="0B5294"/>
                          <w:spacing w:val="-4"/>
                          <w:sz w:val="24"/>
                          <w:szCs w:val="24"/>
                          <w:rtl/>
                        </w:rPr>
                        <w:t>ורחובות</w:t>
                      </w:r>
                      <w:r w:rsidRPr="004B1DB9">
                        <w:rPr>
                          <w:rFonts w:cs="Tahoma"/>
                          <w:color w:val="0B5294"/>
                          <w:spacing w:val="-4"/>
                          <w:sz w:val="24"/>
                          <w:szCs w:val="24"/>
                          <w:rtl/>
                        </w:rPr>
                        <w:t xml:space="preserve"> </w:t>
                      </w:r>
                      <w:r w:rsidRPr="004B1DB9">
                        <w:rPr>
                          <w:rFonts w:cs="Tahoma" w:hint="eastAsia"/>
                          <w:color w:val="0B5294"/>
                          <w:spacing w:val="-4"/>
                          <w:sz w:val="24"/>
                          <w:szCs w:val="24"/>
                          <w:rtl/>
                        </w:rPr>
                        <w:t>נקבע</w:t>
                      </w:r>
                      <w:r w:rsidRPr="004B1DB9">
                        <w:rPr>
                          <w:rFonts w:cs="Tahoma"/>
                          <w:color w:val="0B5294"/>
                          <w:spacing w:val="-4"/>
                          <w:sz w:val="24"/>
                          <w:szCs w:val="24"/>
                          <w:rtl/>
                        </w:rPr>
                        <w:t xml:space="preserve"> </w:t>
                      </w:r>
                      <w:r w:rsidRPr="004B1DB9">
                        <w:rPr>
                          <w:rFonts w:cs="Tahoma" w:hint="eastAsia"/>
                          <w:color w:val="0B5294"/>
                          <w:spacing w:val="-4"/>
                          <w:sz w:val="24"/>
                          <w:szCs w:val="24"/>
                          <w:rtl/>
                        </w:rPr>
                        <w:t>במצטבר</w:t>
                      </w:r>
                      <w:r w:rsidRPr="004B1DB9">
                        <w:rPr>
                          <w:rFonts w:cs="Tahoma"/>
                          <w:color w:val="0B5294"/>
                          <w:spacing w:val="-4"/>
                          <w:sz w:val="24"/>
                          <w:szCs w:val="24"/>
                          <w:rtl/>
                        </w:rPr>
                        <w:t xml:space="preserve">, </w:t>
                      </w:r>
                      <w:r w:rsidRPr="004B1DB9">
                        <w:rPr>
                          <w:rFonts w:cs="Tahoma" w:hint="eastAsia"/>
                          <w:color w:val="0B5294"/>
                          <w:spacing w:val="-4"/>
                          <w:sz w:val="24"/>
                          <w:szCs w:val="24"/>
                          <w:rtl/>
                        </w:rPr>
                        <w:t>בכמה</w:t>
                      </w:r>
                      <w:r w:rsidRPr="004B1DB9">
                        <w:rPr>
                          <w:rFonts w:cs="Tahoma"/>
                          <w:color w:val="0B5294"/>
                          <w:spacing w:val="-4"/>
                          <w:sz w:val="24"/>
                          <w:szCs w:val="24"/>
                          <w:rtl/>
                        </w:rPr>
                        <w:t xml:space="preserve"> </w:t>
                      </w:r>
                      <w:r w:rsidRPr="004B1DB9">
                        <w:rPr>
                          <w:rFonts w:cs="Tahoma" w:hint="eastAsia"/>
                          <w:color w:val="0B5294"/>
                          <w:spacing w:val="-4"/>
                          <w:sz w:val="24"/>
                          <w:szCs w:val="24"/>
                          <w:rtl/>
                        </w:rPr>
                        <w:t>בתי</w:t>
                      </w:r>
                      <w:r w:rsidRPr="004B1DB9">
                        <w:rPr>
                          <w:rFonts w:cs="Tahoma"/>
                          <w:color w:val="0B5294"/>
                          <w:spacing w:val="-4"/>
                          <w:sz w:val="24"/>
                          <w:szCs w:val="24"/>
                          <w:rtl/>
                        </w:rPr>
                        <w:t xml:space="preserve"> </w:t>
                      </w:r>
                      <w:r w:rsidRPr="004B1DB9">
                        <w:rPr>
                          <w:rFonts w:cs="Tahoma" w:hint="eastAsia"/>
                          <w:color w:val="0B5294"/>
                          <w:spacing w:val="-4"/>
                          <w:sz w:val="24"/>
                          <w:szCs w:val="24"/>
                          <w:rtl/>
                        </w:rPr>
                        <w:t>עסק</w:t>
                      </w:r>
                      <w:r w:rsidRPr="004B1DB9">
                        <w:rPr>
                          <w:rFonts w:cs="Tahoma"/>
                          <w:color w:val="0B5294"/>
                          <w:spacing w:val="-4"/>
                          <w:sz w:val="24"/>
                          <w:szCs w:val="24"/>
                          <w:rtl/>
                        </w:rPr>
                        <w:t xml:space="preserve">, </w:t>
                      </w:r>
                      <w:r w:rsidRPr="004B1DB9">
                        <w:rPr>
                          <w:rFonts w:cs="Tahoma" w:hint="eastAsia"/>
                          <w:color w:val="0B5294"/>
                          <w:spacing w:val="-4"/>
                          <w:sz w:val="24"/>
                          <w:szCs w:val="24"/>
                          <w:rtl/>
                        </w:rPr>
                        <w:t>היקף</w:t>
                      </w:r>
                      <w:r w:rsidRPr="004B1DB9">
                        <w:rPr>
                          <w:rFonts w:cs="Tahoma"/>
                          <w:color w:val="0B5294"/>
                          <w:spacing w:val="-4"/>
                          <w:sz w:val="24"/>
                          <w:szCs w:val="24"/>
                          <w:rtl/>
                        </w:rPr>
                        <w:t xml:space="preserve"> </w:t>
                      </w:r>
                      <w:r w:rsidRPr="004B1DB9">
                        <w:rPr>
                          <w:rFonts w:cs="Tahoma" w:hint="eastAsia"/>
                          <w:color w:val="0B5294"/>
                          <w:spacing w:val="-4"/>
                          <w:sz w:val="24"/>
                          <w:szCs w:val="24"/>
                          <w:rtl/>
                        </w:rPr>
                        <w:t>עבודה</w:t>
                      </w:r>
                      <w:r w:rsidRPr="004B1DB9">
                        <w:rPr>
                          <w:rFonts w:cs="Tahoma"/>
                          <w:color w:val="0B5294"/>
                          <w:spacing w:val="-4"/>
                          <w:sz w:val="24"/>
                          <w:szCs w:val="24"/>
                          <w:rtl/>
                        </w:rPr>
                        <w:t xml:space="preserve"> </w:t>
                      </w:r>
                      <w:r w:rsidRPr="004B1DB9">
                        <w:rPr>
                          <w:rFonts w:cs="Tahoma" w:hint="eastAsia"/>
                          <w:color w:val="0B5294"/>
                          <w:spacing w:val="-4"/>
                          <w:sz w:val="24"/>
                          <w:szCs w:val="24"/>
                          <w:rtl/>
                        </w:rPr>
                        <w:t>בלתי</w:t>
                      </w:r>
                      <w:r w:rsidRPr="004B1DB9">
                        <w:rPr>
                          <w:rFonts w:cs="Tahoma"/>
                          <w:color w:val="0B5294"/>
                          <w:spacing w:val="-4"/>
                          <w:sz w:val="24"/>
                          <w:szCs w:val="24"/>
                          <w:rtl/>
                        </w:rPr>
                        <w:t xml:space="preserve"> </w:t>
                      </w:r>
                      <w:r w:rsidRPr="004B1DB9">
                        <w:rPr>
                          <w:rFonts w:cs="Tahoma" w:hint="eastAsia"/>
                          <w:color w:val="0B5294"/>
                          <w:spacing w:val="-4"/>
                          <w:sz w:val="24"/>
                          <w:szCs w:val="24"/>
                          <w:rtl/>
                        </w:rPr>
                        <w:t>סביר</w:t>
                      </w:r>
                      <w:r w:rsidRPr="004B1DB9">
                        <w:rPr>
                          <w:rFonts w:cs="Tahoma"/>
                          <w:color w:val="0B5294"/>
                          <w:spacing w:val="-4"/>
                          <w:sz w:val="24"/>
                          <w:szCs w:val="24"/>
                          <w:rtl/>
                        </w:rPr>
                        <w:t xml:space="preserve"> </w:t>
                      </w:r>
                      <w:r w:rsidRPr="004B1DB9">
                        <w:rPr>
                          <w:rFonts w:cs="Tahoma" w:hint="eastAsia"/>
                          <w:color w:val="0B5294"/>
                          <w:spacing w:val="-4"/>
                          <w:sz w:val="24"/>
                          <w:szCs w:val="24"/>
                          <w:rtl/>
                        </w:rPr>
                        <w:t>לחלוטין</w:t>
                      </w:r>
                      <w:r w:rsidRPr="004B1DB9">
                        <w:rPr>
                          <w:rFonts w:cs="Tahoma"/>
                          <w:color w:val="0B5294"/>
                          <w:spacing w:val="-4"/>
                          <w:sz w:val="24"/>
                          <w:szCs w:val="24"/>
                          <w:rtl/>
                        </w:rPr>
                        <w:t xml:space="preserve"> - 24-12 </w:t>
                      </w:r>
                      <w:r w:rsidRPr="004B1DB9">
                        <w:rPr>
                          <w:rFonts w:cs="Tahoma" w:hint="eastAsia"/>
                          <w:color w:val="0B5294"/>
                          <w:spacing w:val="-4"/>
                          <w:sz w:val="24"/>
                          <w:szCs w:val="24"/>
                          <w:rtl/>
                        </w:rPr>
                        <w:t>שעות</w:t>
                      </w:r>
                      <w:r w:rsidRPr="004B1DB9">
                        <w:rPr>
                          <w:rFonts w:cs="Tahoma"/>
                          <w:color w:val="0B5294"/>
                          <w:spacing w:val="-4"/>
                          <w:sz w:val="24"/>
                          <w:szCs w:val="24"/>
                          <w:rtl/>
                        </w:rPr>
                        <w:t xml:space="preserve"> </w:t>
                      </w:r>
                      <w:r w:rsidRPr="004B1DB9">
                        <w:rPr>
                          <w:rFonts w:cs="Tahoma" w:hint="eastAsia"/>
                          <w:color w:val="0B5294"/>
                          <w:spacing w:val="-4"/>
                          <w:sz w:val="24"/>
                          <w:szCs w:val="24"/>
                          <w:rtl/>
                        </w:rPr>
                        <w:t>השגחה</w:t>
                      </w:r>
                      <w:r w:rsidRPr="004B1DB9">
                        <w:rPr>
                          <w:rFonts w:cs="Tahoma"/>
                          <w:color w:val="0B5294"/>
                          <w:spacing w:val="-4"/>
                          <w:sz w:val="24"/>
                          <w:szCs w:val="24"/>
                          <w:rtl/>
                        </w:rPr>
                        <w:t xml:space="preserve"> </w:t>
                      </w:r>
                      <w:r w:rsidRPr="004B1DB9">
                        <w:rPr>
                          <w:rFonts w:cs="Tahoma" w:hint="eastAsia"/>
                          <w:color w:val="0B5294"/>
                          <w:spacing w:val="-4"/>
                          <w:sz w:val="24"/>
                          <w:szCs w:val="24"/>
                          <w:rtl/>
                        </w:rPr>
                        <w:t>מדי</w:t>
                      </w:r>
                      <w:r w:rsidRPr="004B1DB9">
                        <w:rPr>
                          <w:rFonts w:cs="Tahoma"/>
                          <w:color w:val="0B5294"/>
                          <w:spacing w:val="-4"/>
                          <w:sz w:val="24"/>
                          <w:szCs w:val="24"/>
                          <w:rtl/>
                        </w:rPr>
                        <w:t xml:space="preserve"> </w:t>
                      </w:r>
                      <w:r w:rsidRPr="004B1DB9">
                        <w:rPr>
                          <w:rFonts w:cs="Tahoma" w:hint="eastAsia"/>
                          <w:color w:val="0B5294"/>
                          <w:spacing w:val="-4"/>
                          <w:sz w:val="24"/>
                          <w:szCs w:val="24"/>
                          <w:rtl/>
                        </w:rPr>
                        <w:t>יום</w:t>
                      </w:r>
                    </w:p>
                    <w:p w:rsidR="00D007E4" w:rsidRPr="00373C5D" w:rsidP="004B1DB9">
                      <w:pPr>
                        <w:spacing w:before="120" w:after="0" w:line="240" w:lineRule="atLeast"/>
                        <w:rPr>
                          <w:rFonts w:cs="Tahoma"/>
                          <w:b/>
                          <w:bCs/>
                          <w:color w:val="0B5294"/>
                          <w:sz w:val="48"/>
                          <w:szCs w:val="48"/>
                          <w:rtl/>
                        </w:rPr>
                      </w:pPr>
                      <w:drawing>
                        <wp:inline distT="0" distB="0" distL="0" distR="0">
                          <wp:extent cx="288000" cy="31337"/>
                          <wp:effectExtent l="0" t="0" r="0" b="6985"/>
                          <wp:docPr id="1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9672400"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2C3499" w:rsidR="00FC2850">
        <w:rPr>
          <w:rStyle w:val="Heading7Char"/>
          <w:rFonts w:ascii="Tahoma" w:hAnsi="Tahoma" w:cs="Tahoma" w:hint="cs"/>
          <w:sz w:val="17"/>
          <w:szCs w:val="17"/>
          <w:rtl/>
        </w:rPr>
        <w:t>משגיחי כשרות המועסקים בהיקף שעות עבודה בלתי סביר:</w:t>
      </w:r>
      <w:r w:rsidR="00FC2850">
        <w:rPr>
          <w:rFonts w:hint="cs"/>
          <w:rtl/>
        </w:rPr>
        <w:t xml:space="preserve"> לשיעור ניכר של משגיחים במועצות הדתיות ירושלים, נתניה ורחובות נקבע במצטבר, בכמה בתי עסק, היקף עבודה בלתי סביר לחלוטין - 24-12 שעות השגחה מדי יום; במועצה הדתית ירושלים 40 מתוך 412 משגיחים אמורים לעבוד יותר מ-16 שעות </w:t>
      </w:r>
      <w:r w:rsidR="00FC2850">
        <w:rPr>
          <w:rFonts w:hint="cs"/>
          <w:rtl/>
        </w:rPr>
        <w:t xml:space="preserve">מדי יום, ומתוכם 16 אמורים לעבוד 24-20 שעות מדי יום! מדובר בהעסקת משגיחים בהיקף </w:t>
      </w:r>
      <w:r w:rsidRPr="00DA6649" w:rsidR="00FC2850">
        <w:rPr>
          <w:rtl/>
        </w:rPr>
        <w:t xml:space="preserve">בלתי </w:t>
      </w:r>
      <w:r w:rsidR="00FC2850">
        <w:rPr>
          <w:rtl/>
        </w:rPr>
        <w:t>סביר</w:t>
      </w:r>
      <w:r w:rsidR="00FC2850">
        <w:rPr>
          <w:rFonts w:hint="cs"/>
          <w:rtl/>
        </w:rPr>
        <w:t xml:space="preserve"> של שעות השגחה, שלא ניתן לבצעו.</w:t>
      </w:r>
      <w:r w:rsidRPr="00773E25" w:rsidR="00FC2850">
        <w:rPr>
          <w:rtl/>
        </w:rPr>
        <w:t xml:space="preserve"> </w:t>
      </w:r>
    </w:p>
    <w:p w:rsidR="00FC2850" w:rsidRPr="00773E25" w:rsidP="00B737AC">
      <w:pPr>
        <w:pStyle w:val="takzir-text"/>
        <w:bidi/>
        <w:rPr>
          <w:rtl/>
        </w:rPr>
      </w:pPr>
      <w:bookmarkStart w:id="6" w:name="_Toc474826263"/>
      <w:r w:rsidRPr="002C3499">
        <w:rPr>
          <w:rStyle w:val="Heading7Char"/>
          <w:rFonts w:ascii="Tahoma" w:hAnsi="Tahoma" w:cs="Tahoma" w:hint="eastAsia"/>
          <w:sz w:val="17"/>
          <w:szCs w:val="17"/>
          <w:rtl/>
        </w:rPr>
        <w:t>העלמת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עין</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של</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המועצות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הדתיות</w:t>
      </w:r>
      <w:bookmarkEnd w:id="6"/>
      <w:r w:rsidRPr="002C3499">
        <w:rPr>
          <w:rStyle w:val="Heading7Char"/>
          <w:rFonts w:ascii="Tahoma" w:hAnsi="Tahoma" w:cs="Tahoma" w:hint="cs"/>
          <w:b w:val="0"/>
          <w:sz w:val="17"/>
          <w:szCs w:val="17"/>
          <w:rtl/>
        </w:rPr>
        <w:t>:</w:t>
      </w:r>
      <w:r>
        <w:rPr>
          <w:rFonts w:hint="cs"/>
          <w:b/>
          <w:rtl/>
        </w:rPr>
        <w:t xml:space="preserve"> המועצות הדתיות שחתמו על הסכמים למתן שירותי כשרות עם בתי העסק שבהם הועסקו המשגיחים היו חייבות לדעת על כך ולא לאפשר זאת, אך הן העלימו עין. הדבר מעורר חשש שמדובר בהקצאה כוזבת של שעות השגחה, ומשתמע מכך שבתי העסק נדרשו, כתנאי לקבלת תעודת הכשר, לשלם עבור שעות עבודה בהיקף שאינו ניתן לביצוע</w:t>
      </w:r>
      <w:r>
        <w:rPr>
          <w:rFonts w:hint="cs"/>
          <w:rtl/>
        </w:rPr>
        <w:t xml:space="preserve"> </w:t>
      </w:r>
      <w:r w:rsidRPr="00421F2E">
        <w:rPr>
          <w:rtl/>
        </w:rPr>
        <w:t>או שהסיכוי לביצועו המלא נמוך ביותר</w:t>
      </w:r>
      <w:r>
        <w:rPr>
          <w:rFonts w:hint="cs"/>
          <w:rtl/>
        </w:rPr>
        <w:t xml:space="preserve">. </w:t>
      </w:r>
    </w:p>
    <w:p w:rsidR="00FC2850" w:rsidRPr="00773E25" w:rsidP="00B737AC">
      <w:pPr>
        <w:pStyle w:val="takzir-text"/>
        <w:bidi/>
        <w:rPr>
          <w:rtl/>
        </w:rPr>
      </w:pPr>
      <w:r w:rsidRPr="002C3499">
        <w:rPr>
          <w:rStyle w:val="Heading7Char"/>
          <w:rFonts w:ascii="Tahoma" w:hAnsi="Tahoma" w:cs="Tahoma" w:hint="eastAsia"/>
          <w:sz w:val="17"/>
          <w:szCs w:val="17"/>
          <w:rtl/>
        </w:rPr>
        <w:t>ה</w:t>
      </w:r>
      <w:r w:rsidRPr="002C3499">
        <w:rPr>
          <w:rStyle w:val="Heading7Char"/>
          <w:rFonts w:ascii="Tahoma" w:hAnsi="Tahoma" w:cs="Tahoma" w:hint="cs"/>
          <w:sz w:val="17"/>
          <w:szCs w:val="17"/>
          <w:rtl/>
        </w:rPr>
        <w:t>י</w:t>
      </w:r>
      <w:r w:rsidRPr="002C3499">
        <w:rPr>
          <w:rStyle w:val="Heading7Char"/>
          <w:rFonts w:ascii="Tahoma" w:hAnsi="Tahoma" w:cs="Tahoma" w:hint="eastAsia"/>
          <w:sz w:val="17"/>
          <w:szCs w:val="17"/>
          <w:rtl/>
        </w:rPr>
        <w:t>עדר</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פיקוח</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על</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תשלום</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שכר</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המשגיחים</w:t>
      </w:r>
      <w:r w:rsidRPr="002C3499">
        <w:rPr>
          <w:rStyle w:val="Heading7Char"/>
          <w:rFonts w:ascii="Tahoma" w:hAnsi="Tahoma" w:cs="Tahoma"/>
          <w:sz w:val="17"/>
          <w:szCs w:val="17"/>
          <w:rtl/>
        </w:rPr>
        <w:t>:</w:t>
      </w:r>
      <w:r>
        <w:rPr>
          <w:rFonts w:hint="cs"/>
          <w:sz w:val="24"/>
          <w:rtl/>
        </w:rPr>
        <w:t xml:space="preserve"> מועצות דתיות שנבדקו אינן מפקחות על עמידתם של בעלי בתי העסק </w:t>
      </w:r>
      <w:r>
        <w:rPr>
          <w:rFonts w:hint="cs"/>
          <w:sz w:val="24"/>
          <w:rtl/>
        </w:rPr>
        <w:t>המושגחים</w:t>
      </w:r>
      <w:r>
        <w:rPr>
          <w:rFonts w:hint="cs"/>
          <w:sz w:val="24"/>
          <w:rtl/>
        </w:rPr>
        <w:t xml:space="preserve"> בחובותיהם כמעסיקים כלפי המשגיחים, לרבות החובה להעניק להם את כל התנאים הסוציאליים המגיעים להם על פי חוק. במועצות הדתיות ירושלים ונתניה שיעור ניכר מבתי העסק </w:t>
      </w:r>
      <w:r>
        <w:rPr>
          <w:rFonts w:hint="cs"/>
          <w:sz w:val="24"/>
          <w:rtl/>
        </w:rPr>
        <w:t>המושגחים</w:t>
      </w:r>
      <w:r>
        <w:rPr>
          <w:rFonts w:hint="cs"/>
          <w:sz w:val="24"/>
          <w:rtl/>
        </w:rPr>
        <w:t xml:space="preserve"> לא הפרישו לטובת המשגיחים מיסי חובה, הפרשות פנסיוניות, דמי חופשה ודמי הבראה, כנדרש בחוק. במקרים רבים שילמו בתי העסק </w:t>
      </w:r>
      <w:r>
        <w:rPr>
          <w:rFonts w:hint="cs"/>
          <w:sz w:val="24"/>
          <w:rtl/>
        </w:rPr>
        <w:t>המושגחים</w:t>
      </w:r>
      <w:r>
        <w:rPr>
          <w:rFonts w:hint="cs"/>
          <w:sz w:val="24"/>
          <w:rtl/>
        </w:rPr>
        <w:t xml:space="preserve"> את שכר המשגיחים במזומן או בהמחאה בלי למסור להם תלוש שכר, דבר המהווה עבירה על חוק הגנת השכר</w:t>
      </w:r>
      <w:r>
        <w:rPr>
          <w:rFonts w:hint="cs"/>
          <w:b/>
          <w:rtl/>
        </w:rPr>
        <w:t>, התשי"ח-1958</w:t>
      </w:r>
      <w:r>
        <w:rPr>
          <w:rFonts w:hint="cs"/>
          <w:sz w:val="24"/>
          <w:rtl/>
        </w:rPr>
        <w:t xml:space="preserve">. היעדר אסמכתאות על תשלום שכר במזומן מעלה גם חשש לביצוע עבירות בתחום המס. </w:t>
      </w:r>
      <w:r>
        <w:rPr>
          <w:rFonts w:hint="cs"/>
          <w:rtl/>
        </w:rPr>
        <w:t xml:space="preserve">אמנם </w:t>
      </w:r>
      <w:r w:rsidRPr="00C94323">
        <w:rPr>
          <w:rFonts w:hint="cs"/>
          <w:rtl/>
        </w:rPr>
        <w:t xml:space="preserve">המשגיחים </w:t>
      </w:r>
      <w:r w:rsidRPr="00C94323">
        <w:rPr>
          <w:rtl/>
        </w:rPr>
        <w:t>אינם עובדי המועצה הדתית</w:t>
      </w:r>
      <w:r>
        <w:rPr>
          <w:rFonts w:hint="cs"/>
          <w:rtl/>
        </w:rPr>
        <w:t xml:space="preserve">, אך </w:t>
      </w:r>
      <w:r w:rsidRPr="00C94323">
        <w:rPr>
          <w:rtl/>
        </w:rPr>
        <w:t>היא</w:t>
      </w:r>
      <w:r>
        <w:rPr>
          <w:rFonts w:hint="cs"/>
          <w:rtl/>
        </w:rPr>
        <w:t xml:space="preserve"> זו</w:t>
      </w:r>
      <w:r w:rsidRPr="00C94323">
        <w:rPr>
          <w:rtl/>
        </w:rPr>
        <w:t xml:space="preserve"> </w:t>
      </w:r>
      <w:r>
        <w:rPr>
          <w:rFonts w:hint="cs"/>
          <w:rtl/>
        </w:rPr>
        <w:t>ה</w:t>
      </w:r>
      <w:r w:rsidRPr="00C94323">
        <w:rPr>
          <w:rtl/>
        </w:rPr>
        <w:t xml:space="preserve">מקשרת בין המשגיח לבית העסק </w:t>
      </w:r>
      <w:r>
        <w:rPr>
          <w:rFonts w:hint="cs"/>
          <w:rtl/>
        </w:rPr>
        <w:t>והיא זו ה</w:t>
      </w:r>
      <w:r w:rsidRPr="00C94323">
        <w:rPr>
          <w:rtl/>
        </w:rPr>
        <w:t>קובעת את היקף העסק</w:t>
      </w:r>
      <w:r>
        <w:rPr>
          <w:rFonts w:hint="cs"/>
          <w:rtl/>
        </w:rPr>
        <w:t>תו</w:t>
      </w:r>
      <w:r w:rsidRPr="00C94323">
        <w:rPr>
          <w:rtl/>
        </w:rPr>
        <w:t xml:space="preserve"> ואת מאפייניה ואף את גובה שכר</w:t>
      </w:r>
      <w:r>
        <w:rPr>
          <w:rFonts w:hint="cs"/>
          <w:rtl/>
        </w:rPr>
        <w:t>ו.</w:t>
      </w:r>
      <w:r w:rsidRPr="00C94323">
        <w:rPr>
          <w:rFonts w:hint="cs"/>
          <w:rtl/>
        </w:rPr>
        <w:t xml:space="preserve"> אשר על כן, המועצה </w:t>
      </w:r>
      <w:r>
        <w:rPr>
          <w:rFonts w:hint="cs"/>
          <w:rtl/>
        </w:rPr>
        <w:t xml:space="preserve">אינה </w:t>
      </w:r>
      <w:r w:rsidRPr="00C94323">
        <w:rPr>
          <w:rtl/>
        </w:rPr>
        <w:t xml:space="preserve">יכולה </w:t>
      </w:r>
      <w:r w:rsidRPr="00C94323">
        <w:rPr>
          <w:rFonts w:hint="cs"/>
          <w:rtl/>
        </w:rPr>
        <w:t>ל</w:t>
      </w:r>
      <w:r w:rsidRPr="00C94323">
        <w:rPr>
          <w:rtl/>
        </w:rPr>
        <w:t>התנער מאחריותה כלפי המשגיחים</w:t>
      </w:r>
      <w:r>
        <w:rPr>
          <w:rFonts w:hint="cs"/>
          <w:rtl/>
        </w:rPr>
        <w:t>,</w:t>
      </w:r>
      <w:r w:rsidRPr="00883C84">
        <w:rPr>
          <w:rFonts w:hint="cs"/>
          <w:rtl/>
        </w:rPr>
        <w:t xml:space="preserve"> </w:t>
      </w:r>
      <w:r>
        <w:rPr>
          <w:rFonts w:hint="cs"/>
          <w:rtl/>
        </w:rPr>
        <w:t>הסדרי העסקתם ואופן תשלום שכרם.</w:t>
      </w:r>
      <w:r w:rsidRPr="004B1DB9" w:rsidR="004B1DB9">
        <w:rPr>
          <w:rtl/>
        </w:rPr>
        <w:t xml:space="preserve"> </w:t>
      </w:r>
      <w:r w:rsidRPr="0012789B" w:rsidR="004B1DB9">
        <w:rPr>
          <w:noProof/>
          <w:rtl/>
        </w:rPr>
        <mc:AlternateContent>
          <mc:Choice Requires="wps">
            <w:drawing>
              <wp:anchor distT="0" distB="0" distL="114300" distR="114300" simplePos="0" relativeHeight="251662336" behindDoc="1" locked="0" layoutInCell="1" allowOverlap="1">
                <wp:simplePos x="0" y="0"/>
                <wp:positionH relativeFrom="margin">
                  <wp:posOffset>-431800</wp:posOffset>
                </wp:positionH>
                <wp:positionV relativeFrom="margin">
                  <wp:align>top</wp:align>
                </wp:positionV>
                <wp:extent cx="1512000" cy="4590000"/>
                <wp:effectExtent l="0" t="0" r="0" b="1270"/>
                <wp:wrapNone/>
                <wp:docPr id="1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4B1DB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213958888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5916140"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4B1DB9">
                            <w:pPr>
                              <w:spacing w:after="0" w:line="240" w:lineRule="auto"/>
                              <w:rPr>
                                <w:rFonts w:cs="Tahoma"/>
                                <w:color w:val="0B5294"/>
                                <w:spacing w:val="-4"/>
                                <w:sz w:val="24"/>
                                <w:szCs w:val="24"/>
                                <w:rtl/>
                                <w:cs/>
                              </w:rPr>
                            </w:pPr>
                            <w:r w:rsidRPr="004B1DB9">
                              <w:rPr>
                                <w:rFonts w:cs="Tahoma" w:hint="eastAsia"/>
                                <w:color w:val="0B5294"/>
                                <w:spacing w:val="-4"/>
                                <w:sz w:val="24"/>
                                <w:szCs w:val="24"/>
                                <w:rtl/>
                              </w:rPr>
                              <w:t>במועצות</w:t>
                            </w:r>
                            <w:r w:rsidRPr="004B1DB9">
                              <w:rPr>
                                <w:rFonts w:cs="Tahoma"/>
                                <w:color w:val="0B5294"/>
                                <w:spacing w:val="-4"/>
                                <w:sz w:val="24"/>
                                <w:szCs w:val="24"/>
                                <w:rtl/>
                              </w:rPr>
                              <w:t xml:space="preserve"> </w:t>
                            </w:r>
                            <w:r w:rsidRPr="004B1DB9">
                              <w:rPr>
                                <w:rFonts w:cs="Tahoma" w:hint="eastAsia"/>
                                <w:color w:val="0B5294"/>
                                <w:spacing w:val="-4"/>
                                <w:sz w:val="24"/>
                                <w:szCs w:val="24"/>
                                <w:rtl/>
                              </w:rPr>
                              <w:t>הדתיות</w:t>
                            </w:r>
                            <w:r w:rsidRPr="004B1DB9">
                              <w:rPr>
                                <w:rFonts w:cs="Tahoma"/>
                                <w:color w:val="0B5294"/>
                                <w:spacing w:val="-4"/>
                                <w:sz w:val="24"/>
                                <w:szCs w:val="24"/>
                                <w:rtl/>
                              </w:rPr>
                              <w:t xml:space="preserve"> </w:t>
                            </w:r>
                            <w:r w:rsidRPr="004B1DB9">
                              <w:rPr>
                                <w:rFonts w:cs="Tahoma" w:hint="eastAsia"/>
                                <w:color w:val="0B5294"/>
                                <w:spacing w:val="-4"/>
                                <w:sz w:val="24"/>
                                <w:szCs w:val="24"/>
                                <w:rtl/>
                              </w:rPr>
                              <w:t>ירושלים</w:t>
                            </w:r>
                            <w:r w:rsidRPr="004B1DB9">
                              <w:rPr>
                                <w:rFonts w:cs="Tahoma"/>
                                <w:color w:val="0B5294"/>
                                <w:spacing w:val="-4"/>
                                <w:sz w:val="24"/>
                                <w:szCs w:val="24"/>
                                <w:rtl/>
                              </w:rPr>
                              <w:t xml:space="preserve"> </w:t>
                            </w:r>
                            <w:r w:rsidRPr="004B1DB9">
                              <w:rPr>
                                <w:rFonts w:cs="Tahoma" w:hint="eastAsia"/>
                                <w:color w:val="0B5294"/>
                                <w:spacing w:val="-4"/>
                                <w:sz w:val="24"/>
                                <w:szCs w:val="24"/>
                                <w:rtl/>
                              </w:rPr>
                              <w:t>ונתניה</w:t>
                            </w:r>
                            <w:r w:rsidRPr="004B1DB9">
                              <w:rPr>
                                <w:rFonts w:cs="Tahoma"/>
                                <w:color w:val="0B5294"/>
                                <w:spacing w:val="-4"/>
                                <w:sz w:val="24"/>
                                <w:szCs w:val="24"/>
                                <w:rtl/>
                              </w:rPr>
                              <w:t xml:space="preserve"> </w:t>
                            </w:r>
                            <w:r w:rsidRPr="004B1DB9">
                              <w:rPr>
                                <w:rFonts w:cs="Tahoma" w:hint="eastAsia"/>
                                <w:color w:val="0B5294"/>
                                <w:spacing w:val="-4"/>
                                <w:sz w:val="24"/>
                                <w:szCs w:val="24"/>
                                <w:rtl/>
                              </w:rPr>
                              <w:t>שיעור</w:t>
                            </w:r>
                            <w:r w:rsidRPr="004B1DB9">
                              <w:rPr>
                                <w:rFonts w:cs="Tahoma"/>
                                <w:color w:val="0B5294"/>
                                <w:spacing w:val="-4"/>
                                <w:sz w:val="24"/>
                                <w:szCs w:val="24"/>
                                <w:rtl/>
                              </w:rPr>
                              <w:t xml:space="preserve"> </w:t>
                            </w:r>
                            <w:r w:rsidRPr="004B1DB9">
                              <w:rPr>
                                <w:rFonts w:cs="Tahoma" w:hint="eastAsia"/>
                                <w:color w:val="0B5294"/>
                                <w:spacing w:val="-4"/>
                                <w:sz w:val="24"/>
                                <w:szCs w:val="24"/>
                                <w:rtl/>
                              </w:rPr>
                              <w:t>ניכר</w:t>
                            </w:r>
                            <w:r w:rsidRPr="004B1DB9">
                              <w:rPr>
                                <w:rFonts w:cs="Tahoma"/>
                                <w:color w:val="0B5294"/>
                                <w:spacing w:val="-4"/>
                                <w:sz w:val="24"/>
                                <w:szCs w:val="24"/>
                                <w:rtl/>
                              </w:rPr>
                              <w:t xml:space="preserve"> </w:t>
                            </w:r>
                            <w:r w:rsidRPr="004B1DB9">
                              <w:rPr>
                                <w:rFonts w:cs="Tahoma" w:hint="eastAsia"/>
                                <w:color w:val="0B5294"/>
                                <w:spacing w:val="-4"/>
                                <w:sz w:val="24"/>
                                <w:szCs w:val="24"/>
                                <w:rtl/>
                              </w:rPr>
                              <w:t>מבתי</w:t>
                            </w:r>
                            <w:r w:rsidRPr="004B1DB9">
                              <w:rPr>
                                <w:rFonts w:cs="Tahoma"/>
                                <w:color w:val="0B5294"/>
                                <w:spacing w:val="-4"/>
                                <w:sz w:val="24"/>
                                <w:szCs w:val="24"/>
                                <w:rtl/>
                              </w:rPr>
                              <w:t xml:space="preserve"> </w:t>
                            </w:r>
                            <w:r w:rsidRPr="004B1DB9">
                              <w:rPr>
                                <w:rFonts w:cs="Tahoma" w:hint="eastAsia"/>
                                <w:color w:val="0B5294"/>
                                <w:spacing w:val="-4"/>
                                <w:sz w:val="24"/>
                                <w:szCs w:val="24"/>
                                <w:rtl/>
                              </w:rPr>
                              <w:t>העסק</w:t>
                            </w:r>
                            <w:r w:rsidRPr="004B1DB9">
                              <w:rPr>
                                <w:rFonts w:cs="Tahoma"/>
                                <w:color w:val="0B5294"/>
                                <w:spacing w:val="-4"/>
                                <w:sz w:val="24"/>
                                <w:szCs w:val="24"/>
                                <w:rtl/>
                              </w:rPr>
                              <w:t xml:space="preserve"> </w:t>
                            </w:r>
                            <w:r w:rsidRPr="004B1DB9">
                              <w:rPr>
                                <w:rFonts w:cs="Tahoma" w:hint="eastAsia"/>
                                <w:color w:val="0B5294"/>
                                <w:spacing w:val="-4"/>
                                <w:sz w:val="24"/>
                                <w:szCs w:val="24"/>
                                <w:rtl/>
                              </w:rPr>
                              <w:t>המושגחים</w:t>
                            </w:r>
                            <w:r w:rsidRPr="004B1DB9">
                              <w:rPr>
                                <w:rFonts w:cs="Tahoma"/>
                                <w:color w:val="0B5294"/>
                                <w:spacing w:val="-4"/>
                                <w:sz w:val="24"/>
                                <w:szCs w:val="24"/>
                                <w:rtl/>
                              </w:rPr>
                              <w:t xml:space="preserve"> </w:t>
                            </w:r>
                            <w:r w:rsidRPr="004B1DB9">
                              <w:rPr>
                                <w:rFonts w:cs="Tahoma" w:hint="eastAsia"/>
                                <w:color w:val="0B5294"/>
                                <w:spacing w:val="-4"/>
                                <w:sz w:val="24"/>
                                <w:szCs w:val="24"/>
                                <w:rtl/>
                              </w:rPr>
                              <w:t>לא</w:t>
                            </w:r>
                            <w:r w:rsidRPr="004B1DB9">
                              <w:rPr>
                                <w:rFonts w:cs="Tahoma"/>
                                <w:color w:val="0B5294"/>
                                <w:spacing w:val="-4"/>
                                <w:sz w:val="24"/>
                                <w:szCs w:val="24"/>
                                <w:rtl/>
                              </w:rPr>
                              <w:t xml:space="preserve"> </w:t>
                            </w:r>
                            <w:r w:rsidRPr="004B1DB9">
                              <w:rPr>
                                <w:rFonts w:cs="Tahoma" w:hint="eastAsia"/>
                                <w:color w:val="0B5294"/>
                                <w:spacing w:val="-4"/>
                                <w:sz w:val="24"/>
                                <w:szCs w:val="24"/>
                                <w:rtl/>
                              </w:rPr>
                              <w:t>הפרישו</w:t>
                            </w:r>
                            <w:r w:rsidRPr="004B1DB9">
                              <w:rPr>
                                <w:rFonts w:cs="Tahoma"/>
                                <w:color w:val="0B5294"/>
                                <w:spacing w:val="-4"/>
                                <w:sz w:val="24"/>
                                <w:szCs w:val="24"/>
                                <w:rtl/>
                              </w:rPr>
                              <w:t xml:space="preserve"> </w:t>
                            </w:r>
                            <w:r w:rsidRPr="004B1DB9">
                              <w:rPr>
                                <w:rFonts w:cs="Tahoma" w:hint="eastAsia"/>
                                <w:color w:val="0B5294"/>
                                <w:spacing w:val="-4"/>
                                <w:sz w:val="24"/>
                                <w:szCs w:val="24"/>
                                <w:rtl/>
                              </w:rPr>
                              <w:t>לטובת</w:t>
                            </w:r>
                            <w:r w:rsidRPr="004B1DB9">
                              <w:rPr>
                                <w:rFonts w:cs="Tahoma"/>
                                <w:color w:val="0B5294"/>
                                <w:spacing w:val="-4"/>
                                <w:sz w:val="24"/>
                                <w:szCs w:val="24"/>
                                <w:rtl/>
                              </w:rPr>
                              <w:t xml:space="preserve"> </w:t>
                            </w:r>
                            <w:r w:rsidRPr="004B1DB9">
                              <w:rPr>
                                <w:rFonts w:cs="Tahoma" w:hint="eastAsia"/>
                                <w:color w:val="0B5294"/>
                                <w:spacing w:val="-4"/>
                                <w:sz w:val="24"/>
                                <w:szCs w:val="24"/>
                                <w:rtl/>
                              </w:rPr>
                              <w:t>המשגיחים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מיסי</w:t>
                            </w:r>
                            <w:r w:rsidRPr="004B1DB9">
                              <w:rPr>
                                <w:rFonts w:cs="Tahoma"/>
                                <w:color w:val="0B5294"/>
                                <w:spacing w:val="-4"/>
                                <w:sz w:val="24"/>
                                <w:szCs w:val="24"/>
                                <w:rtl/>
                              </w:rPr>
                              <w:t xml:space="preserve"> </w:t>
                            </w:r>
                            <w:r w:rsidRPr="004B1DB9">
                              <w:rPr>
                                <w:rFonts w:cs="Tahoma" w:hint="eastAsia"/>
                                <w:color w:val="0B5294"/>
                                <w:spacing w:val="-4"/>
                                <w:sz w:val="24"/>
                                <w:szCs w:val="24"/>
                                <w:rtl/>
                              </w:rPr>
                              <w:t>חובה</w:t>
                            </w:r>
                            <w:r w:rsidRPr="004B1DB9">
                              <w:rPr>
                                <w:rFonts w:cs="Tahoma"/>
                                <w:color w:val="0B5294"/>
                                <w:spacing w:val="-4"/>
                                <w:sz w:val="24"/>
                                <w:szCs w:val="24"/>
                                <w:rtl/>
                              </w:rPr>
                              <w:t xml:space="preserve">, </w:t>
                            </w:r>
                            <w:r w:rsidRPr="004B1DB9">
                              <w:rPr>
                                <w:rFonts w:cs="Tahoma" w:hint="eastAsia"/>
                                <w:color w:val="0B5294"/>
                                <w:spacing w:val="-4"/>
                                <w:sz w:val="24"/>
                                <w:szCs w:val="24"/>
                                <w:rtl/>
                              </w:rPr>
                              <w:t>הפרשות</w:t>
                            </w:r>
                            <w:r w:rsidRPr="004B1DB9">
                              <w:rPr>
                                <w:rFonts w:cs="Tahoma"/>
                                <w:color w:val="0B5294"/>
                                <w:spacing w:val="-4"/>
                                <w:sz w:val="24"/>
                                <w:szCs w:val="24"/>
                                <w:rtl/>
                              </w:rPr>
                              <w:t xml:space="preserve"> </w:t>
                            </w:r>
                            <w:r w:rsidRPr="004B1DB9">
                              <w:rPr>
                                <w:rFonts w:cs="Tahoma" w:hint="eastAsia"/>
                                <w:color w:val="0B5294"/>
                                <w:spacing w:val="-4"/>
                                <w:sz w:val="24"/>
                                <w:szCs w:val="24"/>
                                <w:rtl/>
                              </w:rPr>
                              <w:t>פנסיוניות</w:t>
                            </w:r>
                            <w:r w:rsidRPr="004B1DB9">
                              <w:rPr>
                                <w:rFonts w:cs="Tahoma"/>
                                <w:color w:val="0B5294"/>
                                <w:spacing w:val="-4"/>
                                <w:sz w:val="24"/>
                                <w:szCs w:val="24"/>
                                <w:rtl/>
                              </w:rPr>
                              <w:t xml:space="preserve">, </w:t>
                            </w:r>
                            <w:r w:rsidRPr="004B1DB9">
                              <w:rPr>
                                <w:rFonts w:cs="Tahoma" w:hint="eastAsia"/>
                                <w:color w:val="0B5294"/>
                                <w:spacing w:val="-4"/>
                                <w:sz w:val="24"/>
                                <w:szCs w:val="24"/>
                                <w:rtl/>
                              </w:rPr>
                              <w:t>דמי</w:t>
                            </w:r>
                            <w:r w:rsidRPr="004B1DB9">
                              <w:rPr>
                                <w:rFonts w:cs="Tahoma"/>
                                <w:color w:val="0B5294"/>
                                <w:spacing w:val="-4"/>
                                <w:sz w:val="24"/>
                                <w:szCs w:val="24"/>
                                <w:rtl/>
                              </w:rPr>
                              <w:t xml:space="preserve"> </w:t>
                            </w:r>
                            <w:r w:rsidRPr="004B1DB9">
                              <w:rPr>
                                <w:rFonts w:cs="Tahoma" w:hint="eastAsia"/>
                                <w:color w:val="0B5294"/>
                                <w:spacing w:val="-4"/>
                                <w:sz w:val="24"/>
                                <w:szCs w:val="24"/>
                                <w:rtl/>
                              </w:rPr>
                              <w:t>חופשה</w:t>
                            </w:r>
                            <w:r w:rsidRPr="004B1DB9">
                              <w:rPr>
                                <w:rFonts w:cs="Tahoma"/>
                                <w:color w:val="0B5294"/>
                                <w:spacing w:val="-4"/>
                                <w:sz w:val="24"/>
                                <w:szCs w:val="24"/>
                                <w:rtl/>
                              </w:rPr>
                              <w:t xml:space="preserve"> </w:t>
                            </w:r>
                            <w:r w:rsidRPr="004B1DB9">
                              <w:rPr>
                                <w:rFonts w:cs="Tahoma" w:hint="eastAsia"/>
                                <w:color w:val="0B5294"/>
                                <w:spacing w:val="-4"/>
                                <w:sz w:val="24"/>
                                <w:szCs w:val="24"/>
                                <w:rtl/>
                              </w:rPr>
                              <w:t>ודמי</w:t>
                            </w:r>
                            <w:r w:rsidRPr="004B1DB9">
                              <w:rPr>
                                <w:rFonts w:cs="Tahoma"/>
                                <w:color w:val="0B5294"/>
                                <w:spacing w:val="-4"/>
                                <w:sz w:val="24"/>
                                <w:szCs w:val="24"/>
                                <w:rtl/>
                              </w:rPr>
                              <w:t xml:space="preserve"> </w:t>
                            </w:r>
                            <w:r w:rsidRPr="004B1DB9">
                              <w:rPr>
                                <w:rFonts w:cs="Tahoma" w:hint="eastAsia"/>
                                <w:color w:val="0B5294"/>
                                <w:spacing w:val="-4"/>
                                <w:sz w:val="24"/>
                                <w:szCs w:val="24"/>
                                <w:rtl/>
                              </w:rPr>
                              <w:t>הבראה</w:t>
                            </w:r>
                            <w:r w:rsidRPr="004B1DB9">
                              <w:rPr>
                                <w:rFonts w:cs="Tahoma"/>
                                <w:color w:val="0B5294"/>
                                <w:spacing w:val="-4"/>
                                <w:sz w:val="24"/>
                                <w:szCs w:val="24"/>
                                <w:rtl/>
                              </w:rPr>
                              <w:t xml:space="preserve">, </w:t>
                            </w:r>
                            <w:r w:rsidRPr="004B1DB9">
                              <w:rPr>
                                <w:rFonts w:cs="Tahoma" w:hint="eastAsia"/>
                                <w:color w:val="0B5294"/>
                                <w:spacing w:val="-4"/>
                                <w:sz w:val="24"/>
                                <w:szCs w:val="24"/>
                                <w:rtl/>
                              </w:rPr>
                              <w:t>כנדרש</w:t>
                            </w:r>
                            <w:r w:rsidRPr="004B1DB9">
                              <w:rPr>
                                <w:rFonts w:cs="Tahoma"/>
                                <w:color w:val="0B5294"/>
                                <w:spacing w:val="-4"/>
                                <w:sz w:val="24"/>
                                <w:szCs w:val="24"/>
                                <w:rtl/>
                              </w:rPr>
                              <w:t xml:space="preserve"> </w:t>
                            </w:r>
                            <w:r w:rsidRPr="004B1DB9">
                              <w:rPr>
                                <w:rFonts w:cs="Tahoma" w:hint="eastAsia"/>
                                <w:color w:val="0B5294"/>
                                <w:spacing w:val="-4"/>
                                <w:sz w:val="24"/>
                                <w:szCs w:val="24"/>
                                <w:rtl/>
                              </w:rPr>
                              <w:t>בחוק</w:t>
                            </w:r>
                            <w:r w:rsidRPr="004B1DB9">
                              <w:rPr>
                                <w:rFonts w:cs="Tahoma"/>
                                <w:color w:val="0B5294"/>
                                <w:spacing w:val="-4"/>
                                <w:sz w:val="24"/>
                                <w:szCs w:val="24"/>
                                <w:rtl/>
                              </w:rPr>
                              <w:t xml:space="preserve">. </w:t>
                            </w:r>
                            <w:r w:rsidRPr="004B1DB9">
                              <w:rPr>
                                <w:rFonts w:cs="Tahoma" w:hint="eastAsia"/>
                                <w:color w:val="0B5294"/>
                                <w:spacing w:val="-4"/>
                                <w:sz w:val="24"/>
                                <w:szCs w:val="24"/>
                                <w:rtl/>
                              </w:rPr>
                              <w:t>במקרים</w:t>
                            </w:r>
                            <w:r w:rsidRPr="004B1DB9">
                              <w:rPr>
                                <w:rFonts w:cs="Tahoma"/>
                                <w:color w:val="0B5294"/>
                                <w:spacing w:val="-4"/>
                                <w:sz w:val="24"/>
                                <w:szCs w:val="24"/>
                                <w:rtl/>
                              </w:rPr>
                              <w:t xml:space="preserve"> </w:t>
                            </w:r>
                            <w:r w:rsidRPr="004B1DB9">
                              <w:rPr>
                                <w:rFonts w:cs="Tahoma" w:hint="eastAsia"/>
                                <w:color w:val="0B5294"/>
                                <w:spacing w:val="-4"/>
                                <w:sz w:val="24"/>
                                <w:szCs w:val="24"/>
                                <w:rtl/>
                              </w:rPr>
                              <w:t>רבים</w:t>
                            </w:r>
                            <w:r w:rsidRPr="004B1DB9">
                              <w:rPr>
                                <w:rFonts w:cs="Tahoma"/>
                                <w:color w:val="0B5294"/>
                                <w:spacing w:val="-4"/>
                                <w:sz w:val="24"/>
                                <w:szCs w:val="24"/>
                                <w:rtl/>
                              </w:rPr>
                              <w:t xml:space="preserve"> </w:t>
                            </w:r>
                            <w:r w:rsidRPr="004B1DB9">
                              <w:rPr>
                                <w:rFonts w:cs="Tahoma" w:hint="eastAsia"/>
                                <w:color w:val="0B5294"/>
                                <w:spacing w:val="-4"/>
                                <w:sz w:val="24"/>
                                <w:szCs w:val="24"/>
                                <w:rtl/>
                              </w:rPr>
                              <w:t>שילמו</w:t>
                            </w:r>
                            <w:r w:rsidRPr="004B1DB9">
                              <w:rPr>
                                <w:rFonts w:cs="Tahoma"/>
                                <w:color w:val="0B5294"/>
                                <w:spacing w:val="-4"/>
                                <w:sz w:val="24"/>
                                <w:szCs w:val="24"/>
                                <w:rtl/>
                              </w:rPr>
                              <w:t xml:space="preserve"> </w:t>
                            </w:r>
                            <w:r w:rsidRPr="004B1DB9">
                              <w:rPr>
                                <w:rFonts w:cs="Tahoma" w:hint="eastAsia"/>
                                <w:color w:val="0B5294"/>
                                <w:spacing w:val="-4"/>
                                <w:sz w:val="24"/>
                                <w:szCs w:val="24"/>
                                <w:rtl/>
                              </w:rPr>
                              <w:t>בתי</w:t>
                            </w:r>
                            <w:r w:rsidRPr="004B1DB9">
                              <w:rPr>
                                <w:rFonts w:cs="Tahoma"/>
                                <w:color w:val="0B5294"/>
                                <w:spacing w:val="-4"/>
                                <w:sz w:val="24"/>
                                <w:szCs w:val="24"/>
                                <w:rtl/>
                              </w:rPr>
                              <w:t xml:space="preserve"> </w:t>
                            </w:r>
                            <w:r w:rsidRPr="004B1DB9">
                              <w:rPr>
                                <w:rFonts w:cs="Tahoma" w:hint="eastAsia"/>
                                <w:color w:val="0B5294"/>
                                <w:spacing w:val="-4"/>
                                <w:sz w:val="24"/>
                                <w:szCs w:val="24"/>
                                <w:rtl/>
                              </w:rPr>
                              <w:t>העסק</w:t>
                            </w:r>
                            <w:r w:rsidRPr="004B1DB9">
                              <w:rPr>
                                <w:rFonts w:cs="Tahoma"/>
                                <w:color w:val="0B5294"/>
                                <w:spacing w:val="-4"/>
                                <w:sz w:val="24"/>
                                <w:szCs w:val="24"/>
                                <w:rtl/>
                              </w:rPr>
                              <w:t xml:space="preserve"> </w:t>
                            </w:r>
                            <w:r w:rsidRPr="004B1DB9">
                              <w:rPr>
                                <w:rFonts w:cs="Tahoma" w:hint="eastAsia"/>
                                <w:color w:val="0B5294"/>
                                <w:spacing w:val="-4"/>
                                <w:sz w:val="24"/>
                                <w:szCs w:val="24"/>
                                <w:rtl/>
                              </w:rPr>
                              <w:t>המושגחים</w:t>
                            </w:r>
                            <w:r w:rsidRPr="004B1DB9">
                              <w:rPr>
                                <w:rFonts w:cs="Tahoma"/>
                                <w:color w:val="0B5294"/>
                                <w:spacing w:val="-4"/>
                                <w:sz w:val="24"/>
                                <w:szCs w:val="24"/>
                                <w:rtl/>
                              </w:rPr>
                              <w:t xml:space="preserve"> </w:t>
                            </w:r>
                            <w:r w:rsidRPr="004B1DB9">
                              <w:rPr>
                                <w:rFonts w:cs="Tahoma" w:hint="eastAsia"/>
                                <w:color w:val="0B5294"/>
                                <w:spacing w:val="-4"/>
                                <w:sz w:val="24"/>
                                <w:szCs w:val="24"/>
                                <w:rtl/>
                              </w:rPr>
                              <w:t>את</w:t>
                            </w:r>
                            <w:r w:rsidRPr="004B1DB9">
                              <w:rPr>
                                <w:rFonts w:cs="Tahoma"/>
                                <w:color w:val="0B5294"/>
                                <w:spacing w:val="-4"/>
                                <w:sz w:val="24"/>
                                <w:szCs w:val="24"/>
                                <w:rtl/>
                              </w:rPr>
                              <w:t xml:space="preserve"> </w:t>
                            </w:r>
                            <w:r w:rsidRPr="004B1DB9">
                              <w:rPr>
                                <w:rFonts w:cs="Tahoma" w:hint="eastAsia"/>
                                <w:color w:val="0B5294"/>
                                <w:spacing w:val="-4"/>
                                <w:sz w:val="24"/>
                                <w:szCs w:val="24"/>
                                <w:rtl/>
                              </w:rPr>
                              <w:t>שכר</w:t>
                            </w:r>
                            <w:r w:rsidRPr="004B1DB9">
                              <w:rPr>
                                <w:rFonts w:cs="Tahoma"/>
                                <w:color w:val="0B5294"/>
                                <w:spacing w:val="-4"/>
                                <w:sz w:val="24"/>
                                <w:szCs w:val="24"/>
                                <w:rtl/>
                              </w:rPr>
                              <w:t xml:space="preserve"> </w:t>
                            </w:r>
                            <w:r w:rsidRPr="004B1DB9">
                              <w:rPr>
                                <w:rFonts w:cs="Tahoma" w:hint="eastAsia"/>
                                <w:color w:val="0B5294"/>
                                <w:spacing w:val="-4"/>
                                <w:sz w:val="24"/>
                                <w:szCs w:val="24"/>
                                <w:rtl/>
                              </w:rPr>
                              <w:t>המשגיחים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במזומן</w:t>
                            </w:r>
                            <w:r w:rsidRPr="004B1DB9">
                              <w:rPr>
                                <w:rFonts w:cs="Tahoma"/>
                                <w:color w:val="0B5294"/>
                                <w:spacing w:val="-4"/>
                                <w:sz w:val="24"/>
                                <w:szCs w:val="24"/>
                                <w:rtl/>
                              </w:rPr>
                              <w:t xml:space="preserve"> </w:t>
                            </w:r>
                            <w:r w:rsidRPr="004B1DB9">
                              <w:rPr>
                                <w:rFonts w:cs="Tahoma" w:hint="eastAsia"/>
                                <w:color w:val="0B5294"/>
                                <w:spacing w:val="-4"/>
                                <w:sz w:val="24"/>
                                <w:szCs w:val="24"/>
                                <w:rtl/>
                              </w:rPr>
                              <w:t>או</w:t>
                            </w:r>
                            <w:r w:rsidRPr="004B1DB9">
                              <w:rPr>
                                <w:rFonts w:cs="Tahoma"/>
                                <w:color w:val="0B5294"/>
                                <w:spacing w:val="-4"/>
                                <w:sz w:val="24"/>
                                <w:szCs w:val="24"/>
                                <w:rtl/>
                              </w:rPr>
                              <w:t xml:space="preserve"> </w:t>
                            </w:r>
                            <w:r w:rsidRPr="004B1DB9">
                              <w:rPr>
                                <w:rFonts w:cs="Tahoma" w:hint="eastAsia"/>
                                <w:color w:val="0B5294"/>
                                <w:spacing w:val="-4"/>
                                <w:sz w:val="24"/>
                                <w:szCs w:val="24"/>
                                <w:rtl/>
                              </w:rPr>
                              <w:t>בהמחאה</w:t>
                            </w:r>
                            <w:r w:rsidRPr="004B1DB9">
                              <w:rPr>
                                <w:rFonts w:cs="Tahoma"/>
                                <w:color w:val="0B5294"/>
                                <w:spacing w:val="-4"/>
                                <w:sz w:val="24"/>
                                <w:szCs w:val="24"/>
                                <w:rtl/>
                              </w:rPr>
                              <w:t xml:space="preserve"> </w:t>
                            </w:r>
                            <w:r w:rsidRPr="004B1DB9">
                              <w:rPr>
                                <w:rFonts w:cs="Tahoma" w:hint="eastAsia"/>
                                <w:color w:val="0B5294"/>
                                <w:spacing w:val="-4"/>
                                <w:sz w:val="24"/>
                                <w:szCs w:val="24"/>
                                <w:rtl/>
                              </w:rPr>
                              <w:t>בלי</w:t>
                            </w:r>
                            <w:r w:rsidRPr="004B1DB9">
                              <w:rPr>
                                <w:rFonts w:cs="Tahoma"/>
                                <w:color w:val="0B5294"/>
                                <w:spacing w:val="-4"/>
                                <w:sz w:val="24"/>
                                <w:szCs w:val="24"/>
                                <w:rtl/>
                              </w:rPr>
                              <w:t xml:space="preserve"> </w:t>
                            </w:r>
                            <w:r w:rsidRPr="004B1DB9">
                              <w:rPr>
                                <w:rFonts w:cs="Tahoma" w:hint="eastAsia"/>
                                <w:color w:val="0B5294"/>
                                <w:spacing w:val="-4"/>
                                <w:sz w:val="24"/>
                                <w:szCs w:val="24"/>
                                <w:rtl/>
                              </w:rPr>
                              <w:t>למסור</w:t>
                            </w:r>
                            <w:r w:rsidRPr="004B1DB9">
                              <w:rPr>
                                <w:rFonts w:cs="Tahoma"/>
                                <w:color w:val="0B5294"/>
                                <w:spacing w:val="-4"/>
                                <w:sz w:val="24"/>
                                <w:szCs w:val="24"/>
                                <w:rtl/>
                              </w:rPr>
                              <w:t xml:space="preserve"> </w:t>
                            </w:r>
                            <w:r w:rsidRPr="004B1DB9">
                              <w:rPr>
                                <w:rFonts w:cs="Tahoma" w:hint="eastAsia"/>
                                <w:color w:val="0B5294"/>
                                <w:spacing w:val="-4"/>
                                <w:sz w:val="24"/>
                                <w:szCs w:val="24"/>
                                <w:rtl/>
                              </w:rPr>
                              <w:t>להם</w:t>
                            </w:r>
                            <w:r w:rsidRPr="004B1DB9">
                              <w:rPr>
                                <w:rFonts w:cs="Tahoma"/>
                                <w:color w:val="0B5294"/>
                                <w:spacing w:val="-4"/>
                                <w:sz w:val="24"/>
                                <w:szCs w:val="24"/>
                                <w:rtl/>
                              </w:rPr>
                              <w:t xml:space="preserve"> </w:t>
                            </w:r>
                            <w:r w:rsidRPr="004B1DB9">
                              <w:rPr>
                                <w:rFonts w:cs="Tahoma" w:hint="eastAsia"/>
                                <w:color w:val="0B5294"/>
                                <w:spacing w:val="-4"/>
                                <w:sz w:val="24"/>
                                <w:szCs w:val="24"/>
                                <w:rtl/>
                              </w:rPr>
                              <w:t>תלוש</w:t>
                            </w:r>
                            <w:r w:rsidRPr="004B1DB9">
                              <w:rPr>
                                <w:rFonts w:cs="Tahoma"/>
                                <w:color w:val="0B5294"/>
                                <w:spacing w:val="-4"/>
                                <w:sz w:val="24"/>
                                <w:szCs w:val="24"/>
                                <w:rtl/>
                              </w:rPr>
                              <w:t xml:space="preserve"> </w:t>
                            </w:r>
                            <w:r w:rsidRPr="004B1DB9">
                              <w:rPr>
                                <w:rFonts w:cs="Tahoma" w:hint="eastAsia"/>
                                <w:color w:val="0B5294"/>
                                <w:spacing w:val="-4"/>
                                <w:sz w:val="24"/>
                                <w:szCs w:val="24"/>
                                <w:rtl/>
                              </w:rPr>
                              <w:t>שכר</w:t>
                            </w:r>
                            <w:r w:rsidRPr="004B1DB9">
                              <w:rPr>
                                <w:rFonts w:cs="Tahoma"/>
                                <w:color w:val="0B5294"/>
                                <w:spacing w:val="-4"/>
                                <w:sz w:val="24"/>
                                <w:szCs w:val="24"/>
                                <w:rtl/>
                              </w:rPr>
                              <w:t xml:space="preserve">, </w:t>
                            </w:r>
                            <w:r w:rsidRPr="004B1DB9">
                              <w:rPr>
                                <w:rFonts w:cs="Tahoma" w:hint="eastAsia"/>
                                <w:color w:val="0B5294"/>
                                <w:spacing w:val="-4"/>
                                <w:sz w:val="24"/>
                                <w:szCs w:val="24"/>
                                <w:rtl/>
                              </w:rPr>
                              <w:t>דבר</w:t>
                            </w:r>
                            <w:r w:rsidRPr="004B1DB9">
                              <w:rPr>
                                <w:rFonts w:cs="Tahoma"/>
                                <w:color w:val="0B5294"/>
                                <w:spacing w:val="-4"/>
                                <w:sz w:val="24"/>
                                <w:szCs w:val="24"/>
                                <w:rtl/>
                              </w:rPr>
                              <w:t xml:space="preserve"> </w:t>
                            </w:r>
                            <w:r w:rsidRPr="004B1DB9">
                              <w:rPr>
                                <w:rFonts w:cs="Tahoma" w:hint="eastAsia"/>
                                <w:color w:val="0B5294"/>
                                <w:spacing w:val="-4"/>
                                <w:sz w:val="24"/>
                                <w:szCs w:val="24"/>
                                <w:rtl/>
                              </w:rPr>
                              <w:t>המהווה</w:t>
                            </w:r>
                            <w:r w:rsidRPr="004B1DB9">
                              <w:rPr>
                                <w:rFonts w:cs="Tahoma"/>
                                <w:color w:val="0B5294"/>
                                <w:spacing w:val="-4"/>
                                <w:sz w:val="24"/>
                                <w:szCs w:val="24"/>
                                <w:rtl/>
                              </w:rPr>
                              <w:t xml:space="preserve"> </w:t>
                            </w:r>
                            <w:r w:rsidRPr="004B1DB9">
                              <w:rPr>
                                <w:rFonts w:cs="Tahoma" w:hint="eastAsia"/>
                                <w:color w:val="0B5294"/>
                                <w:spacing w:val="-4"/>
                                <w:sz w:val="24"/>
                                <w:szCs w:val="24"/>
                                <w:rtl/>
                              </w:rPr>
                              <w:t>עבירה</w:t>
                            </w:r>
                            <w:r w:rsidRPr="004B1DB9">
                              <w:rPr>
                                <w:rFonts w:cs="Tahoma"/>
                                <w:color w:val="0B5294"/>
                                <w:spacing w:val="-4"/>
                                <w:sz w:val="24"/>
                                <w:szCs w:val="24"/>
                                <w:rtl/>
                              </w:rPr>
                              <w:t xml:space="preserve"> </w:t>
                            </w:r>
                            <w:r w:rsidRPr="004B1DB9">
                              <w:rPr>
                                <w:rFonts w:cs="Tahoma" w:hint="eastAsia"/>
                                <w:color w:val="0B5294"/>
                                <w:spacing w:val="-4"/>
                                <w:sz w:val="24"/>
                                <w:szCs w:val="24"/>
                                <w:rtl/>
                              </w:rPr>
                              <w:t>על</w:t>
                            </w:r>
                            <w:r w:rsidRPr="004B1DB9">
                              <w:rPr>
                                <w:rFonts w:cs="Tahoma"/>
                                <w:color w:val="0B5294"/>
                                <w:spacing w:val="-4"/>
                                <w:sz w:val="24"/>
                                <w:szCs w:val="24"/>
                                <w:rtl/>
                              </w:rPr>
                              <w:t xml:space="preserve"> </w:t>
                            </w:r>
                            <w:r w:rsidRPr="004B1DB9">
                              <w:rPr>
                                <w:rFonts w:cs="Tahoma" w:hint="eastAsia"/>
                                <w:color w:val="0B5294"/>
                                <w:spacing w:val="-4"/>
                                <w:sz w:val="24"/>
                                <w:szCs w:val="24"/>
                                <w:rtl/>
                              </w:rPr>
                              <w:t>חוק</w:t>
                            </w:r>
                            <w:r w:rsidRPr="004B1DB9">
                              <w:rPr>
                                <w:rFonts w:cs="Tahoma"/>
                                <w:color w:val="0B5294"/>
                                <w:spacing w:val="-4"/>
                                <w:sz w:val="24"/>
                                <w:szCs w:val="24"/>
                                <w:rtl/>
                              </w:rPr>
                              <w:t xml:space="preserve"> </w:t>
                            </w:r>
                            <w:r w:rsidRPr="004B1DB9">
                              <w:rPr>
                                <w:rFonts w:cs="Tahoma" w:hint="eastAsia"/>
                                <w:color w:val="0B5294"/>
                                <w:spacing w:val="-4"/>
                                <w:sz w:val="24"/>
                                <w:szCs w:val="24"/>
                                <w:rtl/>
                              </w:rPr>
                              <w:t>הגנת</w:t>
                            </w:r>
                            <w:r w:rsidRPr="004B1DB9">
                              <w:rPr>
                                <w:rFonts w:cs="Tahoma"/>
                                <w:color w:val="0B5294"/>
                                <w:spacing w:val="-4"/>
                                <w:sz w:val="24"/>
                                <w:szCs w:val="24"/>
                                <w:rtl/>
                              </w:rPr>
                              <w:t xml:space="preserve"> </w:t>
                            </w:r>
                            <w:r w:rsidRPr="004B1DB9">
                              <w:rPr>
                                <w:rFonts w:cs="Tahoma" w:hint="eastAsia"/>
                                <w:color w:val="0B5294"/>
                                <w:spacing w:val="-4"/>
                                <w:sz w:val="24"/>
                                <w:szCs w:val="24"/>
                                <w:rtl/>
                              </w:rPr>
                              <w:t>השכר</w:t>
                            </w:r>
                          </w:p>
                          <w:p w:rsidR="00D007E4" w:rsidRPr="00373C5D" w:rsidP="004B1DB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7094126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5018727"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27"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53120" filled="f" stroked="f">
                <v:textbox>
                  <w:txbxContent>
                    <w:p w:rsidR="00D007E4" w:rsidRPr="00373C5D" w:rsidP="004B1DB9">
                      <w:pPr>
                        <w:spacing w:line="240" w:lineRule="atLeast"/>
                        <w:rPr>
                          <w:rFonts w:cs="Tahoma"/>
                          <w:b/>
                          <w:bCs/>
                          <w:color w:val="0B5294"/>
                          <w:sz w:val="48"/>
                          <w:szCs w:val="48"/>
                          <w:rtl/>
                        </w:rPr>
                      </w:pPr>
                      <w:drawing>
                        <wp:inline distT="0" distB="0" distL="0" distR="0">
                          <wp:extent cx="311150" cy="256800"/>
                          <wp:effectExtent l="0" t="0" r="0" b="0"/>
                          <wp:docPr id="1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73348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4B1DB9">
                      <w:pPr>
                        <w:spacing w:after="0" w:line="240" w:lineRule="auto"/>
                        <w:rPr>
                          <w:rFonts w:cs="Tahoma"/>
                          <w:color w:val="0B5294"/>
                          <w:spacing w:val="-4"/>
                          <w:sz w:val="24"/>
                          <w:szCs w:val="24"/>
                          <w:rtl/>
                          <w:cs/>
                        </w:rPr>
                      </w:pPr>
                      <w:r w:rsidRPr="004B1DB9">
                        <w:rPr>
                          <w:rFonts w:cs="Tahoma" w:hint="eastAsia"/>
                          <w:color w:val="0B5294"/>
                          <w:spacing w:val="-4"/>
                          <w:sz w:val="24"/>
                          <w:szCs w:val="24"/>
                          <w:rtl/>
                        </w:rPr>
                        <w:t>במועצות</w:t>
                      </w:r>
                      <w:r w:rsidRPr="004B1DB9">
                        <w:rPr>
                          <w:rFonts w:cs="Tahoma"/>
                          <w:color w:val="0B5294"/>
                          <w:spacing w:val="-4"/>
                          <w:sz w:val="24"/>
                          <w:szCs w:val="24"/>
                          <w:rtl/>
                        </w:rPr>
                        <w:t xml:space="preserve"> </w:t>
                      </w:r>
                      <w:r w:rsidRPr="004B1DB9">
                        <w:rPr>
                          <w:rFonts w:cs="Tahoma" w:hint="eastAsia"/>
                          <w:color w:val="0B5294"/>
                          <w:spacing w:val="-4"/>
                          <w:sz w:val="24"/>
                          <w:szCs w:val="24"/>
                          <w:rtl/>
                        </w:rPr>
                        <w:t>הדתיות</w:t>
                      </w:r>
                      <w:r w:rsidRPr="004B1DB9">
                        <w:rPr>
                          <w:rFonts w:cs="Tahoma"/>
                          <w:color w:val="0B5294"/>
                          <w:spacing w:val="-4"/>
                          <w:sz w:val="24"/>
                          <w:szCs w:val="24"/>
                          <w:rtl/>
                        </w:rPr>
                        <w:t xml:space="preserve"> </w:t>
                      </w:r>
                      <w:r w:rsidRPr="004B1DB9">
                        <w:rPr>
                          <w:rFonts w:cs="Tahoma" w:hint="eastAsia"/>
                          <w:color w:val="0B5294"/>
                          <w:spacing w:val="-4"/>
                          <w:sz w:val="24"/>
                          <w:szCs w:val="24"/>
                          <w:rtl/>
                        </w:rPr>
                        <w:t>ירושלים</w:t>
                      </w:r>
                      <w:r w:rsidRPr="004B1DB9">
                        <w:rPr>
                          <w:rFonts w:cs="Tahoma"/>
                          <w:color w:val="0B5294"/>
                          <w:spacing w:val="-4"/>
                          <w:sz w:val="24"/>
                          <w:szCs w:val="24"/>
                          <w:rtl/>
                        </w:rPr>
                        <w:t xml:space="preserve"> </w:t>
                      </w:r>
                      <w:r w:rsidRPr="004B1DB9">
                        <w:rPr>
                          <w:rFonts w:cs="Tahoma" w:hint="eastAsia"/>
                          <w:color w:val="0B5294"/>
                          <w:spacing w:val="-4"/>
                          <w:sz w:val="24"/>
                          <w:szCs w:val="24"/>
                          <w:rtl/>
                        </w:rPr>
                        <w:t>ונתניה</w:t>
                      </w:r>
                      <w:r w:rsidRPr="004B1DB9">
                        <w:rPr>
                          <w:rFonts w:cs="Tahoma"/>
                          <w:color w:val="0B5294"/>
                          <w:spacing w:val="-4"/>
                          <w:sz w:val="24"/>
                          <w:szCs w:val="24"/>
                          <w:rtl/>
                        </w:rPr>
                        <w:t xml:space="preserve"> </w:t>
                      </w:r>
                      <w:r w:rsidRPr="004B1DB9">
                        <w:rPr>
                          <w:rFonts w:cs="Tahoma" w:hint="eastAsia"/>
                          <w:color w:val="0B5294"/>
                          <w:spacing w:val="-4"/>
                          <w:sz w:val="24"/>
                          <w:szCs w:val="24"/>
                          <w:rtl/>
                        </w:rPr>
                        <w:t>שיעור</w:t>
                      </w:r>
                      <w:r w:rsidRPr="004B1DB9">
                        <w:rPr>
                          <w:rFonts w:cs="Tahoma"/>
                          <w:color w:val="0B5294"/>
                          <w:spacing w:val="-4"/>
                          <w:sz w:val="24"/>
                          <w:szCs w:val="24"/>
                          <w:rtl/>
                        </w:rPr>
                        <w:t xml:space="preserve"> </w:t>
                      </w:r>
                      <w:r w:rsidRPr="004B1DB9">
                        <w:rPr>
                          <w:rFonts w:cs="Tahoma" w:hint="eastAsia"/>
                          <w:color w:val="0B5294"/>
                          <w:spacing w:val="-4"/>
                          <w:sz w:val="24"/>
                          <w:szCs w:val="24"/>
                          <w:rtl/>
                        </w:rPr>
                        <w:t>ניכר</w:t>
                      </w:r>
                      <w:r w:rsidRPr="004B1DB9">
                        <w:rPr>
                          <w:rFonts w:cs="Tahoma"/>
                          <w:color w:val="0B5294"/>
                          <w:spacing w:val="-4"/>
                          <w:sz w:val="24"/>
                          <w:szCs w:val="24"/>
                          <w:rtl/>
                        </w:rPr>
                        <w:t xml:space="preserve"> </w:t>
                      </w:r>
                      <w:r w:rsidRPr="004B1DB9">
                        <w:rPr>
                          <w:rFonts w:cs="Tahoma" w:hint="eastAsia"/>
                          <w:color w:val="0B5294"/>
                          <w:spacing w:val="-4"/>
                          <w:sz w:val="24"/>
                          <w:szCs w:val="24"/>
                          <w:rtl/>
                        </w:rPr>
                        <w:t>מבתי</w:t>
                      </w:r>
                      <w:r w:rsidRPr="004B1DB9">
                        <w:rPr>
                          <w:rFonts w:cs="Tahoma"/>
                          <w:color w:val="0B5294"/>
                          <w:spacing w:val="-4"/>
                          <w:sz w:val="24"/>
                          <w:szCs w:val="24"/>
                          <w:rtl/>
                        </w:rPr>
                        <w:t xml:space="preserve"> </w:t>
                      </w:r>
                      <w:r w:rsidRPr="004B1DB9">
                        <w:rPr>
                          <w:rFonts w:cs="Tahoma" w:hint="eastAsia"/>
                          <w:color w:val="0B5294"/>
                          <w:spacing w:val="-4"/>
                          <w:sz w:val="24"/>
                          <w:szCs w:val="24"/>
                          <w:rtl/>
                        </w:rPr>
                        <w:t>העסק</w:t>
                      </w:r>
                      <w:r w:rsidRPr="004B1DB9">
                        <w:rPr>
                          <w:rFonts w:cs="Tahoma"/>
                          <w:color w:val="0B5294"/>
                          <w:spacing w:val="-4"/>
                          <w:sz w:val="24"/>
                          <w:szCs w:val="24"/>
                          <w:rtl/>
                        </w:rPr>
                        <w:t xml:space="preserve"> </w:t>
                      </w:r>
                      <w:r w:rsidRPr="004B1DB9">
                        <w:rPr>
                          <w:rFonts w:cs="Tahoma" w:hint="eastAsia"/>
                          <w:color w:val="0B5294"/>
                          <w:spacing w:val="-4"/>
                          <w:sz w:val="24"/>
                          <w:szCs w:val="24"/>
                          <w:rtl/>
                        </w:rPr>
                        <w:t>המושגחים</w:t>
                      </w:r>
                      <w:r w:rsidRPr="004B1DB9">
                        <w:rPr>
                          <w:rFonts w:cs="Tahoma"/>
                          <w:color w:val="0B5294"/>
                          <w:spacing w:val="-4"/>
                          <w:sz w:val="24"/>
                          <w:szCs w:val="24"/>
                          <w:rtl/>
                        </w:rPr>
                        <w:t xml:space="preserve"> </w:t>
                      </w:r>
                      <w:r w:rsidRPr="004B1DB9">
                        <w:rPr>
                          <w:rFonts w:cs="Tahoma" w:hint="eastAsia"/>
                          <w:color w:val="0B5294"/>
                          <w:spacing w:val="-4"/>
                          <w:sz w:val="24"/>
                          <w:szCs w:val="24"/>
                          <w:rtl/>
                        </w:rPr>
                        <w:t>לא</w:t>
                      </w:r>
                      <w:r w:rsidRPr="004B1DB9">
                        <w:rPr>
                          <w:rFonts w:cs="Tahoma"/>
                          <w:color w:val="0B5294"/>
                          <w:spacing w:val="-4"/>
                          <w:sz w:val="24"/>
                          <w:szCs w:val="24"/>
                          <w:rtl/>
                        </w:rPr>
                        <w:t xml:space="preserve"> </w:t>
                      </w:r>
                      <w:r w:rsidRPr="004B1DB9">
                        <w:rPr>
                          <w:rFonts w:cs="Tahoma" w:hint="eastAsia"/>
                          <w:color w:val="0B5294"/>
                          <w:spacing w:val="-4"/>
                          <w:sz w:val="24"/>
                          <w:szCs w:val="24"/>
                          <w:rtl/>
                        </w:rPr>
                        <w:t>הפרישו</w:t>
                      </w:r>
                      <w:r w:rsidRPr="004B1DB9">
                        <w:rPr>
                          <w:rFonts w:cs="Tahoma"/>
                          <w:color w:val="0B5294"/>
                          <w:spacing w:val="-4"/>
                          <w:sz w:val="24"/>
                          <w:szCs w:val="24"/>
                          <w:rtl/>
                        </w:rPr>
                        <w:t xml:space="preserve"> </w:t>
                      </w:r>
                      <w:r w:rsidRPr="004B1DB9">
                        <w:rPr>
                          <w:rFonts w:cs="Tahoma" w:hint="eastAsia"/>
                          <w:color w:val="0B5294"/>
                          <w:spacing w:val="-4"/>
                          <w:sz w:val="24"/>
                          <w:szCs w:val="24"/>
                          <w:rtl/>
                        </w:rPr>
                        <w:t>לטובת</w:t>
                      </w:r>
                      <w:r w:rsidRPr="004B1DB9">
                        <w:rPr>
                          <w:rFonts w:cs="Tahoma"/>
                          <w:color w:val="0B5294"/>
                          <w:spacing w:val="-4"/>
                          <w:sz w:val="24"/>
                          <w:szCs w:val="24"/>
                          <w:rtl/>
                        </w:rPr>
                        <w:t xml:space="preserve"> </w:t>
                      </w:r>
                      <w:r w:rsidRPr="004B1DB9">
                        <w:rPr>
                          <w:rFonts w:cs="Tahoma" w:hint="eastAsia"/>
                          <w:color w:val="0B5294"/>
                          <w:spacing w:val="-4"/>
                          <w:sz w:val="24"/>
                          <w:szCs w:val="24"/>
                          <w:rtl/>
                        </w:rPr>
                        <w:t>המשגיחים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מיסי</w:t>
                      </w:r>
                      <w:r w:rsidRPr="004B1DB9">
                        <w:rPr>
                          <w:rFonts w:cs="Tahoma"/>
                          <w:color w:val="0B5294"/>
                          <w:spacing w:val="-4"/>
                          <w:sz w:val="24"/>
                          <w:szCs w:val="24"/>
                          <w:rtl/>
                        </w:rPr>
                        <w:t xml:space="preserve"> </w:t>
                      </w:r>
                      <w:r w:rsidRPr="004B1DB9">
                        <w:rPr>
                          <w:rFonts w:cs="Tahoma" w:hint="eastAsia"/>
                          <w:color w:val="0B5294"/>
                          <w:spacing w:val="-4"/>
                          <w:sz w:val="24"/>
                          <w:szCs w:val="24"/>
                          <w:rtl/>
                        </w:rPr>
                        <w:t>חובה</w:t>
                      </w:r>
                      <w:r w:rsidRPr="004B1DB9">
                        <w:rPr>
                          <w:rFonts w:cs="Tahoma"/>
                          <w:color w:val="0B5294"/>
                          <w:spacing w:val="-4"/>
                          <w:sz w:val="24"/>
                          <w:szCs w:val="24"/>
                          <w:rtl/>
                        </w:rPr>
                        <w:t xml:space="preserve">, </w:t>
                      </w:r>
                      <w:r w:rsidRPr="004B1DB9">
                        <w:rPr>
                          <w:rFonts w:cs="Tahoma" w:hint="eastAsia"/>
                          <w:color w:val="0B5294"/>
                          <w:spacing w:val="-4"/>
                          <w:sz w:val="24"/>
                          <w:szCs w:val="24"/>
                          <w:rtl/>
                        </w:rPr>
                        <w:t>הפרשות</w:t>
                      </w:r>
                      <w:r w:rsidRPr="004B1DB9">
                        <w:rPr>
                          <w:rFonts w:cs="Tahoma"/>
                          <w:color w:val="0B5294"/>
                          <w:spacing w:val="-4"/>
                          <w:sz w:val="24"/>
                          <w:szCs w:val="24"/>
                          <w:rtl/>
                        </w:rPr>
                        <w:t xml:space="preserve"> </w:t>
                      </w:r>
                      <w:r w:rsidRPr="004B1DB9">
                        <w:rPr>
                          <w:rFonts w:cs="Tahoma" w:hint="eastAsia"/>
                          <w:color w:val="0B5294"/>
                          <w:spacing w:val="-4"/>
                          <w:sz w:val="24"/>
                          <w:szCs w:val="24"/>
                          <w:rtl/>
                        </w:rPr>
                        <w:t>פנסיוניות</w:t>
                      </w:r>
                      <w:r w:rsidRPr="004B1DB9">
                        <w:rPr>
                          <w:rFonts w:cs="Tahoma"/>
                          <w:color w:val="0B5294"/>
                          <w:spacing w:val="-4"/>
                          <w:sz w:val="24"/>
                          <w:szCs w:val="24"/>
                          <w:rtl/>
                        </w:rPr>
                        <w:t xml:space="preserve">, </w:t>
                      </w:r>
                      <w:r w:rsidRPr="004B1DB9">
                        <w:rPr>
                          <w:rFonts w:cs="Tahoma" w:hint="eastAsia"/>
                          <w:color w:val="0B5294"/>
                          <w:spacing w:val="-4"/>
                          <w:sz w:val="24"/>
                          <w:szCs w:val="24"/>
                          <w:rtl/>
                        </w:rPr>
                        <w:t>דמי</w:t>
                      </w:r>
                      <w:r w:rsidRPr="004B1DB9">
                        <w:rPr>
                          <w:rFonts w:cs="Tahoma"/>
                          <w:color w:val="0B5294"/>
                          <w:spacing w:val="-4"/>
                          <w:sz w:val="24"/>
                          <w:szCs w:val="24"/>
                          <w:rtl/>
                        </w:rPr>
                        <w:t xml:space="preserve"> </w:t>
                      </w:r>
                      <w:r w:rsidRPr="004B1DB9">
                        <w:rPr>
                          <w:rFonts w:cs="Tahoma" w:hint="eastAsia"/>
                          <w:color w:val="0B5294"/>
                          <w:spacing w:val="-4"/>
                          <w:sz w:val="24"/>
                          <w:szCs w:val="24"/>
                          <w:rtl/>
                        </w:rPr>
                        <w:t>חופשה</w:t>
                      </w:r>
                      <w:r w:rsidRPr="004B1DB9">
                        <w:rPr>
                          <w:rFonts w:cs="Tahoma"/>
                          <w:color w:val="0B5294"/>
                          <w:spacing w:val="-4"/>
                          <w:sz w:val="24"/>
                          <w:szCs w:val="24"/>
                          <w:rtl/>
                        </w:rPr>
                        <w:t xml:space="preserve"> </w:t>
                      </w:r>
                      <w:r w:rsidRPr="004B1DB9">
                        <w:rPr>
                          <w:rFonts w:cs="Tahoma" w:hint="eastAsia"/>
                          <w:color w:val="0B5294"/>
                          <w:spacing w:val="-4"/>
                          <w:sz w:val="24"/>
                          <w:szCs w:val="24"/>
                          <w:rtl/>
                        </w:rPr>
                        <w:t>ודמי</w:t>
                      </w:r>
                      <w:r w:rsidRPr="004B1DB9">
                        <w:rPr>
                          <w:rFonts w:cs="Tahoma"/>
                          <w:color w:val="0B5294"/>
                          <w:spacing w:val="-4"/>
                          <w:sz w:val="24"/>
                          <w:szCs w:val="24"/>
                          <w:rtl/>
                        </w:rPr>
                        <w:t xml:space="preserve"> </w:t>
                      </w:r>
                      <w:r w:rsidRPr="004B1DB9">
                        <w:rPr>
                          <w:rFonts w:cs="Tahoma" w:hint="eastAsia"/>
                          <w:color w:val="0B5294"/>
                          <w:spacing w:val="-4"/>
                          <w:sz w:val="24"/>
                          <w:szCs w:val="24"/>
                          <w:rtl/>
                        </w:rPr>
                        <w:t>הבראה</w:t>
                      </w:r>
                      <w:r w:rsidRPr="004B1DB9">
                        <w:rPr>
                          <w:rFonts w:cs="Tahoma"/>
                          <w:color w:val="0B5294"/>
                          <w:spacing w:val="-4"/>
                          <w:sz w:val="24"/>
                          <w:szCs w:val="24"/>
                          <w:rtl/>
                        </w:rPr>
                        <w:t xml:space="preserve">, </w:t>
                      </w:r>
                      <w:r w:rsidRPr="004B1DB9">
                        <w:rPr>
                          <w:rFonts w:cs="Tahoma" w:hint="eastAsia"/>
                          <w:color w:val="0B5294"/>
                          <w:spacing w:val="-4"/>
                          <w:sz w:val="24"/>
                          <w:szCs w:val="24"/>
                          <w:rtl/>
                        </w:rPr>
                        <w:t>כנדרש</w:t>
                      </w:r>
                      <w:r w:rsidRPr="004B1DB9">
                        <w:rPr>
                          <w:rFonts w:cs="Tahoma"/>
                          <w:color w:val="0B5294"/>
                          <w:spacing w:val="-4"/>
                          <w:sz w:val="24"/>
                          <w:szCs w:val="24"/>
                          <w:rtl/>
                        </w:rPr>
                        <w:t xml:space="preserve"> </w:t>
                      </w:r>
                      <w:r w:rsidRPr="004B1DB9">
                        <w:rPr>
                          <w:rFonts w:cs="Tahoma" w:hint="eastAsia"/>
                          <w:color w:val="0B5294"/>
                          <w:spacing w:val="-4"/>
                          <w:sz w:val="24"/>
                          <w:szCs w:val="24"/>
                          <w:rtl/>
                        </w:rPr>
                        <w:t>בחוק</w:t>
                      </w:r>
                      <w:r w:rsidRPr="004B1DB9">
                        <w:rPr>
                          <w:rFonts w:cs="Tahoma"/>
                          <w:color w:val="0B5294"/>
                          <w:spacing w:val="-4"/>
                          <w:sz w:val="24"/>
                          <w:szCs w:val="24"/>
                          <w:rtl/>
                        </w:rPr>
                        <w:t xml:space="preserve">. </w:t>
                      </w:r>
                      <w:r w:rsidRPr="004B1DB9">
                        <w:rPr>
                          <w:rFonts w:cs="Tahoma" w:hint="eastAsia"/>
                          <w:color w:val="0B5294"/>
                          <w:spacing w:val="-4"/>
                          <w:sz w:val="24"/>
                          <w:szCs w:val="24"/>
                          <w:rtl/>
                        </w:rPr>
                        <w:t>במקרים</w:t>
                      </w:r>
                      <w:r w:rsidRPr="004B1DB9">
                        <w:rPr>
                          <w:rFonts w:cs="Tahoma"/>
                          <w:color w:val="0B5294"/>
                          <w:spacing w:val="-4"/>
                          <w:sz w:val="24"/>
                          <w:szCs w:val="24"/>
                          <w:rtl/>
                        </w:rPr>
                        <w:t xml:space="preserve"> </w:t>
                      </w:r>
                      <w:r w:rsidRPr="004B1DB9">
                        <w:rPr>
                          <w:rFonts w:cs="Tahoma" w:hint="eastAsia"/>
                          <w:color w:val="0B5294"/>
                          <w:spacing w:val="-4"/>
                          <w:sz w:val="24"/>
                          <w:szCs w:val="24"/>
                          <w:rtl/>
                        </w:rPr>
                        <w:t>רבים</w:t>
                      </w:r>
                      <w:r w:rsidRPr="004B1DB9">
                        <w:rPr>
                          <w:rFonts w:cs="Tahoma"/>
                          <w:color w:val="0B5294"/>
                          <w:spacing w:val="-4"/>
                          <w:sz w:val="24"/>
                          <w:szCs w:val="24"/>
                          <w:rtl/>
                        </w:rPr>
                        <w:t xml:space="preserve"> </w:t>
                      </w:r>
                      <w:r w:rsidRPr="004B1DB9">
                        <w:rPr>
                          <w:rFonts w:cs="Tahoma" w:hint="eastAsia"/>
                          <w:color w:val="0B5294"/>
                          <w:spacing w:val="-4"/>
                          <w:sz w:val="24"/>
                          <w:szCs w:val="24"/>
                          <w:rtl/>
                        </w:rPr>
                        <w:t>שילמו</w:t>
                      </w:r>
                      <w:r w:rsidRPr="004B1DB9">
                        <w:rPr>
                          <w:rFonts w:cs="Tahoma"/>
                          <w:color w:val="0B5294"/>
                          <w:spacing w:val="-4"/>
                          <w:sz w:val="24"/>
                          <w:szCs w:val="24"/>
                          <w:rtl/>
                        </w:rPr>
                        <w:t xml:space="preserve"> </w:t>
                      </w:r>
                      <w:r w:rsidRPr="004B1DB9">
                        <w:rPr>
                          <w:rFonts w:cs="Tahoma" w:hint="eastAsia"/>
                          <w:color w:val="0B5294"/>
                          <w:spacing w:val="-4"/>
                          <w:sz w:val="24"/>
                          <w:szCs w:val="24"/>
                          <w:rtl/>
                        </w:rPr>
                        <w:t>בתי</w:t>
                      </w:r>
                      <w:r w:rsidRPr="004B1DB9">
                        <w:rPr>
                          <w:rFonts w:cs="Tahoma"/>
                          <w:color w:val="0B5294"/>
                          <w:spacing w:val="-4"/>
                          <w:sz w:val="24"/>
                          <w:szCs w:val="24"/>
                          <w:rtl/>
                        </w:rPr>
                        <w:t xml:space="preserve"> </w:t>
                      </w:r>
                      <w:r w:rsidRPr="004B1DB9">
                        <w:rPr>
                          <w:rFonts w:cs="Tahoma" w:hint="eastAsia"/>
                          <w:color w:val="0B5294"/>
                          <w:spacing w:val="-4"/>
                          <w:sz w:val="24"/>
                          <w:szCs w:val="24"/>
                          <w:rtl/>
                        </w:rPr>
                        <w:t>העסק</w:t>
                      </w:r>
                      <w:r w:rsidRPr="004B1DB9">
                        <w:rPr>
                          <w:rFonts w:cs="Tahoma"/>
                          <w:color w:val="0B5294"/>
                          <w:spacing w:val="-4"/>
                          <w:sz w:val="24"/>
                          <w:szCs w:val="24"/>
                          <w:rtl/>
                        </w:rPr>
                        <w:t xml:space="preserve"> </w:t>
                      </w:r>
                      <w:r w:rsidRPr="004B1DB9">
                        <w:rPr>
                          <w:rFonts w:cs="Tahoma" w:hint="eastAsia"/>
                          <w:color w:val="0B5294"/>
                          <w:spacing w:val="-4"/>
                          <w:sz w:val="24"/>
                          <w:szCs w:val="24"/>
                          <w:rtl/>
                        </w:rPr>
                        <w:t>המושגחים</w:t>
                      </w:r>
                      <w:r w:rsidRPr="004B1DB9">
                        <w:rPr>
                          <w:rFonts w:cs="Tahoma"/>
                          <w:color w:val="0B5294"/>
                          <w:spacing w:val="-4"/>
                          <w:sz w:val="24"/>
                          <w:szCs w:val="24"/>
                          <w:rtl/>
                        </w:rPr>
                        <w:t xml:space="preserve"> </w:t>
                      </w:r>
                      <w:r w:rsidRPr="004B1DB9">
                        <w:rPr>
                          <w:rFonts w:cs="Tahoma" w:hint="eastAsia"/>
                          <w:color w:val="0B5294"/>
                          <w:spacing w:val="-4"/>
                          <w:sz w:val="24"/>
                          <w:szCs w:val="24"/>
                          <w:rtl/>
                        </w:rPr>
                        <w:t>את</w:t>
                      </w:r>
                      <w:r w:rsidRPr="004B1DB9">
                        <w:rPr>
                          <w:rFonts w:cs="Tahoma"/>
                          <w:color w:val="0B5294"/>
                          <w:spacing w:val="-4"/>
                          <w:sz w:val="24"/>
                          <w:szCs w:val="24"/>
                          <w:rtl/>
                        </w:rPr>
                        <w:t xml:space="preserve"> </w:t>
                      </w:r>
                      <w:r w:rsidRPr="004B1DB9">
                        <w:rPr>
                          <w:rFonts w:cs="Tahoma" w:hint="eastAsia"/>
                          <w:color w:val="0B5294"/>
                          <w:spacing w:val="-4"/>
                          <w:sz w:val="24"/>
                          <w:szCs w:val="24"/>
                          <w:rtl/>
                        </w:rPr>
                        <w:t>שכר</w:t>
                      </w:r>
                      <w:r w:rsidRPr="004B1DB9">
                        <w:rPr>
                          <w:rFonts w:cs="Tahoma"/>
                          <w:color w:val="0B5294"/>
                          <w:spacing w:val="-4"/>
                          <w:sz w:val="24"/>
                          <w:szCs w:val="24"/>
                          <w:rtl/>
                        </w:rPr>
                        <w:t xml:space="preserve"> </w:t>
                      </w:r>
                      <w:r w:rsidRPr="004B1DB9">
                        <w:rPr>
                          <w:rFonts w:cs="Tahoma" w:hint="eastAsia"/>
                          <w:color w:val="0B5294"/>
                          <w:spacing w:val="-4"/>
                          <w:sz w:val="24"/>
                          <w:szCs w:val="24"/>
                          <w:rtl/>
                        </w:rPr>
                        <w:t>המשגיחים</w:t>
                      </w:r>
                      <w:r w:rsidRPr="004B1DB9">
                        <w:rPr>
                          <w:rFonts w:cs="Tahoma"/>
                          <w:color w:val="0B5294"/>
                          <w:spacing w:val="-4"/>
                          <w:sz w:val="24"/>
                          <w:szCs w:val="24"/>
                          <w:rtl/>
                        </w:rPr>
                        <w:t xml:space="preserve"> </w:t>
                      </w:r>
                      <w:r w:rsidRPr="004B1DB9">
                        <w:rPr>
                          <w:rFonts w:cs="Tahoma" w:hint="eastAsia"/>
                          <w:color w:val="0B5294"/>
                          <w:spacing w:val="-4"/>
                          <w:sz w:val="24"/>
                          <w:szCs w:val="24"/>
                          <w:rtl/>
                        </w:rPr>
                        <w:t>במזומן</w:t>
                      </w:r>
                      <w:r w:rsidRPr="004B1DB9">
                        <w:rPr>
                          <w:rFonts w:cs="Tahoma"/>
                          <w:color w:val="0B5294"/>
                          <w:spacing w:val="-4"/>
                          <w:sz w:val="24"/>
                          <w:szCs w:val="24"/>
                          <w:rtl/>
                        </w:rPr>
                        <w:t xml:space="preserve"> </w:t>
                      </w:r>
                      <w:r w:rsidRPr="004B1DB9">
                        <w:rPr>
                          <w:rFonts w:cs="Tahoma" w:hint="eastAsia"/>
                          <w:color w:val="0B5294"/>
                          <w:spacing w:val="-4"/>
                          <w:sz w:val="24"/>
                          <w:szCs w:val="24"/>
                          <w:rtl/>
                        </w:rPr>
                        <w:t>או</w:t>
                      </w:r>
                      <w:r w:rsidRPr="004B1DB9">
                        <w:rPr>
                          <w:rFonts w:cs="Tahoma"/>
                          <w:color w:val="0B5294"/>
                          <w:spacing w:val="-4"/>
                          <w:sz w:val="24"/>
                          <w:szCs w:val="24"/>
                          <w:rtl/>
                        </w:rPr>
                        <w:t xml:space="preserve"> </w:t>
                      </w:r>
                      <w:r w:rsidRPr="004B1DB9">
                        <w:rPr>
                          <w:rFonts w:cs="Tahoma" w:hint="eastAsia"/>
                          <w:color w:val="0B5294"/>
                          <w:spacing w:val="-4"/>
                          <w:sz w:val="24"/>
                          <w:szCs w:val="24"/>
                          <w:rtl/>
                        </w:rPr>
                        <w:t>בהמחאה</w:t>
                      </w:r>
                      <w:r w:rsidRPr="004B1DB9">
                        <w:rPr>
                          <w:rFonts w:cs="Tahoma"/>
                          <w:color w:val="0B5294"/>
                          <w:spacing w:val="-4"/>
                          <w:sz w:val="24"/>
                          <w:szCs w:val="24"/>
                          <w:rtl/>
                        </w:rPr>
                        <w:t xml:space="preserve"> </w:t>
                      </w:r>
                      <w:r w:rsidRPr="004B1DB9">
                        <w:rPr>
                          <w:rFonts w:cs="Tahoma" w:hint="eastAsia"/>
                          <w:color w:val="0B5294"/>
                          <w:spacing w:val="-4"/>
                          <w:sz w:val="24"/>
                          <w:szCs w:val="24"/>
                          <w:rtl/>
                        </w:rPr>
                        <w:t>בלי</w:t>
                      </w:r>
                      <w:r w:rsidRPr="004B1DB9">
                        <w:rPr>
                          <w:rFonts w:cs="Tahoma"/>
                          <w:color w:val="0B5294"/>
                          <w:spacing w:val="-4"/>
                          <w:sz w:val="24"/>
                          <w:szCs w:val="24"/>
                          <w:rtl/>
                        </w:rPr>
                        <w:t xml:space="preserve"> </w:t>
                      </w:r>
                      <w:r w:rsidRPr="004B1DB9">
                        <w:rPr>
                          <w:rFonts w:cs="Tahoma" w:hint="eastAsia"/>
                          <w:color w:val="0B5294"/>
                          <w:spacing w:val="-4"/>
                          <w:sz w:val="24"/>
                          <w:szCs w:val="24"/>
                          <w:rtl/>
                        </w:rPr>
                        <w:t>למסור</w:t>
                      </w:r>
                      <w:r w:rsidRPr="004B1DB9">
                        <w:rPr>
                          <w:rFonts w:cs="Tahoma"/>
                          <w:color w:val="0B5294"/>
                          <w:spacing w:val="-4"/>
                          <w:sz w:val="24"/>
                          <w:szCs w:val="24"/>
                          <w:rtl/>
                        </w:rPr>
                        <w:t xml:space="preserve"> </w:t>
                      </w:r>
                      <w:r w:rsidRPr="004B1DB9">
                        <w:rPr>
                          <w:rFonts w:cs="Tahoma" w:hint="eastAsia"/>
                          <w:color w:val="0B5294"/>
                          <w:spacing w:val="-4"/>
                          <w:sz w:val="24"/>
                          <w:szCs w:val="24"/>
                          <w:rtl/>
                        </w:rPr>
                        <w:t>להם</w:t>
                      </w:r>
                      <w:r w:rsidRPr="004B1DB9">
                        <w:rPr>
                          <w:rFonts w:cs="Tahoma"/>
                          <w:color w:val="0B5294"/>
                          <w:spacing w:val="-4"/>
                          <w:sz w:val="24"/>
                          <w:szCs w:val="24"/>
                          <w:rtl/>
                        </w:rPr>
                        <w:t xml:space="preserve"> </w:t>
                      </w:r>
                      <w:r w:rsidRPr="004B1DB9">
                        <w:rPr>
                          <w:rFonts w:cs="Tahoma" w:hint="eastAsia"/>
                          <w:color w:val="0B5294"/>
                          <w:spacing w:val="-4"/>
                          <w:sz w:val="24"/>
                          <w:szCs w:val="24"/>
                          <w:rtl/>
                        </w:rPr>
                        <w:t>תלוש</w:t>
                      </w:r>
                      <w:r w:rsidRPr="004B1DB9">
                        <w:rPr>
                          <w:rFonts w:cs="Tahoma"/>
                          <w:color w:val="0B5294"/>
                          <w:spacing w:val="-4"/>
                          <w:sz w:val="24"/>
                          <w:szCs w:val="24"/>
                          <w:rtl/>
                        </w:rPr>
                        <w:t xml:space="preserve"> </w:t>
                      </w:r>
                      <w:r w:rsidRPr="004B1DB9">
                        <w:rPr>
                          <w:rFonts w:cs="Tahoma" w:hint="eastAsia"/>
                          <w:color w:val="0B5294"/>
                          <w:spacing w:val="-4"/>
                          <w:sz w:val="24"/>
                          <w:szCs w:val="24"/>
                          <w:rtl/>
                        </w:rPr>
                        <w:t>שכר</w:t>
                      </w:r>
                      <w:r w:rsidRPr="004B1DB9">
                        <w:rPr>
                          <w:rFonts w:cs="Tahoma"/>
                          <w:color w:val="0B5294"/>
                          <w:spacing w:val="-4"/>
                          <w:sz w:val="24"/>
                          <w:szCs w:val="24"/>
                          <w:rtl/>
                        </w:rPr>
                        <w:t xml:space="preserve">, </w:t>
                      </w:r>
                      <w:r w:rsidRPr="004B1DB9">
                        <w:rPr>
                          <w:rFonts w:cs="Tahoma" w:hint="eastAsia"/>
                          <w:color w:val="0B5294"/>
                          <w:spacing w:val="-4"/>
                          <w:sz w:val="24"/>
                          <w:szCs w:val="24"/>
                          <w:rtl/>
                        </w:rPr>
                        <w:t>דבר</w:t>
                      </w:r>
                      <w:r w:rsidRPr="004B1DB9">
                        <w:rPr>
                          <w:rFonts w:cs="Tahoma"/>
                          <w:color w:val="0B5294"/>
                          <w:spacing w:val="-4"/>
                          <w:sz w:val="24"/>
                          <w:szCs w:val="24"/>
                          <w:rtl/>
                        </w:rPr>
                        <w:t xml:space="preserve"> </w:t>
                      </w:r>
                      <w:r w:rsidRPr="004B1DB9">
                        <w:rPr>
                          <w:rFonts w:cs="Tahoma" w:hint="eastAsia"/>
                          <w:color w:val="0B5294"/>
                          <w:spacing w:val="-4"/>
                          <w:sz w:val="24"/>
                          <w:szCs w:val="24"/>
                          <w:rtl/>
                        </w:rPr>
                        <w:t>המהווה</w:t>
                      </w:r>
                      <w:r w:rsidRPr="004B1DB9">
                        <w:rPr>
                          <w:rFonts w:cs="Tahoma"/>
                          <w:color w:val="0B5294"/>
                          <w:spacing w:val="-4"/>
                          <w:sz w:val="24"/>
                          <w:szCs w:val="24"/>
                          <w:rtl/>
                        </w:rPr>
                        <w:t xml:space="preserve"> </w:t>
                      </w:r>
                      <w:r w:rsidRPr="004B1DB9">
                        <w:rPr>
                          <w:rFonts w:cs="Tahoma" w:hint="eastAsia"/>
                          <w:color w:val="0B5294"/>
                          <w:spacing w:val="-4"/>
                          <w:sz w:val="24"/>
                          <w:szCs w:val="24"/>
                          <w:rtl/>
                        </w:rPr>
                        <w:t>עבירה</w:t>
                      </w:r>
                      <w:r w:rsidRPr="004B1DB9">
                        <w:rPr>
                          <w:rFonts w:cs="Tahoma"/>
                          <w:color w:val="0B5294"/>
                          <w:spacing w:val="-4"/>
                          <w:sz w:val="24"/>
                          <w:szCs w:val="24"/>
                          <w:rtl/>
                        </w:rPr>
                        <w:t xml:space="preserve"> </w:t>
                      </w:r>
                      <w:r w:rsidRPr="004B1DB9">
                        <w:rPr>
                          <w:rFonts w:cs="Tahoma" w:hint="eastAsia"/>
                          <w:color w:val="0B5294"/>
                          <w:spacing w:val="-4"/>
                          <w:sz w:val="24"/>
                          <w:szCs w:val="24"/>
                          <w:rtl/>
                        </w:rPr>
                        <w:t>על</w:t>
                      </w:r>
                      <w:r w:rsidRPr="004B1DB9">
                        <w:rPr>
                          <w:rFonts w:cs="Tahoma"/>
                          <w:color w:val="0B5294"/>
                          <w:spacing w:val="-4"/>
                          <w:sz w:val="24"/>
                          <w:szCs w:val="24"/>
                          <w:rtl/>
                        </w:rPr>
                        <w:t xml:space="preserve"> </w:t>
                      </w:r>
                      <w:r w:rsidRPr="004B1DB9">
                        <w:rPr>
                          <w:rFonts w:cs="Tahoma" w:hint="eastAsia"/>
                          <w:color w:val="0B5294"/>
                          <w:spacing w:val="-4"/>
                          <w:sz w:val="24"/>
                          <w:szCs w:val="24"/>
                          <w:rtl/>
                        </w:rPr>
                        <w:t>חוק</w:t>
                      </w:r>
                      <w:r w:rsidRPr="004B1DB9">
                        <w:rPr>
                          <w:rFonts w:cs="Tahoma"/>
                          <w:color w:val="0B5294"/>
                          <w:spacing w:val="-4"/>
                          <w:sz w:val="24"/>
                          <w:szCs w:val="24"/>
                          <w:rtl/>
                        </w:rPr>
                        <w:t xml:space="preserve"> </w:t>
                      </w:r>
                      <w:r w:rsidRPr="004B1DB9">
                        <w:rPr>
                          <w:rFonts w:cs="Tahoma" w:hint="eastAsia"/>
                          <w:color w:val="0B5294"/>
                          <w:spacing w:val="-4"/>
                          <w:sz w:val="24"/>
                          <w:szCs w:val="24"/>
                          <w:rtl/>
                        </w:rPr>
                        <w:t>הגנת</w:t>
                      </w:r>
                      <w:r w:rsidRPr="004B1DB9">
                        <w:rPr>
                          <w:rFonts w:cs="Tahoma"/>
                          <w:color w:val="0B5294"/>
                          <w:spacing w:val="-4"/>
                          <w:sz w:val="24"/>
                          <w:szCs w:val="24"/>
                          <w:rtl/>
                        </w:rPr>
                        <w:t xml:space="preserve"> </w:t>
                      </w:r>
                      <w:r w:rsidRPr="004B1DB9">
                        <w:rPr>
                          <w:rFonts w:cs="Tahoma" w:hint="eastAsia"/>
                          <w:color w:val="0B5294"/>
                          <w:spacing w:val="-4"/>
                          <w:sz w:val="24"/>
                          <w:szCs w:val="24"/>
                          <w:rtl/>
                        </w:rPr>
                        <w:t>השכר</w:t>
                      </w:r>
                    </w:p>
                    <w:p w:rsidR="00D007E4" w:rsidRPr="00373C5D" w:rsidP="004B1DB9">
                      <w:pPr>
                        <w:spacing w:before="120" w:after="0" w:line="240" w:lineRule="atLeast"/>
                        <w:rPr>
                          <w:rFonts w:cs="Tahoma"/>
                          <w:b/>
                          <w:bCs/>
                          <w:color w:val="0B5294"/>
                          <w:sz w:val="48"/>
                          <w:szCs w:val="48"/>
                          <w:rtl/>
                        </w:rPr>
                      </w:pPr>
                      <w:drawing>
                        <wp:inline distT="0" distB="0" distL="0" distR="0">
                          <wp:extent cx="288000" cy="31337"/>
                          <wp:effectExtent l="0" t="0" r="0" b="6985"/>
                          <wp:docPr id="1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882480"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C2850" w:rsidRPr="00B6631C" w:rsidP="00B737AC">
      <w:pPr>
        <w:pStyle w:val="takzir-text"/>
        <w:bidi/>
        <w:rPr>
          <w:rtl/>
        </w:rPr>
      </w:pPr>
      <w:r>
        <w:rPr>
          <w:rFonts w:hint="cs"/>
          <w:rtl/>
        </w:rPr>
        <w:t>תמונת מצב זו מעוררת חשש כבד כי מדובר ב</w:t>
      </w:r>
      <w:r w:rsidRPr="00215F75">
        <w:rPr>
          <w:rtl/>
        </w:rPr>
        <w:t>מצב נוח ומתאים לכל הצדדים</w:t>
      </w:r>
      <w:r>
        <w:rPr>
          <w:rFonts w:hint="cs"/>
          <w:rtl/>
        </w:rPr>
        <w:t>.</w:t>
      </w:r>
      <w:r w:rsidRPr="00215F75">
        <w:rPr>
          <w:rtl/>
        </w:rPr>
        <w:t xml:space="preserve"> בתי העסק משלמים עבור </w:t>
      </w:r>
      <w:r>
        <w:rPr>
          <w:rFonts w:hint="cs"/>
          <w:rtl/>
        </w:rPr>
        <w:t xml:space="preserve">שעות </w:t>
      </w:r>
      <w:r w:rsidRPr="00215F75">
        <w:rPr>
          <w:rtl/>
        </w:rPr>
        <w:t>ההשגחה</w:t>
      </w:r>
      <w:r>
        <w:rPr>
          <w:rFonts w:hint="cs"/>
          <w:rtl/>
        </w:rPr>
        <w:t>,</w:t>
      </w:r>
      <w:r w:rsidRPr="00215F75">
        <w:rPr>
          <w:rtl/>
        </w:rPr>
        <w:t xml:space="preserve"> אך היא נעשית ב</w:t>
      </w:r>
      <w:r w:rsidRPr="006439A3">
        <w:rPr>
          <w:rtl/>
        </w:rPr>
        <w:t>אופן חלקי ה</w:t>
      </w:r>
      <w:r w:rsidRPr="006439A3">
        <w:rPr>
          <w:rFonts w:hint="cs"/>
          <w:rtl/>
        </w:rPr>
        <w:t>מ</w:t>
      </w:r>
      <w:r w:rsidRPr="006439A3">
        <w:rPr>
          <w:rtl/>
        </w:rPr>
        <w:t xml:space="preserve">אפשר להם </w:t>
      </w:r>
      <w:r>
        <w:rPr>
          <w:rFonts w:hint="cs"/>
          <w:rtl/>
        </w:rPr>
        <w:t>גמישות ונוחות</w:t>
      </w:r>
      <w:r w:rsidRPr="00215F75">
        <w:rPr>
          <w:rtl/>
        </w:rPr>
        <w:t xml:space="preserve">, </w:t>
      </w:r>
      <w:r>
        <w:rPr>
          <w:rFonts w:hint="cs"/>
          <w:rtl/>
        </w:rPr>
        <w:t>ו</w:t>
      </w:r>
      <w:r w:rsidRPr="00215F75">
        <w:rPr>
          <w:rtl/>
        </w:rPr>
        <w:t xml:space="preserve">המשגיחים, </w:t>
      </w:r>
      <w:r>
        <w:rPr>
          <w:rFonts w:hint="cs"/>
          <w:rtl/>
        </w:rPr>
        <w:t>ה</w:t>
      </w:r>
      <w:r w:rsidRPr="00215F75">
        <w:rPr>
          <w:rtl/>
        </w:rPr>
        <w:t>אמורים ל</w:t>
      </w:r>
      <w:r>
        <w:rPr>
          <w:rFonts w:hint="cs"/>
          <w:rtl/>
        </w:rPr>
        <w:t xml:space="preserve">וודא כי בתי העסק מבטיחים את </w:t>
      </w:r>
      <w:r w:rsidRPr="00215F75">
        <w:rPr>
          <w:rtl/>
        </w:rPr>
        <w:t>הכשרות</w:t>
      </w:r>
      <w:r>
        <w:rPr>
          <w:rFonts w:hint="cs"/>
          <w:rtl/>
        </w:rPr>
        <w:t xml:space="preserve"> הנדרשת</w:t>
      </w:r>
      <w:r w:rsidRPr="00215F75">
        <w:rPr>
          <w:rtl/>
        </w:rPr>
        <w:t xml:space="preserve">, שותפים </w:t>
      </w:r>
      <w:r>
        <w:rPr>
          <w:rFonts w:hint="cs"/>
          <w:rtl/>
        </w:rPr>
        <w:t>לרידוד היקף ההשגחה ו</w:t>
      </w:r>
      <w:r w:rsidRPr="00215F75">
        <w:rPr>
          <w:rtl/>
        </w:rPr>
        <w:t>זוכים להכנסה קבועה ושוטפת</w:t>
      </w:r>
      <w:r>
        <w:rPr>
          <w:rFonts w:hint="cs"/>
          <w:rtl/>
        </w:rPr>
        <w:t xml:space="preserve"> גם עבור שעות עבודה שלא בוצעו, על חשבון בתי העסק שבסופו של דבר "מגלגלים" את ההוצאה לפתחו של הציבור.</w:t>
      </w:r>
      <w:r w:rsidRPr="00215F75">
        <w:rPr>
          <w:rtl/>
        </w:rPr>
        <w:t xml:space="preserve"> זהו מצב בלתי נסבל </w:t>
      </w:r>
      <w:r w:rsidRPr="00DE36C9">
        <w:rPr>
          <w:rFonts w:hint="cs"/>
          <w:rtl/>
        </w:rPr>
        <w:t xml:space="preserve">שיש בו </w:t>
      </w:r>
      <w:r>
        <w:rPr>
          <w:rFonts w:hint="cs"/>
          <w:rtl/>
        </w:rPr>
        <w:t>משום</w:t>
      </w:r>
      <w:r w:rsidRPr="00DE36C9">
        <w:rPr>
          <w:rFonts w:hint="cs"/>
          <w:rtl/>
        </w:rPr>
        <w:t xml:space="preserve"> </w:t>
      </w:r>
      <w:r>
        <w:rPr>
          <w:rFonts w:hint="cs"/>
          <w:rtl/>
        </w:rPr>
        <w:t>פגיעה</w:t>
      </w:r>
      <w:r w:rsidRPr="00DE36C9">
        <w:rPr>
          <w:rFonts w:hint="cs"/>
          <w:rtl/>
        </w:rPr>
        <w:t xml:space="preserve"> באמון הציבור ב</w:t>
      </w:r>
      <w:r>
        <w:rPr>
          <w:rFonts w:hint="cs"/>
          <w:rtl/>
        </w:rPr>
        <w:t>כל הנוגע ל</w:t>
      </w:r>
      <w:r w:rsidRPr="00DE36C9">
        <w:rPr>
          <w:rFonts w:hint="cs"/>
          <w:rtl/>
        </w:rPr>
        <w:t>רמת הכשרות ו</w:t>
      </w:r>
      <w:r>
        <w:rPr>
          <w:rFonts w:hint="cs"/>
          <w:rtl/>
        </w:rPr>
        <w:t>ל</w:t>
      </w:r>
      <w:r w:rsidRPr="00DE36C9">
        <w:rPr>
          <w:rFonts w:hint="cs"/>
          <w:rtl/>
        </w:rPr>
        <w:t>תפקוד</w:t>
      </w:r>
      <w:r>
        <w:rPr>
          <w:rFonts w:hint="cs"/>
          <w:rtl/>
        </w:rPr>
        <w:t>ן של</w:t>
      </w:r>
      <w:r w:rsidRPr="00DE36C9">
        <w:rPr>
          <w:rFonts w:hint="cs"/>
          <w:rtl/>
        </w:rPr>
        <w:t xml:space="preserve"> המועצ</w:t>
      </w:r>
      <w:r>
        <w:rPr>
          <w:rFonts w:hint="cs"/>
          <w:rtl/>
        </w:rPr>
        <w:t>ות</w:t>
      </w:r>
      <w:r w:rsidRPr="00DE36C9">
        <w:rPr>
          <w:rFonts w:hint="cs"/>
          <w:rtl/>
        </w:rPr>
        <w:t xml:space="preserve"> הדתי</w:t>
      </w:r>
      <w:r>
        <w:rPr>
          <w:rFonts w:hint="cs"/>
          <w:rtl/>
        </w:rPr>
        <w:t>ו</w:t>
      </w:r>
      <w:r w:rsidRPr="00DE36C9">
        <w:rPr>
          <w:rFonts w:hint="cs"/>
          <w:rtl/>
        </w:rPr>
        <w:t>ת</w:t>
      </w:r>
      <w:r>
        <w:rPr>
          <w:rFonts w:hint="cs"/>
          <w:rtl/>
        </w:rPr>
        <w:t>.</w:t>
      </w:r>
      <w:r>
        <w:rPr>
          <w:rtl/>
        </w:rPr>
        <w:t xml:space="preserve"> </w:t>
      </w:r>
    </w:p>
    <w:p w:rsidR="00FC2850" w:rsidRPr="002C3499" w:rsidP="00B737AC">
      <w:pPr>
        <w:pStyle w:val="takzir"/>
        <w:rPr>
          <w:rFonts w:ascii="Tahoma" w:hAnsi="Tahoma" w:cs="Tahoma"/>
          <w:b w:val="0"/>
          <w:bCs w:val="0"/>
          <w:noProof w:val="0"/>
          <w:sz w:val="28"/>
          <w:rtl/>
        </w:rPr>
      </w:pPr>
      <w:bookmarkStart w:id="7" w:name="_Toc474826264"/>
    </w:p>
    <w:p w:rsidR="00FC2850" w:rsidRPr="002C3499" w:rsidP="00B737AC">
      <w:pPr>
        <w:pStyle w:val="KOT5T"/>
        <w:rPr>
          <w:rtl/>
        </w:rPr>
      </w:pPr>
      <w:r w:rsidRPr="002C3499">
        <w:rPr>
          <w:rFonts w:hint="cs"/>
          <w:rtl/>
        </w:rPr>
        <w:t xml:space="preserve">עבודה נוספת של עובדי מועצות דתיות </w:t>
      </w:r>
      <w:r>
        <w:br/>
      </w:r>
      <w:r w:rsidRPr="002C3499">
        <w:rPr>
          <w:rFonts w:hint="cs"/>
          <w:rtl/>
        </w:rPr>
        <w:t>כמשגיחי כשרות נעשית ללא היתר</w:t>
      </w:r>
      <w:bookmarkEnd w:id="7"/>
    </w:p>
    <w:p w:rsidR="00FC2850" w:rsidRPr="007E3CB6" w:rsidP="00B737AC">
      <w:pPr>
        <w:pStyle w:val="takzir-text"/>
        <w:bidi/>
        <w:rPr>
          <w:rtl/>
        </w:rPr>
      </w:pPr>
      <w:r>
        <w:rPr>
          <w:rFonts w:hint="cs"/>
          <w:b/>
          <w:rtl/>
        </w:rPr>
        <w:t>שיעור גבוה של עובדים ומפקחים במועצות הדתיות ירושלים ונתניה עובדים גם כמשגיחי כשרות, ללא היתר ובהיקפי שעות רחבים. היקף העסקתם של חלק מה</w:t>
      </w:r>
      <w:r w:rsidRPr="007C29AB">
        <w:rPr>
          <w:rFonts w:hint="cs"/>
          <w:b/>
          <w:rtl/>
        </w:rPr>
        <w:t>מפקחים</w:t>
      </w:r>
      <w:r w:rsidRPr="007C29AB">
        <w:rPr>
          <w:b/>
          <w:rtl/>
        </w:rPr>
        <w:t xml:space="preserve"> </w:t>
      </w:r>
      <w:r>
        <w:rPr>
          <w:rFonts w:hint="cs"/>
          <w:b/>
          <w:rtl/>
        </w:rPr>
        <w:t>במועצות דתיות אלה כ</w:t>
      </w:r>
      <w:r w:rsidRPr="007C29AB">
        <w:rPr>
          <w:rFonts w:hint="cs"/>
          <w:b/>
          <w:rtl/>
        </w:rPr>
        <w:t>משגיחים</w:t>
      </w:r>
      <w:r>
        <w:rPr>
          <w:rFonts w:hint="cs"/>
          <w:b/>
          <w:rtl/>
        </w:rPr>
        <w:t>, אפילו אם הדבר אינו בניגוד ל"נוהל הפעלת מערך הכשרות במועצות הדתיות", (להלן - נוהל הכשרות)</w:t>
      </w:r>
      <w:r>
        <w:rPr>
          <w:rStyle w:val="FootnoteReference0"/>
          <w:b/>
          <w:rtl/>
        </w:rPr>
        <w:footnoteReference w:id="11"/>
      </w:r>
      <w:r>
        <w:rPr>
          <w:rFonts w:hint="cs"/>
          <w:b/>
          <w:rtl/>
        </w:rPr>
        <w:t>,</w:t>
      </w:r>
      <w:r w:rsidRPr="007C29AB">
        <w:rPr>
          <w:b/>
          <w:rtl/>
        </w:rPr>
        <w:t xml:space="preserve"> </w:t>
      </w:r>
      <w:r>
        <w:rPr>
          <w:rFonts w:hint="cs"/>
          <w:b/>
          <w:rtl/>
        </w:rPr>
        <w:t xml:space="preserve">הוא לעתים חריג ובלתי סביר; עולה אפוא החשש שהם מקבלים שכר </w:t>
      </w:r>
      <w:r w:rsidRPr="007C29AB">
        <w:rPr>
          <w:rFonts w:hint="cs"/>
          <w:b/>
          <w:rtl/>
        </w:rPr>
        <w:t>מבתי העסק ומהמועצ</w:t>
      </w:r>
      <w:r>
        <w:rPr>
          <w:rFonts w:hint="cs"/>
          <w:b/>
          <w:rtl/>
        </w:rPr>
        <w:t>ות</w:t>
      </w:r>
      <w:r w:rsidRPr="007C29AB">
        <w:rPr>
          <w:rFonts w:hint="cs"/>
          <w:b/>
          <w:rtl/>
        </w:rPr>
        <w:t xml:space="preserve"> </w:t>
      </w:r>
      <w:r w:rsidRPr="007C29AB">
        <w:rPr>
          <w:rFonts w:hint="cs"/>
          <w:b/>
          <w:rtl/>
        </w:rPr>
        <w:t>הדתי</w:t>
      </w:r>
      <w:r>
        <w:rPr>
          <w:rFonts w:hint="cs"/>
          <w:b/>
          <w:rtl/>
        </w:rPr>
        <w:t>ו</w:t>
      </w:r>
      <w:r w:rsidRPr="007C29AB">
        <w:rPr>
          <w:rFonts w:hint="cs"/>
          <w:b/>
          <w:rtl/>
        </w:rPr>
        <w:t>ת</w:t>
      </w:r>
      <w:r>
        <w:rPr>
          <w:rFonts w:hint="cs"/>
          <w:b/>
          <w:rtl/>
        </w:rPr>
        <w:t xml:space="preserve"> עבור </w:t>
      </w:r>
      <w:r w:rsidRPr="007C29AB">
        <w:rPr>
          <w:rFonts w:hint="cs"/>
          <w:b/>
          <w:rtl/>
        </w:rPr>
        <w:t>שעות</w:t>
      </w:r>
      <w:r>
        <w:rPr>
          <w:rFonts w:hint="cs"/>
          <w:b/>
          <w:rtl/>
        </w:rPr>
        <w:t xml:space="preserve"> שאינם מבצעים בפועל.</w:t>
      </w:r>
      <w:r w:rsidRPr="007C29AB">
        <w:rPr>
          <w:rFonts w:hint="cs"/>
          <w:b/>
          <w:rtl/>
        </w:rPr>
        <w:t xml:space="preserve"> </w:t>
      </w:r>
      <w:r>
        <w:rPr>
          <w:rFonts w:hint="cs"/>
          <w:b/>
          <w:rtl/>
        </w:rPr>
        <w:t xml:space="preserve">כמו כן, מתן האפשרות למפקחים למלא את תפקידם כמפקחים מטעם המועצה הדתית ובה בעת לעבוד גם כמשגיחים </w:t>
      </w:r>
      <w:r w:rsidRPr="007C29AB">
        <w:rPr>
          <w:rFonts w:hint="cs"/>
          <w:b/>
          <w:rtl/>
        </w:rPr>
        <w:t>מעל</w:t>
      </w:r>
      <w:r>
        <w:rPr>
          <w:rFonts w:hint="cs"/>
          <w:b/>
          <w:rtl/>
        </w:rPr>
        <w:t>ה</w:t>
      </w:r>
      <w:r w:rsidRPr="007C29AB">
        <w:rPr>
          <w:b/>
          <w:rtl/>
        </w:rPr>
        <w:t xml:space="preserve"> </w:t>
      </w:r>
      <w:r w:rsidRPr="007C29AB">
        <w:rPr>
          <w:rFonts w:hint="cs"/>
          <w:b/>
          <w:rtl/>
        </w:rPr>
        <w:t>שאלות</w:t>
      </w:r>
      <w:r w:rsidRPr="007C29AB">
        <w:rPr>
          <w:b/>
          <w:rtl/>
        </w:rPr>
        <w:t xml:space="preserve"> </w:t>
      </w:r>
      <w:r w:rsidRPr="007C29AB">
        <w:rPr>
          <w:rFonts w:hint="cs"/>
          <w:b/>
          <w:rtl/>
        </w:rPr>
        <w:t>קשות</w:t>
      </w:r>
      <w:r w:rsidRPr="007C29AB">
        <w:rPr>
          <w:b/>
          <w:rtl/>
        </w:rPr>
        <w:t xml:space="preserve"> </w:t>
      </w:r>
      <w:r>
        <w:rPr>
          <w:rFonts w:hint="cs"/>
          <w:b/>
          <w:rtl/>
        </w:rPr>
        <w:t>הנוגעות ל</w:t>
      </w:r>
      <w:r w:rsidRPr="007C29AB">
        <w:rPr>
          <w:rFonts w:hint="cs"/>
          <w:b/>
          <w:rtl/>
        </w:rPr>
        <w:t>יכולתם</w:t>
      </w:r>
      <w:r w:rsidRPr="007C29AB">
        <w:rPr>
          <w:b/>
          <w:rtl/>
        </w:rPr>
        <w:t xml:space="preserve"> </w:t>
      </w:r>
      <w:r w:rsidRPr="007C29AB">
        <w:rPr>
          <w:rFonts w:hint="cs"/>
          <w:b/>
          <w:rtl/>
        </w:rPr>
        <w:t>ל</w:t>
      </w:r>
      <w:r>
        <w:rPr>
          <w:rFonts w:hint="cs"/>
          <w:b/>
          <w:rtl/>
        </w:rPr>
        <w:t>מלא</w:t>
      </w:r>
      <w:r w:rsidRPr="007C29AB">
        <w:rPr>
          <w:b/>
          <w:rtl/>
        </w:rPr>
        <w:t xml:space="preserve"> </w:t>
      </w:r>
      <w:r>
        <w:rPr>
          <w:rFonts w:hint="cs"/>
          <w:b/>
          <w:rtl/>
        </w:rPr>
        <w:t xml:space="preserve">כראוי ובאופן מיטבי </w:t>
      </w:r>
      <w:r w:rsidRPr="007C29AB">
        <w:rPr>
          <w:rFonts w:hint="cs"/>
          <w:b/>
          <w:rtl/>
        </w:rPr>
        <w:t>את</w:t>
      </w:r>
      <w:r w:rsidRPr="007C29AB">
        <w:rPr>
          <w:b/>
          <w:rtl/>
        </w:rPr>
        <w:t xml:space="preserve"> </w:t>
      </w:r>
      <w:r>
        <w:rPr>
          <w:rFonts w:hint="cs"/>
          <w:b/>
          <w:rtl/>
        </w:rPr>
        <w:t>שני התפקידים;</w:t>
      </w:r>
      <w:r w:rsidRPr="007C29AB">
        <w:rPr>
          <w:b/>
          <w:rtl/>
        </w:rPr>
        <w:t xml:space="preserve"> </w:t>
      </w:r>
      <w:r>
        <w:rPr>
          <w:rFonts w:hint="cs"/>
          <w:b/>
          <w:rtl/>
        </w:rPr>
        <w:t>ה</w:t>
      </w:r>
      <w:r w:rsidRPr="007C29AB">
        <w:rPr>
          <w:rFonts w:hint="cs"/>
          <w:b/>
          <w:rtl/>
        </w:rPr>
        <w:t>דבר</w:t>
      </w:r>
      <w:r w:rsidRPr="007C29AB">
        <w:rPr>
          <w:b/>
          <w:rtl/>
        </w:rPr>
        <w:t xml:space="preserve"> </w:t>
      </w:r>
      <w:r w:rsidRPr="007C29AB">
        <w:rPr>
          <w:rFonts w:hint="cs"/>
          <w:b/>
          <w:rtl/>
        </w:rPr>
        <w:t>עלול</w:t>
      </w:r>
      <w:r w:rsidRPr="007C29AB">
        <w:rPr>
          <w:b/>
          <w:rtl/>
        </w:rPr>
        <w:t xml:space="preserve"> </w:t>
      </w:r>
      <w:r w:rsidRPr="004F5330">
        <w:rPr>
          <w:b/>
          <w:rtl/>
        </w:rPr>
        <w:t>להעמידם ב</w:t>
      </w:r>
      <w:r>
        <w:rPr>
          <w:rFonts w:hint="cs"/>
          <w:b/>
          <w:rtl/>
        </w:rPr>
        <w:t xml:space="preserve">מצב של </w:t>
      </w:r>
      <w:r w:rsidRPr="004F5330">
        <w:rPr>
          <w:b/>
          <w:rtl/>
        </w:rPr>
        <w:t>ניגוד עניינים</w:t>
      </w:r>
      <w:r>
        <w:rPr>
          <w:rFonts w:hint="cs"/>
          <w:b/>
          <w:rtl/>
        </w:rPr>
        <w:t>,</w:t>
      </w:r>
      <w:r w:rsidRPr="007C29AB">
        <w:rPr>
          <w:rFonts w:hint="cs"/>
          <w:b/>
          <w:rtl/>
        </w:rPr>
        <w:t xml:space="preserve"> </w:t>
      </w:r>
      <w:r>
        <w:rPr>
          <w:rFonts w:hint="cs"/>
          <w:b/>
          <w:rtl/>
        </w:rPr>
        <w:t xml:space="preserve">ואף יותר מזה - </w:t>
      </w:r>
      <w:r w:rsidRPr="007C29AB">
        <w:rPr>
          <w:rFonts w:hint="cs"/>
          <w:b/>
          <w:rtl/>
        </w:rPr>
        <w:t>לפגוע</w:t>
      </w:r>
      <w:r w:rsidRPr="007C29AB">
        <w:rPr>
          <w:b/>
          <w:rtl/>
        </w:rPr>
        <w:t xml:space="preserve"> </w:t>
      </w:r>
      <w:r w:rsidRPr="007C29AB">
        <w:rPr>
          <w:rFonts w:hint="cs"/>
          <w:b/>
          <w:rtl/>
        </w:rPr>
        <w:t>באמון</w:t>
      </w:r>
      <w:r w:rsidRPr="007C29AB">
        <w:rPr>
          <w:b/>
          <w:rtl/>
        </w:rPr>
        <w:t xml:space="preserve"> </w:t>
      </w:r>
      <w:r w:rsidRPr="007C29AB">
        <w:rPr>
          <w:rFonts w:hint="cs"/>
          <w:b/>
          <w:rtl/>
        </w:rPr>
        <w:t>הציבור</w:t>
      </w:r>
      <w:r w:rsidRPr="007C29AB">
        <w:rPr>
          <w:b/>
          <w:rtl/>
        </w:rPr>
        <w:t xml:space="preserve"> </w:t>
      </w:r>
      <w:r w:rsidRPr="007C29AB">
        <w:rPr>
          <w:rFonts w:hint="cs"/>
          <w:b/>
          <w:rtl/>
        </w:rPr>
        <w:t>במערך הכשרות</w:t>
      </w:r>
      <w:r w:rsidRPr="007C29AB">
        <w:rPr>
          <w:b/>
          <w:rtl/>
        </w:rPr>
        <w:t xml:space="preserve"> </w:t>
      </w:r>
      <w:r w:rsidRPr="007C29AB">
        <w:rPr>
          <w:rFonts w:hint="cs"/>
          <w:b/>
          <w:rtl/>
        </w:rPr>
        <w:t>ובמועצ</w:t>
      </w:r>
      <w:r>
        <w:rPr>
          <w:rFonts w:hint="cs"/>
          <w:b/>
          <w:rtl/>
        </w:rPr>
        <w:t>ות</w:t>
      </w:r>
      <w:r w:rsidRPr="007C29AB">
        <w:rPr>
          <w:b/>
          <w:rtl/>
        </w:rPr>
        <w:t xml:space="preserve"> </w:t>
      </w:r>
      <w:r w:rsidRPr="007C29AB">
        <w:rPr>
          <w:rFonts w:hint="cs"/>
          <w:b/>
          <w:rtl/>
        </w:rPr>
        <w:t>הדתי</w:t>
      </w:r>
      <w:r>
        <w:rPr>
          <w:rFonts w:hint="cs"/>
          <w:b/>
          <w:rtl/>
        </w:rPr>
        <w:t>ו</w:t>
      </w:r>
      <w:r w:rsidRPr="007C29AB">
        <w:rPr>
          <w:rFonts w:hint="cs"/>
          <w:b/>
          <w:rtl/>
        </w:rPr>
        <w:t>ת</w:t>
      </w:r>
      <w:r>
        <w:rPr>
          <w:rFonts w:hint="cs"/>
          <w:b/>
          <w:rtl/>
        </w:rPr>
        <w:t>.</w:t>
      </w:r>
      <w:r>
        <w:rPr>
          <w:rFonts w:hint="cs"/>
          <w:rtl/>
        </w:rPr>
        <w:t xml:space="preserve"> מצב זה עלול לפגוע הן באיכות עבודת הפיקוח שלהם והן באיכות ההשגחה שלהם.</w:t>
      </w:r>
    </w:p>
    <w:p w:rsidR="00FC2850" w:rsidRPr="002C3499" w:rsidP="00B737AC">
      <w:pPr>
        <w:pStyle w:val="takzir"/>
        <w:rPr>
          <w:rFonts w:ascii="Tahoma" w:hAnsi="Tahoma" w:cs="Tahoma"/>
          <w:b w:val="0"/>
          <w:bCs w:val="0"/>
          <w:noProof w:val="0"/>
          <w:sz w:val="28"/>
          <w:rtl/>
        </w:rPr>
      </w:pPr>
      <w:bookmarkStart w:id="8" w:name="_Toc474826265"/>
    </w:p>
    <w:p w:rsidR="00FC2850" w:rsidRPr="002C3499" w:rsidP="00B737AC">
      <w:pPr>
        <w:pStyle w:val="KOT5T"/>
        <w:rPr>
          <w:rtl/>
        </w:rPr>
      </w:pPr>
      <w:r w:rsidRPr="005D1ECA">
        <w:rPr>
          <w:rFonts w:hint="cs"/>
          <w:rtl/>
        </w:rPr>
        <w:t>רוב</w:t>
      </w:r>
      <w:r w:rsidRPr="005D1ECA">
        <w:rPr>
          <w:rtl/>
        </w:rPr>
        <w:t xml:space="preserve"> </w:t>
      </w:r>
      <w:r w:rsidRPr="005D1ECA">
        <w:rPr>
          <w:rFonts w:hint="cs"/>
          <w:rtl/>
        </w:rPr>
        <w:t>המשגיחים</w:t>
      </w:r>
      <w:r w:rsidRPr="005D1ECA">
        <w:rPr>
          <w:rtl/>
        </w:rPr>
        <w:t xml:space="preserve"> </w:t>
      </w:r>
      <w:r w:rsidRPr="005D1ECA">
        <w:rPr>
          <w:rFonts w:hint="cs"/>
          <w:rtl/>
        </w:rPr>
        <w:t>אינם</w:t>
      </w:r>
      <w:r w:rsidRPr="005D1ECA">
        <w:rPr>
          <w:rtl/>
        </w:rPr>
        <w:t xml:space="preserve"> </w:t>
      </w:r>
      <w:r w:rsidRPr="005D1ECA">
        <w:rPr>
          <w:rFonts w:hint="cs"/>
          <w:rtl/>
        </w:rPr>
        <w:t>מוסמכים</w:t>
      </w:r>
      <w:r w:rsidRPr="005D1ECA">
        <w:rPr>
          <w:rtl/>
        </w:rPr>
        <w:t xml:space="preserve"> </w:t>
      </w:r>
      <w:r w:rsidRPr="005D1ECA">
        <w:rPr>
          <w:rFonts w:hint="cs"/>
          <w:rtl/>
        </w:rPr>
        <w:t>כנדרש</w:t>
      </w:r>
      <w:r w:rsidRPr="005D1ECA">
        <w:rPr>
          <w:rtl/>
        </w:rPr>
        <w:t xml:space="preserve"> </w:t>
      </w:r>
      <w:r>
        <w:br/>
      </w:r>
      <w:r w:rsidRPr="005D1ECA">
        <w:rPr>
          <w:rFonts w:hint="cs"/>
          <w:rtl/>
        </w:rPr>
        <w:t>ועד</w:t>
      </w:r>
      <w:r w:rsidRPr="005D1ECA">
        <w:rPr>
          <w:rtl/>
        </w:rPr>
        <w:t xml:space="preserve"> </w:t>
      </w:r>
      <w:r w:rsidRPr="005D1ECA">
        <w:rPr>
          <w:rFonts w:hint="cs"/>
          <w:rtl/>
        </w:rPr>
        <w:t>לאחרונה</w:t>
      </w:r>
      <w:r w:rsidRPr="005D1ECA">
        <w:rPr>
          <w:rtl/>
        </w:rPr>
        <w:t xml:space="preserve"> </w:t>
      </w:r>
      <w:r w:rsidRPr="005D1ECA">
        <w:rPr>
          <w:rFonts w:hint="cs"/>
          <w:rtl/>
        </w:rPr>
        <w:t>לא</w:t>
      </w:r>
      <w:r w:rsidRPr="005D1ECA">
        <w:rPr>
          <w:rtl/>
        </w:rPr>
        <w:t xml:space="preserve"> </w:t>
      </w:r>
      <w:r w:rsidRPr="005D1ECA">
        <w:rPr>
          <w:rFonts w:hint="cs"/>
          <w:rtl/>
        </w:rPr>
        <w:t>הורשו</w:t>
      </w:r>
      <w:r w:rsidRPr="005D1ECA">
        <w:rPr>
          <w:rtl/>
        </w:rPr>
        <w:t xml:space="preserve"> </w:t>
      </w:r>
      <w:r w:rsidRPr="005D1ECA">
        <w:rPr>
          <w:rFonts w:hint="cs"/>
          <w:rtl/>
        </w:rPr>
        <w:t>נשים</w:t>
      </w:r>
      <w:r w:rsidRPr="005D1ECA">
        <w:rPr>
          <w:rtl/>
        </w:rPr>
        <w:t xml:space="preserve"> </w:t>
      </w:r>
      <w:r w:rsidRPr="005D1ECA">
        <w:rPr>
          <w:rFonts w:hint="cs"/>
          <w:rtl/>
        </w:rPr>
        <w:t>לגשת</w:t>
      </w:r>
      <w:r w:rsidRPr="005D1ECA">
        <w:rPr>
          <w:rtl/>
        </w:rPr>
        <w:t xml:space="preserve"> </w:t>
      </w:r>
      <w:r w:rsidRPr="005D1ECA">
        <w:rPr>
          <w:rFonts w:hint="cs"/>
          <w:rtl/>
        </w:rPr>
        <w:t>למבחני</w:t>
      </w:r>
      <w:r w:rsidRPr="005D1ECA">
        <w:rPr>
          <w:rtl/>
        </w:rPr>
        <w:t xml:space="preserve"> </w:t>
      </w:r>
      <w:r w:rsidRPr="005D1ECA">
        <w:rPr>
          <w:rFonts w:hint="cs"/>
          <w:rtl/>
        </w:rPr>
        <w:t>הסמכה</w:t>
      </w:r>
      <w:bookmarkEnd w:id="8"/>
    </w:p>
    <w:p w:rsidR="00FC2850" w:rsidP="00B737AC">
      <w:pPr>
        <w:pStyle w:val="takzir-text"/>
        <w:bidi/>
        <w:rPr>
          <w:b/>
          <w:rtl/>
        </w:rPr>
      </w:pPr>
      <w:r w:rsidRPr="002C3499">
        <w:rPr>
          <w:rStyle w:val="Heading7Char"/>
          <w:rFonts w:ascii="Tahoma" w:hAnsi="Tahoma" w:cs="Tahoma" w:hint="cs"/>
          <w:sz w:val="17"/>
          <w:szCs w:val="17"/>
          <w:rtl/>
        </w:rPr>
        <w:t>הסמכת משגיחים:</w:t>
      </w:r>
      <w:r>
        <w:rPr>
          <w:rFonts w:hint="cs"/>
          <w:b/>
          <w:sz w:val="24"/>
          <w:rtl/>
        </w:rPr>
        <w:t xml:space="preserve"> </w:t>
      </w:r>
      <w:r>
        <w:rPr>
          <w:rFonts w:hint="cs"/>
          <w:b/>
          <w:rtl/>
        </w:rPr>
        <w:t>אף שכבר עברו יותר משש שנים מאז פרסם המשרד את נוהל הכשרות, ובו חלה חובת ההסמכה באמצעות מבחן הסמכה של הרבנות, ואף שבנוהל ניתנה למועצות הדתיות ארכה של חצי שנה להסמכת המשגיחים הוותיקים, שיעור גבוה מהם עדיין אינו מוסמך; רק כ-35% מהמשגיחים מחזיקים בתעודת הסמכה מהרבנות (משגיח על כשרות מזון). לדוגמה, בנתניה - 10% מהמשגיחים מחזיקים בתעודת הסמכה, בירושלים - 17%, ברחובות - 25%, בחיפה - 35%, בתל אביב - 58% ובאשדוד - 64%.</w:t>
      </w:r>
      <w:r w:rsidRPr="0012789B" w:rsidR="005F314D">
        <w:rPr>
          <w:noProof/>
          <w:rtl/>
        </w:rPr>
        <mc:AlternateContent>
          <mc:Choice Requires="wps">
            <w:drawing>
              <wp:anchor distT="0" distB="0" distL="114300" distR="114300" simplePos="0" relativeHeight="251664384" behindDoc="1" locked="0" layoutInCell="1" allowOverlap="1">
                <wp:simplePos x="0" y="0"/>
                <wp:positionH relativeFrom="margin">
                  <wp:posOffset>-431800</wp:posOffset>
                </wp:positionH>
                <wp:positionV relativeFrom="margin">
                  <wp:align>top</wp:align>
                </wp:positionV>
                <wp:extent cx="1512000" cy="4590000"/>
                <wp:effectExtent l="0" t="0" r="0" b="1270"/>
                <wp:wrapNone/>
                <wp:docPr id="1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5F314D">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04168527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07456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D007E4">
                            <w:pPr>
                              <w:spacing w:after="0" w:line="240" w:lineRule="auto"/>
                              <w:rPr>
                                <w:rFonts w:cs="Tahoma"/>
                                <w:color w:val="0B5294"/>
                                <w:spacing w:val="-4"/>
                                <w:sz w:val="24"/>
                                <w:szCs w:val="24"/>
                                <w:rtl/>
                                <w:cs/>
                              </w:rPr>
                            </w:pPr>
                            <w:r w:rsidRPr="005F314D">
                              <w:rPr>
                                <w:rFonts w:cs="Tahoma" w:hint="eastAsia"/>
                                <w:color w:val="0B5294"/>
                                <w:spacing w:val="-4"/>
                                <w:sz w:val="24"/>
                                <w:szCs w:val="24"/>
                                <w:rtl/>
                              </w:rPr>
                              <w:t>אף</w:t>
                            </w:r>
                            <w:r w:rsidRPr="005F314D">
                              <w:rPr>
                                <w:rFonts w:cs="Tahoma"/>
                                <w:color w:val="0B5294"/>
                                <w:spacing w:val="-4"/>
                                <w:sz w:val="24"/>
                                <w:szCs w:val="24"/>
                                <w:rtl/>
                              </w:rPr>
                              <w:t xml:space="preserve"> </w:t>
                            </w:r>
                            <w:r w:rsidRPr="005F314D">
                              <w:rPr>
                                <w:rFonts w:cs="Tahoma" w:hint="eastAsia"/>
                                <w:color w:val="0B5294"/>
                                <w:spacing w:val="-4"/>
                                <w:sz w:val="24"/>
                                <w:szCs w:val="24"/>
                                <w:rtl/>
                              </w:rPr>
                              <w:t>שכבר</w:t>
                            </w:r>
                            <w:r w:rsidRPr="005F314D">
                              <w:rPr>
                                <w:rFonts w:cs="Tahoma"/>
                                <w:color w:val="0B5294"/>
                                <w:spacing w:val="-4"/>
                                <w:sz w:val="24"/>
                                <w:szCs w:val="24"/>
                                <w:rtl/>
                              </w:rPr>
                              <w:t xml:space="preserve"> </w:t>
                            </w:r>
                            <w:r w:rsidRPr="005F314D">
                              <w:rPr>
                                <w:rFonts w:cs="Tahoma" w:hint="eastAsia"/>
                                <w:color w:val="0B5294"/>
                                <w:spacing w:val="-4"/>
                                <w:sz w:val="24"/>
                                <w:szCs w:val="24"/>
                                <w:rtl/>
                              </w:rPr>
                              <w:t>עברו</w:t>
                            </w:r>
                            <w:r w:rsidRPr="005F314D">
                              <w:rPr>
                                <w:rFonts w:cs="Tahoma"/>
                                <w:color w:val="0B5294"/>
                                <w:spacing w:val="-4"/>
                                <w:sz w:val="24"/>
                                <w:szCs w:val="24"/>
                                <w:rtl/>
                              </w:rPr>
                              <w:t xml:space="preserve"> </w:t>
                            </w:r>
                            <w:r w:rsidRPr="005F314D">
                              <w:rPr>
                                <w:rFonts w:cs="Tahoma" w:hint="eastAsia"/>
                                <w:color w:val="0B5294"/>
                                <w:spacing w:val="-4"/>
                                <w:sz w:val="24"/>
                                <w:szCs w:val="24"/>
                                <w:rtl/>
                              </w:rPr>
                              <w:t>יותר</w:t>
                            </w:r>
                            <w:r w:rsidRPr="005F314D">
                              <w:rPr>
                                <w:rFonts w:cs="Tahoma"/>
                                <w:color w:val="0B5294"/>
                                <w:spacing w:val="-4"/>
                                <w:sz w:val="24"/>
                                <w:szCs w:val="24"/>
                                <w:rtl/>
                              </w:rPr>
                              <w:t xml:space="preserve"> </w:t>
                            </w:r>
                            <w:r w:rsidRPr="005F314D">
                              <w:rPr>
                                <w:rFonts w:cs="Tahoma" w:hint="eastAsia"/>
                                <w:color w:val="0B5294"/>
                                <w:spacing w:val="-4"/>
                                <w:sz w:val="24"/>
                                <w:szCs w:val="24"/>
                                <w:rtl/>
                              </w:rPr>
                              <w:t>משש</w:t>
                            </w:r>
                            <w:r w:rsidRPr="005F314D">
                              <w:rPr>
                                <w:rFonts w:cs="Tahoma"/>
                                <w:color w:val="0B5294"/>
                                <w:spacing w:val="-4"/>
                                <w:sz w:val="24"/>
                                <w:szCs w:val="24"/>
                                <w:rtl/>
                              </w:rPr>
                              <w:t xml:space="preserve"> </w:t>
                            </w:r>
                            <w:r w:rsidRPr="005F314D">
                              <w:rPr>
                                <w:rFonts w:cs="Tahoma" w:hint="eastAsia"/>
                                <w:color w:val="0B5294"/>
                                <w:spacing w:val="-4"/>
                                <w:sz w:val="24"/>
                                <w:szCs w:val="24"/>
                                <w:rtl/>
                              </w:rPr>
                              <w:t>שנים</w:t>
                            </w:r>
                            <w:r w:rsidRPr="005F314D">
                              <w:rPr>
                                <w:rFonts w:cs="Tahoma"/>
                                <w:color w:val="0B5294"/>
                                <w:spacing w:val="-4"/>
                                <w:sz w:val="24"/>
                                <w:szCs w:val="24"/>
                                <w:rtl/>
                              </w:rPr>
                              <w:t xml:space="preserve"> </w:t>
                            </w:r>
                            <w:r w:rsidRPr="005F314D">
                              <w:rPr>
                                <w:rFonts w:cs="Tahoma" w:hint="eastAsia"/>
                                <w:color w:val="0B5294"/>
                                <w:spacing w:val="-4"/>
                                <w:sz w:val="24"/>
                                <w:szCs w:val="24"/>
                                <w:rtl/>
                              </w:rPr>
                              <w:t>מאז</w:t>
                            </w:r>
                            <w:r w:rsidRPr="005F314D">
                              <w:rPr>
                                <w:rFonts w:cs="Tahoma"/>
                                <w:color w:val="0B5294"/>
                                <w:spacing w:val="-4"/>
                                <w:sz w:val="24"/>
                                <w:szCs w:val="24"/>
                                <w:rtl/>
                              </w:rPr>
                              <w:t xml:space="preserve"> </w:t>
                            </w:r>
                            <w:r w:rsidRPr="005F314D">
                              <w:rPr>
                                <w:rFonts w:cs="Tahoma" w:hint="eastAsia"/>
                                <w:color w:val="0B5294"/>
                                <w:spacing w:val="-4"/>
                                <w:sz w:val="24"/>
                                <w:szCs w:val="24"/>
                                <w:rtl/>
                              </w:rPr>
                              <w:t>פרסם</w:t>
                            </w:r>
                            <w:r w:rsidRPr="005F314D">
                              <w:rPr>
                                <w:rFonts w:cs="Tahoma"/>
                                <w:color w:val="0B5294"/>
                                <w:spacing w:val="-4"/>
                                <w:sz w:val="24"/>
                                <w:szCs w:val="24"/>
                                <w:rtl/>
                              </w:rPr>
                              <w:t xml:space="preserve"> </w:t>
                            </w:r>
                            <w:r w:rsidRPr="005F314D">
                              <w:rPr>
                                <w:rFonts w:cs="Tahoma" w:hint="eastAsia"/>
                                <w:color w:val="0B5294"/>
                                <w:spacing w:val="-4"/>
                                <w:sz w:val="24"/>
                                <w:szCs w:val="24"/>
                                <w:rtl/>
                              </w:rPr>
                              <w:t>המשרד</w:t>
                            </w:r>
                            <w:r w:rsidRPr="005F314D">
                              <w:rPr>
                                <w:rFonts w:cs="Tahoma"/>
                                <w:color w:val="0B5294"/>
                                <w:spacing w:val="-4"/>
                                <w:sz w:val="24"/>
                                <w:szCs w:val="24"/>
                                <w:rtl/>
                              </w:rPr>
                              <w:t xml:space="preserve"> </w:t>
                            </w:r>
                            <w:r w:rsidRPr="005F314D">
                              <w:rPr>
                                <w:rFonts w:cs="Tahoma" w:hint="eastAsia"/>
                                <w:color w:val="0B5294"/>
                                <w:spacing w:val="-4"/>
                                <w:sz w:val="24"/>
                                <w:szCs w:val="24"/>
                                <w:rtl/>
                              </w:rPr>
                              <w:t>את</w:t>
                            </w:r>
                            <w:r w:rsidRPr="005F314D">
                              <w:rPr>
                                <w:rFonts w:cs="Tahoma"/>
                                <w:color w:val="0B5294"/>
                                <w:spacing w:val="-4"/>
                                <w:sz w:val="24"/>
                                <w:szCs w:val="24"/>
                                <w:rtl/>
                              </w:rPr>
                              <w:t xml:space="preserve"> </w:t>
                            </w:r>
                            <w:r w:rsidRPr="005F314D">
                              <w:rPr>
                                <w:rFonts w:cs="Tahoma" w:hint="eastAsia"/>
                                <w:color w:val="0B5294"/>
                                <w:spacing w:val="-4"/>
                                <w:sz w:val="24"/>
                                <w:szCs w:val="24"/>
                                <w:rtl/>
                              </w:rPr>
                              <w:t>נוהל</w:t>
                            </w:r>
                            <w:r w:rsidRPr="005F314D">
                              <w:rPr>
                                <w:rFonts w:cs="Tahoma"/>
                                <w:color w:val="0B5294"/>
                                <w:spacing w:val="-4"/>
                                <w:sz w:val="24"/>
                                <w:szCs w:val="24"/>
                                <w:rtl/>
                              </w:rPr>
                              <w:t xml:space="preserve"> </w:t>
                            </w:r>
                            <w:r w:rsidRPr="005F314D">
                              <w:rPr>
                                <w:rFonts w:cs="Tahoma" w:hint="eastAsia"/>
                                <w:color w:val="0B5294"/>
                                <w:spacing w:val="-4"/>
                                <w:sz w:val="24"/>
                                <w:szCs w:val="24"/>
                                <w:rtl/>
                              </w:rPr>
                              <w:t>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ובו</w:t>
                            </w:r>
                            <w:r w:rsidRPr="005F314D">
                              <w:rPr>
                                <w:rFonts w:cs="Tahoma"/>
                                <w:color w:val="0B5294"/>
                                <w:spacing w:val="-4"/>
                                <w:sz w:val="24"/>
                                <w:szCs w:val="24"/>
                                <w:rtl/>
                              </w:rPr>
                              <w:t xml:space="preserve"> </w:t>
                            </w:r>
                            <w:r w:rsidRPr="005F314D">
                              <w:rPr>
                                <w:rFonts w:cs="Tahoma" w:hint="eastAsia"/>
                                <w:color w:val="0B5294"/>
                                <w:spacing w:val="-4"/>
                                <w:sz w:val="24"/>
                                <w:szCs w:val="24"/>
                                <w:rtl/>
                              </w:rPr>
                              <w:t>חלה</w:t>
                            </w:r>
                            <w:r w:rsidRPr="005F314D">
                              <w:rPr>
                                <w:rFonts w:cs="Tahoma"/>
                                <w:color w:val="0B5294"/>
                                <w:spacing w:val="-4"/>
                                <w:sz w:val="24"/>
                                <w:szCs w:val="24"/>
                                <w:rtl/>
                              </w:rPr>
                              <w:t xml:space="preserve"> </w:t>
                            </w:r>
                            <w:r w:rsidRPr="005F314D">
                              <w:rPr>
                                <w:rFonts w:cs="Tahoma" w:hint="eastAsia"/>
                                <w:color w:val="0B5294"/>
                                <w:spacing w:val="-4"/>
                                <w:sz w:val="24"/>
                                <w:szCs w:val="24"/>
                                <w:rtl/>
                              </w:rPr>
                              <w:t>חובת</w:t>
                            </w:r>
                            <w:r w:rsidRPr="005F314D">
                              <w:rPr>
                                <w:rFonts w:cs="Tahoma"/>
                                <w:color w:val="0B5294"/>
                                <w:spacing w:val="-4"/>
                                <w:sz w:val="24"/>
                                <w:szCs w:val="24"/>
                                <w:rtl/>
                              </w:rPr>
                              <w:t xml:space="preserve"> </w:t>
                            </w:r>
                            <w:r w:rsidRPr="005F314D">
                              <w:rPr>
                                <w:rFonts w:cs="Tahoma" w:hint="eastAsia"/>
                                <w:color w:val="0B5294"/>
                                <w:spacing w:val="-4"/>
                                <w:sz w:val="24"/>
                                <w:szCs w:val="24"/>
                                <w:rtl/>
                              </w:rPr>
                              <w:t>ההסמכה</w:t>
                            </w:r>
                            <w:r w:rsidRPr="005F314D">
                              <w:rPr>
                                <w:rFonts w:cs="Tahoma"/>
                                <w:color w:val="0B5294"/>
                                <w:spacing w:val="-4"/>
                                <w:sz w:val="24"/>
                                <w:szCs w:val="24"/>
                                <w:rtl/>
                              </w:rPr>
                              <w:t xml:space="preserve"> </w:t>
                            </w:r>
                            <w:r w:rsidRPr="005F314D">
                              <w:rPr>
                                <w:rFonts w:cs="Tahoma" w:hint="eastAsia"/>
                                <w:color w:val="0B5294"/>
                                <w:spacing w:val="-4"/>
                                <w:sz w:val="24"/>
                                <w:szCs w:val="24"/>
                                <w:rtl/>
                              </w:rPr>
                              <w:t>באמצעות</w:t>
                            </w:r>
                            <w:r w:rsidRPr="005F314D">
                              <w:rPr>
                                <w:rFonts w:cs="Tahoma"/>
                                <w:color w:val="0B5294"/>
                                <w:spacing w:val="-4"/>
                                <w:sz w:val="24"/>
                                <w:szCs w:val="24"/>
                                <w:rtl/>
                              </w:rPr>
                              <w:t xml:space="preserve"> </w:t>
                            </w:r>
                            <w:r w:rsidRPr="005F314D">
                              <w:rPr>
                                <w:rFonts w:cs="Tahoma" w:hint="eastAsia"/>
                                <w:color w:val="0B5294"/>
                                <w:spacing w:val="-4"/>
                                <w:sz w:val="24"/>
                                <w:szCs w:val="24"/>
                                <w:rtl/>
                              </w:rPr>
                              <w:t>מבחן</w:t>
                            </w:r>
                            <w:r w:rsidRPr="005F314D">
                              <w:rPr>
                                <w:rFonts w:cs="Tahoma"/>
                                <w:color w:val="0B5294"/>
                                <w:spacing w:val="-4"/>
                                <w:sz w:val="24"/>
                                <w:szCs w:val="24"/>
                                <w:rtl/>
                              </w:rPr>
                              <w:t xml:space="preserve"> </w:t>
                            </w:r>
                            <w:r w:rsidRPr="005F314D">
                              <w:rPr>
                                <w:rFonts w:cs="Tahoma" w:hint="eastAsia"/>
                                <w:color w:val="0B5294"/>
                                <w:spacing w:val="-4"/>
                                <w:sz w:val="24"/>
                                <w:szCs w:val="24"/>
                                <w:rtl/>
                              </w:rPr>
                              <w:t>הסמכה</w:t>
                            </w:r>
                            <w:r w:rsidRPr="005F314D">
                              <w:rPr>
                                <w:rFonts w:cs="Tahoma"/>
                                <w:color w:val="0B5294"/>
                                <w:spacing w:val="-4"/>
                                <w:sz w:val="24"/>
                                <w:szCs w:val="24"/>
                                <w:rtl/>
                              </w:rPr>
                              <w:t xml:space="preserve"> </w:t>
                            </w:r>
                            <w:r w:rsidRPr="005F314D">
                              <w:rPr>
                                <w:rFonts w:cs="Tahoma" w:hint="eastAsia"/>
                                <w:color w:val="0B5294"/>
                                <w:spacing w:val="-4"/>
                                <w:sz w:val="24"/>
                                <w:szCs w:val="24"/>
                                <w:rtl/>
                              </w:rPr>
                              <w:t>של</w:t>
                            </w:r>
                            <w:r w:rsidRPr="005F314D">
                              <w:rPr>
                                <w:rFonts w:cs="Tahoma"/>
                                <w:color w:val="0B5294"/>
                                <w:spacing w:val="-4"/>
                                <w:sz w:val="24"/>
                                <w:szCs w:val="24"/>
                                <w:rtl/>
                              </w:rPr>
                              <w:t xml:space="preserve"> </w:t>
                            </w:r>
                            <w:r w:rsidRPr="005F314D">
                              <w:rPr>
                                <w:rFonts w:cs="Tahoma" w:hint="eastAsia"/>
                                <w:color w:val="0B5294"/>
                                <w:spacing w:val="-4"/>
                                <w:sz w:val="24"/>
                                <w:szCs w:val="24"/>
                                <w:rtl/>
                              </w:rPr>
                              <w:t>הרבנות</w:t>
                            </w:r>
                            <w:r>
                              <w:rPr>
                                <w:rFonts w:cs="Tahoma" w:hint="cs"/>
                                <w:color w:val="0B5294"/>
                                <w:spacing w:val="-4"/>
                                <w:sz w:val="24"/>
                                <w:szCs w:val="24"/>
                                <w:rtl/>
                              </w:rPr>
                              <w:t xml:space="preserve">, </w:t>
                            </w:r>
                            <w:r w:rsidRPr="005F314D">
                              <w:rPr>
                                <w:rFonts w:cs="Tahoma" w:hint="eastAsia"/>
                                <w:color w:val="0B5294"/>
                                <w:spacing w:val="-4"/>
                                <w:sz w:val="24"/>
                                <w:szCs w:val="24"/>
                                <w:rtl/>
                              </w:rPr>
                              <w:t>שיעור</w:t>
                            </w:r>
                            <w:r w:rsidRPr="005F314D">
                              <w:rPr>
                                <w:rFonts w:cs="Tahoma"/>
                                <w:color w:val="0B5294"/>
                                <w:spacing w:val="-4"/>
                                <w:sz w:val="24"/>
                                <w:szCs w:val="24"/>
                                <w:rtl/>
                              </w:rPr>
                              <w:t xml:space="preserve"> </w:t>
                            </w:r>
                            <w:r w:rsidRPr="005F314D">
                              <w:rPr>
                                <w:rFonts w:cs="Tahoma" w:hint="eastAsia"/>
                                <w:color w:val="0B5294"/>
                                <w:spacing w:val="-4"/>
                                <w:sz w:val="24"/>
                                <w:szCs w:val="24"/>
                                <w:rtl/>
                              </w:rPr>
                              <w:t>גבוה</w:t>
                            </w:r>
                            <w:r w:rsidRPr="005F314D">
                              <w:rPr>
                                <w:rFonts w:cs="Tahoma"/>
                                <w:color w:val="0B5294"/>
                                <w:spacing w:val="-4"/>
                                <w:sz w:val="24"/>
                                <w:szCs w:val="24"/>
                                <w:rtl/>
                              </w:rPr>
                              <w:t xml:space="preserve"> </w:t>
                            </w:r>
                            <w:r w:rsidRPr="005F314D">
                              <w:rPr>
                                <w:rFonts w:cs="Tahoma" w:hint="eastAsia"/>
                                <w:color w:val="0B5294"/>
                                <w:spacing w:val="-4"/>
                                <w:sz w:val="24"/>
                                <w:szCs w:val="24"/>
                                <w:rtl/>
                              </w:rPr>
                              <w:t>מ</w:t>
                            </w:r>
                            <w:r>
                              <w:rPr>
                                <w:rFonts w:cs="Tahoma" w:hint="cs"/>
                                <w:color w:val="0B5294"/>
                                <w:spacing w:val="-4"/>
                                <w:sz w:val="24"/>
                                <w:szCs w:val="24"/>
                                <w:rtl/>
                              </w:rPr>
                              <w:t>משגיחי 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עדיין</w:t>
                            </w:r>
                            <w:r w:rsidRPr="005F314D">
                              <w:rPr>
                                <w:rFonts w:cs="Tahoma"/>
                                <w:color w:val="0B5294"/>
                                <w:spacing w:val="-4"/>
                                <w:sz w:val="24"/>
                                <w:szCs w:val="24"/>
                                <w:rtl/>
                              </w:rPr>
                              <w:t xml:space="preserve"> </w:t>
                            </w:r>
                            <w:r w:rsidRPr="005F314D">
                              <w:rPr>
                                <w:rFonts w:cs="Tahoma" w:hint="eastAsia"/>
                                <w:color w:val="0B5294"/>
                                <w:spacing w:val="-4"/>
                                <w:sz w:val="24"/>
                                <w:szCs w:val="24"/>
                                <w:rtl/>
                              </w:rPr>
                              <w:t>אינו</w:t>
                            </w:r>
                            <w:r w:rsidRPr="005F314D">
                              <w:rPr>
                                <w:rFonts w:cs="Tahoma"/>
                                <w:color w:val="0B5294"/>
                                <w:spacing w:val="-4"/>
                                <w:sz w:val="24"/>
                                <w:szCs w:val="24"/>
                                <w:rtl/>
                              </w:rPr>
                              <w:t xml:space="preserve"> </w:t>
                            </w:r>
                            <w:r w:rsidRPr="005F314D">
                              <w:rPr>
                                <w:rFonts w:cs="Tahoma" w:hint="eastAsia"/>
                                <w:color w:val="0B5294"/>
                                <w:spacing w:val="-4"/>
                                <w:sz w:val="24"/>
                                <w:szCs w:val="24"/>
                                <w:rtl/>
                              </w:rPr>
                              <w:t>מוסמך</w:t>
                            </w:r>
                          </w:p>
                          <w:p w:rsidR="00D007E4" w:rsidRPr="00373C5D" w:rsidP="005F314D">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70272198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9571516"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28"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51072" filled="f" stroked="f">
                <v:textbox>
                  <w:txbxContent>
                    <w:p w:rsidR="00D007E4" w:rsidRPr="00373C5D" w:rsidP="005F314D">
                      <w:pPr>
                        <w:spacing w:line="240" w:lineRule="atLeast"/>
                        <w:rPr>
                          <w:rFonts w:cs="Tahoma"/>
                          <w:b/>
                          <w:bCs/>
                          <w:color w:val="0B5294"/>
                          <w:sz w:val="48"/>
                          <w:szCs w:val="48"/>
                          <w:rtl/>
                        </w:rPr>
                      </w:pPr>
                      <w:drawing>
                        <wp:inline distT="0" distB="0" distL="0" distR="0">
                          <wp:extent cx="311150" cy="256800"/>
                          <wp:effectExtent l="0" t="0" r="0" b="0"/>
                          <wp:docPr id="1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620161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D007E4">
                      <w:pPr>
                        <w:spacing w:after="0" w:line="240" w:lineRule="auto"/>
                        <w:rPr>
                          <w:rFonts w:cs="Tahoma"/>
                          <w:color w:val="0B5294"/>
                          <w:spacing w:val="-4"/>
                          <w:sz w:val="24"/>
                          <w:szCs w:val="24"/>
                          <w:rtl/>
                          <w:cs/>
                        </w:rPr>
                      </w:pPr>
                      <w:r w:rsidRPr="005F314D">
                        <w:rPr>
                          <w:rFonts w:cs="Tahoma" w:hint="eastAsia"/>
                          <w:color w:val="0B5294"/>
                          <w:spacing w:val="-4"/>
                          <w:sz w:val="24"/>
                          <w:szCs w:val="24"/>
                          <w:rtl/>
                        </w:rPr>
                        <w:t>אף</w:t>
                      </w:r>
                      <w:r w:rsidRPr="005F314D">
                        <w:rPr>
                          <w:rFonts w:cs="Tahoma"/>
                          <w:color w:val="0B5294"/>
                          <w:spacing w:val="-4"/>
                          <w:sz w:val="24"/>
                          <w:szCs w:val="24"/>
                          <w:rtl/>
                        </w:rPr>
                        <w:t xml:space="preserve"> </w:t>
                      </w:r>
                      <w:r w:rsidRPr="005F314D">
                        <w:rPr>
                          <w:rFonts w:cs="Tahoma" w:hint="eastAsia"/>
                          <w:color w:val="0B5294"/>
                          <w:spacing w:val="-4"/>
                          <w:sz w:val="24"/>
                          <w:szCs w:val="24"/>
                          <w:rtl/>
                        </w:rPr>
                        <w:t>שכבר</w:t>
                      </w:r>
                      <w:r w:rsidRPr="005F314D">
                        <w:rPr>
                          <w:rFonts w:cs="Tahoma"/>
                          <w:color w:val="0B5294"/>
                          <w:spacing w:val="-4"/>
                          <w:sz w:val="24"/>
                          <w:szCs w:val="24"/>
                          <w:rtl/>
                        </w:rPr>
                        <w:t xml:space="preserve"> </w:t>
                      </w:r>
                      <w:r w:rsidRPr="005F314D">
                        <w:rPr>
                          <w:rFonts w:cs="Tahoma" w:hint="eastAsia"/>
                          <w:color w:val="0B5294"/>
                          <w:spacing w:val="-4"/>
                          <w:sz w:val="24"/>
                          <w:szCs w:val="24"/>
                          <w:rtl/>
                        </w:rPr>
                        <w:t>עברו</w:t>
                      </w:r>
                      <w:r w:rsidRPr="005F314D">
                        <w:rPr>
                          <w:rFonts w:cs="Tahoma"/>
                          <w:color w:val="0B5294"/>
                          <w:spacing w:val="-4"/>
                          <w:sz w:val="24"/>
                          <w:szCs w:val="24"/>
                          <w:rtl/>
                        </w:rPr>
                        <w:t xml:space="preserve"> </w:t>
                      </w:r>
                      <w:r w:rsidRPr="005F314D">
                        <w:rPr>
                          <w:rFonts w:cs="Tahoma" w:hint="eastAsia"/>
                          <w:color w:val="0B5294"/>
                          <w:spacing w:val="-4"/>
                          <w:sz w:val="24"/>
                          <w:szCs w:val="24"/>
                          <w:rtl/>
                        </w:rPr>
                        <w:t>יותר</w:t>
                      </w:r>
                      <w:r w:rsidRPr="005F314D">
                        <w:rPr>
                          <w:rFonts w:cs="Tahoma"/>
                          <w:color w:val="0B5294"/>
                          <w:spacing w:val="-4"/>
                          <w:sz w:val="24"/>
                          <w:szCs w:val="24"/>
                          <w:rtl/>
                        </w:rPr>
                        <w:t xml:space="preserve"> </w:t>
                      </w:r>
                      <w:r w:rsidRPr="005F314D">
                        <w:rPr>
                          <w:rFonts w:cs="Tahoma" w:hint="eastAsia"/>
                          <w:color w:val="0B5294"/>
                          <w:spacing w:val="-4"/>
                          <w:sz w:val="24"/>
                          <w:szCs w:val="24"/>
                          <w:rtl/>
                        </w:rPr>
                        <w:t>משש</w:t>
                      </w:r>
                      <w:r w:rsidRPr="005F314D">
                        <w:rPr>
                          <w:rFonts w:cs="Tahoma"/>
                          <w:color w:val="0B5294"/>
                          <w:spacing w:val="-4"/>
                          <w:sz w:val="24"/>
                          <w:szCs w:val="24"/>
                          <w:rtl/>
                        </w:rPr>
                        <w:t xml:space="preserve"> </w:t>
                      </w:r>
                      <w:r w:rsidRPr="005F314D">
                        <w:rPr>
                          <w:rFonts w:cs="Tahoma" w:hint="eastAsia"/>
                          <w:color w:val="0B5294"/>
                          <w:spacing w:val="-4"/>
                          <w:sz w:val="24"/>
                          <w:szCs w:val="24"/>
                          <w:rtl/>
                        </w:rPr>
                        <w:t>שנים</w:t>
                      </w:r>
                      <w:r w:rsidRPr="005F314D">
                        <w:rPr>
                          <w:rFonts w:cs="Tahoma"/>
                          <w:color w:val="0B5294"/>
                          <w:spacing w:val="-4"/>
                          <w:sz w:val="24"/>
                          <w:szCs w:val="24"/>
                          <w:rtl/>
                        </w:rPr>
                        <w:t xml:space="preserve"> </w:t>
                      </w:r>
                      <w:r w:rsidRPr="005F314D">
                        <w:rPr>
                          <w:rFonts w:cs="Tahoma" w:hint="eastAsia"/>
                          <w:color w:val="0B5294"/>
                          <w:spacing w:val="-4"/>
                          <w:sz w:val="24"/>
                          <w:szCs w:val="24"/>
                          <w:rtl/>
                        </w:rPr>
                        <w:t>מאז</w:t>
                      </w:r>
                      <w:r w:rsidRPr="005F314D">
                        <w:rPr>
                          <w:rFonts w:cs="Tahoma"/>
                          <w:color w:val="0B5294"/>
                          <w:spacing w:val="-4"/>
                          <w:sz w:val="24"/>
                          <w:szCs w:val="24"/>
                          <w:rtl/>
                        </w:rPr>
                        <w:t xml:space="preserve"> </w:t>
                      </w:r>
                      <w:r w:rsidRPr="005F314D">
                        <w:rPr>
                          <w:rFonts w:cs="Tahoma" w:hint="eastAsia"/>
                          <w:color w:val="0B5294"/>
                          <w:spacing w:val="-4"/>
                          <w:sz w:val="24"/>
                          <w:szCs w:val="24"/>
                          <w:rtl/>
                        </w:rPr>
                        <w:t>פרסם</w:t>
                      </w:r>
                      <w:r w:rsidRPr="005F314D">
                        <w:rPr>
                          <w:rFonts w:cs="Tahoma"/>
                          <w:color w:val="0B5294"/>
                          <w:spacing w:val="-4"/>
                          <w:sz w:val="24"/>
                          <w:szCs w:val="24"/>
                          <w:rtl/>
                        </w:rPr>
                        <w:t xml:space="preserve"> </w:t>
                      </w:r>
                      <w:r w:rsidRPr="005F314D">
                        <w:rPr>
                          <w:rFonts w:cs="Tahoma" w:hint="eastAsia"/>
                          <w:color w:val="0B5294"/>
                          <w:spacing w:val="-4"/>
                          <w:sz w:val="24"/>
                          <w:szCs w:val="24"/>
                          <w:rtl/>
                        </w:rPr>
                        <w:t>המשרד</w:t>
                      </w:r>
                      <w:r w:rsidRPr="005F314D">
                        <w:rPr>
                          <w:rFonts w:cs="Tahoma"/>
                          <w:color w:val="0B5294"/>
                          <w:spacing w:val="-4"/>
                          <w:sz w:val="24"/>
                          <w:szCs w:val="24"/>
                          <w:rtl/>
                        </w:rPr>
                        <w:t xml:space="preserve"> </w:t>
                      </w:r>
                      <w:r w:rsidRPr="005F314D">
                        <w:rPr>
                          <w:rFonts w:cs="Tahoma" w:hint="eastAsia"/>
                          <w:color w:val="0B5294"/>
                          <w:spacing w:val="-4"/>
                          <w:sz w:val="24"/>
                          <w:szCs w:val="24"/>
                          <w:rtl/>
                        </w:rPr>
                        <w:t>את</w:t>
                      </w:r>
                      <w:r w:rsidRPr="005F314D">
                        <w:rPr>
                          <w:rFonts w:cs="Tahoma"/>
                          <w:color w:val="0B5294"/>
                          <w:spacing w:val="-4"/>
                          <w:sz w:val="24"/>
                          <w:szCs w:val="24"/>
                          <w:rtl/>
                        </w:rPr>
                        <w:t xml:space="preserve"> </w:t>
                      </w:r>
                      <w:r w:rsidRPr="005F314D">
                        <w:rPr>
                          <w:rFonts w:cs="Tahoma" w:hint="eastAsia"/>
                          <w:color w:val="0B5294"/>
                          <w:spacing w:val="-4"/>
                          <w:sz w:val="24"/>
                          <w:szCs w:val="24"/>
                          <w:rtl/>
                        </w:rPr>
                        <w:t>נוהל</w:t>
                      </w:r>
                      <w:r w:rsidRPr="005F314D">
                        <w:rPr>
                          <w:rFonts w:cs="Tahoma"/>
                          <w:color w:val="0B5294"/>
                          <w:spacing w:val="-4"/>
                          <w:sz w:val="24"/>
                          <w:szCs w:val="24"/>
                          <w:rtl/>
                        </w:rPr>
                        <w:t xml:space="preserve"> </w:t>
                      </w:r>
                      <w:r w:rsidRPr="005F314D">
                        <w:rPr>
                          <w:rFonts w:cs="Tahoma" w:hint="eastAsia"/>
                          <w:color w:val="0B5294"/>
                          <w:spacing w:val="-4"/>
                          <w:sz w:val="24"/>
                          <w:szCs w:val="24"/>
                          <w:rtl/>
                        </w:rPr>
                        <w:t>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ובו</w:t>
                      </w:r>
                      <w:r w:rsidRPr="005F314D">
                        <w:rPr>
                          <w:rFonts w:cs="Tahoma"/>
                          <w:color w:val="0B5294"/>
                          <w:spacing w:val="-4"/>
                          <w:sz w:val="24"/>
                          <w:szCs w:val="24"/>
                          <w:rtl/>
                        </w:rPr>
                        <w:t xml:space="preserve"> </w:t>
                      </w:r>
                      <w:r w:rsidRPr="005F314D">
                        <w:rPr>
                          <w:rFonts w:cs="Tahoma" w:hint="eastAsia"/>
                          <w:color w:val="0B5294"/>
                          <w:spacing w:val="-4"/>
                          <w:sz w:val="24"/>
                          <w:szCs w:val="24"/>
                          <w:rtl/>
                        </w:rPr>
                        <w:t>חלה</w:t>
                      </w:r>
                      <w:r w:rsidRPr="005F314D">
                        <w:rPr>
                          <w:rFonts w:cs="Tahoma"/>
                          <w:color w:val="0B5294"/>
                          <w:spacing w:val="-4"/>
                          <w:sz w:val="24"/>
                          <w:szCs w:val="24"/>
                          <w:rtl/>
                        </w:rPr>
                        <w:t xml:space="preserve"> </w:t>
                      </w:r>
                      <w:r w:rsidRPr="005F314D">
                        <w:rPr>
                          <w:rFonts w:cs="Tahoma" w:hint="eastAsia"/>
                          <w:color w:val="0B5294"/>
                          <w:spacing w:val="-4"/>
                          <w:sz w:val="24"/>
                          <w:szCs w:val="24"/>
                          <w:rtl/>
                        </w:rPr>
                        <w:t>חובת</w:t>
                      </w:r>
                      <w:r w:rsidRPr="005F314D">
                        <w:rPr>
                          <w:rFonts w:cs="Tahoma"/>
                          <w:color w:val="0B5294"/>
                          <w:spacing w:val="-4"/>
                          <w:sz w:val="24"/>
                          <w:szCs w:val="24"/>
                          <w:rtl/>
                        </w:rPr>
                        <w:t xml:space="preserve"> </w:t>
                      </w:r>
                      <w:r w:rsidRPr="005F314D">
                        <w:rPr>
                          <w:rFonts w:cs="Tahoma" w:hint="eastAsia"/>
                          <w:color w:val="0B5294"/>
                          <w:spacing w:val="-4"/>
                          <w:sz w:val="24"/>
                          <w:szCs w:val="24"/>
                          <w:rtl/>
                        </w:rPr>
                        <w:t>ההסמכה</w:t>
                      </w:r>
                      <w:r w:rsidRPr="005F314D">
                        <w:rPr>
                          <w:rFonts w:cs="Tahoma"/>
                          <w:color w:val="0B5294"/>
                          <w:spacing w:val="-4"/>
                          <w:sz w:val="24"/>
                          <w:szCs w:val="24"/>
                          <w:rtl/>
                        </w:rPr>
                        <w:t xml:space="preserve"> </w:t>
                      </w:r>
                      <w:r w:rsidRPr="005F314D">
                        <w:rPr>
                          <w:rFonts w:cs="Tahoma" w:hint="eastAsia"/>
                          <w:color w:val="0B5294"/>
                          <w:spacing w:val="-4"/>
                          <w:sz w:val="24"/>
                          <w:szCs w:val="24"/>
                          <w:rtl/>
                        </w:rPr>
                        <w:t>באמצעות</w:t>
                      </w:r>
                      <w:r w:rsidRPr="005F314D">
                        <w:rPr>
                          <w:rFonts w:cs="Tahoma"/>
                          <w:color w:val="0B5294"/>
                          <w:spacing w:val="-4"/>
                          <w:sz w:val="24"/>
                          <w:szCs w:val="24"/>
                          <w:rtl/>
                        </w:rPr>
                        <w:t xml:space="preserve"> </w:t>
                      </w:r>
                      <w:r w:rsidRPr="005F314D">
                        <w:rPr>
                          <w:rFonts w:cs="Tahoma" w:hint="eastAsia"/>
                          <w:color w:val="0B5294"/>
                          <w:spacing w:val="-4"/>
                          <w:sz w:val="24"/>
                          <w:szCs w:val="24"/>
                          <w:rtl/>
                        </w:rPr>
                        <w:t>מבחן</w:t>
                      </w:r>
                      <w:r w:rsidRPr="005F314D">
                        <w:rPr>
                          <w:rFonts w:cs="Tahoma"/>
                          <w:color w:val="0B5294"/>
                          <w:spacing w:val="-4"/>
                          <w:sz w:val="24"/>
                          <w:szCs w:val="24"/>
                          <w:rtl/>
                        </w:rPr>
                        <w:t xml:space="preserve"> </w:t>
                      </w:r>
                      <w:r w:rsidRPr="005F314D">
                        <w:rPr>
                          <w:rFonts w:cs="Tahoma" w:hint="eastAsia"/>
                          <w:color w:val="0B5294"/>
                          <w:spacing w:val="-4"/>
                          <w:sz w:val="24"/>
                          <w:szCs w:val="24"/>
                          <w:rtl/>
                        </w:rPr>
                        <w:t>הסמכה</w:t>
                      </w:r>
                      <w:r w:rsidRPr="005F314D">
                        <w:rPr>
                          <w:rFonts w:cs="Tahoma"/>
                          <w:color w:val="0B5294"/>
                          <w:spacing w:val="-4"/>
                          <w:sz w:val="24"/>
                          <w:szCs w:val="24"/>
                          <w:rtl/>
                        </w:rPr>
                        <w:t xml:space="preserve"> </w:t>
                      </w:r>
                      <w:r w:rsidRPr="005F314D">
                        <w:rPr>
                          <w:rFonts w:cs="Tahoma" w:hint="eastAsia"/>
                          <w:color w:val="0B5294"/>
                          <w:spacing w:val="-4"/>
                          <w:sz w:val="24"/>
                          <w:szCs w:val="24"/>
                          <w:rtl/>
                        </w:rPr>
                        <w:t>של</w:t>
                      </w:r>
                      <w:r w:rsidRPr="005F314D">
                        <w:rPr>
                          <w:rFonts w:cs="Tahoma"/>
                          <w:color w:val="0B5294"/>
                          <w:spacing w:val="-4"/>
                          <w:sz w:val="24"/>
                          <w:szCs w:val="24"/>
                          <w:rtl/>
                        </w:rPr>
                        <w:t xml:space="preserve"> </w:t>
                      </w:r>
                      <w:r w:rsidRPr="005F314D">
                        <w:rPr>
                          <w:rFonts w:cs="Tahoma" w:hint="eastAsia"/>
                          <w:color w:val="0B5294"/>
                          <w:spacing w:val="-4"/>
                          <w:sz w:val="24"/>
                          <w:szCs w:val="24"/>
                          <w:rtl/>
                        </w:rPr>
                        <w:t>הרבנות</w:t>
                      </w:r>
                      <w:r>
                        <w:rPr>
                          <w:rFonts w:cs="Tahoma" w:hint="cs"/>
                          <w:color w:val="0B5294"/>
                          <w:spacing w:val="-4"/>
                          <w:sz w:val="24"/>
                          <w:szCs w:val="24"/>
                          <w:rtl/>
                        </w:rPr>
                        <w:t xml:space="preserve">, </w:t>
                      </w:r>
                      <w:r w:rsidRPr="005F314D">
                        <w:rPr>
                          <w:rFonts w:cs="Tahoma" w:hint="eastAsia"/>
                          <w:color w:val="0B5294"/>
                          <w:spacing w:val="-4"/>
                          <w:sz w:val="24"/>
                          <w:szCs w:val="24"/>
                          <w:rtl/>
                        </w:rPr>
                        <w:t>שיעור</w:t>
                      </w:r>
                      <w:r w:rsidRPr="005F314D">
                        <w:rPr>
                          <w:rFonts w:cs="Tahoma"/>
                          <w:color w:val="0B5294"/>
                          <w:spacing w:val="-4"/>
                          <w:sz w:val="24"/>
                          <w:szCs w:val="24"/>
                          <w:rtl/>
                        </w:rPr>
                        <w:t xml:space="preserve"> </w:t>
                      </w:r>
                      <w:r w:rsidRPr="005F314D">
                        <w:rPr>
                          <w:rFonts w:cs="Tahoma" w:hint="eastAsia"/>
                          <w:color w:val="0B5294"/>
                          <w:spacing w:val="-4"/>
                          <w:sz w:val="24"/>
                          <w:szCs w:val="24"/>
                          <w:rtl/>
                        </w:rPr>
                        <w:t>גבוה</w:t>
                      </w:r>
                      <w:r w:rsidRPr="005F314D">
                        <w:rPr>
                          <w:rFonts w:cs="Tahoma"/>
                          <w:color w:val="0B5294"/>
                          <w:spacing w:val="-4"/>
                          <w:sz w:val="24"/>
                          <w:szCs w:val="24"/>
                          <w:rtl/>
                        </w:rPr>
                        <w:t xml:space="preserve"> </w:t>
                      </w:r>
                      <w:r w:rsidRPr="005F314D">
                        <w:rPr>
                          <w:rFonts w:cs="Tahoma" w:hint="eastAsia"/>
                          <w:color w:val="0B5294"/>
                          <w:spacing w:val="-4"/>
                          <w:sz w:val="24"/>
                          <w:szCs w:val="24"/>
                          <w:rtl/>
                        </w:rPr>
                        <w:t>מ</w:t>
                      </w:r>
                      <w:r>
                        <w:rPr>
                          <w:rFonts w:cs="Tahoma" w:hint="cs"/>
                          <w:color w:val="0B5294"/>
                          <w:spacing w:val="-4"/>
                          <w:sz w:val="24"/>
                          <w:szCs w:val="24"/>
                          <w:rtl/>
                        </w:rPr>
                        <w:t>משגיחי 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עדיין</w:t>
                      </w:r>
                      <w:r w:rsidRPr="005F314D">
                        <w:rPr>
                          <w:rFonts w:cs="Tahoma"/>
                          <w:color w:val="0B5294"/>
                          <w:spacing w:val="-4"/>
                          <w:sz w:val="24"/>
                          <w:szCs w:val="24"/>
                          <w:rtl/>
                        </w:rPr>
                        <w:t xml:space="preserve"> </w:t>
                      </w:r>
                      <w:r w:rsidRPr="005F314D">
                        <w:rPr>
                          <w:rFonts w:cs="Tahoma" w:hint="eastAsia"/>
                          <w:color w:val="0B5294"/>
                          <w:spacing w:val="-4"/>
                          <w:sz w:val="24"/>
                          <w:szCs w:val="24"/>
                          <w:rtl/>
                        </w:rPr>
                        <w:t>אינו</w:t>
                      </w:r>
                      <w:r w:rsidRPr="005F314D">
                        <w:rPr>
                          <w:rFonts w:cs="Tahoma"/>
                          <w:color w:val="0B5294"/>
                          <w:spacing w:val="-4"/>
                          <w:sz w:val="24"/>
                          <w:szCs w:val="24"/>
                          <w:rtl/>
                        </w:rPr>
                        <w:t xml:space="preserve"> </w:t>
                      </w:r>
                      <w:r w:rsidRPr="005F314D">
                        <w:rPr>
                          <w:rFonts w:cs="Tahoma" w:hint="eastAsia"/>
                          <w:color w:val="0B5294"/>
                          <w:spacing w:val="-4"/>
                          <w:sz w:val="24"/>
                          <w:szCs w:val="24"/>
                          <w:rtl/>
                        </w:rPr>
                        <w:t>מוסמך</w:t>
                      </w:r>
                    </w:p>
                    <w:p w:rsidR="00D007E4" w:rsidRPr="00373C5D" w:rsidP="005F314D">
                      <w:pPr>
                        <w:spacing w:before="120" w:after="0" w:line="240" w:lineRule="atLeast"/>
                        <w:rPr>
                          <w:rFonts w:cs="Tahoma"/>
                          <w:b/>
                          <w:bCs/>
                          <w:color w:val="0B5294"/>
                          <w:sz w:val="48"/>
                          <w:szCs w:val="48"/>
                          <w:rtl/>
                        </w:rPr>
                      </w:pPr>
                      <w:drawing>
                        <wp:inline distT="0" distB="0" distL="0" distR="0">
                          <wp:extent cx="288000" cy="31337"/>
                          <wp:effectExtent l="0" t="0" r="0" b="6985"/>
                          <wp:docPr id="1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183496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C2850" w:rsidP="00B737AC">
      <w:pPr>
        <w:pStyle w:val="takzir-text"/>
        <w:bidi/>
        <w:rPr>
          <w:b/>
          <w:rtl/>
        </w:rPr>
      </w:pPr>
      <w:r w:rsidRPr="002C3499">
        <w:rPr>
          <w:rStyle w:val="Heading7Char"/>
          <w:rFonts w:ascii="Tahoma" w:hAnsi="Tahoma" w:cs="Tahoma" w:hint="cs"/>
          <w:sz w:val="17"/>
          <w:szCs w:val="17"/>
          <w:rtl/>
        </w:rPr>
        <w:t xml:space="preserve">העסקת </w:t>
      </w:r>
      <w:r w:rsidRPr="002C3499">
        <w:rPr>
          <w:rStyle w:val="Heading7Char"/>
          <w:rFonts w:ascii="Tahoma" w:hAnsi="Tahoma" w:cs="Tahoma" w:hint="eastAsia"/>
          <w:sz w:val="17"/>
          <w:szCs w:val="17"/>
          <w:rtl/>
        </w:rPr>
        <w:t>משגיחות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כשרות</w:t>
      </w:r>
      <w:r w:rsidRPr="002C3499">
        <w:rPr>
          <w:rStyle w:val="Heading7Char"/>
          <w:rFonts w:ascii="Tahoma" w:hAnsi="Tahoma" w:cs="Tahoma"/>
          <w:sz w:val="17"/>
          <w:szCs w:val="17"/>
          <w:rtl/>
        </w:rPr>
        <w:t>:</w:t>
      </w:r>
      <w:r>
        <w:rPr>
          <w:rFonts w:hint="cs"/>
          <w:rtl/>
        </w:rPr>
        <w:t xml:space="preserve"> </w:t>
      </w:r>
      <w:r w:rsidRPr="005F509D">
        <w:rPr>
          <w:rFonts w:hint="cs"/>
          <w:rtl/>
        </w:rPr>
        <w:t xml:space="preserve">עד אפריל 2014 לא </w:t>
      </w:r>
      <w:r w:rsidRPr="005F509D">
        <w:rPr>
          <w:rFonts w:hint="cs"/>
          <w:rtl/>
        </w:rPr>
        <w:t>א</w:t>
      </w:r>
      <w:r>
        <w:rPr>
          <w:rFonts w:hint="cs"/>
          <w:rtl/>
        </w:rPr>
        <w:t>י</w:t>
      </w:r>
      <w:r w:rsidRPr="005F509D">
        <w:rPr>
          <w:rFonts w:hint="cs"/>
          <w:rtl/>
        </w:rPr>
        <w:t>פשרה</w:t>
      </w:r>
      <w:r w:rsidRPr="005F509D">
        <w:rPr>
          <w:rFonts w:hint="cs"/>
          <w:rtl/>
        </w:rPr>
        <w:t xml:space="preserve"> הרבנות </w:t>
      </w:r>
      <w:r>
        <w:rPr>
          <w:rFonts w:hint="cs"/>
          <w:rtl/>
        </w:rPr>
        <w:t>לנשים</w:t>
      </w:r>
      <w:r w:rsidRPr="005F509D">
        <w:rPr>
          <w:rFonts w:hint="cs"/>
          <w:rtl/>
        </w:rPr>
        <w:t xml:space="preserve"> </w:t>
      </w:r>
      <w:r>
        <w:rPr>
          <w:rFonts w:hint="cs"/>
          <w:rtl/>
        </w:rPr>
        <w:t>לגשת ל</w:t>
      </w:r>
      <w:r w:rsidRPr="005F509D">
        <w:rPr>
          <w:rFonts w:hint="cs"/>
          <w:rtl/>
        </w:rPr>
        <w:t>בחינות ההסמכה למשגיחי כשרות.</w:t>
      </w:r>
      <w:r>
        <w:rPr>
          <w:rFonts w:hint="cs"/>
          <w:rtl/>
        </w:rPr>
        <w:t xml:space="preserve"> באפריל 2014 עדכן המשרד את נוהל הכשרות וציין בו בהערת שוליים כי "האמור מתייחס לגברים ונשים כאחד".</w:t>
      </w:r>
      <w:r>
        <w:rPr>
          <w:rtl/>
        </w:rPr>
        <w:t xml:space="preserve"> </w:t>
      </w:r>
      <w:r w:rsidRPr="005F509D">
        <w:rPr>
          <w:rFonts w:hint="cs"/>
          <w:rtl/>
        </w:rPr>
        <w:t>מאז</w:t>
      </w:r>
      <w:r>
        <w:rPr>
          <w:rtl/>
        </w:rPr>
        <w:t xml:space="preserve"> </w:t>
      </w:r>
      <w:r w:rsidRPr="005F509D">
        <w:rPr>
          <w:rFonts w:hint="cs"/>
          <w:rtl/>
        </w:rPr>
        <w:t>הוסמכו</w:t>
      </w:r>
      <w:r>
        <w:rPr>
          <w:rFonts w:hint="cs"/>
          <w:rtl/>
        </w:rPr>
        <w:t xml:space="preserve"> לתפקיד זה</w:t>
      </w:r>
      <w:r w:rsidRPr="005F509D">
        <w:rPr>
          <w:rFonts w:hint="cs"/>
          <w:rtl/>
        </w:rPr>
        <w:t xml:space="preserve"> 12 נשים בלבד; </w:t>
      </w:r>
      <w:r>
        <w:rPr>
          <w:rFonts w:hint="cs"/>
          <w:rtl/>
        </w:rPr>
        <w:t xml:space="preserve">בין </w:t>
      </w:r>
      <w:r w:rsidRPr="005F509D">
        <w:rPr>
          <w:rFonts w:hint="cs"/>
          <w:rtl/>
        </w:rPr>
        <w:t xml:space="preserve">178 </w:t>
      </w:r>
      <w:r>
        <w:rPr>
          <w:rFonts w:hint="cs"/>
          <w:rtl/>
        </w:rPr>
        <w:t>ה</w:t>
      </w:r>
      <w:r w:rsidRPr="005F509D">
        <w:rPr>
          <w:rFonts w:hint="cs"/>
          <w:rtl/>
        </w:rPr>
        <w:t>משגיחי</w:t>
      </w:r>
      <w:r>
        <w:rPr>
          <w:rFonts w:hint="cs"/>
          <w:rtl/>
        </w:rPr>
        <w:t>ם</w:t>
      </w:r>
      <w:r w:rsidRPr="005F509D">
        <w:rPr>
          <w:rFonts w:hint="cs"/>
          <w:rtl/>
        </w:rPr>
        <w:t xml:space="preserve"> שנקלטו במועצות הדתיות </w:t>
      </w:r>
      <w:r>
        <w:rPr>
          <w:rFonts w:hint="cs"/>
          <w:rtl/>
        </w:rPr>
        <w:t xml:space="preserve">בפרק הזמן </w:t>
      </w:r>
      <w:r w:rsidRPr="005F509D">
        <w:rPr>
          <w:rFonts w:hint="cs"/>
          <w:rtl/>
        </w:rPr>
        <w:t>ינואר 2015-יוני 2016, לא הייתה ולו אישה א</w:t>
      </w:r>
      <w:r w:rsidRPr="00EE7842">
        <w:rPr>
          <w:rFonts w:hint="cs"/>
          <w:rtl/>
        </w:rPr>
        <w:t>חת.</w:t>
      </w:r>
      <w:r w:rsidRPr="005F509D">
        <w:rPr>
          <w:rFonts w:hint="cs"/>
          <w:rtl/>
        </w:rPr>
        <w:t xml:space="preserve"> הרבנות לא </w:t>
      </w:r>
      <w:r>
        <w:rPr>
          <w:rFonts w:hint="cs"/>
          <w:rtl/>
        </w:rPr>
        <w:t xml:space="preserve">הנגישה מידע </w:t>
      </w:r>
      <w:r w:rsidRPr="005F509D">
        <w:rPr>
          <w:rFonts w:hint="cs"/>
          <w:rtl/>
        </w:rPr>
        <w:t xml:space="preserve">לידיעת הציבור </w:t>
      </w:r>
      <w:r>
        <w:rPr>
          <w:rFonts w:hint="cs"/>
          <w:rtl/>
        </w:rPr>
        <w:t>בדבר ה</w:t>
      </w:r>
      <w:r w:rsidRPr="005F509D">
        <w:rPr>
          <w:rFonts w:hint="cs"/>
          <w:rtl/>
        </w:rPr>
        <w:t xml:space="preserve">אפשרות </w:t>
      </w:r>
      <w:r>
        <w:rPr>
          <w:rFonts w:hint="cs"/>
          <w:rtl/>
        </w:rPr>
        <w:t>שניתנה ל</w:t>
      </w:r>
      <w:r w:rsidRPr="005F509D">
        <w:rPr>
          <w:rFonts w:hint="cs"/>
          <w:rtl/>
        </w:rPr>
        <w:t xml:space="preserve">נשים </w:t>
      </w:r>
      <w:r>
        <w:rPr>
          <w:rFonts w:hint="cs"/>
          <w:rtl/>
        </w:rPr>
        <w:t>לגשת ל</w:t>
      </w:r>
      <w:r w:rsidRPr="005F509D">
        <w:rPr>
          <w:rFonts w:hint="cs"/>
          <w:rtl/>
        </w:rPr>
        <w:t>מבחני ההסמכה למשגיחי כשרות</w:t>
      </w:r>
      <w:r>
        <w:rPr>
          <w:rFonts w:hint="cs"/>
          <w:rtl/>
        </w:rPr>
        <w:t xml:space="preserve"> </w:t>
      </w:r>
      <w:r w:rsidRPr="005F509D">
        <w:rPr>
          <w:rFonts w:hint="cs"/>
          <w:rtl/>
        </w:rPr>
        <w:t xml:space="preserve">- לא באתר האינטרנט שלה ולא בכל דרך אחרת. מצב </w:t>
      </w:r>
      <w:r>
        <w:rPr>
          <w:rFonts w:hint="cs"/>
          <w:rtl/>
        </w:rPr>
        <w:t>ש</w:t>
      </w:r>
      <w:r w:rsidRPr="005F509D">
        <w:rPr>
          <w:rFonts w:hint="cs"/>
          <w:rtl/>
        </w:rPr>
        <w:t xml:space="preserve">בו </w:t>
      </w:r>
      <w:r>
        <w:rPr>
          <w:rFonts w:hint="cs"/>
          <w:rtl/>
        </w:rPr>
        <w:t>שיעור ה</w:t>
      </w:r>
      <w:r w:rsidRPr="005F509D">
        <w:rPr>
          <w:rFonts w:hint="cs"/>
          <w:rtl/>
        </w:rPr>
        <w:t xml:space="preserve">נשים </w:t>
      </w:r>
      <w:r>
        <w:rPr>
          <w:rFonts w:hint="cs"/>
          <w:rtl/>
        </w:rPr>
        <w:t>מ</w:t>
      </w:r>
      <w:r w:rsidRPr="005F509D">
        <w:rPr>
          <w:rFonts w:hint="cs"/>
          <w:rtl/>
        </w:rPr>
        <w:t xml:space="preserve">כלל משגיחי הכשרות </w:t>
      </w:r>
      <w:r>
        <w:rPr>
          <w:rFonts w:hint="cs"/>
          <w:rtl/>
        </w:rPr>
        <w:t xml:space="preserve">הוא </w:t>
      </w:r>
      <w:r w:rsidRPr="005F509D">
        <w:rPr>
          <w:rFonts w:hint="cs"/>
          <w:rtl/>
        </w:rPr>
        <w:t>פחות מאחוז</w:t>
      </w:r>
      <w:r>
        <w:rPr>
          <w:rFonts w:hint="cs"/>
          <w:rtl/>
        </w:rPr>
        <w:t xml:space="preserve"> אחד</w:t>
      </w:r>
      <w:r w:rsidRPr="005F509D">
        <w:rPr>
          <w:rFonts w:hint="cs"/>
          <w:rtl/>
        </w:rPr>
        <w:t xml:space="preserve">, </w:t>
      </w:r>
      <w:r>
        <w:rPr>
          <w:rFonts w:hint="cs"/>
          <w:rtl/>
        </w:rPr>
        <w:t>משמעותו</w:t>
      </w:r>
      <w:r w:rsidRPr="005F509D">
        <w:rPr>
          <w:rFonts w:hint="cs"/>
          <w:rtl/>
        </w:rPr>
        <w:t xml:space="preserve"> הדרה של נשים מעיסוק זה</w:t>
      </w:r>
      <w:r>
        <w:rPr>
          <w:rFonts w:hint="cs"/>
          <w:rtl/>
        </w:rPr>
        <w:t xml:space="preserve"> - דבר ש</w:t>
      </w:r>
      <w:r w:rsidRPr="005F509D">
        <w:rPr>
          <w:rFonts w:hint="cs"/>
          <w:rtl/>
        </w:rPr>
        <w:t>אינו עולה בקנה אחד עם הדרישה למתן שוויון הזדמנויות בתעסוקה.</w:t>
      </w:r>
    </w:p>
    <w:p w:rsidR="00FC2850" w:rsidRPr="002C3499" w:rsidP="00B737AC">
      <w:pPr>
        <w:pStyle w:val="takzir"/>
        <w:rPr>
          <w:rFonts w:ascii="Tahoma" w:hAnsi="Tahoma" w:cs="Tahoma"/>
          <w:b w:val="0"/>
          <w:bCs w:val="0"/>
          <w:noProof w:val="0"/>
          <w:sz w:val="28"/>
          <w:rtl/>
        </w:rPr>
      </w:pPr>
      <w:bookmarkStart w:id="9" w:name="_Toc474420691"/>
      <w:bookmarkStart w:id="10" w:name="_Toc474334551"/>
      <w:bookmarkStart w:id="11" w:name="_Toc474826266"/>
    </w:p>
    <w:p w:rsidR="00FC2850" w:rsidRPr="002C3499" w:rsidP="00B737AC">
      <w:pPr>
        <w:pStyle w:val="KOT5T"/>
        <w:rPr>
          <w:rtl/>
        </w:rPr>
      </w:pPr>
      <w:r w:rsidRPr="004F5330">
        <w:rPr>
          <w:rFonts w:hint="cs"/>
          <w:rtl/>
        </w:rPr>
        <w:t>המשרד</w:t>
      </w:r>
      <w:r>
        <w:rPr>
          <w:rFonts w:hint="cs"/>
          <w:rtl/>
        </w:rPr>
        <w:t xml:space="preserve"> לשירותי דת</w:t>
      </w:r>
      <w:r w:rsidRPr="004F5330">
        <w:rPr>
          <w:rFonts w:hint="cs"/>
          <w:rtl/>
        </w:rPr>
        <w:t xml:space="preserve">, </w:t>
      </w:r>
      <w:r>
        <w:rPr>
          <w:rFonts w:hint="cs"/>
          <w:rtl/>
        </w:rPr>
        <w:t xml:space="preserve">הרבנות הראשית, </w:t>
      </w:r>
      <w:r w:rsidRPr="004F5330">
        <w:rPr>
          <w:rFonts w:hint="cs"/>
          <w:rtl/>
        </w:rPr>
        <w:t>הרבנות המקומית והמועצות הדתיות</w:t>
      </w:r>
      <w:bookmarkEnd w:id="9"/>
      <w:r>
        <w:rPr>
          <w:rFonts w:hint="cs"/>
          <w:rtl/>
        </w:rPr>
        <w:t xml:space="preserve"> אינם מתואמים ביניהם</w:t>
      </w:r>
      <w:bookmarkEnd w:id="10"/>
      <w:bookmarkEnd w:id="11"/>
    </w:p>
    <w:p w:rsidR="00FC2850" w:rsidRPr="004B2DC6" w:rsidP="00B737AC">
      <w:pPr>
        <w:pStyle w:val="takzir-text"/>
        <w:bidi/>
        <w:rPr>
          <w:rtl/>
        </w:rPr>
      </w:pPr>
      <w:r w:rsidRPr="002C3499">
        <w:rPr>
          <w:rStyle w:val="Heading7Char"/>
          <w:rFonts w:ascii="Tahoma" w:hAnsi="Tahoma" w:cs="Tahoma" w:hint="cs"/>
          <w:sz w:val="17"/>
          <w:szCs w:val="17"/>
          <w:rtl/>
        </w:rPr>
        <w:t>ממשק העבודה</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בין</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המועצה</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הדתית</w:t>
      </w:r>
      <w:r w:rsidRPr="002C3499">
        <w:rPr>
          <w:rStyle w:val="Heading7Char"/>
          <w:rFonts w:ascii="Tahoma" w:hAnsi="Tahoma" w:cs="Tahoma"/>
          <w:sz w:val="17"/>
          <w:szCs w:val="17"/>
          <w:rtl/>
        </w:rPr>
        <w:t xml:space="preserve"> </w:t>
      </w:r>
      <w:r w:rsidRPr="002C3499">
        <w:rPr>
          <w:rStyle w:val="Heading7Char"/>
          <w:rFonts w:ascii="Tahoma" w:hAnsi="Tahoma" w:cs="Tahoma" w:hint="cs"/>
          <w:sz w:val="17"/>
          <w:szCs w:val="17"/>
          <w:rtl/>
        </w:rPr>
        <w:t>ל</w:t>
      </w:r>
      <w:r w:rsidRPr="002C3499">
        <w:rPr>
          <w:rStyle w:val="Heading7Char"/>
          <w:rFonts w:ascii="Tahoma" w:hAnsi="Tahoma" w:cs="Tahoma" w:hint="eastAsia"/>
          <w:sz w:val="17"/>
          <w:szCs w:val="17"/>
          <w:rtl/>
        </w:rPr>
        <w:t>רבנות</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המקומית</w:t>
      </w:r>
      <w:r w:rsidRPr="002C3499">
        <w:rPr>
          <w:rStyle w:val="Heading7Char"/>
          <w:rFonts w:ascii="Tahoma" w:hAnsi="Tahoma" w:cs="Tahoma"/>
          <w:sz w:val="17"/>
          <w:szCs w:val="17"/>
          <w:rtl/>
        </w:rPr>
        <w:t>:</w:t>
      </w:r>
      <w:r w:rsidRPr="004F5330">
        <w:rPr>
          <w:rFonts w:hint="cs"/>
          <w:b/>
          <w:rtl/>
        </w:rPr>
        <w:t xml:space="preserve"> חלוקת התפקידים בין המועצה הדתית </w:t>
      </w:r>
      <w:r>
        <w:rPr>
          <w:rFonts w:hint="cs"/>
          <w:b/>
          <w:rtl/>
        </w:rPr>
        <w:t>ו</w:t>
      </w:r>
      <w:r w:rsidRPr="004F5330">
        <w:rPr>
          <w:rFonts w:hint="cs"/>
          <w:b/>
          <w:rtl/>
        </w:rPr>
        <w:t>בין הרבנות המקומית מושתתת על "תקנות נוהל לתאום והגדרת תפקידים בין הרבנות למועצה דתית, התשמ"ה-1985". בדוח שנתי 44</w:t>
      </w:r>
      <w:r>
        <w:rPr>
          <w:rStyle w:val="FootnoteReference0"/>
          <w:b/>
          <w:rtl/>
        </w:rPr>
        <w:footnoteReference w:id="12"/>
      </w:r>
      <w:r>
        <w:rPr>
          <w:rFonts w:hint="cs"/>
          <w:b/>
          <w:rtl/>
        </w:rPr>
        <w:t xml:space="preserve"> ובדוח הקודם</w:t>
      </w:r>
      <w:r w:rsidRPr="004F5330">
        <w:rPr>
          <w:rFonts w:hint="cs"/>
          <w:b/>
          <w:rtl/>
        </w:rPr>
        <w:t xml:space="preserve"> קבע</w:t>
      </w:r>
      <w:r>
        <w:rPr>
          <w:rFonts w:hint="cs"/>
          <w:b/>
          <w:rtl/>
        </w:rPr>
        <w:t xml:space="preserve"> משרד</w:t>
      </w:r>
      <w:r w:rsidRPr="004F5330">
        <w:rPr>
          <w:rFonts w:hint="cs"/>
          <w:b/>
          <w:rtl/>
        </w:rPr>
        <w:t xml:space="preserve"> מבקר המדינה שאין די בתקנות הנוהל שקבע משרד הדתות בעניין התיאום בין הרבנות המקומית </w:t>
      </w:r>
      <w:r>
        <w:rPr>
          <w:rFonts w:hint="cs"/>
          <w:b/>
          <w:rtl/>
        </w:rPr>
        <w:t>ובין ה</w:t>
      </w:r>
      <w:r w:rsidRPr="004F5330">
        <w:rPr>
          <w:rFonts w:hint="cs"/>
          <w:b/>
          <w:rtl/>
        </w:rPr>
        <w:t xml:space="preserve">מועצה הדתית, </w:t>
      </w:r>
      <w:r>
        <w:rPr>
          <w:rFonts w:hint="cs"/>
          <w:b/>
          <w:rtl/>
        </w:rPr>
        <w:t>מ</w:t>
      </w:r>
      <w:r w:rsidRPr="004F5330">
        <w:rPr>
          <w:rFonts w:hint="cs"/>
          <w:b/>
          <w:rtl/>
        </w:rPr>
        <w:t xml:space="preserve">כיוון </w:t>
      </w:r>
      <w:r>
        <w:rPr>
          <w:rFonts w:hint="cs"/>
          <w:b/>
          <w:rtl/>
        </w:rPr>
        <w:t>שאין</w:t>
      </w:r>
      <w:r w:rsidRPr="004F5330">
        <w:rPr>
          <w:b/>
          <w:rtl/>
        </w:rPr>
        <w:t xml:space="preserve"> בכוח</w:t>
      </w:r>
      <w:r>
        <w:rPr>
          <w:rFonts w:hint="cs"/>
          <w:b/>
          <w:rtl/>
        </w:rPr>
        <w:t>ן</w:t>
      </w:r>
      <w:r w:rsidRPr="004F5330">
        <w:rPr>
          <w:b/>
          <w:rtl/>
        </w:rPr>
        <w:t xml:space="preserve"> ליישב חילוקי דעות בין רב העיר </w:t>
      </w:r>
      <w:r>
        <w:rPr>
          <w:rFonts w:hint="cs"/>
          <w:b/>
          <w:rtl/>
        </w:rPr>
        <w:t>ו</w:t>
      </w:r>
      <w:r w:rsidRPr="004F5330">
        <w:rPr>
          <w:b/>
          <w:rtl/>
        </w:rPr>
        <w:t>בין המועצה הדתית</w:t>
      </w:r>
      <w:r w:rsidRPr="004F5330">
        <w:rPr>
          <w:rFonts w:hint="cs"/>
          <w:b/>
          <w:rtl/>
        </w:rPr>
        <w:t xml:space="preserve">. </w:t>
      </w:r>
      <w:r>
        <w:rPr>
          <w:rFonts w:hint="cs"/>
          <w:b/>
          <w:rtl/>
        </w:rPr>
        <w:t xml:space="preserve">עד מועד סיום </w:t>
      </w:r>
      <w:r>
        <w:rPr>
          <w:rFonts w:hint="cs"/>
          <w:b/>
          <w:rtl/>
        </w:rPr>
        <w:t xml:space="preserve">הביקורת </w:t>
      </w:r>
      <w:r w:rsidRPr="004F5330">
        <w:rPr>
          <w:rFonts w:hint="cs"/>
          <w:b/>
          <w:rtl/>
        </w:rPr>
        <w:t xml:space="preserve">טרם </w:t>
      </w:r>
      <w:r>
        <w:rPr>
          <w:rFonts w:hint="cs"/>
          <w:b/>
          <w:rtl/>
        </w:rPr>
        <w:t xml:space="preserve">הסדיר המשרד </w:t>
      </w:r>
      <w:r w:rsidRPr="004F5330">
        <w:rPr>
          <w:rFonts w:hint="cs"/>
          <w:b/>
          <w:rtl/>
        </w:rPr>
        <w:t xml:space="preserve">בחקיקת משנה </w:t>
      </w:r>
      <w:r>
        <w:rPr>
          <w:rFonts w:hint="cs"/>
          <w:b/>
          <w:rtl/>
        </w:rPr>
        <w:t xml:space="preserve">את </w:t>
      </w:r>
      <w:r w:rsidRPr="004F5330">
        <w:rPr>
          <w:rFonts w:hint="cs"/>
          <w:b/>
          <w:rtl/>
        </w:rPr>
        <w:t>נוהלי הפעולה של לשכות הרבנות המקומית ו</w:t>
      </w:r>
      <w:r>
        <w:rPr>
          <w:rFonts w:hint="cs"/>
          <w:b/>
          <w:rtl/>
        </w:rPr>
        <w:t xml:space="preserve">של </w:t>
      </w:r>
      <w:r w:rsidRPr="004F5330">
        <w:rPr>
          <w:rFonts w:hint="cs"/>
          <w:b/>
          <w:rtl/>
        </w:rPr>
        <w:t xml:space="preserve">המועצות הדתיות. </w:t>
      </w:r>
      <w:r>
        <w:rPr>
          <w:rFonts w:hint="cs"/>
          <w:rtl/>
        </w:rPr>
        <w:t xml:space="preserve">במצב זה אין בכוחה של הרבנות לכפות את הנחיותיה על הרבנים המקומיים, ואלה קובעים הנחיות </w:t>
      </w:r>
      <w:r>
        <w:rPr>
          <w:rFonts w:hint="cs"/>
          <w:rtl/>
        </w:rPr>
        <w:t>כשרותיות</w:t>
      </w:r>
      <w:r>
        <w:rPr>
          <w:rFonts w:hint="cs"/>
          <w:rtl/>
        </w:rPr>
        <w:t xml:space="preserve"> על פי השקפתם. כמו כן, וכפי שהדבר בא לידי ביטוי גם בדוח ביקורת זה, ראשי המועצות הדתיות לעתים אינם רואים עצמם כפופים להנחיות המשרד לשירותי דת.</w:t>
      </w:r>
      <w:r w:rsidRPr="006B79E8">
        <w:rPr>
          <w:rtl/>
        </w:rPr>
        <w:t xml:space="preserve"> </w:t>
      </w:r>
      <w:r>
        <w:rPr>
          <w:rFonts w:hint="cs"/>
          <w:rtl/>
        </w:rPr>
        <w:t xml:space="preserve">פועל יוצא - </w:t>
      </w:r>
      <w:r w:rsidRPr="009A2930">
        <w:rPr>
          <w:rtl/>
        </w:rPr>
        <w:t>היעדר תיאום בין הרב המקומי למועצה הדתית, בלבול וחוסר יעילות של השירות לציבור</w:t>
      </w:r>
      <w:r w:rsidRPr="009A2930">
        <w:rPr>
          <w:rFonts w:hint="cs"/>
          <w:rtl/>
        </w:rPr>
        <w:t>, וכן</w:t>
      </w:r>
      <w:r>
        <w:rPr>
          <w:rFonts w:hint="cs"/>
          <w:rtl/>
        </w:rPr>
        <w:t xml:space="preserve"> גם עלולים להיווצר פערים בעלויות הכשרות בין מועצות דתיות שונות.</w:t>
      </w:r>
    </w:p>
    <w:p w:rsidR="00FC2850" w:rsidRPr="00370DA0" w:rsidP="005F314D">
      <w:pPr>
        <w:pStyle w:val="takzir-text"/>
        <w:bidi/>
        <w:rPr>
          <w:rtl/>
        </w:rPr>
      </w:pPr>
      <w:r w:rsidRPr="002C3499">
        <w:rPr>
          <w:rStyle w:val="Heading7Char"/>
          <w:rFonts w:ascii="Tahoma" w:hAnsi="Tahoma" w:cs="Tahoma" w:hint="cs"/>
          <w:sz w:val="17"/>
          <w:szCs w:val="17"/>
          <w:rtl/>
        </w:rPr>
        <w:t xml:space="preserve">ממשק העבודה </w:t>
      </w:r>
      <w:r w:rsidRPr="002C3499">
        <w:rPr>
          <w:rStyle w:val="Heading7Char"/>
          <w:rFonts w:ascii="Tahoma" w:hAnsi="Tahoma" w:cs="Tahoma"/>
          <w:sz w:val="17"/>
          <w:szCs w:val="17"/>
          <w:rtl/>
        </w:rPr>
        <w:t xml:space="preserve">בין המשרד </w:t>
      </w:r>
      <w:r w:rsidRPr="002C3499">
        <w:rPr>
          <w:rStyle w:val="Heading7Char"/>
          <w:rFonts w:ascii="Tahoma" w:hAnsi="Tahoma" w:cs="Tahoma" w:hint="cs"/>
          <w:sz w:val="17"/>
          <w:szCs w:val="17"/>
          <w:rtl/>
        </w:rPr>
        <w:t>ל</w:t>
      </w:r>
      <w:r w:rsidRPr="002C3499">
        <w:rPr>
          <w:rStyle w:val="Heading7Char"/>
          <w:rFonts w:ascii="Tahoma" w:hAnsi="Tahoma" w:cs="Tahoma"/>
          <w:sz w:val="17"/>
          <w:szCs w:val="17"/>
          <w:rtl/>
        </w:rPr>
        <w:t>רבנות הראשית</w:t>
      </w:r>
      <w:r w:rsidRPr="002C3499">
        <w:rPr>
          <w:rStyle w:val="Heading7Char"/>
          <w:rFonts w:ascii="Tahoma" w:hAnsi="Tahoma" w:cs="Tahoma" w:hint="cs"/>
          <w:sz w:val="17"/>
          <w:szCs w:val="17"/>
          <w:rtl/>
        </w:rPr>
        <w:t>:</w:t>
      </w:r>
      <w:r w:rsidRPr="004F5330">
        <w:rPr>
          <w:rFonts w:hint="cs"/>
          <w:b/>
          <w:rtl/>
        </w:rPr>
        <w:t xml:space="preserve"> המשרד ו</w:t>
      </w:r>
      <w:r>
        <w:rPr>
          <w:rFonts w:hint="cs"/>
          <w:b/>
          <w:rtl/>
        </w:rPr>
        <w:t>הרבנות</w:t>
      </w:r>
      <w:r w:rsidRPr="004F5330">
        <w:rPr>
          <w:rFonts w:hint="cs"/>
          <w:b/>
          <w:rtl/>
        </w:rPr>
        <w:t xml:space="preserve"> </w:t>
      </w:r>
      <w:r>
        <w:rPr>
          <w:rFonts w:hint="cs"/>
          <w:b/>
          <w:rtl/>
        </w:rPr>
        <w:t xml:space="preserve">אינם </w:t>
      </w:r>
      <w:r w:rsidRPr="004F5330">
        <w:rPr>
          <w:rFonts w:hint="cs"/>
          <w:b/>
          <w:rtl/>
        </w:rPr>
        <w:t xml:space="preserve">פועלים </w:t>
      </w:r>
      <w:r>
        <w:rPr>
          <w:rFonts w:hint="cs"/>
          <w:b/>
          <w:rtl/>
        </w:rPr>
        <w:t>ב</w:t>
      </w:r>
      <w:r w:rsidRPr="004F5330">
        <w:rPr>
          <w:rFonts w:hint="cs"/>
          <w:b/>
          <w:rtl/>
        </w:rPr>
        <w:t>תיאום</w:t>
      </w:r>
      <w:r>
        <w:rPr>
          <w:rFonts w:hint="cs"/>
          <w:b/>
          <w:rtl/>
        </w:rPr>
        <w:t xml:space="preserve"> ביניהם</w:t>
      </w:r>
      <w:r w:rsidRPr="004F5330">
        <w:rPr>
          <w:rFonts w:hint="cs"/>
          <w:b/>
          <w:rtl/>
        </w:rPr>
        <w:t xml:space="preserve"> </w:t>
      </w:r>
      <w:r>
        <w:rPr>
          <w:rFonts w:hint="cs"/>
          <w:b/>
          <w:rtl/>
        </w:rPr>
        <w:t xml:space="preserve">ואינם חולקים ביניהם את הידע הנצבר </w:t>
      </w:r>
      <w:r w:rsidRPr="004F5330">
        <w:rPr>
          <w:rFonts w:hint="cs"/>
          <w:b/>
          <w:rtl/>
        </w:rPr>
        <w:t xml:space="preserve">בנושאים רבים </w:t>
      </w:r>
      <w:r>
        <w:rPr>
          <w:rFonts w:hint="cs"/>
          <w:b/>
          <w:rtl/>
        </w:rPr>
        <w:t>הנוגעים</w:t>
      </w:r>
      <w:r w:rsidRPr="004F5330">
        <w:rPr>
          <w:rFonts w:hint="cs"/>
          <w:b/>
          <w:rtl/>
        </w:rPr>
        <w:t xml:space="preserve"> לתחום הכשרות</w:t>
      </w:r>
      <w:r>
        <w:rPr>
          <w:rFonts w:hint="cs"/>
          <w:b/>
          <w:rtl/>
        </w:rPr>
        <w:t xml:space="preserve">. למשל, </w:t>
      </w:r>
      <w:r w:rsidRPr="004F5330">
        <w:rPr>
          <w:rFonts w:hint="cs"/>
          <w:b/>
          <w:rtl/>
        </w:rPr>
        <w:t xml:space="preserve">נוהל הכשרות </w:t>
      </w:r>
      <w:r>
        <w:rPr>
          <w:rFonts w:hint="cs"/>
          <w:b/>
          <w:rtl/>
        </w:rPr>
        <w:t xml:space="preserve">שהפיץ המשרד ביולי 2010 גובש </w:t>
      </w:r>
      <w:r w:rsidRPr="004F5330">
        <w:rPr>
          <w:rFonts w:hint="cs"/>
          <w:b/>
          <w:rtl/>
        </w:rPr>
        <w:t xml:space="preserve">ללא תיאום עם </w:t>
      </w:r>
      <w:r>
        <w:rPr>
          <w:rFonts w:hint="cs"/>
          <w:b/>
          <w:rtl/>
        </w:rPr>
        <w:t>הרבנות</w:t>
      </w:r>
      <w:r w:rsidRPr="004F5330">
        <w:rPr>
          <w:rFonts w:hint="cs"/>
          <w:b/>
          <w:rtl/>
        </w:rPr>
        <w:t>;</w:t>
      </w:r>
      <w:r>
        <w:rPr>
          <w:rFonts w:hint="cs"/>
          <w:b/>
          <w:rtl/>
        </w:rPr>
        <w:t xml:space="preserve"> </w:t>
      </w:r>
      <w:r w:rsidRPr="004F5330">
        <w:rPr>
          <w:rFonts w:hint="cs"/>
          <w:b/>
          <w:rtl/>
        </w:rPr>
        <w:t xml:space="preserve">צוות לבחינת מערך הכשרות בישראל </w:t>
      </w:r>
      <w:r>
        <w:rPr>
          <w:rFonts w:hint="cs"/>
          <w:b/>
          <w:rtl/>
        </w:rPr>
        <w:t xml:space="preserve">שמינה הרב הראשי לישראל במרץ 2016, </w:t>
      </w:r>
      <w:r w:rsidRPr="004F5330">
        <w:rPr>
          <w:rFonts w:hint="cs"/>
          <w:b/>
          <w:sz w:val="24"/>
          <w:rtl/>
        </w:rPr>
        <w:t>במטרה לבחון את מכלול ההיבטים הנוגעים למערך הכשרות ולהציע דרכים לתקן</w:t>
      </w:r>
      <w:r>
        <w:rPr>
          <w:rFonts w:hint="cs"/>
          <w:b/>
          <w:sz w:val="24"/>
          <w:rtl/>
        </w:rPr>
        <w:t xml:space="preserve"> </w:t>
      </w:r>
      <w:r w:rsidRPr="004F5330">
        <w:rPr>
          <w:rFonts w:hint="cs"/>
          <w:b/>
          <w:sz w:val="24"/>
          <w:rtl/>
        </w:rPr>
        <w:t xml:space="preserve">את ההסדרים הקיימים </w:t>
      </w:r>
      <w:r>
        <w:rPr>
          <w:rFonts w:hint="cs"/>
          <w:b/>
          <w:sz w:val="24"/>
          <w:rtl/>
        </w:rPr>
        <w:t>בו,</w:t>
      </w:r>
      <w:r w:rsidRPr="004F5330">
        <w:rPr>
          <w:rFonts w:hint="cs"/>
          <w:b/>
          <w:sz w:val="24"/>
          <w:rtl/>
        </w:rPr>
        <w:t xml:space="preserve"> </w:t>
      </w:r>
      <w:r w:rsidRPr="004F5330">
        <w:rPr>
          <w:b/>
          <w:rtl/>
        </w:rPr>
        <w:t>לא כלל נציג של המשרד</w:t>
      </w:r>
      <w:r>
        <w:rPr>
          <w:rFonts w:hint="cs"/>
          <w:b/>
          <w:rtl/>
        </w:rPr>
        <w:t>;</w:t>
      </w:r>
      <w:r w:rsidRPr="004F5330">
        <w:rPr>
          <w:b/>
          <w:rtl/>
        </w:rPr>
        <w:t xml:space="preserve"> </w:t>
      </w:r>
      <w:r>
        <w:rPr>
          <w:rFonts w:hint="cs"/>
          <w:b/>
          <w:rtl/>
        </w:rPr>
        <w:t xml:space="preserve">דוחות של ביקורות שעורך המשרד במועצות הדתיות, לרבות בנושאי כשרות אינם מועברים לידיעת אגף הכשרות ברבנות, ולהיפך. </w:t>
      </w:r>
      <w:r w:rsidRPr="00D1501B">
        <w:rPr>
          <w:b/>
          <w:rtl/>
        </w:rPr>
        <w:t>י</w:t>
      </w:r>
      <w:r>
        <w:rPr>
          <w:rFonts w:hint="cs"/>
          <w:b/>
          <w:rtl/>
        </w:rPr>
        <w:t>י</w:t>
      </w:r>
      <w:r w:rsidRPr="00D1501B">
        <w:rPr>
          <w:b/>
          <w:rtl/>
        </w:rPr>
        <w:t xml:space="preserve">תכן </w:t>
      </w:r>
      <w:r>
        <w:rPr>
          <w:rFonts w:hint="cs"/>
          <w:b/>
          <w:rtl/>
        </w:rPr>
        <w:t>ש</w:t>
      </w:r>
      <w:r w:rsidRPr="00D1501B">
        <w:rPr>
          <w:b/>
          <w:rtl/>
        </w:rPr>
        <w:t>יחסה הספקני של הרבנות</w:t>
      </w:r>
      <w:r>
        <w:rPr>
          <w:rFonts w:hint="cs"/>
          <w:b/>
          <w:rtl/>
        </w:rPr>
        <w:t xml:space="preserve"> </w:t>
      </w:r>
      <w:r w:rsidRPr="00D1501B">
        <w:rPr>
          <w:b/>
          <w:rtl/>
        </w:rPr>
        <w:t xml:space="preserve">לנוהל הכשרות היה גורם משמעותי שהשפיע </w:t>
      </w:r>
      <w:r>
        <w:rPr>
          <w:rFonts w:hint="cs"/>
          <w:b/>
          <w:rtl/>
        </w:rPr>
        <w:t>על המועצות הדתיות עד כדי זלזול חריף בנוהל הכשרות של המשרד ואי-יישומו כמעט באופן גורף</w:t>
      </w:r>
      <w:r w:rsidRPr="00D1501B">
        <w:rPr>
          <w:b/>
          <w:rtl/>
        </w:rPr>
        <w:t xml:space="preserve">. </w:t>
      </w:r>
    </w:p>
    <w:p w:rsidR="00FC2850" w:rsidRPr="002C3499" w:rsidP="00B737AC">
      <w:pPr>
        <w:pStyle w:val="takzir"/>
        <w:rPr>
          <w:rFonts w:ascii="Tahoma" w:hAnsi="Tahoma" w:cs="Tahoma"/>
          <w:b w:val="0"/>
          <w:bCs w:val="0"/>
          <w:noProof w:val="0"/>
          <w:sz w:val="28"/>
          <w:rtl/>
        </w:rPr>
      </w:pPr>
      <w:bookmarkStart w:id="12" w:name="_Toc474334552"/>
      <w:bookmarkStart w:id="13" w:name="_Toc474420692"/>
      <w:bookmarkStart w:id="14" w:name="_Toc474826267"/>
    </w:p>
    <w:p w:rsidR="00FC2850" w:rsidRPr="002C3499" w:rsidP="00B737AC">
      <w:pPr>
        <w:pStyle w:val="KOT5T"/>
        <w:rPr>
          <w:rtl/>
        </w:rPr>
      </w:pPr>
      <w:r w:rsidRPr="002C3499">
        <w:rPr>
          <w:rtl/>
        </w:rPr>
        <w:t>המשרד</w:t>
      </w:r>
      <w:r w:rsidRPr="002C3499">
        <w:rPr>
          <w:rFonts w:hint="cs"/>
          <w:rtl/>
        </w:rPr>
        <w:t xml:space="preserve"> לשירותי דת</w:t>
      </w:r>
      <w:r w:rsidRPr="002C3499">
        <w:rPr>
          <w:rtl/>
        </w:rPr>
        <w:t xml:space="preserve"> </w:t>
      </w:r>
      <w:r w:rsidRPr="002C3499">
        <w:rPr>
          <w:rFonts w:hint="cs"/>
          <w:rtl/>
        </w:rPr>
        <w:t>אינו ערוך למלא את תפקידו</w:t>
      </w:r>
      <w:bookmarkEnd w:id="12"/>
      <w:bookmarkEnd w:id="13"/>
      <w:r w:rsidRPr="002C3499">
        <w:rPr>
          <w:rFonts w:hint="cs"/>
          <w:rtl/>
        </w:rPr>
        <w:t xml:space="preserve"> בתחום ניהול מערך הכשרות במדינת ישראל</w:t>
      </w:r>
      <w:bookmarkEnd w:id="14"/>
    </w:p>
    <w:p w:rsidR="00FC2850" w:rsidP="00B737AC">
      <w:pPr>
        <w:pStyle w:val="takzir-text"/>
        <w:bidi/>
        <w:rPr>
          <w:b/>
          <w:rtl/>
        </w:rPr>
      </w:pPr>
      <w:r>
        <w:rPr>
          <w:rFonts w:hint="cs"/>
          <w:b/>
          <w:rtl/>
        </w:rPr>
        <w:t>ה</w:t>
      </w:r>
      <w:r w:rsidRPr="004F5330">
        <w:rPr>
          <w:b/>
          <w:rtl/>
        </w:rPr>
        <w:t xml:space="preserve">משרד </w:t>
      </w:r>
      <w:r>
        <w:rPr>
          <w:rFonts w:hint="cs"/>
          <w:b/>
          <w:rtl/>
        </w:rPr>
        <w:t>אינו מחזיק ב</w:t>
      </w:r>
      <w:r w:rsidRPr="004F5330">
        <w:rPr>
          <w:b/>
          <w:rtl/>
        </w:rPr>
        <w:t>מידע ו</w:t>
      </w:r>
      <w:r>
        <w:rPr>
          <w:rFonts w:hint="cs"/>
          <w:b/>
          <w:rtl/>
        </w:rPr>
        <w:t>ב</w:t>
      </w:r>
      <w:r w:rsidRPr="004F5330">
        <w:rPr>
          <w:b/>
          <w:rtl/>
        </w:rPr>
        <w:t xml:space="preserve">כלים הנחוצים לו </w:t>
      </w:r>
      <w:r>
        <w:rPr>
          <w:rFonts w:hint="cs"/>
          <w:b/>
          <w:rtl/>
        </w:rPr>
        <w:t xml:space="preserve">למימוש אחריותו </w:t>
      </w:r>
      <w:r w:rsidRPr="0019590C">
        <w:rPr>
          <w:rFonts w:hint="cs"/>
          <w:b/>
          <w:sz w:val="24"/>
          <w:rtl/>
        </w:rPr>
        <w:t xml:space="preserve">לתחום </w:t>
      </w:r>
      <w:r>
        <w:rPr>
          <w:rFonts w:hint="cs"/>
          <w:b/>
          <w:sz w:val="24"/>
          <w:rtl/>
        </w:rPr>
        <w:t xml:space="preserve">ניהול </w:t>
      </w:r>
      <w:r w:rsidRPr="0019590C">
        <w:rPr>
          <w:rFonts w:hint="cs"/>
          <w:b/>
          <w:sz w:val="24"/>
          <w:rtl/>
        </w:rPr>
        <w:t>הכשרות במועצות הדתיות</w:t>
      </w:r>
      <w:r>
        <w:rPr>
          <w:rFonts w:hint="cs"/>
          <w:b/>
          <w:rtl/>
        </w:rPr>
        <w:t xml:space="preserve"> ולצורך גיבוש </w:t>
      </w:r>
      <w:r w:rsidRPr="0019590C">
        <w:rPr>
          <w:rFonts w:hint="cs"/>
          <w:b/>
          <w:sz w:val="24"/>
          <w:rtl/>
        </w:rPr>
        <w:t>תמונת מצב ו</w:t>
      </w:r>
      <w:r>
        <w:rPr>
          <w:rFonts w:hint="cs"/>
          <w:b/>
          <w:sz w:val="24"/>
          <w:rtl/>
        </w:rPr>
        <w:t xml:space="preserve">הערכת </w:t>
      </w:r>
      <w:r w:rsidRPr="0019590C">
        <w:rPr>
          <w:rFonts w:hint="cs"/>
          <w:b/>
          <w:sz w:val="24"/>
          <w:rtl/>
        </w:rPr>
        <w:t>פעילות</w:t>
      </w:r>
      <w:r>
        <w:rPr>
          <w:rFonts w:hint="cs"/>
          <w:b/>
          <w:sz w:val="24"/>
          <w:rtl/>
        </w:rPr>
        <w:t>ן של</w:t>
      </w:r>
      <w:r w:rsidRPr="0019590C">
        <w:rPr>
          <w:rFonts w:hint="cs"/>
          <w:b/>
          <w:sz w:val="24"/>
          <w:rtl/>
        </w:rPr>
        <w:t xml:space="preserve"> המועצות הדתיות</w:t>
      </w:r>
      <w:r>
        <w:rPr>
          <w:rFonts w:hint="cs"/>
          <w:b/>
          <w:sz w:val="24"/>
          <w:rtl/>
        </w:rPr>
        <w:t xml:space="preserve"> בתחום זה</w:t>
      </w:r>
      <w:r>
        <w:rPr>
          <w:rFonts w:hint="cs"/>
          <w:b/>
          <w:rtl/>
        </w:rPr>
        <w:t>. ה</w:t>
      </w:r>
      <w:r w:rsidRPr="004F5330">
        <w:rPr>
          <w:b/>
          <w:rtl/>
        </w:rPr>
        <w:t xml:space="preserve">נתונים </w:t>
      </w:r>
      <w:r>
        <w:rPr>
          <w:rFonts w:hint="cs"/>
          <w:b/>
          <w:rtl/>
        </w:rPr>
        <w:t>שבידיו הנוגעים ל</w:t>
      </w:r>
      <w:r w:rsidRPr="004F5330">
        <w:rPr>
          <w:b/>
          <w:rtl/>
        </w:rPr>
        <w:t>מספרם ו</w:t>
      </w:r>
      <w:r>
        <w:rPr>
          <w:rFonts w:hint="cs"/>
          <w:b/>
          <w:rtl/>
        </w:rPr>
        <w:t>ל</w:t>
      </w:r>
      <w:r w:rsidRPr="004F5330">
        <w:rPr>
          <w:b/>
          <w:rtl/>
        </w:rPr>
        <w:t xml:space="preserve">תפקידיהם של עובדי </w:t>
      </w:r>
      <w:r>
        <w:rPr>
          <w:rFonts w:hint="cs"/>
          <w:b/>
          <w:rtl/>
        </w:rPr>
        <w:t>ה</w:t>
      </w:r>
      <w:r w:rsidRPr="004F5330">
        <w:rPr>
          <w:b/>
          <w:rtl/>
        </w:rPr>
        <w:t>מועצות הדתיות לפי תחומי עיסוקם, ובפרט מספרם של העובדים בתחום הכשרות</w:t>
      </w:r>
      <w:r>
        <w:rPr>
          <w:rFonts w:hint="cs"/>
          <w:b/>
          <w:rtl/>
        </w:rPr>
        <w:t xml:space="preserve">, אינם מהימנים. כמו כן, </w:t>
      </w:r>
      <w:r w:rsidRPr="004F5330">
        <w:rPr>
          <w:b/>
          <w:rtl/>
        </w:rPr>
        <w:t>אין בידיו נתונים על מצבת המשגיחים ועל הסמכתם</w:t>
      </w:r>
      <w:r>
        <w:rPr>
          <w:rFonts w:hint="cs"/>
          <w:b/>
          <w:rtl/>
        </w:rPr>
        <w:t>.</w:t>
      </w:r>
      <w:r w:rsidRPr="004F5330">
        <w:rPr>
          <w:b/>
          <w:rtl/>
        </w:rPr>
        <w:t xml:space="preserve"> </w:t>
      </w:r>
      <w:r>
        <w:rPr>
          <w:rFonts w:hint="cs"/>
          <w:b/>
          <w:rtl/>
        </w:rPr>
        <w:t xml:space="preserve">אין במשרד </w:t>
      </w:r>
      <w:r w:rsidRPr="004F5330">
        <w:rPr>
          <w:b/>
          <w:rtl/>
        </w:rPr>
        <w:t xml:space="preserve">מידע מפורט </w:t>
      </w:r>
      <w:r w:rsidRPr="004F5330">
        <w:rPr>
          <w:rFonts w:hint="cs"/>
          <w:b/>
          <w:rtl/>
        </w:rPr>
        <w:t>על</w:t>
      </w:r>
      <w:r w:rsidRPr="004F5330">
        <w:rPr>
          <w:b/>
          <w:rtl/>
        </w:rPr>
        <w:t xml:space="preserve"> </w:t>
      </w:r>
      <w:r>
        <w:rPr>
          <w:rFonts w:hint="cs"/>
          <w:b/>
          <w:rtl/>
        </w:rPr>
        <w:t>אופן הפעולה</w:t>
      </w:r>
      <w:r w:rsidRPr="004F5330">
        <w:rPr>
          <w:b/>
          <w:rtl/>
        </w:rPr>
        <w:t xml:space="preserve"> </w:t>
      </w:r>
      <w:r>
        <w:rPr>
          <w:rFonts w:hint="cs"/>
          <w:b/>
          <w:rtl/>
        </w:rPr>
        <w:t>של ה</w:t>
      </w:r>
      <w:r w:rsidRPr="004F5330">
        <w:rPr>
          <w:b/>
          <w:rtl/>
        </w:rPr>
        <w:t xml:space="preserve">מועצות הדתיות </w:t>
      </w:r>
      <w:r>
        <w:rPr>
          <w:rFonts w:hint="cs"/>
          <w:b/>
          <w:rtl/>
        </w:rPr>
        <w:t>בכל הקשור ל</w:t>
      </w:r>
      <w:r w:rsidRPr="004F5330">
        <w:rPr>
          <w:b/>
          <w:rtl/>
        </w:rPr>
        <w:t xml:space="preserve">ניהול תיקי משגיחים </w:t>
      </w:r>
      <w:r w:rsidRPr="004F5330">
        <w:rPr>
          <w:rFonts w:hint="cs"/>
          <w:b/>
          <w:rtl/>
        </w:rPr>
        <w:t>ו</w:t>
      </w:r>
      <w:r w:rsidRPr="004F5330">
        <w:rPr>
          <w:b/>
          <w:rtl/>
        </w:rPr>
        <w:t xml:space="preserve">תיקי בתי עסק </w:t>
      </w:r>
      <w:r w:rsidRPr="004F5330">
        <w:rPr>
          <w:b/>
          <w:rtl/>
        </w:rPr>
        <w:t>מושגחים</w:t>
      </w:r>
      <w:r>
        <w:rPr>
          <w:rFonts w:hint="cs"/>
          <w:b/>
          <w:rtl/>
        </w:rPr>
        <w:t>. המשרד</w:t>
      </w:r>
      <w:r w:rsidRPr="004F5330">
        <w:rPr>
          <w:b/>
          <w:rtl/>
        </w:rPr>
        <w:t xml:space="preserve"> לא </w:t>
      </w:r>
      <w:r>
        <w:rPr>
          <w:rFonts w:hint="cs"/>
          <w:b/>
          <w:rtl/>
        </w:rPr>
        <w:t xml:space="preserve">בדק </w:t>
      </w:r>
      <w:r w:rsidRPr="004F5330">
        <w:rPr>
          <w:b/>
          <w:rtl/>
        </w:rPr>
        <w:t>קיו</w:t>
      </w:r>
      <w:r>
        <w:rPr>
          <w:rFonts w:hint="cs"/>
          <w:b/>
          <w:rtl/>
        </w:rPr>
        <w:t>מם של</w:t>
      </w:r>
      <w:r w:rsidRPr="004F5330">
        <w:rPr>
          <w:b/>
          <w:rtl/>
        </w:rPr>
        <w:t xml:space="preserve"> ניגודי עניינים בין בעלי תפקידים במועצות הדתיות </w:t>
      </w:r>
      <w:r>
        <w:rPr>
          <w:rFonts w:hint="cs"/>
          <w:b/>
          <w:rtl/>
        </w:rPr>
        <w:t>ו</w:t>
      </w:r>
      <w:r w:rsidRPr="004F5330">
        <w:rPr>
          <w:b/>
          <w:rtl/>
        </w:rPr>
        <w:t>בין משגיחים</w:t>
      </w:r>
      <w:r>
        <w:rPr>
          <w:rFonts w:hint="cs"/>
          <w:b/>
          <w:rtl/>
        </w:rPr>
        <w:t>, וממילא הוא חסר מידע גם בעניין זה.</w:t>
      </w:r>
      <w:r>
        <w:rPr>
          <w:rFonts w:hint="cs"/>
          <w:b/>
          <w:rtl/>
        </w:rPr>
        <w:t xml:space="preserve"> </w:t>
      </w:r>
      <w:r>
        <w:rPr>
          <w:rFonts w:hint="cs"/>
          <w:b/>
          <w:rtl/>
        </w:rPr>
        <w:t xml:space="preserve">אשר </w:t>
      </w:r>
      <w:r w:rsidRPr="004F5330">
        <w:rPr>
          <w:b/>
          <w:rtl/>
        </w:rPr>
        <w:t>לבעלי תפקידים בתחום הכשרות</w:t>
      </w:r>
      <w:r>
        <w:rPr>
          <w:rFonts w:hint="cs"/>
          <w:b/>
          <w:rtl/>
        </w:rPr>
        <w:t xml:space="preserve">, במשרד אין </w:t>
      </w:r>
      <w:r w:rsidRPr="007A5EDB">
        <w:rPr>
          <w:rFonts w:hint="cs"/>
          <w:b/>
          <w:rtl/>
        </w:rPr>
        <w:t xml:space="preserve">תקן </w:t>
      </w:r>
      <w:r>
        <w:rPr>
          <w:rFonts w:hint="cs"/>
          <w:b/>
          <w:rtl/>
        </w:rPr>
        <w:t xml:space="preserve">משרות </w:t>
      </w:r>
      <w:r w:rsidRPr="007A5EDB">
        <w:rPr>
          <w:rFonts w:hint="cs"/>
          <w:b/>
          <w:rtl/>
        </w:rPr>
        <w:t>סדור</w:t>
      </w:r>
      <w:r>
        <w:rPr>
          <w:rFonts w:hint="cs"/>
          <w:b/>
          <w:rtl/>
        </w:rPr>
        <w:t xml:space="preserve"> בעבורם, דהיינו</w:t>
      </w:r>
      <w:r w:rsidRPr="007A5EDB">
        <w:rPr>
          <w:rFonts w:hint="cs"/>
          <w:b/>
          <w:rtl/>
        </w:rPr>
        <w:t xml:space="preserve"> </w:t>
      </w:r>
      <w:r w:rsidRPr="001B0997">
        <w:rPr>
          <w:rFonts w:hint="cs"/>
          <w:rtl/>
        </w:rPr>
        <w:t>רשימת</w:t>
      </w:r>
      <w:r w:rsidRPr="001B0997">
        <w:rPr>
          <w:rtl/>
        </w:rPr>
        <w:t xml:space="preserve"> </w:t>
      </w:r>
      <w:r w:rsidRPr="001B0997">
        <w:rPr>
          <w:rFonts w:hint="cs"/>
          <w:rtl/>
        </w:rPr>
        <w:t>משרות</w:t>
      </w:r>
      <w:r w:rsidRPr="001B0997">
        <w:rPr>
          <w:rtl/>
        </w:rPr>
        <w:t xml:space="preserve"> </w:t>
      </w:r>
      <w:r w:rsidRPr="001B0997">
        <w:rPr>
          <w:rFonts w:hint="cs"/>
          <w:rtl/>
        </w:rPr>
        <w:t>ו</w:t>
      </w:r>
      <w:r w:rsidRPr="001B0997">
        <w:rPr>
          <w:rtl/>
        </w:rPr>
        <w:t>ד</w:t>
      </w:r>
      <w:r w:rsidRPr="001B0997">
        <w:rPr>
          <w:rFonts w:hint="cs"/>
          <w:rtl/>
        </w:rPr>
        <w:t>רגות</w:t>
      </w:r>
      <w:r>
        <w:rPr>
          <w:rFonts w:hint="cs"/>
          <w:rtl/>
        </w:rPr>
        <w:t>יהן</w:t>
      </w:r>
      <w:r w:rsidRPr="001B0997">
        <w:rPr>
          <w:rtl/>
        </w:rPr>
        <w:t xml:space="preserve"> </w:t>
      </w:r>
      <w:r w:rsidRPr="001B0997">
        <w:rPr>
          <w:rFonts w:hint="cs"/>
          <w:rtl/>
        </w:rPr>
        <w:t>הצמודות</w:t>
      </w:r>
      <w:r>
        <w:rPr>
          <w:rFonts w:hint="cs"/>
          <w:b/>
          <w:rtl/>
        </w:rPr>
        <w:t xml:space="preserve">. כל אלה פוגמים ביכולתו של המשרד </w:t>
      </w:r>
      <w:r w:rsidRPr="004F5330">
        <w:rPr>
          <w:b/>
          <w:rtl/>
        </w:rPr>
        <w:t>לנהל</w:t>
      </w:r>
      <w:r>
        <w:rPr>
          <w:rFonts w:hint="cs"/>
          <w:b/>
          <w:rtl/>
        </w:rPr>
        <w:t xml:space="preserve"> ביעילות</w:t>
      </w:r>
      <w:r w:rsidRPr="004F5330">
        <w:rPr>
          <w:b/>
          <w:rtl/>
        </w:rPr>
        <w:t xml:space="preserve"> את כוח האדם במועצות הדתיות </w:t>
      </w:r>
      <w:r>
        <w:rPr>
          <w:rFonts w:hint="cs"/>
          <w:b/>
          <w:rtl/>
        </w:rPr>
        <w:t xml:space="preserve">הפועל </w:t>
      </w:r>
      <w:r w:rsidRPr="004F5330">
        <w:rPr>
          <w:b/>
          <w:rtl/>
        </w:rPr>
        <w:t xml:space="preserve">בתחום </w:t>
      </w:r>
      <w:r>
        <w:rPr>
          <w:rFonts w:hint="cs"/>
          <w:b/>
          <w:rtl/>
        </w:rPr>
        <w:t>זה.</w:t>
      </w:r>
      <w:r w:rsidRPr="005F314D" w:rsidR="005F314D">
        <w:rPr>
          <w:rtl/>
        </w:rPr>
        <w:t xml:space="preserve"> </w:t>
      </w:r>
      <w:r w:rsidRPr="0012789B" w:rsidR="005F314D">
        <w:rPr>
          <w:noProof/>
          <w:rtl/>
        </w:rPr>
        <mc:AlternateContent>
          <mc:Choice Requires="wps">
            <w:drawing>
              <wp:anchor distT="0" distB="0" distL="114300" distR="114300" simplePos="0" relativeHeight="251666432" behindDoc="1" locked="0" layoutInCell="1" allowOverlap="1">
                <wp:simplePos x="0" y="0"/>
                <wp:positionH relativeFrom="margin">
                  <wp:posOffset>-431800</wp:posOffset>
                </wp:positionH>
                <wp:positionV relativeFrom="margin">
                  <wp:align>top</wp:align>
                </wp:positionV>
                <wp:extent cx="1512000" cy="4590000"/>
                <wp:effectExtent l="0" t="0" r="0" b="1270"/>
                <wp:wrapNone/>
                <wp:docPr id="18"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5F314D">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40216459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884596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5F314D">
                            <w:pPr>
                              <w:spacing w:after="0" w:line="240" w:lineRule="auto"/>
                              <w:rPr>
                                <w:rFonts w:cs="Tahoma"/>
                                <w:color w:val="0B5294"/>
                                <w:spacing w:val="-4"/>
                                <w:sz w:val="24"/>
                                <w:szCs w:val="24"/>
                                <w:rtl/>
                                <w:cs/>
                              </w:rPr>
                            </w:pPr>
                            <w:r w:rsidRPr="005F314D">
                              <w:rPr>
                                <w:rFonts w:cs="Tahoma" w:hint="eastAsia"/>
                                <w:color w:val="0B5294"/>
                                <w:spacing w:val="-4"/>
                                <w:sz w:val="24"/>
                                <w:szCs w:val="24"/>
                                <w:rtl/>
                              </w:rPr>
                              <w:t>המשרד</w:t>
                            </w:r>
                            <w:r w:rsidRPr="005F314D">
                              <w:rPr>
                                <w:rFonts w:cs="Tahoma"/>
                                <w:color w:val="0B5294"/>
                                <w:spacing w:val="-4"/>
                                <w:sz w:val="24"/>
                                <w:szCs w:val="24"/>
                                <w:rtl/>
                              </w:rPr>
                              <w:t xml:space="preserve"> </w:t>
                            </w:r>
                            <w:r w:rsidRPr="005F314D">
                              <w:rPr>
                                <w:rFonts w:cs="Tahoma" w:hint="eastAsia"/>
                                <w:color w:val="0B5294"/>
                                <w:spacing w:val="-4"/>
                                <w:sz w:val="24"/>
                                <w:szCs w:val="24"/>
                                <w:rtl/>
                              </w:rPr>
                              <w:t>אינו</w:t>
                            </w:r>
                            <w:r w:rsidRPr="005F314D">
                              <w:rPr>
                                <w:rFonts w:cs="Tahoma"/>
                                <w:color w:val="0B5294"/>
                                <w:spacing w:val="-4"/>
                                <w:sz w:val="24"/>
                                <w:szCs w:val="24"/>
                                <w:rtl/>
                              </w:rPr>
                              <w:t xml:space="preserve"> </w:t>
                            </w:r>
                            <w:r w:rsidRPr="005F314D">
                              <w:rPr>
                                <w:rFonts w:cs="Tahoma" w:hint="eastAsia"/>
                                <w:color w:val="0B5294"/>
                                <w:spacing w:val="-4"/>
                                <w:sz w:val="24"/>
                                <w:szCs w:val="24"/>
                                <w:rtl/>
                              </w:rPr>
                              <w:t>מחזיק</w:t>
                            </w:r>
                            <w:r w:rsidRPr="005F314D">
                              <w:rPr>
                                <w:rFonts w:cs="Tahoma"/>
                                <w:color w:val="0B5294"/>
                                <w:spacing w:val="-4"/>
                                <w:sz w:val="24"/>
                                <w:szCs w:val="24"/>
                                <w:rtl/>
                              </w:rPr>
                              <w:t xml:space="preserve"> </w:t>
                            </w:r>
                            <w:r w:rsidRPr="005F314D">
                              <w:rPr>
                                <w:rFonts w:cs="Tahoma" w:hint="eastAsia"/>
                                <w:color w:val="0B5294"/>
                                <w:spacing w:val="-4"/>
                                <w:sz w:val="24"/>
                                <w:szCs w:val="24"/>
                                <w:rtl/>
                              </w:rPr>
                              <w:t>במידע</w:t>
                            </w:r>
                            <w:r w:rsidRPr="005F314D">
                              <w:rPr>
                                <w:rFonts w:cs="Tahoma"/>
                                <w:color w:val="0B5294"/>
                                <w:spacing w:val="-4"/>
                                <w:sz w:val="24"/>
                                <w:szCs w:val="24"/>
                                <w:rtl/>
                              </w:rPr>
                              <w:t xml:space="preserve"> </w:t>
                            </w:r>
                            <w:r w:rsidRPr="005F314D">
                              <w:rPr>
                                <w:rFonts w:cs="Tahoma" w:hint="eastAsia"/>
                                <w:color w:val="0B5294"/>
                                <w:spacing w:val="-4"/>
                                <w:sz w:val="24"/>
                                <w:szCs w:val="24"/>
                                <w:rtl/>
                              </w:rPr>
                              <w:t>ובכלים</w:t>
                            </w:r>
                            <w:r w:rsidRPr="005F314D">
                              <w:rPr>
                                <w:rFonts w:cs="Tahoma"/>
                                <w:color w:val="0B5294"/>
                                <w:spacing w:val="-4"/>
                                <w:sz w:val="24"/>
                                <w:szCs w:val="24"/>
                                <w:rtl/>
                              </w:rPr>
                              <w:t xml:space="preserve"> </w:t>
                            </w:r>
                            <w:r w:rsidRPr="005F314D">
                              <w:rPr>
                                <w:rFonts w:cs="Tahoma" w:hint="eastAsia"/>
                                <w:color w:val="0B5294"/>
                                <w:spacing w:val="-4"/>
                                <w:sz w:val="24"/>
                                <w:szCs w:val="24"/>
                                <w:rtl/>
                              </w:rPr>
                              <w:t>הנחוצים</w:t>
                            </w:r>
                            <w:r w:rsidRPr="005F314D">
                              <w:rPr>
                                <w:rFonts w:cs="Tahoma"/>
                                <w:color w:val="0B5294"/>
                                <w:spacing w:val="-4"/>
                                <w:sz w:val="24"/>
                                <w:szCs w:val="24"/>
                                <w:rtl/>
                              </w:rPr>
                              <w:t xml:space="preserve"> </w:t>
                            </w:r>
                            <w:r w:rsidRPr="005F314D">
                              <w:rPr>
                                <w:rFonts w:cs="Tahoma" w:hint="eastAsia"/>
                                <w:color w:val="0B5294"/>
                                <w:spacing w:val="-4"/>
                                <w:sz w:val="24"/>
                                <w:szCs w:val="24"/>
                                <w:rtl/>
                              </w:rPr>
                              <w:t>לו</w:t>
                            </w:r>
                            <w:r w:rsidRPr="005F314D">
                              <w:rPr>
                                <w:rFonts w:cs="Tahoma"/>
                                <w:color w:val="0B5294"/>
                                <w:spacing w:val="-4"/>
                                <w:sz w:val="24"/>
                                <w:szCs w:val="24"/>
                                <w:rtl/>
                              </w:rPr>
                              <w:t xml:space="preserve"> </w:t>
                            </w:r>
                            <w:r w:rsidRPr="005F314D">
                              <w:rPr>
                                <w:rFonts w:cs="Tahoma" w:hint="eastAsia"/>
                                <w:color w:val="0B5294"/>
                                <w:spacing w:val="-4"/>
                                <w:sz w:val="24"/>
                                <w:szCs w:val="24"/>
                                <w:rtl/>
                              </w:rPr>
                              <w:t>למימוש</w:t>
                            </w:r>
                            <w:r w:rsidRPr="005F314D">
                              <w:rPr>
                                <w:rFonts w:cs="Tahoma"/>
                                <w:color w:val="0B5294"/>
                                <w:spacing w:val="-4"/>
                                <w:sz w:val="24"/>
                                <w:szCs w:val="24"/>
                                <w:rtl/>
                              </w:rPr>
                              <w:t xml:space="preserve"> </w:t>
                            </w:r>
                            <w:r w:rsidRPr="005F314D">
                              <w:rPr>
                                <w:rFonts w:cs="Tahoma" w:hint="eastAsia"/>
                                <w:color w:val="0B5294"/>
                                <w:spacing w:val="-4"/>
                                <w:sz w:val="24"/>
                                <w:szCs w:val="24"/>
                                <w:rtl/>
                              </w:rPr>
                              <w:t>אחריותו</w:t>
                            </w:r>
                            <w:r w:rsidRPr="005F314D">
                              <w:rPr>
                                <w:rFonts w:cs="Tahoma"/>
                                <w:color w:val="0B5294"/>
                                <w:spacing w:val="-4"/>
                                <w:sz w:val="24"/>
                                <w:szCs w:val="24"/>
                                <w:rtl/>
                              </w:rPr>
                              <w:t xml:space="preserve"> </w:t>
                            </w:r>
                            <w:r w:rsidRPr="005F314D">
                              <w:rPr>
                                <w:rFonts w:cs="Tahoma" w:hint="eastAsia"/>
                                <w:color w:val="0B5294"/>
                                <w:spacing w:val="-4"/>
                                <w:sz w:val="24"/>
                                <w:szCs w:val="24"/>
                                <w:rtl/>
                              </w:rPr>
                              <w:t>לתחום</w:t>
                            </w:r>
                            <w:r w:rsidRPr="005F314D">
                              <w:rPr>
                                <w:rFonts w:cs="Tahoma"/>
                                <w:color w:val="0B5294"/>
                                <w:spacing w:val="-4"/>
                                <w:sz w:val="24"/>
                                <w:szCs w:val="24"/>
                                <w:rtl/>
                              </w:rPr>
                              <w:t xml:space="preserve"> </w:t>
                            </w:r>
                            <w:r w:rsidRPr="005F314D">
                              <w:rPr>
                                <w:rFonts w:cs="Tahoma" w:hint="eastAsia"/>
                                <w:color w:val="0B5294"/>
                                <w:spacing w:val="-4"/>
                                <w:sz w:val="24"/>
                                <w:szCs w:val="24"/>
                                <w:rtl/>
                              </w:rPr>
                              <w:t>ניהול</w:t>
                            </w:r>
                            <w:r w:rsidRPr="005F314D">
                              <w:rPr>
                                <w:rFonts w:cs="Tahoma"/>
                                <w:color w:val="0B5294"/>
                                <w:spacing w:val="-4"/>
                                <w:sz w:val="24"/>
                                <w:szCs w:val="24"/>
                                <w:rtl/>
                              </w:rPr>
                              <w:t xml:space="preserve"> </w:t>
                            </w:r>
                            <w:r w:rsidRPr="005F314D">
                              <w:rPr>
                                <w:rFonts w:cs="Tahoma" w:hint="eastAsia"/>
                                <w:color w:val="0B5294"/>
                                <w:spacing w:val="-4"/>
                                <w:sz w:val="24"/>
                                <w:szCs w:val="24"/>
                                <w:rtl/>
                              </w:rPr>
                              <w:t>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במועצות</w:t>
                            </w:r>
                            <w:r w:rsidRPr="005F314D">
                              <w:rPr>
                                <w:rFonts w:cs="Tahoma"/>
                                <w:color w:val="0B5294"/>
                                <w:spacing w:val="-4"/>
                                <w:sz w:val="24"/>
                                <w:szCs w:val="24"/>
                                <w:rtl/>
                              </w:rPr>
                              <w:t xml:space="preserve"> </w:t>
                            </w:r>
                            <w:r w:rsidRPr="005F314D">
                              <w:rPr>
                                <w:rFonts w:cs="Tahoma" w:hint="eastAsia"/>
                                <w:color w:val="0B5294"/>
                                <w:spacing w:val="-4"/>
                                <w:sz w:val="24"/>
                                <w:szCs w:val="24"/>
                                <w:rtl/>
                              </w:rPr>
                              <w:t>הדתיות</w:t>
                            </w:r>
                            <w:r w:rsidRPr="005F314D">
                              <w:rPr>
                                <w:rFonts w:cs="Tahoma"/>
                                <w:color w:val="0B5294"/>
                                <w:spacing w:val="-4"/>
                                <w:sz w:val="24"/>
                                <w:szCs w:val="24"/>
                                <w:rtl/>
                              </w:rPr>
                              <w:t xml:space="preserve"> </w:t>
                            </w:r>
                            <w:r w:rsidRPr="005F314D">
                              <w:rPr>
                                <w:rFonts w:cs="Tahoma" w:hint="eastAsia"/>
                                <w:color w:val="0B5294"/>
                                <w:spacing w:val="-4"/>
                                <w:sz w:val="24"/>
                                <w:szCs w:val="24"/>
                                <w:rtl/>
                              </w:rPr>
                              <w:t>ולצורך</w:t>
                            </w:r>
                            <w:r w:rsidRPr="005F314D">
                              <w:rPr>
                                <w:rFonts w:cs="Tahoma"/>
                                <w:color w:val="0B5294"/>
                                <w:spacing w:val="-4"/>
                                <w:sz w:val="24"/>
                                <w:szCs w:val="24"/>
                                <w:rtl/>
                              </w:rPr>
                              <w:t xml:space="preserve"> </w:t>
                            </w:r>
                            <w:r w:rsidRPr="005F314D">
                              <w:rPr>
                                <w:rFonts w:cs="Tahoma" w:hint="eastAsia"/>
                                <w:color w:val="0B5294"/>
                                <w:spacing w:val="-4"/>
                                <w:sz w:val="24"/>
                                <w:szCs w:val="24"/>
                                <w:rtl/>
                              </w:rPr>
                              <w:t>גיבוש</w:t>
                            </w:r>
                            <w:r w:rsidRPr="005F314D">
                              <w:rPr>
                                <w:rFonts w:cs="Tahoma"/>
                                <w:color w:val="0B5294"/>
                                <w:spacing w:val="-4"/>
                                <w:sz w:val="24"/>
                                <w:szCs w:val="24"/>
                                <w:rtl/>
                              </w:rPr>
                              <w:t xml:space="preserve"> </w:t>
                            </w:r>
                            <w:r w:rsidRPr="005F314D">
                              <w:rPr>
                                <w:rFonts w:cs="Tahoma" w:hint="eastAsia"/>
                                <w:color w:val="0B5294"/>
                                <w:spacing w:val="-4"/>
                                <w:sz w:val="24"/>
                                <w:szCs w:val="24"/>
                                <w:rtl/>
                              </w:rPr>
                              <w:t>תמונת</w:t>
                            </w:r>
                            <w:r w:rsidRPr="005F314D">
                              <w:rPr>
                                <w:rFonts w:cs="Tahoma"/>
                                <w:color w:val="0B5294"/>
                                <w:spacing w:val="-4"/>
                                <w:sz w:val="24"/>
                                <w:szCs w:val="24"/>
                                <w:rtl/>
                              </w:rPr>
                              <w:t xml:space="preserve"> </w:t>
                            </w:r>
                            <w:r w:rsidRPr="005F314D">
                              <w:rPr>
                                <w:rFonts w:cs="Tahoma" w:hint="eastAsia"/>
                                <w:color w:val="0B5294"/>
                                <w:spacing w:val="-4"/>
                                <w:sz w:val="24"/>
                                <w:szCs w:val="24"/>
                                <w:rtl/>
                              </w:rPr>
                              <w:t>מצב</w:t>
                            </w:r>
                            <w:r w:rsidRPr="005F314D">
                              <w:rPr>
                                <w:rFonts w:cs="Tahoma"/>
                                <w:color w:val="0B5294"/>
                                <w:spacing w:val="-4"/>
                                <w:sz w:val="24"/>
                                <w:szCs w:val="24"/>
                                <w:rtl/>
                              </w:rPr>
                              <w:t xml:space="preserve"> </w:t>
                            </w:r>
                            <w:r w:rsidRPr="005F314D">
                              <w:rPr>
                                <w:rFonts w:cs="Tahoma" w:hint="eastAsia"/>
                                <w:color w:val="0B5294"/>
                                <w:spacing w:val="-4"/>
                                <w:sz w:val="24"/>
                                <w:szCs w:val="24"/>
                                <w:rtl/>
                              </w:rPr>
                              <w:t>והערכת</w:t>
                            </w:r>
                            <w:r w:rsidRPr="005F314D">
                              <w:rPr>
                                <w:rFonts w:cs="Tahoma"/>
                                <w:color w:val="0B5294"/>
                                <w:spacing w:val="-4"/>
                                <w:sz w:val="24"/>
                                <w:szCs w:val="24"/>
                                <w:rtl/>
                              </w:rPr>
                              <w:t xml:space="preserve"> </w:t>
                            </w:r>
                            <w:r w:rsidRPr="005F314D">
                              <w:rPr>
                                <w:rFonts w:cs="Tahoma" w:hint="eastAsia"/>
                                <w:color w:val="0B5294"/>
                                <w:spacing w:val="-4"/>
                                <w:sz w:val="24"/>
                                <w:szCs w:val="24"/>
                                <w:rtl/>
                              </w:rPr>
                              <w:t>פעילותן</w:t>
                            </w:r>
                            <w:r w:rsidRPr="005F314D">
                              <w:rPr>
                                <w:rFonts w:cs="Tahoma"/>
                                <w:color w:val="0B5294"/>
                                <w:spacing w:val="-4"/>
                                <w:sz w:val="24"/>
                                <w:szCs w:val="24"/>
                                <w:rtl/>
                              </w:rPr>
                              <w:t xml:space="preserve"> </w:t>
                            </w:r>
                            <w:r w:rsidRPr="005F314D">
                              <w:rPr>
                                <w:rFonts w:cs="Tahoma" w:hint="eastAsia"/>
                                <w:color w:val="0B5294"/>
                                <w:spacing w:val="-4"/>
                                <w:sz w:val="24"/>
                                <w:szCs w:val="24"/>
                                <w:rtl/>
                              </w:rPr>
                              <w:t>של</w:t>
                            </w:r>
                            <w:r w:rsidRPr="005F314D">
                              <w:rPr>
                                <w:rFonts w:cs="Tahoma"/>
                                <w:color w:val="0B5294"/>
                                <w:spacing w:val="-4"/>
                                <w:sz w:val="24"/>
                                <w:szCs w:val="24"/>
                                <w:rtl/>
                              </w:rPr>
                              <w:t xml:space="preserve"> </w:t>
                            </w:r>
                            <w:r w:rsidRPr="005F314D">
                              <w:rPr>
                                <w:rFonts w:cs="Tahoma" w:hint="eastAsia"/>
                                <w:color w:val="0B5294"/>
                                <w:spacing w:val="-4"/>
                                <w:sz w:val="24"/>
                                <w:szCs w:val="24"/>
                                <w:rtl/>
                              </w:rPr>
                              <w:t>המועצות</w:t>
                            </w:r>
                            <w:r w:rsidRPr="005F314D">
                              <w:rPr>
                                <w:rFonts w:cs="Tahoma"/>
                                <w:color w:val="0B5294"/>
                                <w:spacing w:val="-4"/>
                                <w:sz w:val="24"/>
                                <w:szCs w:val="24"/>
                                <w:rtl/>
                              </w:rPr>
                              <w:t xml:space="preserve"> </w:t>
                            </w:r>
                            <w:r w:rsidRPr="005F314D">
                              <w:rPr>
                                <w:rFonts w:cs="Tahoma" w:hint="eastAsia"/>
                                <w:color w:val="0B5294"/>
                                <w:spacing w:val="-4"/>
                                <w:sz w:val="24"/>
                                <w:szCs w:val="24"/>
                                <w:rtl/>
                              </w:rPr>
                              <w:t>הדתיות</w:t>
                            </w:r>
                            <w:r w:rsidRPr="005F314D">
                              <w:rPr>
                                <w:rFonts w:cs="Tahoma"/>
                                <w:color w:val="0B5294"/>
                                <w:spacing w:val="-4"/>
                                <w:sz w:val="24"/>
                                <w:szCs w:val="24"/>
                                <w:rtl/>
                              </w:rPr>
                              <w:t xml:space="preserve"> </w:t>
                            </w:r>
                            <w:r w:rsidRPr="005F314D">
                              <w:rPr>
                                <w:rFonts w:cs="Tahoma" w:hint="eastAsia"/>
                                <w:color w:val="0B5294"/>
                                <w:spacing w:val="-4"/>
                                <w:sz w:val="24"/>
                                <w:szCs w:val="24"/>
                                <w:rtl/>
                              </w:rPr>
                              <w:t>בתחום</w:t>
                            </w:r>
                            <w:r w:rsidRPr="005F314D">
                              <w:rPr>
                                <w:rFonts w:cs="Tahoma"/>
                                <w:color w:val="0B5294"/>
                                <w:spacing w:val="-4"/>
                                <w:sz w:val="24"/>
                                <w:szCs w:val="24"/>
                                <w:rtl/>
                              </w:rPr>
                              <w:t xml:space="preserve"> </w:t>
                            </w:r>
                            <w:r w:rsidRPr="005F314D">
                              <w:rPr>
                                <w:rFonts w:cs="Tahoma" w:hint="eastAsia"/>
                                <w:color w:val="0B5294"/>
                                <w:spacing w:val="-4"/>
                                <w:sz w:val="24"/>
                                <w:szCs w:val="24"/>
                                <w:rtl/>
                              </w:rPr>
                              <w:t>זה</w:t>
                            </w:r>
                          </w:p>
                          <w:p w:rsidR="00D007E4" w:rsidRPr="00373C5D" w:rsidP="005F314D">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77158814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15968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29"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49024" filled="f" stroked="f">
                <v:textbox>
                  <w:txbxContent>
                    <w:p w:rsidR="00D007E4" w:rsidRPr="00373C5D" w:rsidP="005F314D">
                      <w:pPr>
                        <w:spacing w:line="240" w:lineRule="atLeast"/>
                        <w:rPr>
                          <w:rFonts w:cs="Tahoma"/>
                          <w:b/>
                          <w:bCs/>
                          <w:color w:val="0B5294"/>
                          <w:sz w:val="48"/>
                          <w:szCs w:val="48"/>
                          <w:rtl/>
                        </w:rPr>
                      </w:pPr>
                      <w:drawing>
                        <wp:inline distT="0" distB="0" distL="0" distR="0">
                          <wp:extent cx="311150" cy="256800"/>
                          <wp:effectExtent l="0" t="0" r="0" b="0"/>
                          <wp:docPr id="1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1262926"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5F314D">
                      <w:pPr>
                        <w:spacing w:after="0" w:line="240" w:lineRule="auto"/>
                        <w:rPr>
                          <w:rFonts w:cs="Tahoma"/>
                          <w:color w:val="0B5294"/>
                          <w:spacing w:val="-4"/>
                          <w:sz w:val="24"/>
                          <w:szCs w:val="24"/>
                          <w:rtl/>
                          <w:cs/>
                        </w:rPr>
                      </w:pPr>
                      <w:r w:rsidRPr="005F314D">
                        <w:rPr>
                          <w:rFonts w:cs="Tahoma" w:hint="eastAsia"/>
                          <w:color w:val="0B5294"/>
                          <w:spacing w:val="-4"/>
                          <w:sz w:val="24"/>
                          <w:szCs w:val="24"/>
                          <w:rtl/>
                        </w:rPr>
                        <w:t>המשרד</w:t>
                      </w:r>
                      <w:r w:rsidRPr="005F314D">
                        <w:rPr>
                          <w:rFonts w:cs="Tahoma"/>
                          <w:color w:val="0B5294"/>
                          <w:spacing w:val="-4"/>
                          <w:sz w:val="24"/>
                          <w:szCs w:val="24"/>
                          <w:rtl/>
                        </w:rPr>
                        <w:t xml:space="preserve"> </w:t>
                      </w:r>
                      <w:r w:rsidRPr="005F314D">
                        <w:rPr>
                          <w:rFonts w:cs="Tahoma" w:hint="eastAsia"/>
                          <w:color w:val="0B5294"/>
                          <w:spacing w:val="-4"/>
                          <w:sz w:val="24"/>
                          <w:szCs w:val="24"/>
                          <w:rtl/>
                        </w:rPr>
                        <w:t>אינו</w:t>
                      </w:r>
                      <w:r w:rsidRPr="005F314D">
                        <w:rPr>
                          <w:rFonts w:cs="Tahoma"/>
                          <w:color w:val="0B5294"/>
                          <w:spacing w:val="-4"/>
                          <w:sz w:val="24"/>
                          <w:szCs w:val="24"/>
                          <w:rtl/>
                        </w:rPr>
                        <w:t xml:space="preserve"> </w:t>
                      </w:r>
                      <w:r w:rsidRPr="005F314D">
                        <w:rPr>
                          <w:rFonts w:cs="Tahoma" w:hint="eastAsia"/>
                          <w:color w:val="0B5294"/>
                          <w:spacing w:val="-4"/>
                          <w:sz w:val="24"/>
                          <w:szCs w:val="24"/>
                          <w:rtl/>
                        </w:rPr>
                        <w:t>מחזיק</w:t>
                      </w:r>
                      <w:r w:rsidRPr="005F314D">
                        <w:rPr>
                          <w:rFonts w:cs="Tahoma"/>
                          <w:color w:val="0B5294"/>
                          <w:spacing w:val="-4"/>
                          <w:sz w:val="24"/>
                          <w:szCs w:val="24"/>
                          <w:rtl/>
                        </w:rPr>
                        <w:t xml:space="preserve"> </w:t>
                      </w:r>
                      <w:r w:rsidRPr="005F314D">
                        <w:rPr>
                          <w:rFonts w:cs="Tahoma" w:hint="eastAsia"/>
                          <w:color w:val="0B5294"/>
                          <w:spacing w:val="-4"/>
                          <w:sz w:val="24"/>
                          <w:szCs w:val="24"/>
                          <w:rtl/>
                        </w:rPr>
                        <w:t>במידע</w:t>
                      </w:r>
                      <w:r w:rsidRPr="005F314D">
                        <w:rPr>
                          <w:rFonts w:cs="Tahoma"/>
                          <w:color w:val="0B5294"/>
                          <w:spacing w:val="-4"/>
                          <w:sz w:val="24"/>
                          <w:szCs w:val="24"/>
                          <w:rtl/>
                        </w:rPr>
                        <w:t xml:space="preserve"> </w:t>
                      </w:r>
                      <w:r w:rsidRPr="005F314D">
                        <w:rPr>
                          <w:rFonts w:cs="Tahoma" w:hint="eastAsia"/>
                          <w:color w:val="0B5294"/>
                          <w:spacing w:val="-4"/>
                          <w:sz w:val="24"/>
                          <w:szCs w:val="24"/>
                          <w:rtl/>
                        </w:rPr>
                        <w:t>ובכלים</w:t>
                      </w:r>
                      <w:r w:rsidRPr="005F314D">
                        <w:rPr>
                          <w:rFonts w:cs="Tahoma"/>
                          <w:color w:val="0B5294"/>
                          <w:spacing w:val="-4"/>
                          <w:sz w:val="24"/>
                          <w:szCs w:val="24"/>
                          <w:rtl/>
                        </w:rPr>
                        <w:t xml:space="preserve"> </w:t>
                      </w:r>
                      <w:r w:rsidRPr="005F314D">
                        <w:rPr>
                          <w:rFonts w:cs="Tahoma" w:hint="eastAsia"/>
                          <w:color w:val="0B5294"/>
                          <w:spacing w:val="-4"/>
                          <w:sz w:val="24"/>
                          <w:szCs w:val="24"/>
                          <w:rtl/>
                        </w:rPr>
                        <w:t>הנחוצים</w:t>
                      </w:r>
                      <w:r w:rsidRPr="005F314D">
                        <w:rPr>
                          <w:rFonts w:cs="Tahoma"/>
                          <w:color w:val="0B5294"/>
                          <w:spacing w:val="-4"/>
                          <w:sz w:val="24"/>
                          <w:szCs w:val="24"/>
                          <w:rtl/>
                        </w:rPr>
                        <w:t xml:space="preserve"> </w:t>
                      </w:r>
                      <w:r w:rsidRPr="005F314D">
                        <w:rPr>
                          <w:rFonts w:cs="Tahoma" w:hint="eastAsia"/>
                          <w:color w:val="0B5294"/>
                          <w:spacing w:val="-4"/>
                          <w:sz w:val="24"/>
                          <w:szCs w:val="24"/>
                          <w:rtl/>
                        </w:rPr>
                        <w:t>לו</w:t>
                      </w:r>
                      <w:r w:rsidRPr="005F314D">
                        <w:rPr>
                          <w:rFonts w:cs="Tahoma"/>
                          <w:color w:val="0B5294"/>
                          <w:spacing w:val="-4"/>
                          <w:sz w:val="24"/>
                          <w:szCs w:val="24"/>
                          <w:rtl/>
                        </w:rPr>
                        <w:t xml:space="preserve"> </w:t>
                      </w:r>
                      <w:r w:rsidRPr="005F314D">
                        <w:rPr>
                          <w:rFonts w:cs="Tahoma" w:hint="eastAsia"/>
                          <w:color w:val="0B5294"/>
                          <w:spacing w:val="-4"/>
                          <w:sz w:val="24"/>
                          <w:szCs w:val="24"/>
                          <w:rtl/>
                        </w:rPr>
                        <w:t>למימוש</w:t>
                      </w:r>
                      <w:r w:rsidRPr="005F314D">
                        <w:rPr>
                          <w:rFonts w:cs="Tahoma"/>
                          <w:color w:val="0B5294"/>
                          <w:spacing w:val="-4"/>
                          <w:sz w:val="24"/>
                          <w:szCs w:val="24"/>
                          <w:rtl/>
                        </w:rPr>
                        <w:t xml:space="preserve"> </w:t>
                      </w:r>
                      <w:r w:rsidRPr="005F314D">
                        <w:rPr>
                          <w:rFonts w:cs="Tahoma" w:hint="eastAsia"/>
                          <w:color w:val="0B5294"/>
                          <w:spacing w:val="-4"/>
                          <w:sz w:val="24"/>
                          <w:szCs w:val="24"/>
                          <w:rtl/>
                        </w:rPr>
                        <w:t>אחריותו</w:t>
                      </w:r>
                      <w:r w:rsidRPr="005F314D">
                        <w:rPr>
                          <w:rFonts w:cs="Tahoma"/>
                          <w:color w:val="0B5294"/>
                          <w:spacing w:val="-4"/>
                          <w:sz w:val="24"/>
                          <w:szCs w:val="24"/>
                          <w:rtl/>
                        </w:rPr>
                        <w:t xml:space="preserve"> </w:t>
                      </w:r>
                      <w:r w:rsidRPr="005F314D">
                        <w:rPr>
                          <w:rFonts w:cs="Tahoma" w:hint="eastAsia"/>
                          <w:color w:val="0B5294"/>
                          <w:spacing w:val="-4"/>
                          <w:sz w:val="24"/>
                          <w:szCs w:val="24"/>
                          <w:rtl/>
                        </w:rPr>
                        <w:t>לתחום</w:t>
                      </w:r>
                      <w:r w:rsidRPr="005F314D">
                        <w:rPr>
                          <w:rFonts w:cs="Tahoma"/>
                          <w:color w:val="0B5294"/>
                          <w:spacing w:val="-4"/>
                          <w:sz w:val="24"/>
                          <w:szCs w:val="24"/>
                          <w:rtl/>
                        </w:rPr>
                        <w:t xml:space="preserve"> </w:t>
                      </w:r>
                      <w:r w:rsidRPr="005F314D">
                        <w:rPr>
                          <w:rFonts w:cs="Tahoma" w:hint="eastAsia"/>
                          <w:color w:val="0B5294"/>
                          <w:spacing w:val="-4"/>
                          <w:sz w:val="24"/>
                          <w:szCs w:val="24"/>
                          <w:rtl/>
                        </w:rPr>
                        <w:t>ניהול</w:t>
                      </w:r>
                      <w:r w:rsidRPr="005F314D">
                        <w:rPr>
                          <w:rFonts w:cs="Tahoma"/>
                          <w:color w:val="0B5294"/>
                          <w:spacing w:val="-4"/>
                          <w:sz w:val="24"/>
                          <w:szCs w:val="24"/>
                          <w:rtl/>
                        </w:rPr>
                        <w:t xml:space="preserve"> </w:t>
                      </w:r>
                      <w:r w:rsidRPr="005F314D">
                        <w:rPr>
                          <w:rFonts w:cs="Tahoma" w:hint="eastAsia"/>
                          <w:color w:val="0B5294"/>
                          <w:spacing w:val="-4"/>
                          <w:sz w:val="24"/>
                          <w:szCs w:val="24"/>
                          <w:rtl/>
                        </w:rPr>
                        <w:t>הכשרות</w:t>
                      </w:r>
                      <w:r w:rsidRPr="005F314D">
                        <w:rPr>
                          <w:rFonts w:cs="Tahoma"/>
                          <w:color w:val="0B5294"/>
                          <w:spacing w:val="-4"/>
                          <w:sz w:val="24"/>
                          <w:szCs w:val="24"/>
                          <w:rtl/>
                        </w:rPr>
                        <w:t xml:space="preserve"> </w:t>
                      </w:r>
                      <w:r w:rsidRPr="005F314D">
                        <w:rPr>
                          <w:rFonts w:cs="Tahoma" w:hint="eastAsia"/>
                          <w:color w:val="0B5294"/>
                          <w:spacing w:val="-4"/>
                          <w:sz w:val="24"/>
                          <w:szCs w:val="24"/>
                          <w:rtl/>
                        </w:rPr>
                        <w:t>במועצות</w:t>
                      </w:r>
                      <w:r w:rsidRPr="005F314D">
                        <w:rPr>
                          <w:rFonts w:cs="Tahoma"/>
                          <w:color w:val="0B5294"/>
                          <w:spacing w:val="-4"/>
                          <w:sz w:val="24"/>
                          <w:szCs w:val="24"/>
                          <w:rtl/>
                        </w:rPr>
                        <w:t xml:space="preserve"> </w:t>
                      </w:r>
                      <w:r w:rsidRPr="005F314D">
                        <w:rPr>
                          <w:rFonts w:cs="Tahoma" w:hint="eastAsia"/>
                          <w:color w:val="0B5294"/>
                          <w:spacing w:val="-4"/>
                          <w:sz w:val="24"/>
                          <w:szCs w:val="24"/>
                          <w:rtl/>
                        </w:rPr>
                        <w:t>הדתיות</w:t>
                      </w:r>
                      <w:r w:rsidRPr="005F314D">
                        <w:rPr>
                          <w:rFonts w:cs="Tahoma"/>
                          <w:color w:val="0B5294"/>
                          <w:spacing w:val="-4"/>
                          <w:sz w:val="24"/>
                          <w:szCs w:val="24"/>
                          <w:rtl/>
                        </w:rPr>
                        <w:t xml:space="preserve"> </w:t>
                      </w:r>
                      <w:r w:rsidRPr="005F314D">
                        <w:rPr>
                          <w:rFonts w:cs="Tahoma" w:hint="eastAsia"/>
                          <w:color w:val="0B5294"/>
                          <w:spacing w:val="-4"/>
                          <w:sz w:val="24"/>
                          <w:szCs w:val="24"/>
                          <w:rtl/>
                        </w:rPr>
                        <w:t>ולצורך</w:t>
                      </w:r>
                      <w:r w:rsidRPr="005F314D">
                        <w:rPr>
                          <w:rFonts w:cs="Tahoma"/>
                          <w:color w:val="0B5294"/>
                          <w:spacing w:val="-4"/>
                          <w:sz w:val="24"/>
                          <w:szCs w:val="24"/>
                          <w:rtl/>
                        </w:rPr>
                        <w:t xml:space="preserve"> </w:t>
                      </w:r>
                      <w:r w:rsidRPr="005F314D">
                        <w:rPr>
                          <w:rFonts w:cs="Tahoma" w:hint="eastAsia"/>
                          <w:color w:val="0B5294"/>
                          <w:spacing w:val="-4"/>
                          <w:sz w:val="24"/>
                          <w:szCs w:val="24"/>
                          <w:rtl/>
                        </w:rPr>
                        <w:t>גיבוש</w:t>
                      </w:r>
                      <w:r w:rsidRPr="005F314D">
                        <w:rPr>
                          <w:rFonts w:cs="Tahoma"/>
                          <w:color w:val="0B5294"/>
                          <w:spacing w:val="-4"/>
                          <w:sz w:val="24"/>
                          <w:szCs w:val="24"/>
                          <w:rtl/>
                        </w:rPr>
                        <w:t xml:space="preserve"> </w:t>
                      </w:r>
                      <w:r w:rsidRPr="005F314D">
                        <w:rPr>
                          <w:rFonts w:cs="Tahoma" w:hint="eastAsia"/>
                          <w:color w:val="0B5294"/>
                          <w:spacing w:val="-4"/>
                          <w:sz w:val="24"/>
                          <w:szCs w:val="24"/>
                          <w:rtl/>
                        </w:rPr>
                        <w:t>תמונת</w:t>
                      </w:r>
                      <w:r w:rsidRPr="005F314D">
                        <w:rPr>
                          <w:rFonts w:cs="Tahoma"/>
                          <w:color w:val="0B5294"/>
                          <w:spacing w:val="-4"/>
                          <w:sz w:val="24"/>
                          <w:szCs w:val="24"/>
                          <w:rtl/>
                        </w:rPr>
                        <w:t xml:space="preserve"> </w:t>
                      </w:r>
                      <w:r w:rsidRPr="005F314D">
                        <w:rPr>
                          <w:rFonts w:cs="Tahoma" w:hint="eastAsia"/>
                          <w:color w:val="0B5294"/>
                          <w:spacing w:val="-4"/>
                          <w:sz w:val="24"/>
                          <w:szCs w:val="24"/>
                          <w:rtl/>
                        </w:rPr>
                        <w:t>מצב</w:t>
                      </w:r>
                      <w:r w:rsidRPr="005F314D">
                        <w:rPr>
                          <w:rFonts w:cs="Tahoma"/>
                          <w:color w:val="0B5294"/>
                          <w:spacing w:val="-4"/>
                          <w:sz w:val="24"/>
                          <w:szCs w:val="24"/>
                          <w:rtl/>
                        </w:rPr>
                        <w:t xml:space="preserve"> </w:t>
                      </w:r>
                      <w:r w:rsidRPr="005F314D">
                        <w:rPr>
                          <w:rFonts w:cs="Tahoma" w:hint="eastAsia"/>
                          <w:color w:val="0B5294"/>
                          <w:spacing w:val="-4"/>
                          <w:sz w:val="24"/>
                          <w:szCs w:val="24"/>
                          <w:rtl/>
                        </w:rPr>
                        <w:t>והערכת</w:t>
                      </w:r>
                      <w:r w:rsidRPr="005F314D">
                        <w:rPr>
                          <w:rFonts w:cs="Tahoma"/>
                          <w:color w:val="0B5294"/>
                          <w:spacing w:val="-4"/>
                          <w:sz w:val="24"/>
                          <w:szCs w:val="24"/>
                          <w:rtl/>
                        </w:rPr>
                        <w:t xml:space="preserve"> </w:t>
                      </w:r>
                      <w:r w:rsidRPr="005F314D">
                        <w:rPr>
                          <w:rFonts w:cs="Tahoma" w:hint="eastAsia"/>
                          <w:color w:val="0B5294"/>
                          <w:spacing w:val="-4"/>
                          <w:sz w:val="24"/>
                          <w:szCs w:val="24"/>
                          <w:rtl/>
                        </w:rPr>
                        <w:t>פעילותן</w:t>
                      </w:r>
                      <w:r w:rsidRPr="005F314D">
                        <w:rPr>
                          <w:rFonts w:cs="Tahoma"/>
                          <w:color w:val="0B5294"/>
                          <w:spacing w:val="-4"/>
                          <w:sz w:val="24"/>
                          <w:szCs w:val="24"/>
                          <w:rtl/>
                        </w:rPr>
                        <w:t xml:space="preserve"> </w:t>
                      </w:r>
                      <w:r w:rsidRPr="005F314D">
                        <w:rPr>
                          <w:rFonts w:cs="Tahoma" w:hint="eastAsia"/>
                          <w:color w:val="0B5294"/>
                          <w:spacing w:val="-4"/>
                          <w:sz w:val="24"/>
                          <w:szCs w:val="24"/>
                          <w:rtl/>
                        </w:rPr>
                        <w:t>של</w:t>
                      </w:r>
                      <w:r w:rsidRPr="005F314D">
                        <w:rPr>
                          <w:rFonts w:cs="Tahoma"/>
                          <w:color w:val="0B5294"/>
                          <w:spacing w:val="-4"/>
                          <w:sz w:val="24"/>
                          <w:szCs w:val="24"/>
                          <w:rtl/>
                        </w:rPr>
                        <w:t xml:space="preserve"> </w:t>
                      </w:r>
                      <w:r w:rsidRPr="005F314D">
                        <w:rPr>
                          <w:rFonts w:cs="Tahoma" w:hint="eastAsia"/>
                          <w:color w:val="0B5294"/>
                          <w:spacing w:val="-4"/>
                          <w:sz w:val="24"/>
                          <w:szCs w:val="24"/>
                          <w:rtl/>
                        </w:rPr>
                        <w:t>המועצות</w:t>
                      </w:r>
                      <w:r w:rsidRPr="005F314D">
                        <w:rPr>
                          <w:rFonts w:cs="Tahoma"/>
                          <w:color w:val="0B5294"/>
                          <w:spacing w:val="-4"/>
                          <w:sz w:val="24"/>
                          <w:szCs w:val="24"/>
                          <w:rtl/>
                        </w:rPr>
                        <w:t xml:space="preserve"> </w:t>
                      </w:r>
                      <w:r w:rsidRPr="005F314D">
                        <w:rPr>
                          <w:rFonts w:cs="Tahoma" w:hint="eastAsia"/>
                          <w:color w:val="0B5294"/>
                          <w:spacing w:val="-4"/>
                          <w:sz w:val="24"/>
                          <w:szCs w:val="24"/>
                          <w:rtl/>
                        </w:rPr>
                        <w:t>הדתיות</w:t>
                      </w:r>
                      <w:r w:rsidRPr="005F314D">
                        <w:rPr>
                          <w:rFonts w:cs="Tahoma"/>
                          <w:color w:val="0B5294"/>
                          <w:spacing w:val="-4"/>
                          <w:sz w:val="24"/>
                          <w:szCs w:val="24"/>
                          <w:rtl/>
                        </w:rPr>
                        <w:t xml:space="preserve"> </w:t>
                      </w:r>
                      <w:r w:rsidRPr="005F314D">
                        <w:rPr>
                          <w:rFonts w:cs="Tahoma" w:hint="eastAsia"/>
                          <w:color w:val="0B5294"/>
                          <w:spacing w:val="-4"/>
                          <w:sz w:val="24"/>
                          <w:szCs w:val="24"/>
                          <w:rtl/>
                        </w:rPr>
                        <w:t>בתחום</w:t>
                      </w:r>
                      <w:r w:rsidRPr="005F314D">
                        <w:rPr>
                          <w:rFonts w:cs="Tahoma"/>
                          <w:color w:val="0B5294"/>
                          <w:spacing w:val="-4"/>
                          <w:sz w:val="24"/>
                          <w:szCs w:val="24"/>
                          <w:rtl/>
                        </w:rPr>
                        <w:t xml:space="preserve"> </w:t>
                      </w:r>
                      <w:r w:rsidRPr="005F314D">
                        <w:rPr>
                          <w:rFonts w:cs="Tahoma" w:hint="eastAsia"/>
                          <w:color w:val="0B5294"/>
                          <w:spacing w:val="-4"/>
                          <w:sz w:val="24"/>
                          <w:szCs w:val="24"/>
                          <w:rtl/>
                        </w:rPr>
                        <w:t>זה</w:t>
                      </w:r>
                    </w:p>
                    <w:p w:rsidR="00D007E4" w:rsidRPr="00373C5D" w:rsidP="005F314D">
                      <w:pPr>
                        <w:spacing w:before="120" w:after="0" w:line="240" w:lineRule="atLeast"/>
                        <w:rPr>
                          <w:rFonts w:cs="Tahoma"/>
                          <w:b/>
                          <w:bCs/>
                          <w:color w:val="0B5294"/>
                          <w:sz w:val="48"/>
                          <w:szCs w:val="48"/>
                          <w:rtl/>
                        </w:rPr>
                      </w:pPr>
                      <w:drawing>
                        <wp:inline distT="0" distB="0" distL="0" distR="0">
                          <wp:extent cx="288000" cy="31337"/>
                          <wp:effectExtent l="0" t="0" r="0" b="6985"/>
                          <wp:docPr id="2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673971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C2850" w:rsidRPr="002C3499" w:rsidP="00B737AC">
      <w:pPr>
        <w:pStyle w:val="takzir"/>
        <w:rPr>
          <w:rFonts w:ascii="Tahoma" w:hAnsi="Tahoma" w:cs="Tahoma"/>
          <w:b w:val="0"/>
          <w:bCs w:val="0"/>
          <w:noProof w:val="0"/>
          <w:sz w:val="28"/>
          <w:rtl/>
        </w:rPr>
      </w:pPr>
      <w:bookmarkStart w:id="15" w:name="_Toc474334553"/>
      <w:bookmarkStart w:id="16" w:name="_Toc474420693"/>
      <w:bookmarkStart w:id="17" w:name="_Toc474826268"/>
    </w:p>
    <w:p w:rsidR="00FC2850" w:rsidRPr="002C3499" w:rsidP="00B737AC">
      <w:pPr>
        <w:pStyle w:val="KOT5T"/>
        <w:rPr>
          <w:rtl/>
        </w:rPr>
      </w:pPr>
      <w:r w:rsidRPr="002C3499">
        <w:rPr>
          <w:rtl/>
        </w:rPr>
        <w:t xml:space="preserve">אגף הכשרות </w:t>
      </w:r>
      <w:r w:rsidRPr="002C3499">
        <w:rPr>
          <w:rFonts w:hint="cs"/>
          <w:rtl/>
        </w:rPr>
        <w:t>ברבנות</w:t>
      </w:r>
      <w:bookmarkEnd w:id="15"/>
      <w:bookmarkEnd w:id="16"/>
      <w:r w:rsidRPr="002C3499">
        <w:rPr>
          <w:rFonts w:hint="cs"/>
          <w:rtl/>
        </w:rPr>
        <w:t xml:space="preserve"> לא פיתח יכולות </w:t>
      </w:r>
      <w:r>
        <w:br/>
      </w:r>
      <w:r w:rsidRPr="002C3499">
        <w:rPr>
          <w:rFonts w:hint="cs"/>
          <w:rtl/>
        </w:rPr>
        <w:t>לפקח על פעולות מחלקות הכשרות</w:t>
      </w:r>
      <w:bookmarkEnd w:id="17"/>
    </w:p>
    <w:p w:rsidR="00FC2850" w:rsidRPr="00937DF1" w:rsidP="00B737AC">
      <w:pPr>
        <w:pStyle w:val="takzir-text"/>
        <w:bidi/>
        <w:rPr>
          <w:rtl/>
        </w:rPr>
      </w:pPr>
      <w:r w:rsidRPr="004F5330">
        <w:rPr>
          <w:b/>
          <w:rtl/>
        </w:rPr>
        <w:t xml:space="preserve">לאגף </w:t>
      </w:r>
      <w:r>
        <w:rPr>
          <w:rFonts w:hint="cs"/>
          <w:b/>
          <w:rtl/>
        </w:rPr>
        <w:t>הכשרות ברבנות - ה</w:t>
      </w:r>
      <w:r w:rsidRPr="004F5330">
        <w:rPr>
          <w:b/>
          <w:rtl/>
        </w:rPr>
        <w:t xml:space="preserve">גוף </w:t>
      </w:r>
      <w:r>
        <w:rPr>
          <w:rFonts w:hint="cs"/>
          <w:b/>
          <w:rtl/>
        </w:rPr>
        <w:t>ה</w:t>
      </w:r>
      <w:r w:rsidRPr="004F5330">
        <w:rPr>
          <w:b/>
          <w:rtl/>
        </w:rPr>
        <w:t xml:space="preserve">מקצועי מטעם מועצת </w:t>
      </w:r>
      <w:r>
        <w:rPr>
          <w:b/>
          <w:rtl/>
        </w:rPr>
        <w:t>הרבנות</w:t>
      </w:r>
      <w:r w:rsidRPr="004F5330">
        <w:rPr>
          <w:b/>
          <w:rtl/>
        </w:rPr>
        <w:t xml:space="preserve"> </w:t>
      </w:r>
      <w:r>
        <w:rPr>
          <w:rFonts w:hint="cs"/>
          <w:b/>
          <w:rtl/>
        </w:rPr>
        <w:t xml:space="preserve">האחראי לתחום הכשרות - </w:t>
      </w:r>
      <w:r w:rsidRPr="004F5330">
        <w:rPr>
          <w:b/>
          <w:rtl/>
        </w:rPr>
        <w:t>אין תכנית עבודה שנתית</w:t>
      </w:r>
      <w:r>
        <w:rPr>
          <w:rFonts w:hint="cs"/>
          <w:b/>
          <w:rtl/>
        </w:rPr>
        <w:t xml:space="preserve"> וממילא גם</w:t>
      </w:r>
      <w:r w:rsidRPr="004F5330">
        <w:rPr>
          <w:b/>
          <w:rtl/>
        </w:rPr>
        <w:t xml:space="preserve"> הוא לא </w:t>
      </w:r>
      <w:r>
        <w:rPr>
          <w:rFonts w:hint="cs"/>
          <w:b/>
          <w:rtl/>
        </w:rPr>
        <w:t>קבע</w:t>
      </w:r>
      <w:r w:rsidRPr="004F5330">
        <w:rPr>
          <w:b/>
          <w:rtl/>
        </w:rPr>
        <w:t xml:space="preserve"> יעדים</w:t>
      </w:r>
      <w:r>
        <w:rPr>
          <w:rFonts w:hint="cs"/>
          <w:b/>
          <w:rtl/>
        </w:rPr>
        <w:t xml:space="preserve"> מרכזיים שיש להשיגם</w:t>
      </w:r>
      <w:r w:rsidRPr="004F5330">
        <w:rPr>
          <w:b/>
          <w:rtl/>
        </w:rPr>
        <w:t>. בה</w:t>
      </w:r>
      <w:r>
        <w:rPr>
          <w:rFonts w:hint="cs"/>
          <w:b/>
          <w:rtl/>
        </w:rPr>
        <w:t>י</w:t>
      </w:r>
      <w:r w:rsidRPr="004F5330">
        <w:rPr>
          <w:b/>
          <w:rtl/>
        </w:rPr>
        <w:t>עדר תכנית ויעדים</w:t>
      </w:r>
      <w:r>
        <w:rPr>
          <w:rFonts w:hint="cs"/>
          <w:b/>
          <w:rtl/>
        </w:rPr>
        <w:t xml:space="preserve"> מרכזיים</w:t>
      </w:r>
      <w:r w:rsidRPr="004F5330">
        <w:rPr>
          <w:b/>
          <w:rtl/>
        </w:rPr>
        <w:t xml:space="preserve"> לא ניתן להעריך את עבודת האגף ו</w:t>
      </w:r>
      <w:r>
        <w:rPr>
          <w:rFonts w:hint="cs"/>
          <w:b/>
          <w:rtl/>
        </w:rPr>
        <w:t xml:space="preserve">את </w:t>
      </w:r>
      <w:r w:rsidRPr="004F5330">
        <w:rPr>
          <w:b/>
          <w:rtl/>
        </w:rPr>
        <w:t>הישגיו</w:t>
      </w:r>
      <w:r>
        <w:rPr>
          <w:rFonts w:hint="cs"/>
          <w:b/>
          <w:rtl/>
        </w:rPr>
        <w:t>.</w:t>
      </w:r>
      <w:r w:rsidRPr="004F5330">
        <w:rPr>
          <w:b/>
          <w:rtl/>
        </w:rPr>
        <w:t xml:space="preserve"> </w:t>
      </w:r>
      <w:r>
        <w:rPr>
          <w:rFonts w:hint="cs"/>
          <w:b/>
          <w:rtl/>
        </w:rPr>
        <w:t>זאת ועוד, ה</w:t>
      </w:r>
      <w:r w:rsidRPr="004F5330">
        <w:rPr>
          <w:b/>
          <w:rtl/>
        </w:rPr>
        <w:t xml:space="preserve">אגף </w:t>
      </w:r>
      <w:r>
        <w:rPr>
          <w:rFonts w:hint="cs"/>
          <w:b/>
          <w:rtl/>
        </w:rPr>
        <w:t>אינו מחזיק ב</w:t>
      </w:r>
      <w:r w:rsidRPr="004F5330">
        <w:rPr>
          <w:b/>
          <w:rtl/>
        </w:rPr>
        <w:t xml:space="preserve">מידע על מערך המפקחים והמשגיחים </w:t>
      </w:r>
      <w:r w:rsidRPr="004F5330">
        <w:rPr>
          <w:rFonts w:hint="cs"/>
          <w:b/>
          <w:rtl/>
        </w:rPr>
        <w:t>ב</w:t>
      </w:r>
      <w:r w:rsidRPr="004F5330">
        <w:rPr>
          <w:b/>
          <w:rtl/>
        </w:rPr>
        <w:t>מועצ</w:t>
      </w:r>
      <w:r w:rsidRPr="004F5330">
        <w:rPr>
          <w:rFonts w:hint="cs"/>
          <w:b/>
          <w:rtl/>
        </w:rPr>
        <w:t>ות</w:t>
      </w:r>
      <w:r w:rsidRPr="004F5330">
        <w:rPr>
          <w:b/>
          <w:rtl/>
        </w:rPr>
        <w:t xml:space="preserve"> </w:t>
      </w:r>
      <w:r w:rsidRPr="004F5330">
        <w:rPr>
          <w:rFonts w:hint="cs"/>
          <w:b/>
          <w:rtl/>
        </w:rPr>
        <w:t>ה</w:t>
      </w:r>
      <w:r w:rsidRPr="004F5330">
        <w:rPr>
          <w:b/>
          <w:rtl/>
        </w:rPr>
        <w:t>דתי</w:t>
      </w:r>
      <w:r w:rsidRPr="004F5330">
        <w:rPr>
          <w:rFonts w:hint="cs"/>
          <w:b/>
          <w:rtl/>
        </w:rPr>
        <w:t>ו</w:t>
      </w:r>
      <w:r w:rsidRPr="004F5330">
        <w:rPr>
          <w:b/>
          <w:rtl/>
        </w:rPr>
        <w:t xml:space="preserve">ת </w:t>
      </w:r>
      <w:r w:rsidRPr="004F5330">
        <w:rPr>
          <w:rFonts w:hint="cs"/>
          <w:b/>
          <w:rtl/>
        </w:rPr>
        <w:t>ו</w:t>
      </w:r>
      <w:r>
        <w:rPr>
          <w:rFonts w:hint="cs"/>
          <w:b/>
          <w:rtl/>
        </w:rPr>
        <w:t>אף אינו יודע מי</w:t>
      </w:r>
      <w:r w:rsidRPr="004F5330">
        <w:rPr>
          <w:b/>
          <w:rtl/>
        </w:rPr>
        <w:t xml:space="preserve"> מהמשגיחים הוסמך</w:t>
      </w:r>
      <w:r>
        <w:rPr>
          <w:rFonts w:hint="cs"/>
          <w:b/>
          <w:rtl/>
        </w:rPr>
        <w:t xml:space="preserve"> לתפקיד</w:t>
      </w:r>
      <w:r w:rsidRPr="004F5330">
        <w:rPr>
          <w:b/>
          <w:rtl/>
        </w:rPr>
        <w:t xml:space="preserve"> על ידי </w:t>
      </w:r>
      <w:r>
        <w:rPr>
          <w:b/>
          <w:rtl/>
        </w:rPr>
        <w:t>הרבנות</w:t>
      </w:r>
      <w:r>
        <w:rPr>
          <w:rFonts w:hint="cs"/>
          <w:b/>
          <w:rtl/>
        </w:rPr>
        <w:t>;</w:t>
      </w:r>
      <w:r w:rsidRPr="004F5330">
        <w:rPr>
          <w:rFonts w:hint="cs"/>
          <w:b/>
          <w:rtl/>
        </w:rPr>
        <w:t xml:space="preserve"> </w:t>
      </w:r>
      <w:r>
        <w:rPr>
          <w:rFonts w:hint="cs"/>
          <w:b/>
          <w:rtl/>
        </w:rPr>
        <w:t>לכן,</w:t>
      </w:r>
      <w:r w:rsidRPr="004F5330">
        <w:rPr>
          <w:b/>
          <w:rtl/>
        </w:rPr>
        <w:t xml:space="preserve"> אין </w:t>
      </w:r>
      <w:r>
        <w:rPr>
          <w:rFonts w:hint="cs"/>
          <w:b/>
          <w:rtl/>
        </w:rPr>
        <w:t>לו</w:t>
      </w:r>
      <w:r w:rsidRPr="004F5330">
        <w:rPr>
          <w:b/>
          <w:rtl/>
        </w:rPr>
        <w:t xml:space="preserve"> יכולת </w:t>
      </w:r>
      <w:r>
        <w:rPr>
          <w:rFonts w:hint="cs"/>
          <w:b/>
          <w:rtl/>
        </w:rPr>
        <w:t xml:space="preserve">למלא את חובתו לפקח על פעילותן של </w:t>
      </w:r>
      <w:r w:rsidRPr="004F5330">
        <w:rPr>
          <w:b/>
          <w:rtl/>
        </w:rPr>
        <w:t xml:space="preserve">מחלקות הכשרות </w:t>
      </w:r>
      <w:r>
        <w:rPr>
          <w:rFonts w:hint="cs"/>
          <w:b/>
          <w:rtl/>
        </w:rPr>
        <w:t>בכל הקשור לפיקוח על הכשרות.</w:t>
      </w:r>
    </w:p>
    <w:p w:rsidR="00FC2850" w:rsidRPr="002C3499" w:rsidP="00B737AC">
      <w:pPr>
        <w:pStyle w:val="takzir"/>
        <w:rPr>
          <w:rFonts w:ascii="Tahoma" w:hAnsi="Tahoma" w:cs="Tahoma"/>
          <w:b w:val="0"/>
          <w:bCs w:val="0"/>
          <w:noProof w:val="0"/>
          <w:sz w:val="28"/>
          <w:rtl/>
        </w:rPr>
      </w:pPr>
      <w:bookmarkStart w:id="18" w:name="_Toc474334554"/>
      <w:bookmarkStart w:id="19" w:name="_Toc474826269"/>
    </w:p>
    <w:p w:rsidR="00FC2850" w:rsidRPr="002C3499" w:rsidP="00B737AC">
      <w:pPr>
        <w:pStyle w:val="KOT5T"/>
        <w:rPr>
          <w:rtl/>
        </w:rPr>
      </w:pPr>
      <w:r w:rsidRPr="002C3499">
        <w:rPr>
          <w:rFonts w:hint="cs"/>
          <w:rtl/>
        </w:rPr>
        <w:t xml:space="preserve">אי-הגשת כתבי אישום נגד מקבלי קנסות </w:t>
      </w:r>
      <w:r w:rsidRPr="002C3499">
        <w:rPr>
          <w:rFonts w:hint="cs"/>
          <w:rtl/>
        </w:rPr>
        <w:t>מינהליים</w:t>
      </w:r>
      <w:r w:rsidRPr="002C3499">
        <w:rPr>
          <w:rFonts w:hint="cs"/>
          <w:rtl/>
        </w:rPr>
        <w:t xml:space="preserve"> שביקשו להישפט</w:t>
      </w:r>
      <w:bookmarkEnd w:id="18"/>
      <w:bookmarkEnd w:id="19"/>
    </w:p>
    <w:p w:rsidR="00FC2850" w:rsidRPr="002E5D77" w:rsidP="00B737AC">
      <w:pPr>
        <w:pStyle w:val="takzir-text"/>
        <w:bidi/>
      </w:pPr>
      <w:r w:rsidRPr="004F5330">
        <w:rPr>
          <w:rFonts w:hint="cs"/>
          <w:b/>
          <w:rtl/>
        </w:rPr>
        <w:t>חוק איסור הונאה בכשרות</w:t>
      </w:r>
      <w:r>
        <w:rPr>
          <w:rFonts w:hint="cs"/>
          <w:b/>
          <w:rtl/>
        </w:rPr>
        <w:t xml:space="preserve"> </w:t>
      </w:r>
      <w:r w:rsidRPr="004F5330">
        <w:rPr>
          <w:rFonts w:hint="cs"/>
          <w:b/>
          <w:rtl/>
        </w:rPr>
        <w:t xml:space="preserve">קובע כי עבירות </w:t>
      </w:r>
      <w:r>
        <w:rPr>
          <w:rFonts w:hint="cs"/>
          <w:b/>
          <w:rtl/>
        </w:rPr>
        <w:t xml:space="preserve">מסוימות </w:t>
      </w:r>
      <w:r w:rsidRPr="004F5330">
        <w:rPr>
          <w:rFonts w:hint="cs"/>
          <w:b/>
          <w:rtl/>
        </w:rPr>
        <w:t>הן עב</w:t>
      </w:r>
      <w:r>
        <w:rPr>
          <w:rFonts w:hint="cs"/>
          <w:b/>
          <w:rtl/>
        </w:rPr>
        <w:t>י</w:t>
      </w:r>
      <w:r w:rsidRPr="004F5330">
        <w:rPr>
          <w:rFonts w:hint="cs"/>
          <w:b/>
          <w:rtl/>
        </w:rPr>
        <w:t>ר</w:t>
      </w:r>
      <w:r>
        <w:rPr>
          <w:rFonts w:hint="cs"/>
          <w:b/>
          <w:rtl/>
        </w:rPr>
        <w:t>ות</w:t>
      </w:r>
      <w:r w:rsidRPr="004F5330">
        <w:rPr>
          <w:rFonts w:hint="cs"/>
          <w:b/>
          <w:rtl/>
        </w:rPr>
        <w:t xml:space="preserve"> פלילי</w:t>
      </w:r>
      <w:r>
        <w:rPr>
          <w:rFonts w:hint="cs"/>
          <w:b/>
          <w:rtl/>
        </w:rPr>
        <w:t>ו</w:t>
      </w:r>
      <w:r w:rsidRPr="004F5330">
        <w:rPr>
          <w:rFonts w:hint="cs"/>
          <w:b/>
          <w:rtl/>
        </w:rPr>
        <w:t>ת</w:t>
      </w:r>
      <w:r w:rsidRPr="004F5330">
        <w:rPr>
          <w:b/>
          <w:rtl/>
        </w:rPr>
        <w:t xml:space="preserve"> </w:t>
      </w:r>
      <w:r>
        <w:rPr>
          <w:rFonts w:hint="cs"/>
          <w:b/>
          <w:rtl/>
        </w:rPr>
        <w:t>שהעונש עליהן הוא</w:t>
      </w:r>
      <w:r w:rsidRPr="004F5330">
        <w:rPr>
          <w:b/>
          <w:rtl/>
        </w:rPr>
        <w:t xml:space="preserve"> </w:t>
      </w:r>
      <w:r w:rsidRPr="004F5330">
        <w:rPr>
          <w:rFonts w:hint="cs"/>
          <w:b/>
          <w:rtl/>
        </w:rPr>
        <w:t>עד שנת מאסר</w:t>
      </w:r>
      <w:r>
        <w:rPr>
          <w:rFonts w:hint="cs"/>
          <w:b/>
          <w:rtl/>
        </w:rPr>
        <w:t xml:space="preserve"> אחת</w:t>
      </w:r>
      <w:r w:rsidRPr="004F5330">
        <w:rPr>
          <w:rFonts w:hint="cs"/>
          <w:b/>
          <w:rtl/>
        </w:rPr>
        <w:t xml:space="preserve">. </w:t>
      </w:r>
      <w:r>
        <w:rPr>
          <w:rFonts w:hint="cs"/>
          <w:b/>
          <w:rtl/>
        </w:rPr>
        <w:t xml:space="preserve">בתקנות שהותקנו </w:t>
      </w:r>
      <w:r w:rsidRPr="004F5330">
        <w:rPr>
          <w:rFonts w:hint="cs"/>
          <w:b/>
          <w:rtl/>
        </w:rPr>
        <w:t xml:space="preserve">מכוח חוק העבירות </w:t>
      </w:r>
      <w:r w:rsidRPr="004F5330">
        <w:rPr>
          <w:rFonts w:hint="cs"/>
          <w:b/>
          <w:rtl/>
        </w:rPr>
        <w:t>המ</w:t>
      </w:r>
      <w:r>
        <w:rPr>
          <w:rFonts w:hint="cs"/>
          <w:b/>
          <w:rtl/>
        </w:rPr>
        <w:t>י</w:t>
      </w:r>
      <w:r w:rsidRPr="004F5330">
        <w:rPr>
          <w:rFonts w:hint="cs"/>
          <w:b/>
          <w:rtl/>
        </w:rPr>
        <w:t>נהליות</w:t>
      </w:r>
      <w:r w:rsidRPr="004F5330">
        <w:rPr>
          <w:rFonts w:hint="cs"/>
          <w:b/>
          <w:rtl/>
        </w:rPr>
        <w:t xml:space="preserve">, </w:t>
      </w:r>
      <w:r>
        <w:rPr>
          <w:rFonts w:hint="cs"/>
          <w:b/>
          <w:rtl/>
        </w:rPr>
        <w:t>ה</w:t>
      </w:r>
      <w:r w:rsidRPr="004F5330">
        <w:rPr>
          <w:rFonts w:hint="cs"/>
          <w:b/>
          <w:rtl/>
        </w:rPr>
        <w:t xml:space="preserve">תשמ"ו-1985, </w:t>
      </w:r>
      <w:r>
        <w:rPr>
          <w:rFonts w:hint="cs"/>
          <w:b/>
          <w:rtl/>
        </w:rPr>
        <w:t>נקבע כי</w:t>
      </w:r>
      <w:r w:rsidRPr="004F5330">
        <w:rPr>
          <w:rFonts w:hint="cs"/>
          <w:b/>
          <w:rtl/>
        </w:rPr>
        <w:t xml:space="preserve"> עבירות אלה הן בגדר עביר</w:t>
      </w:r>
      <w:r>
        <w:rPr>
          <w:rFonts w:hint="cs"/>
          <w:b/>
          <w:rtl/>
        </w:rPr>
        <w:t>ות</w:t>
      </w:r>
      <w:r w:rsidRPr="004F5330">
        <w:rPr>
          <w:rFonts w:hint="cs"/>
          <w:b/>
          <w:rtl/>
        </w:rPr>
        <w:t xml:space="preserve"> </w:t>
      </w:r>
      <w:r w:rsidRPr="004F5330">
        <w:rPr>
          <w:rFonts w:hint="cs"/>
          <w:b/>
          <w:rtl/>
        </w:rPr>
        <w:t>מינהלי</w:t>
      </w:r>
      <w:r>
        <w:rPr>
          <w:rFonts w:hint="cs"/>
          <w:b/>
          <w:rtl/>
        </w:rPr>
        <w:t>ו</w:t>
      </w:r>
      <w:r w:rsidRPr="004F5330">
        <w:rPr>
          <w:rFonts w:hint="cs"/>
          <w:b/>
          <w:rtl/>
        </w:rPr>
        <w:t>ת</w:t>
      </w:r>
      <w:r w:rsidRPr="004F5330">
        <w:rPr>
          <w:b/>
          <w:rtl/>
        </w:rPr>
        <w:t xml:space="preserve">. </w:t>
      </w:r>
      <w:r>
        <w:rPr>
          <w:rFonts w:hint="cs"/>
          <w:b/>
          <w:rtl/>
        </w:rPr>
        <w:t xml:space="preserve">התקנות הסמיכו את </w:t>
      </w:r>
      <w:r w:rsidRPr="00DC7A95">
        <w:rPr>
          <w:rFonts w:hint="cs"/>
          <w:b/>
          <w:rtl/>
        </w:rPr>
        <w:t xml:space="preserve">מפקחי </w:t>
      </w:r>
      <w:r>
        <w:rPr>
          <w:rFonts w:hint="cs"/>
          <w:b/>
          <w:rtl/>
        </w:rPr>
        <w:t xml:space="preserve">יחידת האכיפה </w:t>
      </w:r>
      <w:r w:rsidRPr="00DC7A95">
        <w:rPr>
          <w:rFonts w:hint="cs"/>
          <w:b/>
          <w:rtl/>
        </w:rPr>
        <w:t xml:space="preserve">להטיל קנסות </w:t>
      </w:r>
      <w:r w:rsidRPr="00DC7A95">
        <w:rPr>
          <w:rFonts w:hint="cs"/>
          <w:b/>
          <w:rtl/>
        </w:rPr>
        <w:t>מ</w:t>
      </w:r>
      <w:r>
        <w:rPr>
          <w:rFonts w:hint="cs"/>
          <w:b/>
          <w:rtl/>
        </w:rPr>
        <w:t>י</w:t>
      </w:r>
      <w:r w:rsidRPr="00DC7A95">
        <w:rPr>
          <w:rFonts w:hint="cs"/>
          <w:b/>
          <w:rtl/>
        </w:rPr>
        <w:t>נהליים</w:t>
      </w:r>
      <w:r w:rsidRPr="00DC7A95">
        <w:rPr>
          <w:rFonts w:hint="cs"/>
          <w:b/>
          <w:rtl/>
        </w:rPr>
        <w:t xml:space="preserve"> קצובים </w:t>
      </w:r>
      <w:r>
        <w:rPr>
          <w:rFonts w:hint="cs"/>
          <w:b/>
          <w:rtl/>
        </w:rPr>
        <w:t>על</w:t>
      </w:r>
      <w:r w:rsidRPr="00DC7A95">
        <w:rPr>
          <w:rFonts w:hint="cs"/>
          <w:b/>
          <w:rtl/>
        </w:rPr>
        <w:t xml:space="preserve"> עברייני הונאה בכשרות. </w:t>
      </w:r>
      <w:r>
        <w:rPr>
          <w:rFonts w:hint="cs"/>
          <w:b/>
          <w:rtl/>
        </w:rPr>
        <w:t xml:space="preserve">על פי החוק האמור, </w:t>
      </w:r>
      <w:r w:rsidRPr="00DC7A95">
        <w:rPr>
          <w:rFonts w:hint="cs"/>
          <w:b/>
          <w:rtl/>
        </w:rPr>
        <w:t>מקבל</w:t>
      </w:r>
      <w:r w:rsidRPr="00DC7A95">
        <w:rPr>
          <w:b/>
          <w:rtl/>
        </w:rPr>
        <w:t xml:space="preserve"> </w:t>
      </w:r>
      <w:r w:rsidRPr="00DC7A95">
        <w:rPr>
          <w:rFonts w:hint="cs"/>
          <w:b/>
          <w:rtl/>
        </w:rPr>
        <w:t>הקנס</w:t>
      </w:r>
      <w:r w:rsidRPr="00DC7A95">
        <w:rPr>
          <w:b/>
          <w:rtl/>
        </w:rPr>
        <w:t xml:space="preserve"> </w:t>
      </w:r>
      <w:r w:rsidRPr="00DC7A95">
        <w:rPr>
          <w:rFonts w:hint="cs"/>
          <w:b/>
          <w:rtl/>
        </w:rPr>
        <w:t>המינהלי</w:t>
      </w:r>
      <w:r w:rsidRPr="00DC7A95">
        <w:rPr>
          <w:rFonts w:hint="cs"/>
          <w:b/>
          <w:rtl/>
        </w:rPr>
        <w:t xml:space="preserve"> יכול</w:t>
      </w:r>
      <w:r w:rsidRPr="00DC7A95">
        <w:rPr>
          <w:b/>
          <w:rtl/>
        </w:rPr>
        <w:t xml:space="preserve"> </w:t>
      </w:r>
      <w:r w:rsidRPr="00DC7A95">
        <w:rPr>
          <w:rFonts w:hint="cs"/>
          <w:b/>
          <w:rtl/>
        </w:rPr>
        <w:t>להודיע</w:t>
      </w:r>
      <w:r w:rsidRPr="00DC7A95">
        <w:rPr>
          <w:b/>
          <w:rtl/>
        </w:rPr>
        <w:t xml:space="preserve"> </w:t>
      </w:r>
      <w:r>
        <w:rPr>
          <w:rFonts w:hint="cs"/>
          <w:b/>
          <w:rtl/>
        </w:rPr>
        <w:t>בתוך</w:t>
      </w:r>
      <w:r w:rsidRPr="00DC7A95">
        <w:rPr>
          <w:rFonts w:hint="cs"/>
          <w:b/>
          <w:rtl/>
        </w:rPr>
        <w:t xml:space="preserve"> 30 י</w:t>
      </w:r>
      <w:r>
        <w:rPr>
          <w:rFonts w:hint="cs"/>
          <w:b/>
          <w:rtl/>
        </w:rPr>
        <w:t>מים מקבלת</w:t>
      </w:r>
      <w:r w:rsidRPr="00DC7A95">
        <w:rPr>
          <w:b/>
          <w:rtl/>
        </w:rPr>
        <w:t xml:space="preserve"> ההודעה על הטלת הקנס</w:t>
      </w:r>
      <w:r w:rsidRPr="00DC7A95">
        <w:rPr>
          <w:rFonts w:hint="cs"/>
          <w:b/>
          <w:rtl/>
        </w:rPr>
        <w:t xml:space="preserve"> </w:t>
      </w:r>
      <w:r>
        <w:rPr>
          <w:rFonts w:hint="cs"/>
          <w:b/>
          <w:rtl/>
        </w:rPr>
        <w:t>כי</w:t>
      </w:r>
      <w:r w:rsidRPr="00DC7A95">
        <w:rPr>
          <w:b/>
          <w:rtl/>
        </w:rPr>
        <w:t xml:space="preserve"> </w:t>
      </w:r>
      <w:r>
        <w:rPr>
          <w:rFonts w:hint="cs"/>
          <w:b/>
          <w:rtl/>
        </w:rPr>
        <w:t>ב</w:t>
      </w:r>
      <w:r w:rsidRPr="00DC7A95">
        <w:rPr>
          <w:rFonts w:hint="cs"/>
          <w:b/>
          <w:rtl/>
        </w:rPr>
        <w:t>רצונו</w:t>
      </w:r>
      <w:r w:rsidRPr="00DC7A95">
        <w:rPr>
          <w:b/>
          <w:rtl/>
        </w:rPr>
        <w:t xml:space="preserve"> </w:t>
      </w:r>
      <w:r w:rsidRPr="00DC7A95">
        <w:rPr>
          <w:rFonts w:hint="cs"/>
          <w:b/>
          <w:rtl/>
        </w:rPr>
        <w:t>להישפט</w:t>
      </w:r>
      <w:r w:rsidRPr="00DC7A95">
        <w:rPr>
          <w:b/>
          <w:rtl/>
        </w:rPr>
        <w:t xml:space="preserve"> </w:t>
      </w:r>
      <w:r w:rsidRPr="00DC7A95">
        <w:rPr>
          <w:rFonts w:hint="cs"/>
          <w:b/>
          <w:rtl/>
        </w:rPr>
        <w:t>על</w:t>
      </w:r>
      <w:r w:rsidRPr="00DC7A95">
        <w:rPr>
          <w:b/>
          <w:rtl/>
        </w:rPr>
        <w:t xml:space="preserve"> </w:t>
      </w:r>
      <w:r w:rsidRPr="00DC7A95">
        <w:rPr>
          <w:rFonts w:hint="cs"/>
          <w:b/>
          <w:rtl/>
        </w:rPr>
        <w:t>העב</w:t>
      </w:r>
      <w:r>
        <w:rPr>
          <w:rFonts w:hint="cs"/>
          <w:b/>
          <w:rtl/>
        </w:rPr>
        <w:t>י</w:t>
      </w:r>
      <w:r w:rsidRPr="00DC7A95">
        <w:rPr>
          <w:rFonts w:hint="cs"/>
          <w:b/>
          <w:rtl/>
        </w:rPr>
        <w:t>רה</w:t>
      </w:r>
      <w:r>
        <w:rPr>
          <w:rFonts w:hint="cs"/>
          <w:b/>
          <w:rtl/>
        </w:rPr>
        <w:t>;</w:t>
      </w:r>
      <w:r w:rsidRPr="00DC7A95">
        <w:rPr>
          <w:rFonts w:hint="cs"/>
          <w:b/>
          <w:rtl/>
        </w:rPr>
        <w:t xml:space="preserve"> במקרה </w:t>
      </w:r>
      <w:r>
        <w:rPr>
          <w:rFonts w:hint="cs"/>
          <w:b/>
          <w:rtl/>
        </w:rPr>
        <w:t>כ</w:t>
      </w:r>
      <w:r w:rsidRPr="00DC7A95">
        <w:rPr>
          <w:rFonts w:hint="cs"/>
          <w:b/>
          <w:rtl/>
        </w:rPr>
        <w:t>זה יגיש תובע מוסמך כתב אישום</w:t>
      </w:r>
      <w:r>
        <w:rPr>
          <w:rFonts w:hint="cs"/>
          <w:b/>
          <w:rtl/>
        </w:rPr>
        <w:t>.</w:t>
      </w:r>
      <w:r w:rsidRPr="002E5D77">
        <w:t xml:space="preserve"> </w:t>
      </w:r>
    </w:p>
    <w:p w:rsidR="00FC2850" w:rsidP="00D007E4">
      <w:pPr>
        <w:pStyle w:val="takzir-text"/>
        <w:bidi/>
        <w:rPr>
          <w:b/>
          <w:rtl/>
        </w:rPr>
      </w:pPr>
      <w:r w:rsidRPr="002C3499">
        <w:rPr>
          <w:rFonts w:hint="cs"/>
          <w:b/>
          <w:rtl/>
        </w:rPr>
        <w:t>המלצת</w:t>
      </w:r>
      <w:r>
        <w:rPr>
          <w:rFonts w:hint="cs"/>
          <w:b/>
          <w:rtl/>
        </w:rPr>
        <w:t xml:space="preserve"> משרד מבקר המדינה מהדוח הקודם </w:t>
      </w:r>
      <w:r w:rsidRPr="004F5330">
        <w:rPr>
          <w:rFonts w:hint="cs"/>
          <w:b/>
          <w:rtl/>
        </w:rPr>
        <w:t>להעב</w:t>
      </w:r>
      <w:r>
        <w:rPr>
          <w:rFonts w:hint="cs"/>
          <w:b/>
          <w:rtl/>
        </w:rPr>
        <w:t>י</w:t>
      </w:r>
      <w:r w:rsidRPr="004F5330">
        <w:rPr>
          <w:rFonts w:hint="cs"/>
          <w:b/>
          <w:rtl/>
        </w:rPr>
        <w:t xml:space="preserve">ר תיקים </w:t>
      </w:r>
      <w:r>
        <w:rPr>
          <w:rFonts w:hint="cs"/>
          <w:b/>
          <w:rtl/>
        </w:rPr>
        <w:t xml:space="preserve">בהם ביקשו מקבלי קנסות </w:t>
      </w:r>
      <w:r>
        <w:rPr>
          <w:rFonts w:hint="cs"/>
          <w:b/>
          <w:rtl/>
        </w:rPr>
        <w:t>מינהליים</w:t>
      </w:r>
      <w:r>
        <w:rPr>
          <w:rFonts w:hint="cs"/>
          <w:b/>
          <w:rtl/>
        </w:rPr>
        <w:t xml:space="preserve"> להישפט </w:t>
      </w:r>
      <w:r w:rsidRPr="004F5330">
        <w:rPr>
          <w:rFonts w:hint="cs"/>
          <w:b/>
          <w:rtl/>
        </w:rPr>
        <w:t>לייצוג משפטי חיצוני בפיקוח הפרקליטות</w:t>
      </w:r>
      <w:r>
        <w:rPr>
          <w:rFonts w:hint="cs"/>
          <w:b/>
          <w:rtl/>
        </w:rPr>
        <w:t xml:space="preserve"> טרם יושמה, </w:t>
      </w:r>
      <w:r w:rsidRPr="004F5330">
        <w:rPr>
          <w:rFonts w:hint="cs"/>
          <w:b/>
          <w:rtl/>
        </w:rPr>
        <w:t>ו</w:t>
      </w:r>
      <w:r>
        <w:rPr>
          <w:rFonts w:hint="cs"/>
          <w:b/>
          <w:rtl/>
        </w:rPr>
        <w:t>בתקופה 20</w:t>
      </w:r>
      <w:r w:rsidR="004A04E5">
        <w:rPr>
          <w:rFonts w:hint="cs"/>
          <w:b/>
          <w:rtl/>
        </w:rPr>
        <w:t>16</w:t>
      </w:r>
      <w:r>
        <w:rPr>
          <w:rFonts w:hint="cs"/>
          <w:b/>
          <w:rtl/>
        </w:rPr>
        <w:t>-20</w:t>
      </w:r>
      <w:r w:rsidR="004A04E5">
        <w:rPr>
          <w:rFonts w:hint="cs"/>
          <w:b/>
          <w:rtl/>
        </w:rPr>
        <w:t>09</w:t>
      </w:r>
      <w:r>
        <w:rPr>
          <w:rFonts w:hint="cs"/>
          <w:b/>
          <w:rtl/>
        </w:rPr>
        <w:t xml:space="preserve"> </w:t>
      </w:r>
      <w:r w:rsidRPr="004F5330">
        <w:rPr>
          <w:rFonts w:hint="cs"/>
          <w:b/>
          <w:rtl/>
        </w:rPr>
        <w:t>לא הוגשו כתבי אישום</w:t>
      </w:r>
      <w:r>
        <w:rPr>
          <w:rFonts w:hint="cs"/>
          <w:b/>
          <w:rtl/>
        </w:rPr>
        <w:t xml:space="preserve"> </w:t>
      </w:r>
      <w:r>
        <w:rPr>
          <w:rFonts w:hint="cs"/>
          <w:b/>
          <w:rtl/>
        </w:rPr>
        <w:t>בלמעלה</w:t>
      </w:r>
      <w:r>
        <w:rPr>
          <w:rFonts w:hint="cs"/>
          <w:b/>
          <w:rtl/>
        </w:rPr>
        <w:t xml:space="preserve"> מ-800 </w:t>
      </w:r>
      <w:r w:rsidR="004A04E5">
        <w:rPr>
          <w:rFonts w:hint="cs"/>
          <w:b/>
          <w:rtl/>
        </w:rPr>
        <w:t>מקרים שמקבלי הקנסות ביקשו להישפט.</w:t>
      </w:r>
      <w:r w:rsidRPr="004F5330">
        <w:rPr>
          <w:rFonts w:hint="cs"/>
          <w:b/>
          <w:rtl/>
        </w:rPr>
        <w:t xml:space="preserve"> </w:t>
      </w:r>
      <w:r>
        <w:rPr>
          <w:rFonts w:hint="cs"/>
          <w:b/>
          <w:rtl/>
        </w:rPr>
        <w:t>בנוגע לרוב המבקשים להישפט כבר</w:t>
      </w:r>
      <w:r w:rsidRPr="004F5330">
        <w:rPr>
          <w:rFonts w:hint="cs"/>
          <w:b/>
          <w:rtl/>
        </w:rPr>
        <w:t xml:space="preserve"> חלה התיישנות</w:t>
      </w:r>
      <w:r>
        <w:rPr>
          <w:rFonts w:hint="cs"/>
          <w:b/>
          <w:rtl/>
        </w:rPr>
        <w:t xml:space="preserve"> על העבירה שביצעו וכבר לא ניתן להעמידם לדין. התנהלות זו יוצרת אפוא</w:t>
      </w:r>
      <w:r w:rsidRPr="004F5330">
        <w:rPr>
          <w:rFonts w:hint="cs"/>
          <w:b/>
          <w:rtl/>
        </w:rPr>
        <w:t xml:space="preserve"> </w:t>
      </w:r>
      <w:r>
        <w:rPr>
          <w:rFonts w:hint="cs"/>
          <w:b/>
          <w:rtl/>
        </w:rPr>
        <w:t>מצב שבו</w:t>
      </w:r>
      <w:r w:rsidRPr="004F5330">
        <w:rPr>
          <w:rFonts w:hint="cs"/>
          <w:b/>
          <w:rtl/>
        </w:rPr>
        <w:t xml:space="preserve"> </w:t>
      </w:r>
      <w:r>
        <w:rPr>
          <w:rFonts w:hint="cs"/>
          <w:b/>
          <w:rtl/>
        </w:rPr>
        <w:t>המבקשים להישפט מופלים</w:t>
      </w:r>
      <w:r w:rsidRPr="004F5330">
        <w:rPr>
          <w:rFonts w:hint="cs"/>
          <w:b/>
          <w:rtl/>
        </w:rPr>
        <w:t xml:space="preserve"> לטובה </w:t>
      </w:r>
      <w:r>
        <w:rPr>
          <w:rFonts w:hint="cs"/>
          <w:b/>
          <w:rtl/>
        </w:rPr>
        <w:t>לעומת</w:t>
      </w:r>
      <w:r w:rsidRPr="004F5330">
        <w:rPr>
          <w:rFonts w:hint="cs"/>
          <w:b/>
          <w:rtl/>
        </w:rPr>
        <w:t xml:space="preserve"> </w:t>
      </w:r>
      <w:r>
        <w:rPr>
          <w:rFonts w:hint="cs"/>
          <w:b/>
          <w:rtl/>
        </w:rPr>
        <w:t>אלה שהעדיפו לשלם את הקנס, משום</w:t>
      </w:r>
      <w:r w:rsidRPr="00343F9C">
        <w:rPr>
          <w:rFonts w:hint="cs"/>
          <w:b/>
          <w:rtl/>
        </w:rPr>
        <w:t xml:space="preserve"> שבסופו של דבר</w:t>
      </w:r>
      <w:r>
        <w:rPr>
          <w:rFonts w:hint="cs"/>
          <w:b/>
          <w:rtl/>
        </w:rPr>
        <w:t>,</w:t>
      </w:r>
      <w:r w:rsidRPr="00343F9C">
        <w:rPr>
          <w:rFonts w:hint="cs"/>
          <w:b/>
          <w:rtl/>
        </w:rPr>
        <w:t xml:space="preserve"> </w:t>
      </w:r>
      <w:r>
        <w:rPr>
          <w:rFonts w:hint="cs"/>
          <w:b/>
          <w:rtl/>
        </w:rPr>
        <w:t xml:space="preserve">חלקם לפחות </w:t>
      </w:r>
      <w:r w:rsidRPr="00343F9C">
        <w:rPr>
          <w:rFonts w:hint="cs"/>
          <w:b/>
          <w:rtl/>
        </w:rPr>
        <w:t>לא יועמדו לדין.</w:t>
      </w:r>
    </w:p>
    <w:p w:rsidR="00FC2850" w:rsidRPr="002C3499" w:rsidP="00B737AC">
      <w:pPr>
        <w:pStyle w:val="takzir"/>
        <w:rPr>
          <w:rFonts w:ascii="Tahoma" w:hAnsi="Tahoma" w:cs="Tahoma"/>
          <w:b w:val="0"/>
          <w:bCs w:val="0"/>
          <w:noProof w:val="0"/>
          <w:sz w:val="28"/>
          <w:rtl/>
        </w:rPr>
      </w:pPr>
    </w:p>
    <w:p w:rsidR="00FC2850" w:rsidRPr="002C3499" w:rsidP="00B737AC">
      <w:pPr>
        <w:pStyle w:val="KOT5T"/>
        <w:rPr>
          <w:rtl/>
        </w:rPr>
      </w:pPr>
      <w:r w:rsidRPr="002C3499">
        <w:rPr>
          <w:rtl/>
        </w:rPr>
        <w:t xml:space="preserve">המועצות הדתיות </w:t>
      </w:r>
      <w:r w:rsidRPr="002C3499">
        <w:rPr>
          <w:rFonts w:hint="cs"/>
          <w:rtl/>
        </w:rPr>
        <w:t xml:space="preserve">אינן מקיימות את הדרישות </w:t>
      </w:r>
      <w:r>
        <w:br/>
      </w:r>
      <w:r w:rsidRPr="002C3499">
        <w:rPr>
          <w:rFonts w:hint="cs"/>
          <w:rtl/>
        </w:rPr>
        <w:t xml:space="preserve">שנקבעו בנוהל </w:t>
      </w:r>
      <w:r w:rsidRPr="002C3499">
        <w:rPr>
          <w:rtl/>
        </w:rPr>
        <w:t>הכשרות</w:t>
      </w:r>
    </w:p>
    <w:p w:rsidR="00FC2850" w:rsidRPr="00C61631" w:rsidP="00B737AC">
      <w:pPr>
        <w:pStyle w:val="takzir-text"/>
        <w:bidi/>
        <w:rPr>
          <w:rtl/>
        </w:rPr>
      </w:pPr>
      <w:r w:rsidRPr="002C3499">
        <w:rPr>
          <w:rStyle w:val="Heading7Char"/>
          <w:rFonts w:ascii="Tahoma" w:hAnsi="Tahoma" w:cs="Tahoma"/>
          <w:sz w:val="17"/>
          <w:szCs w:val="17"/>
          <w:rtl/>
        </w:rPr>
        <w:t>אי-</w:t>
      </w:r>
      <w:r w:rsidRPr="002C3499">
        <w:rPr>
          <w:rStyle w:val="Heading7Char"/>
          <w:rFonts w:ascii="Tahoma" w:hAnsi="Tahoma" w:cs="Tahoma" w:hint="cs"/>
          <w:sz w:val="17"/>
          <w:szCs w:val="17"/>
          <w:rtl/>
        </w:rPr>
        <w:t>יישום</w:t>
      </w:r>
      <w:r w:rsidRPr="002C3499">
        <w:rPr>
          <w:rStyle w:val="Heading7Char"/>
          <w:rFonts w:ascii="Tahoma" w:hAnsi="Tahoma" w:cs="Tahoma"/>
          <w:sz w:val="17"/>
          <w:szCs w:val="17"/>
          <w:rtl/>
        </w:rPr>
        <w:t xml:space="preserve"> נוהל הכשרות במועצות הדתיות:</w:t>
      </w:r>
      <w:r w:rsidRPr="004F5330">
        <w:rPr>
          <w:b/>
          <w:rtl/>
        </w:rPr>
        <w:t xml:space="preserve"> </w:t>
      </w:r>
      <w:r>
        <w:rPr>
          <w:rFonts w:hint="cs"/>
          <w:b/>
          <w:rtl/>
        </w:rPr>
        <w:t xml:space="preserve">במקרים רבים </w:t>
      </w:r>
      <w:r w:rsidRPr="004F5330">
        <w:rPr>
          <w:b/>
          <w:rtl/>
        </w:rPr>
        <w:t>המועצות הדתיות</w:t>
      </w:r>
      <w:r>
        <w:rPr>
          <w:rFonts w:hint="cs"/>
          <w:b/>
          <w:rtl/>
        </w:rPr>
        <w:t xml:space="preserve"> אינן מקיימות את</w:t>
      </w:r>
      <w:r w:rsidRPr="004F5330">
        <w:rPr>
          <w:b/>
          <w:rtl/>
        </w:rPr>
        <w:t xml:space="preserve"> </w:t>
      </w:r>
      <w:r>
        <w:rPr>
          <w:rFonts w:hint="cs"/>
          <w:b/>
          <w:rtl/>
        </w:rPr>
        <w:t>ה</w:t>
      </w:r>
      <w:r w:rsidRPr="004F5330">
        <w:rPr>
          <w:b/>
          <w:rtl/>
        </w:rPr>
        <w:t xml:space="preserve">דרישות </w:t>
      </w:r>
      <w:r>
        <w:rPr>
          <w:rFonts w:hint="cs"/>
          <w:b/>
          <w:rtl/>
        </w:rPr>
        <w:t>שנקבעו ב</w:t>
      </w:r>
      <w:r w:rsidRPr="004F5330">
        <w:rPr>
          <w:b/>
          <w:rtl/>
        </w:rPr>
        <w:t>נוהל הכשרות</w:t>
      </w:r>
      <w:r>
        <w:rPr>
          <w:rFonts w:hint="cs"/>
          <w:b/>
          <w:rtl/>
        </w:rPr>
        <w:t>.</w:t>
      </w:r>
      <w:r w:rsidRPr="004F5330">
        <w:rPr>
          <w:b/>
          <w:rtl/>
        </w:rPr>
        <w:t xml:space="preserve"> </w:t>
      </w:r>
      <w:r>
        <w:rPr>
          <w:rFonts w:hint="cs"/>
          <w:b/>
          <w:rtl/>
        </w:rPr>
        <w:t xml:space="preserve">היקף התופעה כה </w:t>
      </w:r>
      <w:r w:rsidRPr="004F5330">
        <w:rPr>
          <w:b/>
          <w:rtl/>
        </w:rPr>
        <w:t xml:space="preserve">נרחב עד </w:t>
      </w:r>
      <w:r>
        <w:rPr>
          <w:rFonts w:hint="cs"/>
          <w:b/>
          <w:rtl/>
        </w:rPr>
        <w:t xml:space="preserve">כדי כך </w:t>
      </w:r>
      <w:r w:rsidRPr="004F5330">
        <w:rPr>
          <w:b/>
          <w:rtl/>
        </w:rPr>
        <w:t xml:space="preserve">שעולה ספק </w:t>
      </w:r>
      <w:r>
        <w:rPr>
          <w:rFonts w:hint="cs"/>
          <w:b/>
          <w:rtl/>
        </w:rPr>
        <w:t>בנוגע למידת מחויבותן ליישום הוראות הנוהל</w:t>
      </w:r>
      <w:r w:rsidRPr="004F5330">
        <w:rPr>
          <w:b/>
          <w:rtl/>
        </w:rPr>
        <w:t>.</w:t>
      </w:r>
      <w:r>
        <w:rPr>
          <w:rFonts w:hint="cs"/>
          <w:rtl/>
        </w:rPr>
        <w:t xml:space="preserve"> אי ציותן של המועצות הדתיות לנוהל הכשרות גורם ל</w:t>
      </w:r>
      <w:r>
        <w:rPr>
          <w:rFonts w:hint="cs"/>
          <w:b/>
          <w:rtl/>
        </w:rPr>
        <w:t xml:space="preserve">חלק ניכר מהתופעות המתוארות בדוח ביקורת זה, כגון: העסקה לא מאושרת של בעלי תפקידים בעבודה נוספת; </w:t>
      </w:r>
      <w:r w:rsidRPr="00343FCA">
        <w:rPr>
          <w:b/>
          <w:rtl/>
        </w:rPr>
        <w:t xml:space="preserve">היעדר </w:t>
      </w:r>
      <w:r w:rsidRPr="00343FCA">
        <w:rPr>
          <w:b/>
          <w:rtl/>
        </w:rPr>
        <w:t>פיקוח על תשלום שכר המשגיחים</w:t>
      </w:r>
      <w:r>
        <w:rPr>
          <w:rFonts w:hint="cs"/>
          <w:b/>
          <w:rtl/>
        </w:rPr>
        <w:t>; ניגודי עניינים בהעסקת משגיחים; היעדר הסמכה של משגיחים; ועוד.</w:t>
      </w:r>
    </w:p>
    <w:p w:rsidR="00FC2850" w:rsidRPr="0063390D" w:rsidP="000B3CF1">
      <w:pPr>
        <w:pStyle w:val="takzir-text"/>
        <w:bidi/>
        <w:rPr>
          <w:rStyle w:val="Heading7Char"/>
          <w:rtl/>
        </w:rPr>
      </w:pPr>
      <w:r w:rsidRPr="002C3499">
        <w:rPr>
          <w:rStyle w:val="Heading7Char"/>
          <w:rFonts w:ascii="Tahoma" w:hAnsi="Tahoma" w:cs="Tahoma"/>
          <w:sz w:val="17"/>
          <w:szCs w:val="17"/>
          <w:rtl/>
        </w:rPr>
        <w:t xml:space="preserve">ניהול </w:t>
      </w:r>
      <w:r w:rsidRPr="002C3499">
        <w:rPr>
          <w:rStyle w:val="Heading7Char"/>
          <w:rFonts w:ascii="Tahoma" w:hAnsi="Tahoma" w:cs="Tahoma" w:hint="eastAsia"/>
          <w:sz w:val="17"/>
          <w:szCs w:val="17"/>
          <w:rtl/>
        </w:rPr>
        <w:t>לקוי</w:t>
      </w:r>
      <w:r w:rsidRPr="002C3499">
        <w:rPr>
          <w:rStyle w:val="Heading7Char"/>
          <w:rFonts w:ascii="Tahoma" w:hAnsi="Tahoma" w:cs="Tahoma"/>
          <w:sz w:val="17"/>
          <w:szCs w:val="17"/>
          <w:rtl/>
        </w:rPr>
        <w:t xml:space="preserve"> של תיקי משגיחים ו</w:t>
      </w:r>
      <w:r w:rsidRPr="002C3499">
        <w:rPr>
          <w:rStyle w:val="Heading7Char"/>
          <w:rFonts w:ascii="Tahoma" w:hAnsi="Tahoma" w:cs="Tahoma" w:hint="cs"/>
          <w:sz w:val="17"/>
          <w:szCs w:val="17"/>
          <w:rtl/>
        </w:rPr>
        <w:t xml:space="preserve">של </w:t>
      </w:r>
      <w:r w:rsidRPr="002C3499">
        <w:rPr>
          <w:rStyle w:val="Heading7Char"/>
          <w:rFonts w:ascii="Tahoma" w:hAnsi="Tahoma" w:cs="Tahoma"/>
          <w:sz w:val="17"/>
          <w:szCs w:val="17"/>
          <w:rtl/>
        </w:rPr>
        <w:t xml:space="preserve">תיקי </w:t>
      </w:r>
      <w:r w:rsidRPr="002C3499">
        <w:rPr>
          <w:rStyle w:val="Heading7Char"/>
          <w:rFonts w:ascii="Tahoma" w:hAnsi="Tahoma" w:cs="Tahoma" w:hint="cs"/>
          <w:sz w:val="17"/>
          <w:szCs w:val="17"/>
          <w:rtl/>
        </w:rPr>
        <w:t xml:space="preserve">בתי </w:t>
      </w:r>
      <w:r w:rsidRPr="002C3499">
        <w:rPr>
          <w:rStyle w:val="Heading7Char"/>
          <w:rFonts w:ascii="Tahoma" w:hAnsi="Tahoma" w:cs="Tahoma"/>
          <w:sz w:val="17"/>
          <w:szCs w:val="17"/>
          <w:rtl/>
        </w:rPr>
        <w:t xml:space="preserve">עסק </w:t>
      </w:r>
      <w:r w:rsidRPr="002C3499">
        <w:rPr>
          <w:rStyle w:val="Heading7Char"/>
          <w:rFonts w:ascii="Tahoma" w:hAnsi="Tahoma" w:cs="Tahoma"/>
          <w:sz w:val="17"/>
          <w:szCs w:val="17"/>
          <w:rtl/>
        </w:rPr>
        <w:t>מושגחים</w:t>
      </w:r>
      <w:r w:rsidRPr="002C3499">
        <w:rPr>
          <w:rStyle w:val="Heading7Char"/>
          <w:rFonts w:ascii="Tahoma" w:hAnsi="Tahoma" w:cs="Tahoma"/>
          <w:sz w:val="17"/>
          <w:szCs w:val="17"/>
          <w:rtl/>
        </w:rPr>
        <w:t>:</w:t>
      </w:r>
      <w:r w:rsidRPr="0063390D">
        <w:rPr>
          <w:rtl/>
        </w:rPr>
        <w:t xml:space="preserve"> </w:t>
      </w:r>
      <w:r w:rsidRPr="0063390D">
        <w:rPr>
          <w:rFonts w:hint="cs"/>
          <w:rtl/>
        </w:rPr>
        <w:t xml:space="preserve">במועצות דתיות מסוימות ישנם תיקי בתי עסק </w:t>
      </w:r>
      <w:r w:rsidRPr="0063390D">
        <w:rPr>
          <w:rFonts w:hint="cs"/>
          <w:rtl/>
        </w:rPr>
        <w:t>מושגחים</w:t>
      </w:r>
      <w:r w:rsidRPr="0063390D">
        <w:rPr>
          <w:rFonts w:hint="cs"/>
          <w:rtl/>
        </w:rPr>
        <w:t xml:space="preserve"> מסודרים, ומועצות דתיות אחרות כלל אינן מנהלות תיקי בתי עסק </w:t>
      </w:r>
      <w:r w:rsidRPr="0063390D">
        <w:rPr>
          <w:rFonts w:hint="cs"/>
          <w:rtl/>
        </w:rPr>
        <w:t>מושגחים</w:t>
      </w:r>
      <w:r w:rsidRPr="0063390D">
        <w:rPr>
          <w:rFonts w:hint="cs"/>
          <w:rtl/>
        </w:rPr>
        <w:t xml:space="preserve">; המועצות הדתיות ירושלים ובאר יעקב והרבנות לכשרות ארצית אינן מנהלות תיקי משגיחים ותיקי בתי עסק </w:t>
      </w:r>
      <w:r w:rsidRPr="0063390D">
        <w:rPr>
          <w:rFonts w:hint="cs"/>
          <w:rtl/>
        </w:rPr>
        <w:t>מושגחים</w:t>
      </w:r>
      <w:r w:rsidRPr="0063390D">
        <w:rPr>
          <w:rFonts w:hint="cs"/>
          <w:rtl/>
        </w:rPr>
        <w:t>, כנדרש בנוהל הכשרות. לעומת זאת, יתר המועצות שנבדקו מנהלות תיקים כאלה ברמה סבירה, אך יש צורך להשלים בהם מסמכים על פי הנדרש</w:t>
      </w:r>
      <w:r w:rsidR="004A04E5">
        <w:rPr>
          <w:rFonts w:hint="cs"/>
          <w:rtl/>
        </w:rPr>
        <w:t xml:space="preserve"> בנוהל,</w:t>
      </w:r>
      <w:r w:rsidRPr="0063390D">
        <w:rPr>
          <w:rFonts w:hint="cs"/>
          <w:rtl/>
        </w:rPr>
        <w:t xml:space="preserve"> </w:t>
      </w:r>
      <w:r w:rsidR="004A04E5">
        <w:rPr>
          <w:rFonts w:hint="cs"/>
          <w:rtl/>
        </w:rPr>
        <w:t xml:space="preserve">כגון: </w:t>
      </w:r>
      <w:r w:rsidRPr="0063390D" w:rsidR="000B3CF1">
        <w:rPr>
          <w:rtl/>
        </w:rPr>
        <w:t xml:space="preserve">פרטים </w:t>
      </w:r>
      <w:r w:rsidRPr="0063390D" w:rsidR="000B3CF1">
        <w:rPr>
          <w:rFonts w:hint="cs"/>
          <w:rtl/>
        </w:rPr>
        <w:t>על</w:t>
      </w:r>
      <w:r w:rsidRPr="0063390D" w:rsidR="000B3CF1">
        <w:rPr>
          <w:rtl/>
        </w:rPr>
        <w:t xml:space="preserve"> צוות המטבח, דרישות כשרות או הגבלות מיוחדות מול בית העסק, סוג ההשגחה</w:t>
      </w:r>
      <w:r w:rsidRPr="0063390D" w:rsidR="000B3CF1">
        <w:rPr>
          <w:rFonts w:hint="cs"/>
          <w:rtl/>
        </w:rPr>
        <w:t>,</w:t>
      </w:r>
      <w:r w:rsidRPr="0063390D" w:rsidR="000B3CF1">
        <w:rPr>
          <w:rtl/>
        </w:rPr>
        <w:t xml:space="preserve"> רמת הכשרות</w:t>
      </w:r>
      <w:r w:rsidRPr="0063390D" w:rsidR="000B3CF1">
        <w:rPr>
          <w:rFonts w:hint="cs"/>
          <w:rtl/>
        </w:rPr>
        <w:t xml:space="preserve">, היקף </w:t>
      </w:r>
      <w:r w:rsidRPr="0063390D" w:rsidR="000B3CF1">
        <w:rPr>
          <w:rFonts w:hint="eastAsia"/>
          <w:rtl/>
        </w:rPr>
        <w:t>שעות</w:t>
      </w:r>
      <w:r w:rsidRPr="0063390D" w:rsidR="000B3CF1">
        <w:rPr>
          <w:rtl/>
        </w:rPr>
        <w:t xml:space="preserve"> </w:t>
      </w:r>
      <w:r w:rsidRPr="0063390D" w:rsidR="000B3CF1">
        <w:rPr>
          <w:rFonts w:hint="cs"/>
          <w:rtl/>
        </w:rPr>
        <w:t>ההשגחה ו</w:t>
      </w:r>
      <w:r w:rsidRPr="0063390D" w:rsidR="000B3CF1">
        <w:rPr>
          <w:rFonts w:hint="eastAsia"/>
          <w:rtl/>
        </w:rPr>
        <w:t>תיעוד</w:t>
      </w:r>
      <w:r w:rsidRPr="0063390D" w:rsidR="000B3CF1">
        <w:rPr>
          <w:rtl/>
        </w:rPr>
        <w:t xml:space="preserve"> </w:t>
      </w:r>
      <w:r w:rsidRPr="0063390D" w:rsidR="000B3CF1">
        <w:rPr>
          <w:rFonts w:hint="cs"/>
          <w:rtl/>
        </w:rPr>
        <w:t>ה</w:t>
      </w:r>
      <w:r w:rsidRPr="0063390D" w:rsidR="000B3CF1">
        <w:rPr>
          <w:rFonts w:hint="eastAsia"/>
          <w:rtl/>
        </w:rPr>
        <w:t>פיקוח</w:t>
      </w:r>
      <w:r w:rsidRPr="0063390D" w:rsidR="000B3CF1">
        <w:rPr>
          <w:rtl/>
        </w:rPr>
        <w:t xml:space="preserve"> </w:t>
      </w:r>
      <w:r w:rsidRPr="0063390D" w:rsidR="000B3CF1">
        <w:rPr>
          <w:rFonts w:hint="eastAsia"/>
          <w:rtl/>
        </w:rPr>
        <w:t>ש</w:t>
      </w:r>
      <w:r w:rsidRPr="0063390D" w:rsidR="000B3CF1">
        <w:rPr>
          <w:rFonts w:hint="cs"/>
          <w:rtl/>
        </w:rPr>
        <w:t>נעשה או תכתובות עם בית העסק במהלך השנים.</w:t>
      </w:r>
      <w:r w:rsidR="000B3CF1">
        <w:rPr>
          <w:rFonts w:hint="cs"/>
          <w:rtl/>
        </w:rPr>
        <w:t xml:space="preserve"> </w:t>
      </w:r>
      <w:r w:rsidRPr="0063390D">
        <w:rPr>
          <w:rFonts w:hint="cs"/>
          <w:rtl/>
        </w:rPr>
        <w:t xml:space="preserve">במצב דברים זה המועצות הדתיות שאינן מנהלות תיקי משגיחים כנדרש אינן מחזיקות בכלים הבסיסיים לצורך ניהול המשגיחים </w:t>
      </w:r>
      <w:r w:rsidR="004A04E5">
        <w:rPr>
          <w:rFonts w:hint="cs"/>
          <w:rtl/>
        </w:rPr>
        <w:t xml:space="preserve">שהן מפעילות </w:t>
      </w:r>
      <w:r w:rsidRPr="0063390D">
        <w:rPr>
          <w:rFonts w:hint="cs"/>
          <w:rtl/>
        </w:rPr>
        <w:t xml:space="preserve">והפיקוח עליהם. עקב כך, גם אין ביכולתן לעקוב באופן שיטתי אחר התנהלות </w:t>
      </w:r>
      <w:r w:rsidRPr="0063390D">
        <w:rPr>
          <w:rtl/>
        </w:rPr>
        <w:t>בת</w:t>
      </w:r>
      <w:r w:rsidR="000B3CF1">
        <w:rPr>
          <w:rFonts w:hint="cs"/>
          <w:rtl/>
        </w:rPr>
        <w:t>י</w:t>
      </w:r>
      <w:r w:rsidRPr="0063390D">
        <w:rPr>
          <w:rtl/>
        </w:rPr>
        <w:t xml:space="preserve"> העסק </w:t>
      </w:r>
      <w:r w:rsidRPr="0063390D">
        <w:rPr>
          <w:rFonts w:hint="cs"/>
          <w:rtl/>
        </w:rPr>
        <w:t xml:space="preserve">בכל הנוגע לעמידתם בתנאים </w:t>
      </w:r>
      <w:r w:rsidRPr="0063390D">
        <w:rPr>
          <w:rFonts w:hint="cs"/>
          <w:rtl/>
        </w:rPr>
        <w:t>הכשרותיים</w:t>
      </w:r>
      <w:r w:rsidRPr="0063390D">
        <w:rPr>
          <w:rFonts w:hint="cs"/>
          <w:rtl/>
        </w:rPr>
        <w:t xml:space="preserve"> שנקבעו להם</w:t>
      </w:r>
      <w:r w:rsidR="004A04E5">
        <w:rPr>
          <w:rFonts w:hint="cs"/>
          <w:rtl/>
        </w:rPr>
        <w:t>.</w:t>
      </w:r>
      <w:r w:rsidRPr="0063390D">
        <w:rPr>
          <w:rFonts w:hint="cs"/>
          <w:rtl/>
        </w:rPr>
        <w:t xml:space="preserve"> </w:t>
      </w:r>
    </w:p>
    <w:p w:rsidR="00FC2850" w:rsidRPr="002C3499" w:rsidP="00B737AC">
      <w:pPr>
        <w:pStyle w:val="takzir"/>
        <w:rPr>
          <w:rFonts w:ascii="Tahoma" w:hAnsi="Tahoma" w:cs="Tahoma"/>
          <w:b w:val="0"/>
          <w:bCs w:val="0"/>
          <w:noProof w:val="0"/>
          <w:sz w:val="28"/>
          <w:rtl/>
        </w:rPr>
      </w:pPr>
    </w:p>
    <w:p w:rsidR="00FC2850" w:rsidRPr="002C3499" w:rsidP="00B737AC">
      <w:pPr>
        <w:pStyle w:val="KOT5T"/>
        <w:rPr>
          <w:rtl/>
        </w:rPr>
      </w:pPr>
      <w:r w:rsidRPr="002C3499">
        <w:rPr>
          <w:rFonts w:hint="eastAsia"/>
          <w:rtl/>
        </w:rPr>
        <w:t>המועצה</w:t>
      </w:r>
      <w:r w:rsidRPr="002C3499">
        <w:rPr>
          <w:rtl/>
        </w:rPr>
        <w:t xml:space="preserve"> </w:t>
      </w:r>
      <w:r w:rsidRPr="002C3499">
        <w:rPr>
          <w:rFonts w:hint="eastAsia"/>
          <w:rtl/>
        </w:rPr>
        <w:t>הדתית</w:t>
      </w:r>
      <w:r w:rsidRPr="002C3499">
        <w:rPr>
          <w:rtl/>
        </w:rPr>
        <w:t xml:space="preserve"> </w:t>
      </w:r>
      <w:r w:rsidRPr="002C3499">
        <w:rPr>
          <w:rFonts w:hint="eastAsia"/>
          <w:rtl/>
        </w:rPr>
        <w:t>ירושלים</w:t>
      </w:r>
      <w:r w:rsidRPr="002C3499">
        <w:rPr>
          <w:rFonts w:hint="cs"/>
          <w:rtl/>
        </w:rPr>
        <w:t xml:space="preserve"> מפרה באופן בוטה </w:t>
      </w:r>
      <w:r>
        <w:br/>
      </w:r>
      <w:r w:rsidRPr="002C3499">
        <w:rPr>
          <w:rFonts w:hint="cs"/>
          <w:rtl/>
        </w:rPr>
        <w:t>את נוהל הכשרות</w:t>
      </w:r>
    </w:p>
    <w:p w:rsidR="00FC2850" w:rsidRPr="00D54E3F" w:rsidP="00B737AC">
      <w:pPr>
        <w:pStyle w:val="takzir-text"/>
        <w:bidi/>
        <w:rPr>
          <w:rtl/>
        </w:rPr>
      </w:pPr>
      <w:r>
        <w:rPr>
          <w:rFonts w:hint="cs"/>
          <w:rtl/>
        </w:rPr>
        <w:t>ה</w:t>
      </w:r>
      <w:r w:rsidRPr="00D54E3F">
        <w:rPr>
          <w:rFonts w:hint="cs"/>
          <w:rtl/>
        </w:rPr>
        <w:t>ממצאי</w:t>
      </w:r>
      <w:r>
        <w:rPr>
          <w:rFonts w:hint="cs"/>
          <w:rtl/>
        </w:rPr>
        <w:t xml:space="preserve">ם על </w:t>
      </w:r>
      <w:r w:rsidRPr="00D54E3F">
        <w:rPr>
          <w:rFonts w:hint="cs"/>
          <w:rtl/>
        </w:rPr>
        <w:t>מערך הכשרות בעיר ירושלים מצביע</w:t>
      </w:r>
      <w:r>
        <w:rPr>
          <w:rFonts w:hint="cs"/>
          <w:rtl/>
        </w:rPr>
        <w:t>ים</w:t>
      </w:r>
      <w:r w:rsidRPr="00D54E3F">
        <w:rPr>
          <w:rFonts w:hint="cs"/>
          <w:rtl/>
        </w:rPr>
        <w:t xml:space="preserve"> על פגיעה חמורה</w:t>
      </w:r>
      <w:r>
        <w:rPr>
          <w:rFonts w:hint="cs"/>
          <w:rtl/>
        </w:rPr>
        <w:t xml:space="preserve"> </w:t>
      </w:r>
      <w:r w:rsidRPr="00D54E3F">
        <w:rPr>
          <w:rFonts w:hint="cs"/>
          <w:rtl/>
        </w:rPr>
        <w:t xml:space="preserve">בסדרי </w:t>
      </w:r>
      <w:r w:rsidRPr="00D54E3F">
        <w:rPr>
          <w:rFonts w:hint="cs"/>
          <w:rtl/>
        </w:rPr>
        <w:t>המינהל</w:t>
      </w:r>
      <w:r w:rsidRPr="00D54E3F">
        <w:rPr>
          <w:rFonts w:hint="cs"/>
          <w:rtl/>
        </w:rPr>
        <w:t xml:space="preserve"> התקין ו</w:t>
      </w:r>
      <w:r>
        <w:rPr>
          <w:rFonts w:hint="cs"/>
          <w:rtl/>
        </w:rPr>
        <w:t xml:space="preserve">על </w:t>
      </w:r>
      <w:r w:rsidRPr="00D54E3F">
        <w:rPr>
          <w:rFonts w:hint="cs"/>
          <w:rtl/>
        </w:rPr>
        <w:t xml:space="preserve">הפרה בוטה של נוהל </w:t>
      </w:r>
      <w:r>
        <w:rPr>
          <w:rFonts w:hint="cs"/>
          <w:rtl/>
        </w:rPr>
        <w:t>ה</w:t>
      </w:r>
      <w:r w:rsidRPr="00D54E3F">
        <w:rPr>
          <w:rFonts w:hint="cs"/>
          <w:rtl/>
        </w:rPr>
        <w:t xml:space="preserve">כשרות. ההתנהלות </w:t>
      </w:r>
      <w:r>
        <w:rPr>
          <w:rFonts w:hint="cs"/>
          <w:rtl/>
        </w:rPr>
        <w:t>הבלתי תקינה</w:t>
      </w:r>
      <w:r w:rsidRPr="00D54E3F">
        <w:rPr>
          <w:rFonts w:hint="cs"/>
          <w:rtl/>
        </w:rPr>
        <w:t xml:space="preserve"> של המועצה </w:t>
      </w:r>
      <w:r w:rsidRPr="00D54E3F">
        <w:rPr>
          <w:rFonts w:hint="cs"/>
          <w:rtl/>
        </w:rPr>
        <w:t>איפשרה</w:t>
      </w:r>
      <w:r w:rsidRPr="00D54E3F">
        <w:rPr>
          <w:rFonts w:hint="cs"/>
          <w:rtl/>
        </w:rPr>
        <w:t xml:space="preserve"> מתן היתרי</w:t>
      </w:r>
      <w:r>
        <w:rPr>
          <w:rFonts w:hint="cs"/>
          <w:rtl/>
        </w:rPr>
        <w:t xml:space="preserve">ם </w:t>
      </w:r>
      <w:r w:rsidR="004A04E5">
        <w:rPr>
          <w:rFonts w:hint="cs"/>
          <w:rtl/>
        </w:rPr>
        <w:t xml:space="preserve">בעל פה </w:t>
      </w:r>
      <w:r>
        <w:rPr>
          <w:rFonts w:hint="cs"/>
          <w:rtl/>
        </w:rPr>
        <w:t xml:space="preserve">לעבודה נוספת של עובדיה </w:t>
      </w:r>
      <w:r w:rsidRPr="00D54E3F">
        <w:rPr>
          <w:rFonts w:hint="cs"/>
          <w:rtl/>
        </w:rPr>
        <w:t xml:space="preserve">בסיטונאות וללא הבחנה, ללא הענקת היתר מפורש ותוך עצימת עיניים מהנסיבות שנוצרו - בתי עסק משלמים עבור שעות השגחה שקרוב לוודאי </w:t>
      </w:r>
      <w:r>
        <w:rPr>
          <w:rFonts w:hint="cs"/>
          <w:rtl/>
        </w:rPr>
        <w:t>אינן</w:t>
      </w:r>
      <w:r w:rsidRPr="00D54E3F">
        <w:rPr>
          <w:rFonts w:hint="cs"/>
          <w:rtl/>
        </w:rPr>
        <w:t xml:space="preserve"> מבוצעות, או לפחות לא מבוצעות במלואן, כשבה בעת, </w:t>
      </w:r>
      <w:r>
        <w:rPr>
          <w:rFonts w:hint="cs"/>
          <w:rtl/>
        </w:rPr>
        <w:t>ל</w:t>
      </w:r>
      <w:r w:rsidRPr="00D54E3F">
        <w:rPr>
          <w:rFonts w:hint="cs"/>
          <w:rtl/>
        </w:rPr>
        <w:t xml:space="preserve">נוכח המשרות הנוספות </w:t>
      </w:r>
      <w:r>
        <w:rPr>
          <w:rFonts w:hint="cs"/>
          <w:rtl/>
        </w:rPr>
        <w:t>ש</w:t>
      </w:r>
      <w:r w:rsidRPr="00D54E3F">
        <w:rPr>
          <w:rFonts w:hint="cs"/>
          <w:rtl/>
        </w:rPr>
        <w:t xml:space="preserve">עובדי המועצה </w:t>
      </w:r>
      <w:r>
        <w:rPr>
          <w:rFonts w:hint="cs"/>
          <w:rtl/>
        </w:rPr>
        <w:t>מבצעים</w:t>
      </w:r>
      <w:r w:rsidR="004A04E5">
        <w:rPr>
          <w:rFonts w:hint="cs"/>
          <w:rtl/>
        </w:rPr>
        <w:t xml:space="preserve"> </w:t>
      </w:r>
      <w:r>
        <w:rPr>
          <w:rFonts w:hint="cs"/>
          <w:rtl/>
        </w:rPr>
        <w:t>בהיותם</w:t>
      </w:r>
      <w:r w:rsidRPr="00D54E3F">
        <w:rPr>
          <w:rFonts w:hint="cs"/>
          <w:rtl/>
        </w:rPr>
        <w:t xml:space="preserve"> גם משגיחים, ספק אם הם יכולים ל</w:t>
      </w:r>
      <w:r>
        <w:rPr>
          <w:rFonts w:hint="cs"/>
          <w:rtl/>
        </w:rPr>
        <w:t>מלא</w:t>
      </w:r>
      <w:r w:rsidRPr="00D54E3F">
        <w:rPr>
          <w:rFonts w:hint="cs"/>
          <w:rtl/>
        </w:rPr>
        <w:t xml:space="preserve"> את תפקידיהם במועצה באופן ראוי ומלא. בכך עושה המועצה הדתית ירושלים פלס</w:t>
      </w:r>
      <w:r>
        <w:rPr>
          <w:rFonts w:hint="cs"/>
          <w:rtl/>
        </w:rPr>
        <w:t>ת</w:t>
      </w:r>
      <w:r w:rsidRPr="00D54E3F">
        <w:rPr>
          <w:rFonts w:hint="cs"/>
          <w:rtl/>
        </w:rPr>
        <w:t xml:space="preserve">ר את נוהל הכשרות, את הוראות חוקת העבודה ואת ההסכם הקיבוצי המחייב את עובדי המועצה הדתית. המועצה </w:t>
      </w:r>
      <w:r>
        <w:rPr>
          <w:rFonts w:hint="cs"/>
          <w:rtl/>
        </w:rPr>
        <w:t xml:space="preserve">והעומד בראשה </w:t>
      </w:r>
      <w:r w:rsidRPr="00D54E3F">
        <w:rPr>
          <w:rFonts w:hint="cs"/>
          <w:rtl/>
        </w:rPr>
        <w:t>נותנ</w:t>
      </w:r>
      <w:r>
        <w:rPr>
          <w:rFonts w:hint="cs"/>
          <w:rtl/>
        </w:rPr>
        <w:t>ים</w:t>
      </w:r>
      <w:r w:rsidRPr="00D54E3F">
        <w:rPr>
          <w:rFonts w:hint="cs"/>
          <w:rtl/>
        </w:rPr>
        <w:t xml:space="preserve"> יד להפרה חמורה ושיטתית של סדרי </w:t>
      </w:r>
      <w:r w:rsidRPr="00D54E3F">
        <w:rPr>
          <w:rFonts w:hint="cs"/>
          <w:rtl/>
        </w:rPr>
        <w:t>מינהל</w:t>
      </w:r>
      <w:r w:rsidRPr="00D54E3F">
        <w:rPr>
          <w:rFonts w:hint="cs"/>
          <w:rtl/>
        </w:rPr>
        <w:t xml:space="preserve"> תקין עד כדי חשש להטעיה של בתי העסק והציבור הסומכים ידם על כשרות המזון ועל בתי העסק.</w:t>
      </w:r>
    </w:p>
    <w:p w:rsidR="00FC2850" w:rsidRPr="002C3499" w:rsidP="00B737AC">
      <w:pPr>
        <w:pStyle w:val="takzir"/>
        <w:rPr>
          <w:rFonts w:ascii="Tahoma" w:hAnsi="Tahoma" w:cs="Tahoma"/>
          <w:b w:val="0"/>
          <w:bCs w:val="0"/>
          <w:noProof w:val="0"/>
          <w:sz w:val="28"/>
          <w:rtl/>
        </w:rPr>
      </w:pPr>
    </w:p>
    <w:p w:rsidR="00FC2850" w:rsidRPr="002C3499" w:rsidP="00B737AC">
      <w:pPr>
        <w:pStyle w:val="KOT5T"/>
        <w:rPr>
          <w:rtl/>
        </w:rPr>
      </w:pPr>
      <w:r w:rsidRPr="002C3499">
        <w:rPr>
          <w:rFonts w:hint="cs"/>
          <w:rtl/>
        </w:rPr>
        <w:t xml:space="preserve">ב-20 מועצות דתיות יש </w:t>
      </w:r>
      <w:r w:rsidRPr="002C3499">
        <w:rPr>
          <w:rtl/>
        </w:rPr>
        <w:t>קרבה משפחתית</w:t>
      </w:r>
      <w:r w:rsidRPr="002C3499">
        <w:rPr>
          <w:rFonts w:hint="cs"/>
          <w:rtl/>
        </w:rPr>
        <w:t xml:space="preserve"> אסורה</w:t>
      </w:r>
      <w:r w:rsidRPr="002C3499">
        <w:rPr>
          <w:rtl/>
        </w:rPr>
        <w:t xml:space="preserve"> </w:t>
      </w:r>
      <w:r>
        <w:br/>
      </w:r>
      <w:r w:rsidRPr="002C3499">
        <w:rPr>
          <w:rFonts w:hint="cs"/>
          <w:rtl/>
        </w:rPr>
        <w:t>על פי נוהל כשרות</w:t>
      </w:r>
    </w:p>
    <w:p w:rsidR="00FC2850" w:rsidRPr="00CB5F9B" w:rsidP="00D007E4">
      <w:pPr>
        <w:pStyle w:val="takzir-text"/>
        <w:bidi/>
        <w:rPr>
          <w:rtl/>
        </w:rPr>
      </w:pPr>
      <w:r w:rsidRPr="004F5330">
        <w:rPr>
          <w:b/>
          <w:rtl/>
        </w:rPr>
        <w:t>ב-</w:t>
      </w:r>
      <w:r>
        <w:rPr>
          <w:rFonts w:hint="cs"/>
          <w:b/>
          <w:rtl/>
        </w:rPr>
        <w:t>20</w:t>
      </w:r>
      <w:r w:rsidRPr="004F5330">
        <w:rPr>
          <w:b/>
          <w:rtl/>
        </w:rPr>
        <w:t xml:space="preserve"> מועצות דתיות נמצאו מקרים של קרב</w:t>
      </w:r>
      <w:r>
        <w:rPr>
          <w:rFonts w:hint="cs"/>
          <w:b/>
          <w:rtl/>
        </w:rPr>
        <w:t>ה</w:t>
      </w:r>
      <w:r w:rsidRPr="004F5330">
        <w:rPr>
          <w:b/>
          <w:rtl/>
        </w:rPr>
        <w:t xml:space="preserve"> משפח</w:t>
      </w:r>
      <w:r>
        <w:rPr>
          <w:rFonts w:hint="cs"/>
          <w:b/>
          <w:rtl/>
        </w:rPr>
        <w:t>תית</w:t>
      </w:r>
      <w:r w:rsidRPr="004F5330">
        <w:rPr>
          <w:b/>
          <w:rtl/>
        </w:rPr>
        <w:t xml:space="preserve"> </w:t>
      </w:r>
      <w:r w:rsidR="000B3CF1">
        <w:rPr>
          <w:rFonts w:hint="cs"/>
          <w:b/>
          <w:rtl/>
        </w:rPr>
        <w:t xml:space="preserve">אסורה על פי </w:t>
      </w:r>
      <w:r w:rsidRPr="004F5330" w:rsidR="000B3CF1">
        <w:rPr>
          <w:b/>
          <w:rtl/>
        </w:rPr>
        <w:t>נוהל</w:t>
      </w:r>
      <w:r w:rsidR="000B3CF1">
        <w:rPr>
          <w:rFonts w:hint="cs"/>
          <w:b/>
          <w:rtl/>
        </w:rPr>
        <w:t xml:space="preserve"> הכשרות</w:t>
      </w:r>
      <w:r w:rsidRPr="004F5330" w:rsidR="000B3CF1">
        <w:rPr>
          <w:b/>
          <w:rtl/>
        </w:rPr>
        <w:t xml:space="preserve"> </w:t>
      </w:r>
      <w:r w:rsidRPr="004F5330">
        <w:rPr>
          <w:b/>
          <w:rtl/>
        </w:rPr>
        <w:t>בין בעלי תפקידים במועצה ובין משגיחים הפועלים בתחומ</w:t>
      </w:r>
      <w:r w:rsidR="004A04E5">
        <w:rPr>
          <w:rFonts w:hint="cs"/>
          <w:b/>
          <w:rtl/>
        </w:rPr>
        <w:t>ה</w:t>
      </w:r>
      <w:r w:rsidR="000B3CF1">
        <w:rPr>
          <w:rFonts w:hint="cs"/>
          <w:b/>
          <w:rtl/>
        </w:rPr>
        <w:t>.</w:t>
      </w:r>
      <w:r w:rsidRPr="004F5330">
        <w:rPr>
          <w:b/>
          <w:rtl/>
        </w:rPr>
        <w:t xml:space="preserve"> </w:t>
      </w:r>
      <w:r>
        <w:rPr>
          <w:rFonts w:hint="cs"/>
          <w:b/>
          <w:rtl/>
        </w:rPr>
        <w:t xml:space="preserve">יש בתופעה זו </w:t>
      </w:r>
      <w:r w:rsidRPr="004F5330">
        <w:rPr>
          <w:b/>
          <w:rtl/>
        </w:rPr>
        <w:t>כדי להביא ל</w:t>
      </w:r>
      <w:r>
        <w:rPr>
          <w:rFonts w:hint="cs"/>
          <w:b/>
          <w:rtl/>
        </w:rPr>
        <w:t xml:space="preserve">ידי מצב של </w:t>
      </w:r>
      <w:r w:rsidRPr="004F5330">
        <w:rPr>
          <w:b/>
          <w:rtl/>
        </w:rPr>
        <w:t>ניגוד עניינים ולתפקוד בלתי תקין של מערך הפיקוח על הכשרות.</w:t>
      </w:r>
    </w:p>
    <w:p w:rsidR="00FC2850" w:rsidRPr="002C3499" w:rsidP="00B737AC">
      <w:pPr>
        <w:pStyle w:val="KOT5T"/>
        <w:rPr>
          <w:rtl/>
        </w:rPr>
      </w:pPr>
      <w:r w:rsidRPr="002C3499">
        <w:rPr>
          <w:rFonts w:hint="cs"/>
          <w:rtl/>
        </w:rPr>
        <w:t xml:space="preserve">בזבוזים, כפילויות ופעולת מערך הכשרות </w:t>
      </w:r>
      <w:r>
        <w:br/>
      </w:r>
      <w:r w:rsidRPr="002C3499">
        <w:rPr>
          <w:rFonts w:hint="cs"/>
          <w:rtl/>
        </w:rPr>
        <w:t xml:space="preserve">שלא לפי כללי </w:t>
      </w:r>
      <w:r w:rsidRPr="002C3499">
        <w:rPr>
          <w:rFonts w:hint="cs"/>
          <w:rtl/>
        </w:rPr>
        <w:t>מינהל</w:t>
      </w:r>
      <w:r w:rsidRPr="002C3499">
        <w:rPr>
          <w:rFonts w:hint="cs"/>
          <w:rtl/>
        </w:rPr>
        <w:t xml:space="preserve"> תקין גורמים </w:t>
      </w:r>
      <w:r>
        <w:br/>
      </w:r>
      <w:r w:rsidRPr="002C3499">
        <w:rPr>
          <w:rFonts w:hint="cs"/>
          <w:rtl/>
        </w:rPr>
        <w:t xml:space="preserve">להגברת </w:t>
      </w:r>
      <w:r w:rsidRPr="002C3499">
        <w:rPr>
          <w:rtl/>
        </w:rPr>
        <w:t xml:space="preserve">הנטל הכלכלי </w:t>
      </w:r>
      <w:r w:rsidRPr="002C3499">
        <w:rPr>
          <w:rFonts w:hint="cs"/>
          <w:rtl/>
        </w:rPr>
        <w:t>על הציבור</w:t>
      </w:r>
    </w:p>
    <w:p w:rsidR="00FC2850" w:rsidRPr="00CB5F9B" w:rsidP="000B3CF1">
      <w:pPr>
        <w:pStyle w:val="takzir-text"/>
        <w:bidi/>
        <w:rPr>
          <w:rtl/>
        </w:rPr>
      </w:pPr>
      <w:r>
        <w:rPr>
          <w:rFonts w:hint="cs"/>
          <w:b/>
          <w:rtl/>
        </w:rPr>
        <w:t>ל</w:t>
      </w:r>
      <w:r w:rsidRPr="004F5330">
        <w:rPr>
          <w:rFonts w:hint="cs"/>
          <w:b/>
          <w:rtl/>
        </w:rPr>
        <w:t>כשרות</w:t>
      </w:r>
      <w:r>
        <w:rPr>
          <w:rFonts w:hint="cs"/>
          <w:b/>
          <w:rtl/>
        </w:rPr>
        <w:t xml:space="preserve"> ישנה השפעה</w:t>
      </w:r>
      <w:r w:rsidRPr="004F5330">
        <w:rPr>
          <w:rFonts w:hint="cs"/>
          <w:b/>
          <w:rtl/>
        </w:rPr>
        <w:t xml:space="preserve"> </w:t>
      </w:r>
      <w:r>
        <w:rPr>
          <w:rFonts w:hint="cs"/>
          <w:b/>
          <w:rtl/>
        </w:rPr>
        <w:t>ע</w:t>
      </w:r>
      <w:r w:rsidRPr="004F5330">
        <w:rPr>
          <w:rFonts w:hint="cs"/>
          <w:b/>
          <w:rtl/>
        </w:rPr>
        <w:t>ל</w:t>
      </w:r>
      <w:r>
        <w:rPr>
          <w:rFonts w:hint="cs"/>
          <w:b/>
          <w:rtl/>
        </w:rPr>
        <w:t xml:space="preserve"> </w:t>
      </w:r>
      <w:r w:rsidRPr="004F5330">
        <w:rPr>
          <w:rFonts w:hint="cs"/>
          <w:b/>
          <w:rtl/>
        </w:rPr>
        <w:t>יוקר המחיה</w:t>
      </w:r>
      <w:r>
        <w:rPr>
          <w:rFonts w:hint="cs"/>
          <w:b/>
          <w:rtl/>
        </w:rPr>
        <w:t xml:space="preserve"> בכלל ועל </w:t>
      </w:r>
      <w:r w:rsidRPr="004F5330">
        <w:rPr>
          <w:rFonts w:hint="cs"/>
          <w:b/>
          <w:rtl/>
        </w:rPr>
        <w:t xml:space="preserve">עלויות המזון </w:t>
      </w:r>
      <w:r>
        <w:rPr>
          <w:rFonts w:hint="cs"/>
          <w:b/>
          <w:rtl/>
        </w:rPr>
        <w:t>ש</w:t>
      </w:r>
      <w:r w:rsidRPr="004F5330">
        <w:rPr>
          <w:rFonts w:hint="cs"/>
          <w:b/>
          <w:rtl/>
        </w:rPr>
        <w:t>ל</w:t>
      </w:r>
      <w:r>
        <w:rPr>
          <w:rFonts w:hint="cs"/>
          <w:b/>
          <w:rtl/>
        </w:rPr>
        <w:t xml:space="preserve"> </w:t>
      </w:r>
      <w:r w:rsidRPr="004F5330">
        <w:rPr>
          <w:rFonts w:hint="cs"/>
          <w:b/>
          <w:rtl/>
        </w:rPr>
        <w:t>משקי הבית</w:t>
      </w:r>
      <w:r>
        <w:rPr>
          <w:rFonts w:hint="cs"/>
          <w:b/>
          <w:rtl/>
        </w:rPr>
        <w:t xml:space="preserve"> בפרט</w:t>
      </w:r>
      <w:r w:rsidRPr="004F5330">
        <w:rPr>
          <w:rFonts w:hint="cs"/>
          <w:b/>
          <w:rtl/>
        </w:rPr>
        <w:t xml:space="preserve">. התופעות </w:t>
      </w:r>
      <w:r>
        <w:rPr>
          <w:rFonts w:hint="cs"/>
          <w:b/>
          <w:rtl/>
        </w:rPr>
        <w:t>שהועלו בביקורת זו</w:t>
      </w:r>
      <w:r w:rsidRPr="004F5330">
        <w:rPr>
          <w:rFonts w:hint="cs"/>
          <w:b/>
          <w:rtl/>
        </w:rPr>
        <w:t xml:space="preserve"> </w:t>
      </w:r>
      <w:r>
        <w:rPr>
          <w:rFonts w:hint="cs"/>
          <w:b/>
          <w:rtl/>
        </w:rPr>
        <w:t>מבטאות</w:t>
      </w:r>
      <w:r w:rsidRPr="004F5330">
        <w:rPr>
          <w:rFonts w:hint="cs"/>
          <w:b/>
          <w:rtl/>
        </w:rPr>
        <w:t xml:space="preserve"> </w:t>
      </w:r>
      <w:r>
        <w:rPr>
          <w:rFonts w:hint="cs"/>
          <w:b/>
          <w:rtl/>
        </w:rPr>
        <w:t>אסדרה</w:t>
      </w:r>
      <w:r w:rsidRPr="004F5330">
        <w:rPr>
          <w:rFonts w:hint="cs"/>
          <w:b/>
          <w:rtl/>
        </w:rPr>
        <w:t xml:space="preserve"> </w:t>
      </w:r>
      <w:r>
        <w:rPr>
          <w:rFonts w:hint="cs"/>
          <w:b/>
          <w:rtl/>
        </w:rPr>
        <w:t>לא</w:t>
      </w:r>
      <w:r w:rsidRPr="004F5330">
        <w:rPr>
          <w:rFonts w:hint="cs"/>
          <w:b/>
          <w:rtl/>
        </w:rPr>
        <w:t xml:space="preserve"> יעילה </w:t>
      </w:r>
      <w:r>
        <w:rPr>
          <w:rFonts w:hint="cs"/>
          <w:b/>
          <w:rtl/>
        </w:rPr>
        <w:t>של תחום הכשרות - מצדם של המשרד לשירותי דת, הרבנות ומשרד האוצר - ומביאות לידי</w:t>
      </w:r>
      <w:r w:rsidRPr="004F5330">
        <w:rPr>
          <w:rFonts w:hint="cs"/>
          <w:b/>
          <w:rtl/>
        </w:rPr>
        <w:t xml:space="preserve"> עלויות כשרות עודפות. </w:t>
      </w:r>
      <w:r>
        <w:rPr>
          <w:rFonts w:hint="cs"/>
          <w:b/>
          <w:rtl/>
        </w:rPr>
        <w:t xml:space="preserve">הליקויים הם </w:t>
      </w:r>
      <w:r w:rsidRPr="004F5330">
        <w:rPr>
          <w:rFonts w:hint="cs"/>
          <w:b/>
          <w:rtl/>
        </w:rPr>
        <w:t xml:space="preserve">בין </w:t>
      </w:r>
      <w:r>
        <w:rPr>
          <w:rFonts w:hint="cs"/>
          <w:b/>
          <w:rtl/>
        </w:rPr>
        <w:t>היתר</w:t>
      </w:r>
      <w:r w:rsidRPr="004F5330">
        <w:rPr>
          <w:rFonts w:hint="cs"/>
          <w:b/>
          <w:rtl/>
        </w:rPr>
        <w:t xml:space="preserve"> אלה: </w:t>
      </w:r>
      <w:r>
        <w:rPr>
          <w:rFonts w:hint="cs"/>
          <w:b/>
          <w:rtl/>
        </w:rPr>
        <w:t>קביעות</w:t>
      </w:r>
      <w:r w:rsidRPr="004F5330">
        <w:rPr>
          <w:rFonts w:hint="cs"/>
          <w:b/>
          <w:rtl/>
        </w:rPr>
        <w:t xml:space="preserve"> דרישות כשרות </w:t>
      </w:r>
      <w:r>
        <w:rPr>
          <w:rFonts w:hint="cs"/>
          <w:b/>
          <w:rtl/>
        </w:rPr>
        <w:t xml:space="preserve">חמורות רק </w:t>
      </w:r>
      <w:r w:rsidR="000B3CF1">
        <w:rPr>
          <w:rFonts w:hint="cs"/>
          <w:b/>
          <w:rtl/>
        </w:rPr>
        <w:t xml:space="preserve">ביישובים </w:t>
      </w:r>
      <w:r w:rsidR="000B3CF1">
        <w:rPr>
          <w:rFonts w:hint="cs"/>
          <w:b/>
          <w:rtl/>
        </w:rPr>
        <w:t>מסויימים</w:t>
      </w:r>
      <w:r>
        <w:rPr>
          <w:rFonts w:hint="cs"/>
          <w:b/>
          <w:rtl/>
        </w:rPr>
        <w:t>,</w:t>
      </w:r>
      <w:r w:rsidRPr="004F5330">
        <w:rPr>
          <w:rFonts w:hint="cs"/>
          <w:b/>
          <w:rtl/>
        </w:rPr>
        <w:t xml:space="preserve"> </w:t>
      </w:r>
      <w:r>
        <w:rPr>
          <w:rFonts w:hint="cs"/>
          <w:b/>
          <w:rtl/>
        </w:rPr>
        <w:t>דבר הגורם</w:t>
      </w:r>
      <w:r w:rsidRPr="004F5330">
        <w:rPr>
          <w:rFonts w:hint="cs"/>
          <w:b/>
          <w:rtl/>
        </w:rPr>
        <w:t xml:space="preserve"> </w:t>
      </w:r>
      <w:r>
        <w:rPr>
          <w:rFonts w:hint="cs"/>
          <w:b/>
          <w:rtl/>
        </w:rPr>
        <w:t>ל</w:t>
      </w:r>
      <w:r w:rsidRPr="004F5330">
        <w:rPr>
          <w:rFonts w:hint="cs"/>
          <w:b/>
          <w:rtl/>
        </w:rPr>
        <w:t>תחרות בין מעטים</w:t>
      </w:r>
      <w:r>
        <w:rPr>
          <w:rFonts w:hint="cs"/>
          <w:b/>
          <w:rtl/>
        </w:rPr>
        <w:t xml:space="preserve"> בלבד</w:t>
      </w:r>
      <w:r w:rsidRPr="004F5330">
        <w:rPr>
          <w:rFonts w:hint="cs"/>
          <w:b/>
          <w:rtl/>
        </w:rPr>
        <w:t xml:space="preserve">; יצירת </w:t>
      </w:r>
      <w:r>
        <w:rPr>
          <w:rFonts w:hint="cs"/>
          <w:b/>
          <w:rtl/>
        </w:rPr>
        <w:t>חסמי</w:t>
      </w:r>
      <w:r w:rsidRPr="004F5330">
        <w:rPr>
          <w:rFonts w:hint="cs"/>
          <w:b/>
          <w:rtl/>
        </w:rPr>
        <w:t xml:space="preserve"> כניסה </w:t>
      </w:r>
      <w:r>
        <w:rPr>
          <w:rFonts w:hint="cs"/>
          <w:b/>
          <w:rtl/>
        </w:rPr>
        <w:t>ל</w:t>
      </w:r>
      <w:r w:rsidRPr="004F5330">
        <w:rPr>
          <w:rFonts w:hint="cs"/>
          <w:b/>
          <w:rtl/>
        </w:rPr>
        <w:t>מוצרים ויצרנים ב</w:t>
      </w:r>
      <w:r>
        <w:rPr>
          <w:rFonts w:hint="cs"/>
          <w:b/>
          <w:rtl/>
        </w:rPr>
        <w:t xml:space="preserve">כמה </w:t>
      </w:r>
      <w:r w:rsidRPr="004F5330">
        <w:rPr>
          <w:rFonts w:hint="cs"/>
          <w:b/>
          <w:rtl/>
        </w:rPr>
        <w:t xml:space="preserve">מועצות דתיות; </w:t>
      </w:r>
      <w:r>
        <w:rPr>
          <w:rFonts w:hint="cs"/>
          <w:b/>
          <w:rtl/>
        </w:rPr>
        <w:t>אי-</w:t>
      </w:r>
      <w:r w:rsidRPr="004F5330">
        <w:rPr>
          <w:rFonts w:hint="cs"/>
          <w:b/>
          <w:rtl/>
        </w:rPr>
        <w:t>קביעת מפתח מחייב</w:t>
      </w:r>
      <w:r>
        <w:rPr>
          <w:rFonts w:hint="cs"/>
          <w:b/>
          <w:rtl/>
        </w:rPr>
        <w:t xml:space="preserve"> לשעות השגחה,</w:t>
      </w:r>
      <w:r w:rsidRPr="004F5330">
        <w:rPr>
          <w:rFonts w:hint="cs"/>
          <w:b/>
          <w:rtl/>
        </w:rPr>
        <w:t xml:space="preserve"> על פי מאפייני בתי </w:t>
      </w:r>
      <w:r>
        <w:rPr>
          <w:rFonts w:hint="cs"/>
          <w:b/>
          <w:rtl/>
        </w:rPr>
        <w:t>ה</w:t>
      </w:r>
      <w:r w:rsidRPr="004F5330">
        <w:rPr>
          <w:rFonts w:hint="cs"/>
          <w:b/>
          <w:rtl/>
        </w:rPr>
        <w:t xml:space="preserve">עסק; </w:t>
      </w:r>
      <w:r>
        <w:rPr>
          <w:rFonts w:hint="cs"/>
          <w:b/>
          <w:rtl/>
        </w:rPr>
        <w:t>שונות רבה ולא מוצדקת במספר שעות ההשגחה שנקבעו לעסקים דומים הפועלים באותו ענף</w:t>
      </w:r>
      <w:r w:rsidRPr="004F5330">
        <w:rPr>
          <w:rFonts w:hint="cs"/>
          <w:b/>
          <w:rtl/>
        </w:rPr>
        <w:t xml:space="preserve">; קביעת עלות שונה </w:t>
      </w:r>
      <w:r>
        <w:rPr>
          <w:rFonts w:hint="cs"/>
          <w:b/>
          <w:rtl/>
        </w:rPr>
        <w:t>ל</w:t>
      </w:r>
      <w:r w:rsidRPr="004F5330">
        <w:rPr>
          <w:rFonts w:hint="cs"/>
          <w:b/>
          <w:rtl/>
        </w:rPr>
        <w:t xml:space="preserve">שעת השגחה לעסקים </w:t>
      </w:r>
      <w:r w:rsidRPr="004F5330">
        <w:rPr>
          <w:rFonts w:hint="cs"/>
          <w:b/>
          <w:rtl/>
        </w:rPr>
        <w:t>מושגחים</w:t>
      </w:r>
      <w:r w:rsidRPr="004F5330">
        <w:rPr>
          <w:rFonts w:hint="cs"/>
          <w:b/>
          <w:rtl/>
        </w:rPr>
        <w:t xml:space="preserve"> דומים; קביעת </w:t>
      </w:r>
      <w:r>
        <w:rPr>
          <w:rFonts w:hint="cs"/>
          <w:b/>
          <w:rtl/>
        </w:rPr>
        <w:t>היקף</w:t>
      </w:r>
      <w:r w:rsidRPr="004F5330">
        <w:rPr>
          <w:rFonts w:hint="cs"/>
          <w:b/>
          <w:rtl/>
        </w:rPr>
        <w:t xml:space="preserve"> שעות השגחה בלתי סביר למשגיח; </w:t>
      </w:r>
      <w:r>
        <w:rPr>
          <w:rFonts w:hint="cs"/>
          <w:b/>
          <w:rtl/>
        </w:rPr>
        <w:t>היעדר נוכחות של משגיחים בחלק ניכר מהזמן שנקבע להם ו</w:t>
      </w:r>
      <w:r w:rsidRPr="004F5330">
        <w:rPr>
          <w:rFonts w:hint="cs"/>
          <w:b/>
          <w:rtl/>
        </w:rPr>
        <w:t xml:space="preserve">היעדר פיקוח על </w:t>
      </w:r>
      <w:r>
        <w:rPr>
          <w:rFonts w:hint="cs"/>
          <w:b/>
          <w:rtl/>
        </w:rPr>
        <w:t>כך</w:t>
      </w:r>
      <w:r w:rsidRPr="004F5330">
        <w:rPr>
          <w:rFonts w:hint="cs"/>
          <w:b/>
          <w:rtl/>
        </w:rPr>
        <w:t>; גב</w:t>
      </w:r>
      <w:r>
        <w:rPr>
          <w:rFonts w:hint="cs"/>
          <w:b/>
          <w:rtl/>
        </w:rPr>
        <w:t>י</w:t>
      </w:r>
      <w:r w:rsidRPr="004F5330">
        <w:rPr>
          <w:rFonts w:hint="cs"/>
          <w:b/>
          <w:rtl/>
        </w:rPr>
        <w:t xml:space="preserve">ית </w:t>
      </w:r>
      <w:r>
        <w:rPr>
          <w:rFonts w:hint="cs"/>
          <w:b/>
          <w:rtl/>
        </w:rPr>
        <w:t xml:space="preserve">אגרות </w:t>
      </w:r>
      <w:r w:rsidRPr="004F5330">
        <w:rPr>
          <w:rFonts w:hint="cs"/>
          <w:b/>
          <w:rtl/>
        </w:rPr>
        <w:t>השגחה מבעלי עסקים במגזר הלא יהודי בניגוד לחוק.</w:t>
      </w:r>
      <w:r w:rsidRPr="000B3CF1" w:rsidR="000B3CF1">
        <w:rPr>
          <w:rtl/>
        </w:rPr>
        <w:t xml:space="preserve"> </w:t>
      </w:r>
      <w:r w:rsidRPr="0012789B" w:rsidR="000B3CF1">
        <w:rPr>
          <w:noProof/>
          <w:rtl/>
        </w:rPr>
        <mc:AlternateContent>
          <mc:Choice Requires="wps">
            <w:drawing>
              <wp:anchor distT="0" distB="0" distL="114300" distR="114300" simplePos="0" relativeHeight="251668480" behindDoc="1" locked="0" layoutInCell="1" allowOverlap="1">
                <wp:simplePos x="0" y="0"/>
                <wp:positionH relativeFrom="margin">
                  <wp:posOffset>-431800</wp:posOffset>
                </wp:positionH>
                <wp:positionV relativeFrom="margin">
                  <wp:align>top</wp:align>
                </wp:positionV>
                <wp:extent cx="1512000" cy="4590000"/>
                <wp:effectExtent l="0" t="0" r="0" b="1270"/>
                <wp:wrapNone/>
                <wp:docPr id="21"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0B3CF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74723630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5433519"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0B3CF1">
                            <w:pPr>
                              <w:spacing w:after="0" w:line="240" w:lineRule="auto"/>
                              <w:rPr>
                                <w:rFonts w:cs="Tahoma"/>
                                <w:color w:val="0B5294"/>
                                <w:spacing w:val="-4"/>
                                <w:sz w:val="24"/>
                                <w:szCs w:val="24"/>
                                <w:rtl/>
                                <w:cs/>
                              </w:rPr>
                            </w:pPr>
                            <w:r w:rsidRPr="000B3CF1">
                              <w:rPr>
                                <w:rFonts w:cs="Tahoma" w:hint="eastAsia"/>
                                <w:color w:val="0B5294"/>
                                <w:spacing w:val="-4"/>
                                <w:sz w:val="24"/>
                                <w:szCs w:val="24"/>
                                <w:rtl/>
                              </w:rPr>
                              <w:t>לכשרות</w:t>
                            </w:r>
                            <w:r w:rsidRPr="000B3CF1">
                              <w:rPr>
                                <w:rFonts w:cs="Tahoma"/>
                                <w:color w:val="0B5294"/>
                                <w:spacing w:val="-4"/>
                                <w:sz w:val="24"/>
                                <w:szCs w:val="24"/>
                                <w:rtl/>
                              </w:rPr>
                              <w:t xml:space="preserve"> </w:t>
                            </w:r>
                            <w:r w:rsidRPr="000B3CF1">
                              <w:rPr>
                                <w:rFonts w:cs="Tahoma" w:hint="eastAsia"/>
                                <w:color w:val="0B5294"/>
                                <w:spacing w:val="-4"/>
                                <w:sz w:val="24"/>
                                <w:szCs w:val="24"/>
                                <w:rtl/>
                              </w:rPr>
                              <w:t>ישנה</w:t>
                            </w:r>
                            <w:r w:rsidRPr="000B3CF1">
                              <w:rPr>
                                <w:rFonts w:cs="Tahoma"/>
                                <w:color w:val="0B5294"/>
                                <w:spacing w:val="-4"/>
                                <w:sz w:val="24"/>
                                <w:szCs w:val="24"/>
                                <w:rtl/>
                              </w:rPr>
                              <w:t xml:space="preserve"> </w:t>
                            </w:r>
                            <w:r w:rsidRPr="000B3CF1">
                              <w:rPr>
                                <w:rFonts w:cs="Tahoma" w:hint="eastAsia"/>
                                <w:color w:val="0B5294"/>
                                <w:spacing w:val="-4"/>
                                <w:sz w:val="24"/>
                                <w:szCs w:val="24"/>
                                <w:rtl/>
                              </w:rPr>
                              <w:t>השפעה</w:t>
                            </w:r>
                            <w:r w:rsidRPr="000B3CF1">
                              <w:rPr>
                                <w:rFonts w:cs="Tahoma"/>
                                <w:color w:val="0B5294"/>
                                <w:spacing w:val="-4"/>
                                <w:sz w:val="24"/>
                                <w:szCs w:val="24"/>
                                <w:rtl/>
                              </w:rPr>
                              <w:t xml:space="preserve"> </w:t>
                            </w:r>
                            <w:r w:rsidRPr="000B3CF1">
                              <w:rPr>
                                <w:rFonts w:cs="Tahoma" w:hint="eastAsia"/>
                                <w:color w:val="0B5294"/>
                                <w:spacing w:val="-4"/>
                                <w:sz w:val="24"/>
                                <w:szCs w:val="24"/>
                                <w:rtl/>
                              </w:rPr>
                              <w:t>על</w:t>
                            </w:r>
                            <w:r w:rsidRPr="000B3CF1">
                              <w:rPr>
                                <w:rFonts w:cs="Tahoma"/>
                                <w:color w:val="0B5294"/>
                                <w:spacing w:val="-4"/>
                                <w:sz w:val="24"/>
                                <w:szCs w:val="24"/>
                                <w:rtl/>
                              </w:rPr>
                              <w:t xml:space="preserve"> </w:t>
                            </w:r>
                            <w:r w:rsidRPr="000B3CF1">
                              <w:rPr>
                                <w:rFonts w:cs="Tahoma" w:hint="eastAsia"/>
                                <w:color w:val="0B5294"/>
                                <w:spacing w:val="-4"/>
                                <w:sz w:val="24"/>
                                <w:szCs w:val="24"/>
                                <w:rtl/>
                              </w:rPr>
                              <w:t>יוקר</w:t>
                            </w:r>
                            <w:r w:rsidRPr="000B3CF1">
                              <w:rPr>
                                <w:rFonts w:cs="Tahoma"/>
                                <w:color w:val="0B5294"/>
                                <w:spacing w:val="-4"/>
                                <w:sz w:val="24"/>
                                <w:szCs w:val="24"/>
                                <w:rtl/>
                              </w:rPr>
                              <w:t xml:space="preserve"> </w:t>
                            </w:r>
                            <w:r w:rsidRPr="000B3CF1">
                              <w:rPr>
                                <w:rFonts w:cs="Tahoma" w:hint="eastAsia"/>
                                <w:color w:val="0B5294"/>
                                <w:spacing w:val="-4"/>
                                <w:sz w:val="24"/>
                                <w:szCs w:val="24"/>
                                <w:rtl/>
                              </w:rPr>
                              <w:t>המחיה</w:t>
                            </w:r>
                            <w:r w:rsidRPr="000B3CF1">
                              <w:rPr>
                                <w:rFonts w:cs="Tahoma"/>
                                <w:color w:val="0B5294"/>
                                <w:spacing w:val="-4"/>
                                <w:sz w:val="24"/>
                                <w:szCs w:val="24"/>
                                <w:rtl/>
                              </w:rPr>
                              <w:t xml:space="preserve"> </w:t>
                            </w:r>
                            <w:r w:rsidRPr="000B3CF1">
                              <w:rPr>
                                <w:rFonts w:cs="Tahoma" w:hint="eastAsia"/>
                                <w:color w:val="0B5294"/>
                                <w:spacing w:val="-4"/>
                                <w:sz w:val="24"/>
                                <w:szCs w:val="24"/>
                                <w:rtl/>
                              </w:rPr>
                              <w:t>בכלל</w:t>
                            </w:r>
                            <w:r w:rsidRPr="000B3CF1">
                              <w:rPr>
                                <w:rFonts w:cs="Tahoma"/>
                                <w:color w:val="0B5294"/>
                                <w:spacing w:val="-4"/>
                                <w:sz w:val="24"/>
                                <w:szCs w:val="24"/>
                                <w:rtl/>
                              </w:rPr>
                              <w:t xml:space="preserve"> </w:t>
                            </w:r>
                            <w:r w:rsidRPr="000B3CF1">
                              <w:rPr>
                                <w:rFonts w:cs="Tahoma" w:hint="eastAsia"/>
                                <w:color w:val="0B5294"/>
                                <w:spacing w:val="-4"/>
                                <w:sz w:val="24"/>
                                <w:szCs w:val="24"/>
                                <w:rtl/>
                              </w:rPr>
                              <w:t>ועל</w:t>
                            </w:r>
                            <w:r w:rsidRPr="000B3CF1">
                              <w:rPr>
                                <w:rFonts w:cs="Tahoma"/>
                                <w:color w:val="0B5294"/>
                                <w:spacing w:val="-4"/>
                                <w:sz w:val="24"/>
                                <w:szCs w:val="24"/>
                                <w:rtl/>
                              </w:rPr>
                              <w:t xml:space="preserve"> </w:t>
                            </w:r>
                            <w:r w:rsidRPr="000B3CF1">
                              <w:rPr>
                                <w:rFonts w:cs="Tahoma" w:hint="eastAsia"/>
                                <w:color w:val="0B5294"/>
                                <w:spacing w:val="-4"/>
                                <w:sz w:val="24"/>
                                <w:szCs w:val="24"/>
                                <w:rtl/>
                              </w:rPr>
                              <w:t>עלויות</w:t>
                            </w:r>
                            <w:r w:rsidRPr="000B3CF1">
                              <w:rPr>
                                <w:rFonts w:cs="Tahoma"/>
                                <w:color w:val="0B5294"/>
                                <w:spacing w:val="-4"/>
                                <w:sz w:val="24"/>
                                <w:szCs w:val="24"/>
                                <w:rtl/>
                              </w:rPr>
                              <w:t xml:space="preserve"> </w:t>
                            </w:r>
                            <w:r w:rsidRPr="000B3CF1">
                              <w:rPr>
                                <w:rFonts w:cs="Tahoma" w:hint="eastAsia"/>
                                <w:color w:val="0B5294"/>
                                <w:spacing w:val="-4"/>
                                <w:sz w:val="24"/>
                                <w:szCs w:val="24"/>
                                <w:rtl/>
                              </w:rPr>
                              <w:t>המזון</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משקי</w:t>
                            </w:r>
                            <w:r w:rsidRPr="000B3CF1">
                              <w:rPr>
                                <w:rFonts w:cs="Tahoma"/>
                                <w:color w:val="0B5294"/>
                                <w:spacing w:val="-4"/>
                                <w:sz w:val="24"/>
                                <w:szCs w:val="24"/>
                                <w:rtl/>
                              </w:rPr>
                              <w:t xml:space="preserve"> </w:t>
                            </w:r>
                            <w:r w:rsidRPr="000B3CF1">
                              <w:rPr>
                                <w:rFonts w:cs="Tahoma" w:hint="eastAsia"/>
                                <w:color w:val="0B5294"/>
                                <w:spacing w:val="-4"/>
                                <w:sz w:val="24"/>
                                <w:szCs w:val="24"/>
                                <w:rtl/>
                              </w:rPr>
                              <w:t>הבית</w:t>
                            </w:r>
                            <w:r w:rsidRPr="000B3CF1">
                              <w:rPr>
                                <w:rFonts w:cs="Tahoma"/>
                                <w:color w:val="0B5294"/>
                                <w:spacing w:val="-4"/>
                                <w:sz w:val="24"/>
                                <w:szCs w:val="24"/>
                                <w:rtl/>
                              </w:rPr>
                              <w:t xml:space="preserve"> </w:t>
                            </w:r>
                            <w:r w:rsidRPr="000B3CF1">
                              <w:rPr>
                                <w:rFonts w:cs="Tahoma" w:hint="eastAsia"/>
                                <w:color w:val="0B5294"/>
                                <w:spacing w:val="-4"/>
                                <w:sz w:val="24"/>
                                <w:szCs w:val="24"/>
                                <w:rtl/>
                              </w:rPr>
                              <w:t>בפרט</w:t>
                            </w:r>
                            <w:r w:rsidRPr="000B3CF1">
                              <w:rPr>
                                <w:rFonts w:cs="Tahoma"/>
                                <w:color w:val="0B5294"/>
                                <w:spacing w:val="-4"/>
                                <w:sz w:val="24"/>
                                <w:szCs w:val="24"/>
                                <w:rtl/>
                              </w:rPr>
                              <w:t xml:space="preserve">. </w:t>
                            </w:r>
                            <w:r w:rsidRPr="000B3CF1">
                              <w:rPr>
                                <w:rFonts w:cs="Tahoma" w:hint="eastAsia"/>
                                <w:color w:val="0B5294"/>
                                <w:spacing w:val="-4"/>
                                <w:sz w:val="24"/>
                                <w:szCs w:val="24"/>
                                <w:rtl/>
                              </w:rPr>
                              <w:t>התופעות</w:t>
                            </w:r>
                            <w:r w:rsidRPr="000B3CF1">
                              <w:rPr>
                                <w:rFonts w:cs="Tahoma"/>
                                <w:color w:val="0B5294"/>
                                <w:spacing w:val="-4"/>
                                <w:sz w:val="24"/>
                                <w:szCs w:val="24"/>
                                <w:rtl/>
                              </w:rPr>
                              <w:t xml:space="preserve"> </w:t>
                            </w:r>
                            <w:r w:rsidRPr="000B3CF1">
                              <w:rPr>
                                <w:rFonts w:cs="Tahoma" w:hint="eastAsia"/>
                                <w:color w:val="0B5294"/>
                                <w:spacing w:val="-4"/>
                                <w:sz w:val="24"/>
                                <w:szCs w:val="24"/>
                                <w:rtl/>
                              </w:rPr>
                              <w:t>שהועלו</w:t>
                            </w:r>
                            <w:r w:rsidRPr="000B3CF1">
                              <w:rPr>
                                <w:rFonts w:cs="Tahoma"/>
                                <w:color w:val="0B5294"/>
                                <w:spacing w:val="-4"/>
                                <w:sz w:val="24"/>
                                <w:szCs w:val="24"/>
                                <w:rtl/>
                              </w:rPr>
                              <w:t xml:space="preserve"> </w:t>
                            </w:r>
                            <w:r w:rsidRPr="000B3CF1">
                              <w:rPr>
                                <w:rFonts w:cs="Tahoma" w:hint="eastAsia"/>
                                <w:color w:val="0B5294"/>
                                <w:spacing w:val="-4"/>
                                <w:sz w:val="24"/>
                                <w:szCs w:val="24"/>
                                <w:rtl/>
                              </w:rPr>
                              <w:t>בביקורת</w:t>
                            </w:r>
                            <w:r w:rsidRPr="000B3CF1">
                              <w:rPr>
                                <w:rFonts w:cs="Tahoma"/>
                                <w:color w:val="0B5294"/>
                                <w:spacing w:val="-4"/>
                                <w:sz w:val="24"/>
                                <w:szCs w:val="24"/>
                                <w:rtl/>
                              </w:rPr>
                              <w:t xml:space="preserve"> </w:t>
                            </w:r>
                            <w:r w:rsidRPr="000B3CF1">
                              <w:rPr>
                                <w:rFonts w:cs="Tahoma" w:hint="eastAsia"/>
                                <w:color w:val="0B5294"/>
                                <w:spacing w:val="-4"/>
                                <w:sz w:val="24"/>
                                <w:szCs w:val="24"/>
                                <w:rtl/>
                              </w:rPr>
                              <w:t>זו</w:t>
                            </w:r>
                            <w:r w:rsidRPr="000B3CF1">
                              <w:rPr>
                                <w:rFonts w:cs="Tahoma"/>
                                <w:color w:val="0B5294"/>
                                <w:spacing w:val="-4"/>
                                <w:sz w:val="24"/>
                                <w:szCs w:val="24"/>
                                <w:rtl/>
                              </w:rPr>
                              <w:t xml:space="preserve"> </w:t>
                            </w:r>
                            <w:r w:rsidRPr="000B3CF1">
                              <w:rPr>
                                <w:rFonts w:cs="Tahoma" w:hint="eastAsia"/>
                                <w:color w:val="0B5294"/>
                                <w:spacing w:val="-4"/>
                                <w:sz w:val="24"/>
                                <w:szCs w:val="24"/>
                                <w:rtl/>
                              </w:rPr>
                              <w:t>מבטאות</w:t>
                            </w:r>
                            <w:r w:rsidRPr="000B3CF1">
                              <w:rPr>
                                <w:rFonts w:cs="Tahoma"/>
                                <w:color w:val="0B5294"/>
                                <w:spacing w:val="-4"/>
                                <w:sz w:val="24"/>
                                <w:szCs w:val="24"/>
                                <w:rtl/>
                              </w:rPr>
                              <w:t xml:space="preserve"> </w:t>
                            </w:r>
                            <w:r w:rsidRPr="000B3CF1">
                              <w:rPr>
                                <w:rFonts w:cs="Tahoma" w:hint="eastAsia"/>
                                <w:color w:val="0B5294"/>
                                <w:spacing w:val="-4"/>
                                <w:sz w:val="24"/>
                                <w:szCs w:val="24"/>
                                <w:rtl/>
                              </w:rPr>
                              <w:t>אסדרה</w:t>
                            </w:r>
                            <w:r w:rsidRPr="000B3CF1">
                              <w:rPr>
                                <w:rFonts w:cs="Tahoma"/>
                                <w:color w:val="0B5294"/>
                                <w:spacing w:val="-4"/>
                                <w:sz w:val="24"/>
                                <w:szCs w:val="24"/>
                                <w:rtl/>
                              </w:rPr>
                              <w:t xml:space="preserve"> </w:t>
                            </w:r>
                            <w:r w:rsidRPr="000B3CF1">
                              <w:rPr>
                                <w:rFonts w:cs="Tahoma" w:hint="eastAsia"/>
                                <w:color w:val="0B5294"/>
                                <w:spacing w:val="-4"/>
                                <w:sz w:val="24"/>
                                <w:szCs w:val="24"/>
                                <w:rtl/>
                              </w:rPr>
                              <w:t>לא</w:t>
                            </w:r>
                            <w:r w:rsidRPr="000B3CF1">
                              <w:rPr>
                                <w:rFonts w:cs="Tahoma"/>
                                <w:color w:val="0B5294"/>
                                <w:spacing w:val="-4"/>
                                <w:sz w:val="24"/>
                                <w:szCs w:val="24"/>
                                <w:rtl/>
                              </w:rPr>
                              <w:t xml:space="preserve"> </w:t>
                            </w:r>
                            <w:r w:rsidRPr="000B3CF1">
                              <w:rPr>
                                <w:rFonts w:cs="Tahoma" w:hint="eastAsia"/>
                                <w:color w:val="0B5294"/>
                                <w:spacing w:val="-4"/>
                                <w:sz w:val="24"/>
                                <w:szCs w:val="24"/>
                                <w:rtl/>
                              </w:rPr>
                              <w:t>יעילה</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תחום</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 </w:t>
                            </w:r>
                            <w:r w:rsidRPr="000B3CF1">
                              <w:rPr>
                                <w:rFonts w:cs="Tahoma" w:hint="eastAsia"/>
                                <w:color w:val="0B5294"/>
                                <w:spacing w:val="-4"/>
                                <w:sz w:val="24"/>
                                <w:szCs w:val="24"/>
                                <w:rtl/>
                              </w:rPr>
                              <w:t>מצדם</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המשרד</w:t>
                            </w:r>
                            <w:r w:rsidRPr="000B3CF1">
                              <w:rPr>
                                <w:rFonts w:cs="Tahoma"/>
                                <w:color w:val="0B5294"/>
                                <w:spacing w:val="-4"/>
                                <w:sz w:val="24"/>
                                <w:szCs w:val="24"/>
                                <w:rtl/>
                              </w:rPr>
                              <w:t xml:space="preserve"> </w:t>
                            </w:r>
                            <w:r w:rsidRPr="000B3CF1">
                              <w:rPr>
                                <w:rFonts w:cs="Tahoma" w:hint="eastAsia"/>
                                <w:color w:val="0B5294"/>
                                <w:spacing w:val="-4"/>
                                <w:sz w:val="24"/>
                                <w:szCs w:val="24"/>
                                <w:rtl/>
                              </w:rPr>
                              <w:t>לשירותי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דת</w:t>
                            </w:r>
                            <w:r w:rsidRPr="000B3CF1">
                              <w:rPr>
                                <w:rFonts w:cs="Tahoma"/>
                                <w:color w:val="0B5294"/>
                                <w:spacing w:val="-4"/>
                                <w:sz w:val="24"/>
                                <w:szCs w:val="24"/>
                                <w:rtl/>
                              </w:rPr>
                              <w:t xml:space="preserve">, </w:t>
                            </w:r>
                            <w:r w:rsidRPr="000B3CF1">
                              <w:rPr>
                                <w:rFonts w:cs="Tahoma" w:hint="eastAsia"/>
                                <w:color w:val="0B5294"/>
                                <w:spacing w:val="-4"/>
                                <w:sz w:val="24"/>
                                <w:szCs w:val="24"/>
                                <w:rtl/>
                              </w:rPr>
                              <w:t>הרבנות</w:t>
                            </w:r>
                            <w:r w:rsidRPr="000B3CF1">
                              <w:rPr>
                                <w:rFonts w:cs="Tahoma"/>
                                <w:color w:val="0B5294"/>
                                <w:spacing w:val="-4"/>
                                <w:sz w:val="24"/>
                                <w:szCs w:val="24"/>
                                <w:rtl/>
                              </w:rPr>
                              <w:t xml:space="preserve"> </w:t>
                            </w:r>
                            <w:r w:rsidRPr="000B3CF1">
                              <w:rPr>
                                <w:rFonts w:cs="Tahoma" w:hint="eastAsia"/>
                                <w:color w:val="0B5294"/>
                                <w:spacing w:val="-4"/>
                                <w:sz w:val="24"/>
                                <w:szCs w:val="24"/>
                                <w:rtl/>
                              </w:rPr>
                              <w:t>ומשרד</w:t>
                            </w:r>
                            <w:r w:rsidRPr="000B3CF1">
                              <w:rPr>
                                <w:rFonts w:cs="Tahoma"/>
                                <w:color w:val="0B5294"/>
                                <w:spacing w:val="-4"/>
                                <w:sz w:val="24"/>
                                <w:szCs w:val="24"/>
                                <w:rtl/>
                              </w:rPr>
                              <w:t xml:space="preserve"> </w:t>
                            </w:r>
                            <w:r w:rsidRPr="000B3CF1">
                              <w:rPr>
                                <w:rFonts w:cs="Tahoma" w:hint="eastAsia"/>
                                <w:color w:val="0B5294"/>
                                <w:spacing w:val="-4"/>
                                <w:sz w:val="24"/>
                                <w:szCs w:val="24"/>
                                <w:rtl/>
                              </w:rPr>
                              <w:t>האוצר</w:t>
                            </w:r>
                            <w:r w:rsidRPr="000B3CF1">
                              <w:rPr>
                                <w:rFonts w:cs="Tahoma"/>
                                <w:color w:val="0B5294"/>
                                <w:spacing w:val="-4"/>
                                <w:sz w:val="24"/>
                                <w:szCs w:val="24"/>
                                <w:rtl/>
                              </w:rPr>
                              <w:t xml:space="preserve"> - </w:t>
                            </w:r>
                            <w:r w:rsidRPr="000B3CF1">
                              <w:rPr>
                                <w:rFonts w:cs="Tahoma" w:hint="eastAsia"/>
                                <w:color w:val="0B5294"/>
                                <w:spacing w:val="-4"/>
                                <w:sz w:val="24"/>
                                <w:szCs w:val="24"/>
                                <w:rtl/>
                              </w:rPr>
                              <w:t>ומביאות</w:t>
                            </w:r>
                            <w:r w:rsidRPr="000B3CF1">
                              <w:rPr>
                                <w:rFonts w:cs="Tahoma"/>
                                <w:color w:val="0B5294"/>
                                <w:spacing w:val="-4"/>
                                <w:sz w:val="24"/>
                                <w:szCs w:val="24"/>
                                <w:rtl/>
                              </w:rPr>
                              <w:t xml:space="preserve"> </w:t>
                            </w:r>
                            <w:r w:rsidRPr="000B3CF1">
                              <w:rPr>
                                <w:rFonts w:cs="Tahoma" w:hint="eastAsia"/>
                                <w:color w:val="0B5294"/>
                                <w:spacing w:val="-4"/>
                                <w:sz w:val="24"/>
                                <w:szCs w:val="24"/>
                                <w:rtl/>
                              </w:rPr>
                              <w:t>לידי</w:t>
                            </w:r>
                            <w:r w:rsidRPr="000B3CF1">
                              <w:rPr>
                                <w:rFonts w:cs="Tahoma"/>
                                <w:color w:val="0B5294"/>
                                <w:spacing w:val="-4"/>
                                <w:sz w:val="24"/>
                                <w:szCs w:val="24"/>
                                <w:rtl/>
                              </w:rPr>
                              <w:t xml:space="preserve"> </w:t>
                            </w:r>
                            <w:r w:rsidRPr="000B3CF1">
                              <w:rPr>
                                <w:rFonts w:cs="Tahoma" w:hint="eastAsia"/>
                                <w:color w:val="0B5294"/>
                                <w:spacing w:val="-4"/>
                                <w:sz w:val="24"/>
                                <w:szCs w:val="24"/>
                                <w:rtl/>
                              </w:rPr>
                              <w:t>עלויות</w:t>
                            </w:r>
                            <w:r w:rsidRPr="000B3CF1">
                              <w:rPr>
                                <w:rFonts w:cs="Tahoma"/>
                                <w:color w:val="0B5294"/>
                                <w:spacing w:val="-4"/>
                                <w:sz w:val="24"/>
                                <w:szCs w:val="24"/>
                                <w:rtl/>
                              </w:rPr>
                              <w:t xml:space="preserve"> </w:t>
                            </w:r>
                            <w:r w:rsidRPr="000B3CF1">
                              <w:rPr>
                                <w:rFonts w:cs="Tahoma" w:hint="eastAsia"/>
                                <w:color w:val="0B5294"/>
                                <w:spacing w:val="-4"/>
                                <w:sz w:val="24"/>
                                <w:szCs w:val="24"/>
                                <w:rtl/>
                              </w:rPr>
                              <w:t>כשרות</w:t>
                            </w:r>
                            <w:r w:rsidRPr="000B3CF1">
                              <w:rPr>
                                <w:rFonts w:cs="Tahoma"/>
                                <w:color w:val="0B5294"/>
                                <w:spacing w:val="-4"/>
                                <w:sz w:val="24"/>
                                <w:szCs w:val="24"/>
                                <w:rtl/>
                              </w:rPr>
                              <w:t xml:space="preserve"> </w:t>
                            </w:r>
                            <w:r w:rsidRPr="000B3CF1">
                              <w:rPr>
                                <w:rFonts w:cs="Tahoma" w:hint="eastAsia"/>
                                <w:color w:val="0B5294"/>
                                <w:spacing w:val="-4"/>
                                <w:sz w:val="24"/>
                                <w:szCs w:val="24"/>
                                <w:rtl/>
                              </w:rPr>
                              <w:t>עודפות</w:t>
                            </w:r>
                          </w:p>
                          <w:p w:rsidR="00D007E4" w:rsidRPr="00373C5D" w:rsidP="000B3CF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54869725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152750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0"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46976" filled="f" stroked="f">
                <v:textbox>
                  <w:txbxContent>
                    <w:p w:rsidR="00D007E4" w:rsidRPr="00373C5D" w:rsidP="000B3CF1">
                      <w:pPr>
                        <w:spacing w:line="240" w:lineRule="atLeast"/>
                        <w:rPr>
                          <w:rFonts w:cs="Tahoma"/>
                          <w:b/>
                          <w:bCs/>
                          <w:color w:val="0B5294"/>
                          <w:sz w:val="48"/>
                          <w:szCs w:val="48"/>
                          <w:rtl/>
                        </w:rPr>
                      </w:pPr>
                      <w:drawing>
                        <wp:inline distT="0" distB="0" distL="0" distR="0">
                          <wp:extent cx="311150" cy="256800"/>
                          <wp:effectExtent l="0" t="0" r="0" b="0"/>
                          <wp:docPr id="2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669998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0B3CF1">
                      <w:pPr>
                        <w:spacing w:after="0" w:line="240" w:lineRule="auto"/>
                        <w:rPr>
                          <w:rFonts w:cs="Tahoma"/>
                          <w:color w:val="0B5294"/>
                          <w:spacing w:val="-4"/>
                          <w:sz w:val="24"/>
                          <w:szCs w:val="24"/>
                          <w:rtl/>
                          <w:cs/>
                        </w:rPr>
                      </w:pPr>
                      <w:r w:rsidRPr="000B3CF1">
                        <w:rPr>
                          <w:rFonts w:cs="Tahoma" w:hint="eastAsia"/>
                          <w:color w:val="0B5294"/>
                          <w:spacing w:val="-4"/>
                          <w:sz w:val="24"/>
                          <w:szCs w:val="24"/>
                          <w:rtl/>
                        </w:rPr>
                        <w:t>לכשרות</w:t>
                      </w:r>
                      <w:r w:rsidRPr="000B3CF1">
                        <w:rPr>
                          <w:rFonts w:cs="Tahoma"/>
                          <w:color w:val="0B5294"/>
                          <w:spacing w:val="-4"/>
                          <w:sz w:val="24"/>
                          <w:szCs w:val="24"/>
                          <w:rtl/>
                        </w:rPr>
                        <w:t xml:space="preserve"> </w:t>
                      </w:r>
                      <w:r w:rsidRPr="000B3CF1">
                        <w:rPr>
                          <w:rFonts w:cs="Tahoma" w:hint="eastAsia"/>
                          <w:color w:val="0B5294"/>
                          <w:spacing w:val="-4"/>
                          <w:sz w:val="24"/>
                          <w:szCs w:val="24"/>
                          <w:rtl/>
                        </w:rPr>
                        <w:t>ישנה</w:t>
                      </w:r>
                      <w:r w:rsidRPr="000B3CF1">
                        <w:rPr>
                          <w:rFonts w:cs="Tahoma"/>
                          <w:color w:val="0B5294"/>
                          <w:spacing w:val="-4"/>
                          <w:sz w:val="24"/>
                          <w:szCs w:val="24"/>
                          <w:rtl/>
                        </w:rPr>
                        <w:t xml:space="preserve"> </w:t>
                      </w:r>
                      <w:r w:rsidRPr="000B3CF1">
                        <w:rPr>
                          <w:rFonts w:cs="Tahoma" w:hint="eastAsia"/>
                          <w:color w:val="0B5294"/>
                          <w:spacing w:val="-4"/>
                          <w:sz w:val="24"/>
                          <w:szCs w:val="24"/>
                          <w:rtl/>
                        </w:rPr>
                        <w:t>השפעה</w:t>
                      </w:r>
                      <w:r w:rsidRPr="000B3CF1">
                        <w:rPr>
                          <w:rFonts w:cs="Tahoma"/>
                          <w:color w:val="0B5294"/>
                          <w:spacing w:val="-4"/>
                          <w:sz w:val="24"/>
                          <w:szCs w:val="24"/>
                          <w:rtl/>
                        </w:rPr>
                        <w:t xml:space="preserve"> </w:t>
                      </w:r>
                      <w:r w:rsidRPr="000B3CF1">
                        <w:rPr>
                          <w:rFonts w:cs="Tahoma" w:hint="eastAsia"/>
                          <w:color w:val="0B5294"/>
                          <w:spacing w:val="-4"/>
                          <w:sz w:val="24"/>
                          <w:szCs w:val="24"/>
                          <w:rtl/>
                        </w:rPr>
                        <w:t>על</w:t>
                      </w:r>
                      <w:r w:rsidRPr="000B3CF1">
                        <w:rPr>
                          <w:rFonts w:cs="Tahoma"/>
                          <w:color w:val="0B5294"/>
                          <w:spacing w:val="-4"/>
                          <w:sz w:val="24"/>
                          <w:szCs w:val="24"/>
                          <w:rtl/>
                        </w:rPr>
                        <w:t xml:space="preserve"> </w:t>
                      </w:r>
                      <w:r w:rsidRPr="000B3CF1">
                        <w:rPr>
                          <w:rFonts w:cs="Tahoma" w:hint="eastAsia"/>
                          <w:color w:val="0B5294"/>
                          <w:spacing w:val="-4"/>
                          <w:sz w:val="24"/>
                          <w:szCs w:val="24"/>
                          <w:rtl/>
                        </w:rPr>
                        <w:t>יוקר</w:t>
                      </w:r>
                      <w:r w:rsidRPr="000B3CF1">
                        <w:rPr>
                          <w:rFonts w:cs="Tahoma"/>
                          <w:color w:val="0B5294"/>
                          <w:spacing w:val="-4"/>
                          <w:sz w:val="24"/>
                          <w:szCs w:val="24"/>
                          <w:rtl/>
                        </w:rPr>
                        <w:t xml:space="preserve"> </w:t>
                      </w:r>
                      <w:r w:rsidRPr="000B3CF1">
                        <w:rPr>
                          <w:rFonts w:cs="Tahoma" w:hint="eastAsia"/>
                          <w:color w:val="0B5294"/>
                          <w:spacing w:val="-4"/>
                          <w:sz w:val="24"/>
                          <w:szCs w:val="24"/>
                          <w:rtl/>
                        </w:rPr>
                        <w:t>המחיה</w:t>
                      </w:r>
                      <w:r w:rsidRPr="000B3CF1">
                        <w:rPr>
                          <w:rFonts w:cs="Tahoma"/>
                          <w:color w:val="0B5294"/>
                          <w:spacing w:val="-4"/>
                          <w:sz w:val="24"/>
                          <w:szCs w:val="24"/>
                          <w:rtl/>
                        </w:rPr>
                        <w:t xml:space="preserve"> </w:t>
                      </w:r>
                      <w:r w:rsidRPr="000B3CF1">
                        <w:rPr>
                          <w:rFonts w:cs="Tahoma" w:hint="eastAsia"/>
                          <w:color w:val="0B5294"/>
                          <w:spacing w:val="-4"/>
                          <w:sz w:val="24"/>
                          <w:szCs w:val="24"/>
                          <w:rtl/>
                        </w:rPr>
                        <w:t>בכלל</w:t>
                      </w:r>
                      <w:r w:rsidRPr="000B3CF1">
                        <w:rPr>
                          <w:rFonts w:cs="Tahoma"/>
                          <w:color w:val="0B5294"/>
                          <w:spacing w:val="-4"/>
                          <w:sz w:val="24"/>
                          <w:szCs w:val="24"/>
                          <w:rtl/>
                        </w:rPr>
                        <w:t xml:space="preserve"> </w:t>
                      </w:r>
                      <w:r w:rsidRPr="000B3CF1">
                        <w:rPr>
                          <w:rFonts w:cs="Tahoma" w:hint="eastAsia"/>
                          <w:color w:val="0B5294"/>
                          <w:spacing w:val="-4"/>
                          <w:sz w:val="24"/>
                          <w:szCs w:val="24"/>
                          <w:rtl/>
                        </w:rPr>
                        <w:t>ועל</w:t>
                      </w:r>
                      <w:r w:rsidRPr="000B3CF1">
                        <w:rPr>
                          <w:rFonts w:cs="Tahoma"/>
                          <w:color w:val="0B5294"/>
                          <w:spacing w:val="-4"/>
                          <w:sz w:val="24"/>
                          <w:szCs w:val="24"/>
                          <w:rtl/>
                        </w:rPr>
                        <w:t xml:space="preserve"> </w:t>
                      </w:r>
                      <w:r w:rsidRPr="000B3CF1">
                        <w:rPr>
                          <w:rFonts w:cs="Tahoma" w:hint="eastAsia"/>
                          <w:color w:val="0B5294"/>
                          <w:spacing w:val="-4"/>
                          <w:sz w:val="24"/>
                          <w:szCs w:val="24"/>
                          <w:rtl/>
                        </w:rPr>
                        <w:t>עלויות</w:t>
                      </w:r>
                      <w:r w:rsidRPr="000B3CF1">
                        <w:rPr>
                          <w:rFonts w:cs="Tahoma"/>
                          <w:color w:val="0B5294"/>
                          <w:spacing w:val="-4"/>
                          <w:sz w:val="24"/>
                          <w:szCs w:val="24"/>
                          <w:rtl/>
                        </w:rPr>
                        <w:t xml:space="preserve"> </w:t>
                      </w:r>
                      <w:r w:rsidRPr="000B3CF1">
                        <w:rPr>
                          <w:rFonts w:cs="Tahoma" w:hint="eastAsia"/>
                          <w:color w:val="0B5294"/>
                          <w:spacing w:val="-4"/>
                          <w:sz w:val="24"/>
                          <w:szCs w:val="24"/>
                          <w:rtl/>
                        </w:rPr>
                        <w:t>המזון</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משקי</w:t>
                      </w:r>
                      <w:r w:rsidRPr="000B3CF1">
                        <w:rPr>
                          <w:rFonts w:cs="Tahoma"/>
                          <w:color w:val="0B5294"/>
                          <w:spacing w:val="-4"/>
                          <w:sz w:val="24"/>
                          <w:szCs w:val="24"/>
                          <w:rtl/>
                        </w:rPr>
                        <w:t xml:space="preserve"> </w:t>
                      </w:r>
                      <w:r w:rsidRPr="000B3CF1">
                        <w:rPr>
                          <w:rFonts w:cs="Tahoma" w:hint="eastAsia"/>
                          <w:color w:val="0B5294"/>
                          <w:spacing w:val="-4"/>
                          <w:sz w:val="24"/>
                          <w:szCs w:val="24"/>
                          <w:rtl/>
                        </w:rPr>
                        <w:t>הבית</w:t>
                      </w:r>
                      <w:r w:rsidRPr="000B3CF1">
                        <w:rPr>
                          <w:rFonts w:cs="Tahoma"/>
                          <w:color w:val="0B5294"/>
                          <w:spacing w:val="-4"/>
                          <w:sz w:val="24"/>
                          <w:szCs w:val="24"/>
                          <w:rtl/>
                        </w:rPr>
                        <w:t xml:space="preserve"> </w:t>
                      </w:r>
                      <w:r w:rsidRPr="000B3CF1">
                        <w:rPr>
                          <w:rFonts w:cs="Tahoma" w:hint="eastAsia"/>
                          <w:color w:val="0B5294"/>
                          <w:spacing w:val="-4"/>
                          <w:sz w:val="24"/>
                          <w:szCs w:val="24"/>
                          <w:rtl/>
                        </w:rPr>
                        <w:t>בפרט</w:t>
                      </w:r>
                      <w:r w:rsidRPr="000B3CF1">
                        <w:rPr>
                          <w:rFonts w:cs="Tahoma"/>
                          <w:color w:val="0B5294"/>
                          <w:spacing w:val="-4"/>
                          <w:sz w:val="24"/>
                          <w:szCs w:val="24"/>
                          <w:rtl/>
                        </w:rPr>
                        <w:t xml:space="preserve">. </w:t>
                      </w:r>
                      <w:r w:rsidRPr="000B3CF1">
                        <w:rPr>
                          <w:rFonts w:cs="Tahoma" w:hint="eastAsia"/>
                          <w:color w:val="0B5294"/>
                          <w:spacing w:val="-4"/>
                          <w:sz w:val="24"/>
                          <w:szCs w:val="24"/>
                          <w:rtl/>
                        </w:rPr>
                        <w:t>התופעות</w:t>
                      </w:r>
                      <w:r w:rsidRPr="000B3CF1">
                        <w:rPr>
                          <w:rFonts w:cs="Tahoma"/>
                          <w:color w:val="0B5294"/>
                          <w:spacing w:val="-4"/>
                          <w:sz w:val="24"/>
                          <w:szCs w:val="24"/>
                          <w:rtl/>
                        </w:rPr>
                        <w:t xml:space="preserve"> </w:t>
                      </w:r>
                      <w:r w:rsidRPr="000B3CF1">
                        <w:rPr>
                          <w:rFonts w:cs="Tahoma" w:hint="eastAsia"/>
                          <w:color w:val="0B5294"/>
                          <w:spacing w:val="-4"/>
                          <w:sz w:val="24"/>
                          <w:szCs w:val="24"/>
                          <w:rtl/>
                        </w:rPr>
                        <w:t>שהועלו</w:t>
                      </w:r>
                      <w:r w:rsidRPr="000B3CF1">
                        <w:rPr>
                          <w:rFonts w:cs="Tahoma"/>
                          <w:color w:val="0B5294"/>
                          <w:spacing w:val="-4"/>
                          <w:sz w:val="24"/>
                          <w:szCs w:val="24"/>
                          <w:rtl/>
                        </w:rPr>
                        <w:t xml:space="preserve"> </w:t>
                      </w:r>
                      <w:r w:rsidRPr="000B3CF1">
                        <w:rPr>
                          <w:rFonts w:cs="Tahoma" w:hint="eastAsia"/>
                          <w:color w:val="0B5294"/>
                          <w:spacing w:val="-4"/>
                          <w:sz w:val="24"/>
                          <w:szCs w:val="24"/>
                          <w:rtl/>
                        </w:rPr>
                        <w:t>בביקורת</w:t>
                      </w:r>
                      <w:r w:rsidRPr="000B3CF1">
                        <w:rPr>
                          <w:rFonts w:cs="Tahoma"/>
                          <w:color w:val="0B5294"/>
                          <w:spacing w:val="-4"/>
                          <w:sz w:val="24"/>
                          <w:szCs w:val="24"/>
                          <w:rtl/>
                        </w:rPr>
                        <w:t xml:space="preserve"> </w:t>
                      </w:r>
                      <w:r w:rsidRPr="000B3CF1">
                        <w:rPr>
                          <w:rFonts w:cs="Tahoma" w:hint="eastAsia"/>
                          <w:color w:val="0B5294"/>
                          <w:spacing w:val="-4"/>
                          <w:sz w:val="24"/>
                          <w:szCs w:val="24"/>
                          <w:rtl/>
                        </w:rPr>
                        <w:t>זו</w:t>
                      </w:r>
                      <w:r w:rsidRPr="000B3CF1">
                        <w:rPr>
                          <w:rFonts w:cs="Tahoma"/>
                          <w:color w:val="0B5294"/>
                          <w:spacing w:val="-4"/>
                          <w:sz w:val="24"/>
                          <w:szCs w:val="24"/>
                          <w:rtl/>
                        </w:rPr>
                        <w:t xml:space="preserve"> </w:t>
                      </w:r>
                      <w:r w:rsidRPr="000B3CF1">
                        <w:rPr>
                          <w:rFonts w:cs="Tahoma" w:hint="eastAsia"/>
                          <w:color w:val="0B5294"/>
                          <w:spacing w:val="-4"/>
                          <w:sz w:val="24"/>
                          <w:szCs w:val="24"/>
                          <w:rtl/>
                        </w:rPr>
                        <w:t>מבטאות</w:t>
                      </w:r>
                      <w:r w:rsidRPr="000B3CF1">
                        <w:rPr>
                          <w:rFonts w:cs="Tahoma"/>
                          <w:color w:val="0B5294"/>
                          <w:spacing w:val="-4"/>
                          <w:sz w:val="24"/>
                          <w:szCs w:val="24"/>
                          <w:rtl/>
                        </w:rPr>
                        <w:t xml:space="preserve"> </w:t>
                      </w:r>
                      <w:r w:rsidRPr="000B3CF1">
                        <w:rPr>
                          <w:rFonts w:cs="Tahoma" w:hint="eastAsia"/>
                          <w:color w:val="0B5294"/>
                          <w:spacing w:val="-4"/>
                          <w:sz w:val="24"/>
                          <w:szCs w:val="24"/>
                          <w:rtl/>
                        </w:rPr>
                        <w:t>אסדרה</w:t>
                      </w:r>
                      <w:r w:rsidRPr="000B3CF1">
                        <w:rPr>
                          <w:rFonts w:cs="Tahoma"/>
                          <w:color w:val="0B5294"/>
                          <w:spacing w:val="-4"/>
                          <w:sz w:val="24"/>
                          <w:szCs w:val="24"/>
                          <w:rtl/>
                        </w:rPr>
                        <w:t xml:space="preserve"> </w:t>
                      </w:r>
                      <w:r w:rsidRPr="000B3CF1">
                        <w:rPr>
                          <w:rFonts w:cs="Tahoma" w:hint="eastAsia"/>
                          <w:color w:val="0B5294"/>
                          <w:spacing w:val="-4"/>
                          <w:sz w:val="24"/>
                          <w:szCs w:val="24"/>
                          <w:rtl/>
                        </w:rPr>
                        <w:t>לא</w:t>
                      </w:r>
                      <w:r w:rsidRPr="000B3CF1">
                        <w:rPr>
                          <w:rFonts w:cs="Tahoma"/>
                          <w:color w:val="0B5294"/>
                          <w:spacing w:val="-4"/>
                          <w:sz w:val="24"/>
                          <w:szCs w:val="24"/>
                          <w:rtl/>
                        </w:rPr>
                        <w:t xml:space="preserve"> </w:t>
                      </w:r>
                      <w:r w:rsidRPr="000B3CF1">
                        <w:rPr>
                          <w:rFonts w:cs="Tahoma" w:hint="eastAsia"/>
                          <w:color w:val="0B5294"/>
                          <w:spacing w:val="-4"/>
                          <w:sz w:val="24"/>
                          <w:szCs w:val="24"/>
                          <w:rtl/>
                        </w:rPr>
                        <w:t>יעילה</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תחום</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 </w:t>
                      </w:r>
                      <w:r w:rsidRPr="000B3CF1">
                        <w:rPr>
                          <w:rFonts w:cs="Tahoma" w:hint="eastAsia"/>
                          <w:color w:val="0B5294"/>
                          <w:spacing w:val="-4"/>
                          <w:sz w:val="24"/>
                          <w:szCs w:val="24"/>
                          <w:rtl/>
                        </w:rPr>
                        <w:t>מצדם</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המשרד</w:t>
                      </w:r>
                      <w:r w:rsidRPr="000B3CF1">
                        <w:rPr>
                          <w:rFonts w:cs="Tahoma"/>
                          <w:color w:val="0B5294"/>
                          <w:spacing w:val="-4"/>
                          <w:sz w:val="24"/>
                          <w:szCs w:val="24"/>
                          <w:rtl/>
                        </w:rPr>
                        <w:t xml:space="preserve"> </w:t>
                      </w:r>
                      <w:r w:rsidRPr="000B3CF1">
                        <w:rPr>
                          <w:rFonts w:cs="Tahoma" w:hint="eastAsia"/>
                          <w:color w:val="0B5294"/>
                          <w:spacing w:val="-4"/>
                          <w:sz w:val="24"/>
                          <w:szCs w:val="24"/>
                          <w:rtl/>
                        </w:rPr>
                        <w:t>לשירותי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דת</w:t>
                      </w:r>
                      <w:r w:rsidRPr="000B3CF1">
                        <w:rPr>
                          <w:rFonts w:cs="Tahoma"/>
                          <w:color w:val="0B5294"/>
                          <w:spacing w:val="-4"/>
                          <w:sz w:val="24"/>
                          <w:szCs w:val="24"/>
                          <w:rtl/>
                        </w:rPr>
                        <w:t xml:space="preserve">, </w:t>
                      </w:r>
                      <w:r w:rsidRPr="000B3CF1">
                        <w:rPr>
                          <w:rFonts w:cs="Tahoma" w:hint="eastAsia"/>
                          <w:color w:val="0B5294"/>
                          <w:spacing w:val="-4"/>
                          <w:sz w:val="24"/>
                          <w:szCs w:val="24"/>
                          <w:rtl/>
                        </w:rPr>
                        <w:t>הרבנות</w:t>
                      </w:r>
                      <w:r w:rsidRPr="000B3CF1">
                        <w:rPr>
                          <w:rFonts w:cs="Tahoma"/>
                          <w:color w:val="0B5294"/>
                          <w:spacing w:val="-4"/>
                          <w:sz w:val="24"/>
                          <w:szCs w:val="24"/>
                          <w:rtl/>
                        </w:rPr>
                        <w:t xml:space="preserve"> </w:t>
                      </w:r>
                      <w:r w:rsidRPr="000B3CF1">
                        <w:rPr>
                          <w:rFonts w:cs="Tahoma" w:hint="eastAsia"/>
                          <w:color w:val="0B5294"/>
                          <w:spacing w:val="-4"/>
                          <w:sz w:val="24"/>
                          <w:szCs w:val="24"/>
                          <w:rtl/>
                        </w:rPr>
                        <w:t>ומשרד</w:t>
                      </w:r>
                      <w:r w:rsidRPr="000B3CF1">
                        <w:rPr>
                          <w:rFonts w:cs="Tahoma"/>
                          <w:color w:val="0B5294"/>
                          <w:spacing w:val="-4"/>
                          <w:sz w:val="24"/>
                          <w:szCs w:val="24"/>
                          <w:rtl/>
                        </w:rPr>
                        <w:t xml:space="preserve"> </w:t>
                      </w:r>
                      <w:r w:rsidRPr="000B3CF1">
                        <w:rPr>
                          <w:rFonts w:cs="Tahoma" w:hint="eastAsia"/>
                          <w:color w:val="0B5294"/>
                          <w:spacing w:val="-4"/>
                          <w:sz w:val="24"/>
                          <w:szCs w:val="24"/>
                          <w:rtl/>
                        </w:rPr>
                        <w:t>האוצר</w:t>
                      </w:r>
                      <w:r w:rsidRPr="000B3CF1">
                        <w:rPr>
                          <w:rFonts w:cs="Tahoma"/>
                          <w:color w:val="0B5294"/>
                          <w:spacing w:val="-4"/>
                          <w:sz w:val="24"/>
                          <w:szCs w:val="24"/>
                          <w:rtl/>
                        </w:rPr>
                        <w:t xml:space="preserve"> - </w:t>
                      </w:r>
                      <w:r w:rsidRPr="000B3CF1">
                        <w:rPr>
                          <w:rFonts w:cs="Tahoma" w:hint="eastAsia"/>
                          <w:color w:val="0B5294"/>
                          <w:spacing w:val="-4"/>
                          <w:sz w:val="24"/>
                          <w:szCs w:val="24"/>
                          <w:rtl/>
                        </w:rPr>
                        <w:t>ומביאות</w:t>
                      </w:r>
                      <w:r w:rsidRPr="000B3CF1">
                        <w:rPr>
                          <w:rFonts w:cs="Tahoma"/>
                          <w:color w:val="0B5294"/>
                          <w:spacing w:val="-4"/>
                          <w:sz w:val="24"/>
                          <w:szCs w:val="24"/>
                          <w:rtl/>
                        </w:rPr>
                        <w:t xml:space="preserve"> </w:t>
                      </w:r>
                      <w:r w:rsidRPr="000B3CF1">
                        <w:rPr>
                          <w:rFonts w:cs="Tahoma" w:hint="eastAsia"/>
                          <w:color w:val="0B5294"/>
                          <w:spacing w:val="-4"/>
                          <w:sz w:val="24"/>
                          <w:szCs w:val="24"/>
                          <w:rtl/>
                        </w:rPr>
                        <w:t>לידי</w:t>
                      </w:r>
                      <w:r w:rsidRPr="000B3CF1">
                        <w:rPr>
                          <w:rFonts w:cs="Tahoma"/>
                          <w:color w:val="0B5294"/>
                          <w:spacing w:val="-4"/>
                          <w:sz w:val="24"/>
                          <w:szCs w:val="24"/>
                          <w:rtl/>
                        </w:rPr>
                        <w:t xml:space="preserve"> </w:t>
                      </w:r>
                      <w:r w:rsidRPr="000B3CF1">
                        <w:rPr>
                          <w:rFonts w:cs="Tahoma" w:hint="eastAsia"/>
                          <w:color w:val="0B5294"/>
                          <w:spacing w:val="-4"/>
                          <w:sz w:val="24"/>
                          <w:szCs w:val="24"/>
                          <w:rtl/>
                        </w:rPr>
                        <w:t>עלויות</w:t>
                      </w:r>
                      <w:r w:rsidRPr="000B3CF1">
                        <w:rPr>
                          <w:rFonts w:cs="Tahoma"/>
                          <w:color w:val="0B5294"/>
                          <w:spacing w:val="-4"/>
                          <w:sz w:val="24"/>
                          <w:szCs w:val="24"/>
                          <w:rtl/>
                        </w:rPr>
                        <w:t xml:space="preserve"> </w:t>
                      </w:r>
                      <w:r w:rsidRPr="000B3CF1">
                        <w:rPr>
                          <w:rFonts w:cs="Tahoma" w:hint="eastAsia"/>
                          <w:color w:val="0B5294"/>
                          <w:spacing w:val="-4"/>
                          <w:sz w:val="24"/>
                          <w:szCs w:val="24"/>
                          <w:rtl/>
                        </w:rPr>
                        <w:t>כשרות</w:t>
                      </w:r>
                      <w:r w:rsidRPr="000B3CF1">
                        <w:rPr>
                          <w:rFonts w:cs="Tahoma"/>
                          <w:color w:val="0B5294"/>
                          <w:spacing w:val="-4"/>
                          <w:sz w:val="24"/>
                          <w:szCs w:val="24"/>
                          <w:rtl/>
                        </w:rPr>
                        <w:t xml:space="preserve"> </w:t>
                      </w:r>
                      <w:r w:rsidRPr="000B3CF1">
                        <w:rPr>
                          <w:rFonts w:cs="Tahoma" w:hint="eastAsia"/>
                          <w:color w:val="0B5294"/>
                          <w:spacing w:val="-4"/>
                          <w:sz w:val="24"/>
                          <w:szCs w:val="24"/>
                          <w:rtl/>
                        </w:rPr>
                        <w:t>עודפות</w:t>
                      </w:r>
                    </w:p>
                    <w:p w:rsidR="00D007E4" w:rsidRPr="00373C5D" w:rsidP="000B3CF1">
                      <w:pPr>
                        <w:spacing w:before="120" w:after="0" w:line="240" w:lineRule="atLeast"/>
                        <w:rPr>
                          <w:rFonts w:cs="Tahoma"/>
                          <w:b/>
                          <w:bCs/>
                          <w:color w:val="0B5294"/>
                          <w:sz w:val="48"/>
                          <w:szCs w:val="48"/>
                          <w:rtl/>
                        </w:rPr>
                      </w:pPr>
                      <w:drawing>
                        <wp:inline distT="0" distB="0" distL="0" distR="0">
                          <wp:extent cx="288000" cy="31337"/>
                          <wp:effectExtent l="0" t="0" r="0" b="6985"/>
                          <wp:docPr id="2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2770404"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C2850" w:rsidRPr="00B87E00" w:rsidP="00B737AC">
      <w:pPr>
        <w:pStyle w:val="takzir-text"/>
        <w:bidi/>
        <w:rPr>
          <w:rtl/>
        </w:rPr>
      </w:pPr>
      <w:r w:rsidRPr="004F5330">
        <w:rPr>
          <w:rFonts w:hint="cs"/>
          <w:b/>
          <w:rtl/>
        </w:rPr>
        <w:t xml:space="preserve">האחריות לתופעות אלה מתחלקת בין הגורמים </w:t>
      </w:r>
      <w:r w:rsidRPr="004F5330">
        <w:rPr>
          <w:rFonts w:hint="cs"/>
          <w:b/>
          <w:rtl/>
        </w:rPr>
        <w:t>המאסדרים</w:t>
      </w:r>
      <w:r w:rsidRPr="004F5330">
        <w:rPr>
          <w:rFonts w:hint="cs"/>
          <w:b/>
          <w:rtl/>
        </w:rPr>
        <w:t xml:space="preserve"> </w:t>
      </w:r>
      <w:r>
        <w:rPr>
          <w:rFonts w:hint="cs"/>
          <w:b/>
          <w:rtl/>
        </w:rPr>
        <w:t>-</w:t>
      </w:r>
      <w:r w:rsidRPr="004F5330">
        <w:rPr>
          <w:rFonts w:hint="cs"/>
          <w:b/>
          <w:rtl/>
        </w:rPr>
        <w:t xml:space="preserve"> הרבנות הראשית ו</w:t>
      </w:r>
      <w:r>
        <w:rPr>
          <w:rFonts w:hint="cs"/>
          <w:b/>
          <w:rtl/>
        </w:rPr>
        <w:t>המשרד לשירותי דת</w:t>
      </w:r>
      <w:r w:rsidRPr="004F5330">
        <w:rPr>
          <w:rFonts w:hint="cs"/>
          <w:b/>
          <w:rtl/>
        </w:rPr>
        <w:t xml:space="preserve">. </w:t>
      </w:r>
      <w:r>
        <w:rPr>
          <w:rFonts w:hint="cs"/>
          <w:b/>
          <w:rtl/>
        </w:rPr>
        <w:t>אף</w:t>
      </w:r>
      <w:r w:rsidRPr="004F5330">
        <w:rPr>
          <w:rFonts w:hint="cs"/>
          <w:b/>
          <w:rtl/>
        </w:rPr>
        <w:t xml:space="preserve"> שגורמים אלה מודעים זה זמן רב לתופעות </w:t>
      </w:r>
      <w:r>
        <w:rPr>
          <w:rFonts w:hint="cs"/>
          <w:b/>
          <w:rtl/>
        </w:rPr>
        <w:t>האלה,</w:t>
      </w:r>
      <w:r w:rsidRPr="004F5330">
        <w:rPr>
          <w:rFonts w:hint="cs"/>
          <w:b/>
          <w:rtl/>
        </w:rPr>
        <w:t xml:space="preserve"> טרם עלה בידם למפות את היקפ</w:t>
      </w:r>
      <w:r>
        <w:rPr>
          <w:rFonts w:hint="cs"/>
          <w:b/>
          <w:rtl/>
        </w:rPr>
        <w:t>ן</w:t>
      </w:r>
      <w:r w:rsidRPr="004F5330">
        <w:rPr>
          <w:rFonts w:hint="cs"/>
          <w:b/>
          <w:rtl/>
        </w:rPr>
        <w:t xml:space="preserve"> וליזום מהלכים </w:t>
      </w:r>
      <w:r>
        <w:rPr>
          <w:rFonts w:hint="cs"/>
          <w:b/>
          <w:rtl/>
        </w:rPr>
        <w:t xml:space="preserve">של ממש </w:t>
      </w:r>
      <w:r w:rsidRPr="004F5330">
        <w:rPr>
          <w:rFonts w:hint="cs"/>
          <w:b/>
          <w:rtl/>
        </w:rPr>
        <w:t>לצמצום הנטל העודף.</w:t>
      </w:r>
    </w:p>
    <w:p w:rsidR="00FC2850" w:rsidRPr="00B87E00" w:rsidP="00D007E4">
      <w:pPr>
        <w:pStyle w:val="takzir-text"/>
        <w:bidi/>
        <w:rPr>
          <w:rtl/>
        </w:rPr>
      </w:pPr>
      <w:r w:rsidRPr="002C3499">
        <w:rPr>
          <w:rStyle w:val="Heading7Char"/>
          <w:rFonts w:ascii="Tahoma" w:hAnsi="Tahoma" w:cs="Tahoma"/>
          <w:sz w:val="17"/>
          <w:szCs w:val="17"/>
          <w:rtl/>
        </w:rPr>
        <w:t>גביית</w:t>
      </w:r>
      <w:r w:rsidRPr="002C3499">
        <w:rPr>
          <w:rStyle w:val="Heading7Char"/>
          <w:rFonts w:ascii="Tahoma" w:hAnsi="Tahoma" w:cs="Tahoma"/>
          <w:b w:val="0"/>
          <w:bCs w:val="0"/>
          <w:sz w:val="17"/>
          <w:szCs w:val="17"/>
          <w:rtl/>
        </w:rPr>
        <w:t xml:space="preserve"> </w:t>
      </w:r>
      <w:r w:rsidRPr="002C3499">
        <w:rPr>
          <w:rStyle w:val="Heading7Char"/>
          <w:rFonts w:ascii="Tahoma" w:hAnsi="Tahoma" w:cs="Tahoma"/>
          <w:sz w:val="17"/>
          <w:szCs w:val="17"/>
          <w:rtl/>
        </w:rPr>
        <w:t xml:space="preserve">אגרות כשרות </w:t>
      </w:r>
      <w:r w:rsidRPr="002C3499">
        <w:rPr>
          <w:rStyle w:val="Heading7Char"/>
          <w:rFonts w:ascii="Tahoma" w:hAnsi="Tahoma" w:cs="Tahoma" w:hint="eastAsia"/>
          <w:sz w:val="17"/>
          <w:szCs w:val="17"/>
          <w:rtl/>
        </w:rPr>
        <w:t>שלא</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כדין</w:t>
      </w:r>
      <w:r w:rsidRPr="002C3499">
        <w:rPr>
          <w:rStyle w:val="Heading7Char"/>
          <w:rFonts w:ascii="Tahoma" w:hAnsi="Tahoma" w:cs="Tahoma"/>
          <w:sz w:val="17"/>
          <w:szCs w:val="17"/>
          <w:rtl/>
        </w:rPr>
        <w:t>:</w:t>
      </w:r>
      <w:r w:rsidRPr="002C3499">
        <w:rPr>
          <w:rStyle w:val="Heading7Char"/>
          <w:rFonts w:ascii="Tahoma" w:hAnsi="Tahoma" w:cs="Tahoma"/>
          <w:b w:val="0"/>
          <w:sz w:val="17"/>
          <w:szCs w:val="17"/>
          <w:rtl/>
        </w:rPr>
        <w:t xml:space="preserve"> </w:t>
      </w:r>
      <w:r w:rsidRPr="000B3CF1">
        <w:rPr>
          <w:rFonts w:hint="cs"/>
          <w:b/>
          <w:rtl/>
        </w:rPr>
        <w:t>אף</w:t>
      </w:r>
      <w:r w:rsidRPr="000B3CF1">
        <w:rPr>
          <w:b/>
          <w:rtl/>
        </w:rPr>
        <w:t xml:space="preserve"> ש</w:t>
      </w:r>
      <w:r w:rsidRPr="00E7575E">
        <w:rPr>
          <w:b/>
          <w:rtl/>
        </w:rPr>
        <w:t>הדין ו</w:t>
      </w:r>
      <w:r w:rsidRPr="00E7575E">
        <w:rPr>
          <w:rFonts w:hint="cs"/>
          <w:b/>
          <w:rtl/>
        </w:rPr>
        <w:t>נוהל</w:t>
      </w:r>
      <w:r w:rsidRPr="00E7575E">
        <w:rPr>
          <w:b/>
          <w:rtl/>
        </w:rPr>
        <w:t xml:space="preserve"> הכשרות מאפשר</w:t>
      </w:r>
      <w:r w:rsidRPr="00E7575E">
        <w:rPr>
          <w:rFonts w:hint="cs"/>
          <w:b/>
          <w:rtl/>
        </w:rPr>
        <w:t>ים</w:t>
      </w:r>
      <w:r w:rsidRPr="00E7575E">
        <w:rPr>
          <w:b/>
          <w:rtl/>
        </w:rPr>
        <w:t xml:space="preserve"> למועצה דתית לגבות </w:t>
      </w:r>
      <w:r w:rsidRPr="00E7575E">
        <w:rPr>
          <w:rFonts w:hint="cs"/>
          <w:b/>
          <w:rtl/>
        </w:rPr>
        <w:t>רק</w:t>
      </w:r>
      <w:r w:rsidRPr="00E7575E">
        <w:rPr>
          <w:b/>
          <w:rtl/>
        </w:rPr>
        <w:t xml:space="preserve"> אגרת כשרות עבור טיפולה בהוצאת תעודת הכשר, </w:t>
      </w:r>
      <w:r w:rsidRPr="00E7575E">
        <w:rPr>
          <w:rFonts w:hint="cs"/>
          <w:b/>
          <w:rtl/>
        </w:rPr>
        <w:t>ה</w:t>
      </w:r>
      <w:r w:rsidRPr="00E7575E">
        <w:rPr>
          <w:b/>
          <w:rtl/>
        </w:rPr>
        <w:t>מועצ</w:t>
      </w:r>
      <w:r w:rsidR="000B3CF1">
        <w:rPr>
          <w:rFonts w:hint="cs"/>
          <w:b/>
          <w:rtl/>
        </w:rPr>
        <w:t>ה</w:t>
      </w:r>
      <w:r w:rsidRPr="00E7575E">
        <w:rPr>
          <w:b/>
          <w:rtl/>
        </w:rPr>
        <w:t xml:space="preserve"> </w:t>
      </w:r>
      <w:r w:rsidRPr="00E7575E">
        <w:rPr>
          <w:rFonts w:hint="cs"/>
          <w:b/>
          <w:rtl/>
        </w:rPr>
        <w:t>ה</w:t>
      </w:r>
      <w:r w:rsidR="000B3CF1">
        <w:rPr>
          <w:b/>
          <w:rtl/>
        </w:rPr>
        <w:t>דת</w:t>
      </w:r>
      <w:r w:rsidR="000B3CF1">
        <w:rPr>
          <w:rFonts w:hint="cs"/>
          <w:b/>
          <w:rtl/>
        </w:rPr>
        <w:t>ית</w:t>
      </w:r>
      <w:r w:rsidRPr="00E7575E">
        <w:rPr>
          <w:b/>
          <w:rtl/>
        </w:rPr>
        <w:t xml:space="preserve"> </w:t>
      </w:r>
      <w:r>
        <w:rPr>
          <w:rFonts w:hint="cs"/>
          <w:b/>
          <w:rtl/>
        </w:rPr>
        <w:t xml:space="preserve">ירושלים </w:t>
      </w:r>
      <w:r w:rsidRPr="00E7575E">
        <w:rPr>
          <w:b/>
          <w:rtl/>
        </w:rPr>
        <w:t xml:space="preserve">והרבנות לכשרות ארצית גובות </w:t>
      </w:r>
      <w:r w:rsidRPr="00E7575E">
        <w:rPr>
          <w:rFonts w:hint="cs"/>
          <w:b/>
          <w:rtl/>
        </w:rPr>
        <w:t>גם</w:t>
      </w:r>
      <w:r w:rsidRPr="00E7575E">
        <w:rPr>
          <w:b/>
          <w:rtl/>
        </w:rPr>
        <w:t xml:space="preserve"> </w:t>
      </w:r>
      <w:r>
        <w:rPr>
          <w:rFonts w:hint="cs"/>
          <w:b/>
          <w:rtl/>
        </w:rPr>
        <w:t xml:space="preserve">תשלומים </w:t>
      </w:r>
      <w:r w:rsidRPr="00E7575E">
        <w:rPr>
          <w:b/>
          <w:rtl/>
        </w:rPr>
        <w:t>עבור שירות</w:t>
      </w:r>
      <w:r w:rsidRPr="00E7575E">
        <w:rPr>
          <w:rFonts w:hint="cs"/>
          <w:b/>
          <w:rtl/>
        </w:rPr>
        <w:t>י</w:t>
      </w:r>
      <w:r w:rsidRPr="00E7575E">
        <w:rPr>
          <w:b/>
          <w:rtl/>
        </w:rPr>
        <w:t xml:space="preserve"> הפיקוח שהן מעניקות ל</w:t>
      </w:r>
      <w:r w:rsidRPr="00E7575E">
        <w:rPr>
          <w:rFonts w:hint="cs"/>
          <w:b/>
          <w:rtl/>
        </w:rPr>
        <w:t>בתי</w:t>
      </w:r>
      <w:r w:rsidRPr="00E7575E">
        <w:rPr>
          <w:b/>
          <w:rtl/>
        </w:rPr>
        <w:t xml:space="preserve"> עסק </w:t>
      </w:r>
      <w:r w:rsidRPr="00E7575E">
        <w:rPr>
          <w:b/>
          <w:rtl/>
        </w:rPr>
        <w:t>מושגחים</w:t>
      </w:r>
      <w:r w:rsidRPr="00E7575E">
        <w:rPr>
          <w:b/>
          <w:rtl/>
        </w:rPr>
        <w:t>.</w:t>
      </w:r>
      <w:r w:rsidRPr="00E7575E">
        <w:rPr>
          <w:b/>
          <w:rtl/>
        </w:rPr>
        <w:t xml:space="preserve"> </w:t>
      </w:r>
      <w:r w:rsidRPr="00E7575E">
        <w:rPr>
          <w:rFonts w:hint="cs"/>
          <w:b/>
          <w:rtl/>
        </w:rPr>
        <w:t>גביית</w:t>
      </w:r>
      <w:r w:rsidRPr="00E7575E">
        <w:rPr>
          <w:b/>
          <w:rtl/>
        </w:rPr>
        <w:t xml:space="preserve"> אגרת פיקוח משפיעה על עלות המוצרים ומפלה בין בתי עסק </w:t>
      </w:r>
      <w:r w:rsidRPr="00E7575E">
        <w:rPr>
          <w:rFonts w:hint="cs"/>
          <w:b/>
          <w:rtl/>
        </w:rPr>
        <w:t>מושגחים</w:t>
      </w:r>
      <w:r w:rsidRPr="00E7575E">
        <w:rPr>
          <w:b/>
          <w:rtl/>
        </w:rPr>
        <w:t xml:space="preserve"> </w:t>
      </w:r>
      <w:r w:rsidR="000B3CF1">
        <w:rPr>
          <w:rFonts w:hint="cs"/>
          <w:b/>
          <w:rtl/>
        </w:rPr>
        <w:t>ש</w:t>
      </w:r>
      <w:r w:rsidRPr="00E7575E">
        <w:rPr>
          <w:b/>
          <w:rtl/>
        </w:rPr>
        <w:t xml:space="preserve">במגזר המיעוטים </w:t>
      </w:r>
      <w:r w:rsidRPr="00E7575E">
        <w:rPr>
          <w:rFonts w:hint="cs"/>
          <w:b/>
          <w:rtl/>
        </w:rPr>
        <w:t>ובין</w:t>
      </w:r>
      <w:r w:rsidRPr="00E7575E">
        <w:rPr>
          <w:b/>
          <w:rtl/>
        </w:rPr>
        <w:t xml:space="preserve"> </w:t>
      </w:r>
      <w:r w:rsidRPr="00E7575E">
        <w:rPr>
          <w:rFonts w:hint="cs"/>
          <w:b/>
          <w:rtl/>
        </w:rPr>
        <w:t>בתי</w:t>
      </w:r>
      <w:r w:rsidRPr="00E7575E">
        <w:rPr>
          <w:b/>
          <w:rtl/>
        </w:rPr>
        <w:t xml:space="preserve"> עסק </w:t>
      </w:r>
      <w:r w:rsidRPr="00E7575E">
        <w:rPr>
          <w:rFonts w:hint="cs"/>
          <w:b/>
          <w:rtl/>
        </w:rPr>
        <w:t>מושגחים</w:t>
      </w:r>
      <w:r w:rsidRPr="00E7575E">
        <w:rPr>
          <w:b/>
          <w:rtl/>
        </w:rPr>
        <w:t xml:space="preserve"> הנמצאים בתחומי מועצות דתיות אחרות.</w:t>
      </w:r>
    </w:p>
    <w:p w:rsidR="00FC2850" w:rsidRPr="00C7257C" w:rsidP="00B737AC">
      <w:pPr>
        <w:pStyle w:val="takzir-text"/>
        <w:bidi/>
        <w:rPr>
          <w:rtl/>
        </w:rPr>
      </w:pPr>
      <w:r w:rsidRPr="002C3499">
        <w:rPr>
          <w:rStyle w:val="Heading7Char"/>
          <w:rFonts w:ascii="Tahoma" w:hAnsi="Tahoma" w:cs="Tahoma"/>
          <w:sz w:val="17"/>
          <w:szCs w:val="17"/>
          <w:rtl/>
        </w:rPr>
        <w:t>הגבלה על הכנסת מזון לתחו</w:t>
      </w:r>
      <w:r w:rsidRPr="002C3499">
        <w:rPr>
          <w:rStyle w:val="Heading7Char"/>
          <w:rFonts w:ascii="Tahoma" w:hAnsi="Tahoma" w:cs="Tahoma" w:hint="cs"/>
          <w:sz w:val="17"/>
          <w:szCs w:val="17"/>
          <w:rtl/>
        </w:rPr>
        <w:t>ם</w:t>
      </w:r>
      <w:r w:rsidRPr="002C3499">
        <w:rPr>
          <w:rStyle w:val="Heading7Char"/>
          <w:rFonts w:ascii="Tahoma" w:hAnsi="Tahoma" w:cs="Tahoma"/>
          <w:sz w:val="17"/>
          <w:szCs w:val="17"/>
          <w:rtl/>
        </w:rPr>
        <w:t xml:space="preserve"> </w:t>
      </w:r>
      <w:r w:rsidRPr="002C3499">
        <w:rPr>
          <w:rStyle w:val="Heading7Char"/>
          <w:rFonts w:ascii="Tahoma" w:hAnsi="Tahoma" w:cs="Tahoma" w:hint="eastAsia"/>
          <w:sz w:val="17"/>
          <w:szCs w:val="17"/>
          <w:rtl/>
        </w:rPr>
        <w:t>ה</w:t>
      </w:r>
      <w:r w:rsidRPr="002C3499">
        <w:rPr>
          <w:rStyle w:val="Heading7Char"/>
          <w:rFonts w:ascii="Tahoma" w:hAnsi="Tahoma" w:cs="Tahoma"/>
          <w:sz w:val="17"/>
          <w:szCs w:val="17"/>
          <w:rtl/>
        </w:rPr>
        <w:t>ע</w:t>
      </w:r>
      <w:r w:rsidRPr="002C3499">
        <w:rPr>
          <w:rStyle w:val="Heading7Char"/>
          <w:rFonts w:ascii="Tahoma" w:hAnsi="Tahoma" w:cs="Tahoma" w:hint="eastAsia"/>
          <w:sz w:val="17"/>
          <w:szCs w:val="17"/>
          <w:rtl/>
        </w:rPr>
        <w:t>י</w:t>
      </w:r>
      <w:r w:rsidRPr="002C3499">
        <w:rPr>
          <w:rStyle w:val="Heading7Char"/>
          <w:rFonts w:ascii="Tahoma" w:hAnsi="Tahoma" w:cs="Tahoma"/>
          <w:sz w:val="17"/>
          <w:szCs w:val="17"/>
          <w:rtl/>
        </w:rPr>
        <w:t>ר:</w:t>
      </w:r>
      <w:r w:rsidRPr="004F5330">
        <w:rPr>
          <w:b/>
          <w:rtl/>
        </w:rPr>
        <w:t xml:space="preserve"> </w:t>
      </w:r>
      <w:r w:rsidRPr="004F5330">
        <w:rPr>
          <w:b/>
          <w:rtl/>
        </w:rPr>
        <w:t>הרבנו</w:t>
      </w:r>
      <w:r>
        <w:rPr>
          <w:rFonts w:hint="cs"/>
          <w:b/>
          <w:rtl/>
        </w:rPr>
        <w:t>יו</w:t>
      </w:r>
      <w:r w:rsidRPr="004F5330">
        <w:rPr>
          <w:b/>
          <w:rtl/>
        </w:rPr>
        <w:t>ת</w:t>
      </w:r>
      <w:r w:rsidRPr="004F5330">
        <w:rPr>
          <w:b/>
          <w:rtl/>
        </w:rPr>
        <w:t xml:space="preserve"> בירושלים </w:t>
      </w:r>
      <w:r w:rsidRPr="004F5330">
        <w:rPr>
          <w:rFonts w:hint="cs"/>
          <w:b/>
          <w:rtl/>
        </w:rPr>
        <w:t>ו</w:t>
      </w:r>
      <w:r w:rsidRPr="004F5330">
        <w:rPr>
          <w:b/>
          <w:rtl/>
        </w:rPr>
        <w:t>בנתניה</w:t>
      </w:r>
      <w:r w:rsidRPr="004F5330">
        <w:rPr>
          <w:rFonts w:hint="cs"/>
          <w:b/>
          <w:rtl/>
        </w:rPr>
        <w:t xml:space="preserve"> מטילות</w:t>
      </w:r>
      <w:r w:rsidRPr="004F5330">
        <w:rPr>
          <w:b/>
          <w:rtl/>
        </w:rPr>
        <w:t xml:space="preserve"> הגבלות על הכנסת מזון </w:t>
      </w:r>
      <w:r>
        <w:rPr>
          <w:rFonts w:hint="cs"/>
          <w:b/>
          <w:rtl/>
        </w:rPr>
        <w:t>שקיבל הכשר ממועצות דתיות אחרות</w:t>
      </w:r>
      <w:r w:rsidRPr="004F5330">
        <w:rPr>
          <w:b/>
          <w:rtl/>
        </w:rPr>
        <w:t xml:space="preserve"> לתחו</w:t>
      </w:r>
      <w:r>
        <w:rPr>
          <w:rFonts w:hint="cs"/>
          <w:b/>
          <w:rtl/>
        </w:rPr>
        <w:t>ם שיפוטן</w:t>
      </w:r>
      <w:r w:rsidRPr="004F5330">
        <w:rPr>
          <w:b/>
          <w:rtl/>
        </w:rPr>
        <w:t xml:space="preserve">. </w:t>
      </w:r>
      <w:r>
        <w:rPr>
          <w:rFonts w:hint="cs"/>
          <w:b/>
          <w:rtl/>
        </w:rPr>
        <w:t>הדבר</w:t>
      </w:r>
      <w:r w:rsidRPr="004F5330">
        <w:rPr>
          <w:b/>
          <w:rtl/>
        </w:rPr>
        <w:t xml:space="preserve"> מצמצם את אפשרויות הבחירה של בעלי </w:t>
      </w:r>
      <w:r>
        <w:rPr>
          <w:rFonts w:hint="cs"/>
          <w:b/>
          <w:rtl/>
        </w:rPr>
        <w:t xml:space="preserve">בתי </w:t>
      </w:r>
      <w:r w:rsidRPr="004F5330">
        <w:rPr>
          <w:b/>
          <w:rtl/>
        </w:rPr>
        <w:t xml:space="preserve">העסק </w:t>
      </w:r>
      <w:r w:rsidRPr="004F5330">
        <w:rPr>
          <w:b/>
          <w:rtl/>
        </w:rPr>
        <w:t>המושגחים</w:t>
      </w:r>
      <w:r w:rsidRPr="004F5330">
        <w:rPr>
          <w:b/>
          <w:rtl/>
        </w:rPr>
        <w:t xml:space="preserve"> </w:t>
      </w:r>
      <w:r>
        <w:rPr>
          <w:rFonts w:hint="cs"/>
          <w:b/>
          <w:rtl/>
        </w:rPr>
        <w:t>ומשפיע</w:t>
      </w:r>
      <w:r w:rsidRPr="004F5330">
        <w:rPr>
          <w:b/>
          <w:rtl/>
        </w:rPr>
        <w:t xml:space="preserve"> על עלו</w:t>
      </w:r>
      <w:r>
        <w:rPr>
          <w:rFonts w:hint="cs"/>
          <w:b/>
          <w:rtl/>
        </w:rPr>
        <w:t>יו</w:t>
      </w:r>
      <w:r w:rsidRPr="004F5330">
        <w:rPr>
          <w:b/>
          <w:rtl/>
        </w:rPr>
        <w:t>ת המזון ועל יוקר המחיה.</w:t>
      </w:r>
    </w:p>
    <w:p w:rsidR="00FC2850" w:rsidRPr="002C3499" w:rsidP="00B737AC">
      <w:pPr>
        <w:pStyle w:val="takzir"/>
        <w:rPr>
          <w:rFonts w:ascii="Tahoma" w:hAnsi="Tahoma" w:cs="Tahoma"/>
          <w:b w:val="0"/>
          <w:bCs w:val="0"/>
          <w:noProof w:val="0"/>
          <w:sz w:val="28"/>
          <w:rtl/>
        </w:rPr>
      </w:pPr>
    </w:p>
    <w:p w:rsidR="00FC2850" w:rsidRPr="002C3499" w:rsidP="00B737AC">
      <w:pPr>
        <w:pStyle w:val="KOT5T"/>
        <w:rPr>
          <w:rtl/>
        </w:rPr>
      </w:pPr>
      <w:r w:rsidRPr="002C3499">
        <w:rPr>
          <w:rFonts w:hint="cs"/>
          <w:rtl/>
        </w:rPr>
        <w:t>ביקורת לא יעילה של המשרד לשירותי דת</w:t>
      </w:r>
      <w:r w:rsidRPr="002C3499">
        <w:rPr>
          <w:rtl/>
        </w:rPr>
        <w:t xml:space="preserve"> </w:t>
      </w:r>
      <w:r>
        <w:br/>
      </w:r>
      <w:r w:rsidRPr="002C3499">
        <w:rPr>
          <w:rtl/>
        </w:rPr>
        <w:t>על המועצות הדתיות בתחום הכשרות</w:t>
      </w:r>
    </w:p>
    <w:p w:rsidR="00FC2850" w:rsidRPr="00CB5F9B" w:rsidP="000B3CF1">
      <w:pPr>
        <w:pStyle w:val="takzir-text"/>
        <w:bidi/>
        <w:rPr>
          <w:rtl/>
        </w:rPr>
      </w:pPr>
      <w:r>
        <w:rPr>
          <w:rFonts w:hint="cs"/>
          <w:rtl/>
        </w:rPr>
        <w:t xml:space="preserve">אגף הסדרה פיקוח ובקרה (להלן - </w:t>
      </w:r>
      <w:r>
        <w:rPr>
          <w:rFonts w:hint="cs"/>
          <w:rtl/>
        </w:rPr>
        <w:t>אגף בקרה</w:t>
      </w:r>
      <w:r>
        <w:rPr>
          <w:rFonts w:hint="cs"/>
          <w:rtl/>
        </w:rPr>
        <w:t>)</w:t>
      </w:r>
      <w:r>
        <w:rPr>
          <w:rFonts w:hint="cs"/>
          <w:rtl/>
        </w:rPr>
        <w:t xml:space="preserve"> שבמשרד לשירותי דת מבצע ביקורות במועצות הדתיות באמצעות משרדי רואי חשבון; בשנים 2015-2012 מבין 48 מועצות דתיות שבוצעו בהן ביקורות, </w:t>
      </w:r>
      <w:r>
        <w:rPr>
          <w:rtl/>
        </w:rPr>
        <w:t>נעשתה ביקורת מקיפה על פעילות מחלקת הכשרות</w:t>
      </w:r>
      <w:r>
        <w:rPr>
          <w:rFonts w:hint="cs"/>
          <w:rtl/>
        </w:rPr>
        <w:t xml:space="preserve"> רק בחל</w:t>
      </w:r>
      <w:r>
        <w:rPr>
          <w:rtl/>
        </w:rPr>
        <w:t>ק</w:t>
      </w:r>
      <w:r>
        <w:rPr>
          <w:rFonts w:hint="cs"/>
          <w:rtl/>
        </w:rPr>
        <w:t>ן</w:t>
      </w:r>
      <w:r>
        <w:rPr>
          <w:rtl/>
        </w:rPr>
        <w:t>, ואילו ברוב</w:t>
      </w:r>
      <w:r>
        <w:rPr>
          <w:rFonts w:hint="cs"/>
          <w:rtl/>
        </w:rPr>
        <w:t>ן</w:t>
      </w:r>
      <w:r>
        <w:rPr>
          <w:rtl/>
        </w:rPr>
        <w:t xml:space="preserve"> נעש</w:t>
      </w:r>
      <w:r>
        <w:rPr>
          <w:rFonts w:hint="cs"/>
          <w:rtl/>
        </w:rPr>
        <w:t>תה</w:t>
      </w:r>
      <w:r>
        <w:rPr>
          <w:rtl/>
        </w:rPr>
        <w:t xml:space="preserve"> ביקורת חלק</w:t>
      </w:r>
      <w:r>
        <w:rPr>
          <w:rFonts w:hint="cs"/>
          <w:rtl/>
        </w:rPr>
        <w:t xml:space="preserve">ית - לעתים רק על </w:t>
      </w:r>
      <w:r>
        <w:rPr>
          <w:rtl/>
        </w:rPr>
        <w:t xml:space="preserve">נושא גביית האגרות. האגף לא </w:t>
      </w:r>
      <w:r>
        <w:rPr>
          <w:rFonts w:hint="cs"/>
          <w:rtl/>
        </w:rPr>
        <w:t>עקב</w:t>
      </w:r>
      <w:r>
        <w:rPr>
          <w:rtl/>
        </w:rPr>
        <w:t xml:space="preserve"> אחר תיקון הליקויים שנמצאו בביקורות</w:t>
      </w:r>
      <w:r>
        <w:rPr>
          <w:rFonts w:hint="cs"/>
          <w:rtl/>
        </w:rPr>
        <w:t xml:space="preserve"> של משרדי רואי החשבון</w:t>
      </w:r>
      <w:r>
        <w:rPr>
          <w:rtl/>
        </w:rPr>
        <w:t>.</w:t>
      </w:r>
    </w:p>
    <w:p w:rsidR="00384065" w:rsidRPr="00132FFC" w:rsidP="00B737AC">
      <w:pPr>
        <w:pStyle w:val="KOT4T"/>
        <w:rPr>
          <w:rtl/>
        </w:rPr>
      </w:pPr>
      <w:r w:rsidRPr="00132FFC">
        <w:rPr>
          <w:rtl/>
        </w:rPr>
        <w:t>ההמלצות העיקריות</w:t>
      </w:r>
    </w:p>
    <w:p w:rsidR="00FC2850" w:rsidRPr="00CC61BE" w:rsidP="0051777B">
      <w:pPr>
        <w:pStyle w:val="takzir-text"/>
        <w:pBdr>
          <w:bottom w:val="none" w:sz="0" w:space="0" w:color="auto"/>
        </w:pBdr>
        <w:bidi/>
        <w:rPr>
          <w:rtl/>
        </w:rPr>
      </w:pPr>
      <w:r w:rsidRPr="007859B1">
        <w:rPr>
          <w:b/>
          <w:sz w:val="24"/>
          <w:rtl/>
        </w:rPr>
        <w:t xml:space="preserve">על הדרגים הבכירים ביותר במשרד </w:t>
      </w:r>
      <w:r w:rsidR="0051777B">
        <w:rPr>
          <w:rFonts w:hint="cs"/>
          <w:b/>
          <w:sz w:val="24"/>
          <w:rtl/>
        </w:rPr>
        <w:t>ו</w:t>
      </w:r>
      <w:r w:rsidRPr="007859B1">
        <w:rPr>
          <w:b/>
          <w:sz w:val="24"/>
          <w:rtl/>
        </w:rPr>
        <w:t>ב</w:t>
      </w:r>
      <w:r w:rsidRPr="007859B1">
        <w:rPr>
          <w:rFonts w:hint="cs"/>
          <w:b/>
          <w:sz w:val="24"/>
          <w:rtl/>
        </w:rPr>
        <w:t>רבנות</w:t>
      </w:r>
      <w:r>
        <w:rPr>
          <w:rFonts w:hint="cs"/>
          <w:b/>
          <w:sz w:val="24"/>
          <w:rtl/>
        </w:rPr>
        <w:t xml:space="preserve">, לרבות השר לשירותי דת, </w:t>
      </w:r>
      <w:r w:rsidRPr="007859B1">
        <w:rPr>
          <w:b/>
          <w:sz w:val="24"/>
          <w:rtl/>
        </w:rPr>
        <w:t>הרבנים הראשיים ומועצת הרבנות</w:t>
      </w:r>
      <w:r>
        <w:rPr>
          <w:rFonts w:hint="cs"/>
          <w:b/>
          <w:sz w:val="24"/>
          <w:rtl/>
        </w:rPr>
        <w:t>,</w:t>
      </w:r>
      <w:r w:rsidRPr="007859B1">
        <w:rPr>
          <w:b/>
          <w:sz w:val="24"/>
          <w:rtl/>
        </w:rPr>
        <w:t xml:space="preserve"> לנקוט </w:t>
      </w:r>
      <w:r>
        <w:rPr>
          <w:rFonts w:hint="cs"/>
          <w:b/>
          <w:sz w:val="24"/>
          <w:rtl/>
        </w:rPr>
        <w:t xml:space="preserve">את </w:t>
      </w:r>
      <w:r w:rsidRPr="007859B1">
        <w:rPr>
          <w:b/>
          <w:sz w:val="24"/>
          <w:rtl/>
        </w:rPr>
        <w:t xml:space="preserve">כל האמצעים </w:t>
      </w:r>
      <w:r>
        <w:rPr>
          <w:rFonts w:hint="cs"/>
          <w:b/>
          <w:sz w:val="24"/>
          <w:rtl/>
        </w:rPr>
        <w:t>כדי</w:t>
      </w:r>
      <w:r w:rsidRPr="007859B1">
        <w:rPr>
          <w:b/>
          <w:sz w:val="24"/>
          <w:rtl/>
        </w:rPr>
        <w:t xml:space="preserve"> לקד</w:t>
      </w:r>
      <w:r>
        <w:rPr>
          <w:rFonts w:hint="cs"/>
          <w:b/>
          <w:sz w:val="24"/>
          <w:rtl/>
        </w:rPr>
        <w:t xml:space="preserve">ם פתרון לסוגיית מעמדם של משגיחי הכשרות ותלותם בבתי העסק </w:t>
      </w:r>
      <w:r>
        <w:rPr>
          <w:rFonts w:hint="cs"/>
          <w:b/>
          <w:sz w:val="24"/>
          <w:rtl/>
        </w:rPr>
        <w:t>המושגחים</w:t>
      </w:r>
      <w:r>
        <w:rPr>
          <w:rFonts w:hint="cs"/>
          <w:b/>
          <w:sz w:val="24"/>
          <w:rtl/>
        </w:rPr>
        <w:t>.</w:t>
      </w:r>
      <w:r w:rsidRPr="007859B1">
        <w:rPr>
          <w:b/>
          <w:sz w:val="24"/>
          <w:rtl/>
        </w:rPr>
        <w:t xml:space="preserve"> בראש ו</w:t>
      </w:r>
      <w:r>
        <w:rPr>
          <w:rFonts w:hint="cs"/>
          <w:b/>
          <w:sz w:val="24"/>
          <w:rtl/>
        </w:rPr>
        <w:t>ב</w:t>
      </w:r>
      <w:r w:rsidRPr="007859B1">
        <w:rPr>
          <w:b/>
          <w:sz w:val="24"/>
          <w:rtl/>
        </w:rPr>
        <w:t xml:space="preserve">ראשונה עליהם להיות מעורבים </w:t>
      </w:r>
      <w:r>
        <w:rPr>
          <w:rFonts w:hint="cs"/>
          <w:b/>
          <w:sz w:val="24"/>
          <w:rtl/>
        </w:rPr>
        <w:t>ב</w:t>
      </w:r>
      <w:r w:rsidRPr="007859B1">
        <w:rPr>
          <w:b/>
          <w:sz w:val="24"/>
          <w:rtl/>
        </w:rPr>
        <w:t xml:space="preserve">פעולות </w:t>
      </w:r>
      <w:r>
        <w:rPr>
          <w:rFonts w:hint="cs"/>
          <w:b/>
          <w:sz w:val="24"/>
          <w:rtl/>
        </w:rPr>
        <w:t>הנעשות בנושא זה ו</w:t>
      </w:r>
      <w:r w:rsidRPr="007859B1">
        <w:rPr>
          <w:b/>
          <w:sz w:val="24"/>
          <w:rtl/>
        </w:rPr>
        <w:t>לעקוב אחר</w:t>
      </w:r>
      <w:r>
        <w:rPr>
          <w:rFonts w:hint="cs"/>
          <w:b/>
          <w:sz w:val="24"/>
          <w:rtl/>
        </w:rPr>
        <w:t>יהן</w:t>
      </w:r>
      <w:r w:rsidRPr="007859B1">
        <w:rPr>
          <w:b/>
          <w:sz w:val="24"/>
          <w:rtl/>
        </w:rPr>
        <w:t xml:space="preserve"> מקרוב, לפעול בשיתוף</w:t>
      </w:r>
      <w:r>
        <w:rPr>
          <w:rFonts w:hint="cs"/>
          <w:b/>
          <w:sz w:val="24"/>
          <w:rtl/>
        </w:rPr>
        <w:t xml:space="preserve"> פעולה ביניהם</w:t>
      </w:r>
      <w:r w:rsidRPr="007859B1">
        <w:rPr>
          <w:b/>
          <w:sz w:val="24"/>
          <w:rtl/>
        </w:rPr>
        <w:t xml:space="preserve"> </w:t>
      </w:r>
      <w:r>
        <w:rPr>
          <w:rFonts w:hint="cs"/>
          <w:b/>
          <w:sz w:val="24"/>
          <w:rtl/>
        </w:rPr>
        <w:t>ו</w:t>
      </w:r>
      <w:r w:rsidRPr="007859B1">
        <w:rPr>
          <w:b/>
          <w:sz w:val="24"/>
          <w:rtl/>
        </w:rPr>
        <w:t xml:space="preserve">להשתמש בכלי </w:t>
      </w:r>
      <w:r>
        <w:rPr>
          <w:rFonts w:hint="cs"/>
          <w:b/>
          <w:sz w:val="24"/>
          <w:rtl/>
        </w:rPr>
        <w:t>ה</w:t>
      </w:r>
      <w:r w:rsidRPr="007859B1">
        <w:rPr>
          <w:b/>
          <w:sz w:val="24"/>
          <w:rtl/>
        </w:rPr>
        <w:t xml:space="preserve">ניהול </w:t>
      </w:r>
      <w:r>
        <w:rPr>
          <w:rFonts w:hint="cs"/>
          <w:b/>
          <w:sz w:val="24"/>
          <w:rtl/>
        </w:rPr>
        <w:t>העומדים לרשותם</w:t>
      </w:r>
      <w:r>
        <w:rPr>
          <w:rFonts w:hint="cs"/>
          <w:rtl/>
        </w:rPr>
        <w:t>.</w:t>
      </w:r>
    </w:p>
    <w:p w:rsidR="00FC2850" w:rsidP="00F41B61">
      <w:pPr>
        <w:pStyle w:val="takzir-text"/>
        <w:pBdr>
          <w:top w:val="none" w:sz="0" w:space="0" w:color="auto"/>
          <w:bottom w:val="none" w:sz="0" w:space="0" w:color="auto"/>
        </w:pBdr>
        <w:bidi/>
        <w:rPr>
          <w:rtl/>
        </w:rPr>
      </w:pPr>
      <w:r w:rsidRPr="007958D4">
        <w:rPr>
          <w:rtl/>
        </w:rPr>
        <w:t>על המשרד, בתיאום עם הרבנות, לבחון את שיט</w:t>
      </w:r>
      <w:r>
        <w:rPr>
          <w:rFonts w:hint="cs"/>
          <w:rtl/>
        </w:rPr>
        <w:t>ת העסקת המשגיחים ו</w:t>
      </w:r>
      <w:r w:rsidRPr="007958D4">
        <w:rPr>
          <w:rtl/>
        </w:rPr>
        <w:t>לקבוע בדחיפות מתכונת יעילה, בת</w:t>
      </w:r>
      <w:r>
        <w:rPr>
          <w:rFonts w:hint="cs"/>
          <w:rtl/>
        </w:rPr>
        <w:t>-</w:t>
      </w:r>
      <w:r w:rsidRPr="007958D4">
        <w:rPr>
          <w:rtl/>
        </w:rPr>
        <w:t>ביצוע ושוויונית להעסקת</w:t>
      </w:r>
      <w:r>
        <w:rPr>
          <w:rFonts w:hint="cs"/>
          <w:rtl/>
        </w:rPr>
        <w:t>ם</w:t>
      </w:r>
      <w:r w:rsidRPr="007958D4">
        <w:rPr>
          <w:rtl/>
        </w:rPr>
        <w:t xml:space="preserve">. </w:t>
      </w:r>
      <w:r w:rsidRPr="004059AD">
        <w:rPr>
          <w:rFonts w:hint="cs"/>
          <w:b/>
          <w:rtl/>
        </w:rPr>
        <w:t>כל</w:t>
      </w:r>
      <w:r w:rsidRPr="004059AD">
        <w:rPr>
          <w:b/>
          <w:rtl/>
        </w:rPr>
        <w:t xml:space="preserve"> </w:t>
      </w:r>
      <w:r w:rsidRPr="004059AD">
        <w:rPr>
          <w:rFonts w:hint="cs"/>
          <w:b/>
          <w:rtl/>
        </w:rPr>
        <w:t>עוד</w:t>
      </w:r>
      <w:r w:rsidRPr="004059AD">
        <w:rPr>
          <w:b/>
          <w:rtl/>
        </w:rPr>
        <w:t xml:space="preserve"> </w:t>
      </w:r>
      <w:r w:rsidRPr="004059AD">
        <w:rPr>
          <w:rFonts w:hint="cs"/>
          <w:b/>
          <w:rtl/>
        </w:rPr>
        <w:t>לא</w:t>
      </w:r>
      <w:r w:rsidRPr="004059AD">
        <w:rPr>
          <w:b/>
          <w:rtl/>
        </w:rPr>
        <w:t xml:space="preserve"> </w:t>
      </w:r>
      <w:r w:rsidRPr="004059AD">
        <w:rPr>
          <w:rFonts w:hint="cs"/>
          <w:b/>
          <w:rtl/>
        </w:rPr>
        <w:t>נקבעה</w:t>
      </w:r>
      <w:r w:rsidRPr="004059AD">
        <w:rPr>
          <w:b/>
          <w:rtl/>
        </w:rPr>
        <w:t xml:space="preserve"> </w:t>
      </w:r>
      <w:r w:rsidRPr="004059AD">
        <w:rPr>
          <w:rFonts w:hint="cs"/>
          <w:b/>
          <w:rtl/>
        </w:rPr>
        <w:t>שיטת</w:t>
      </w:r>
      <w:r w:rsidRPr="004059AD">
        <w:rPr>
          <w:b/>
          <w:rtl/>
        </w:rPr>
        <w:t xml:space="preserve"> </w:t>
      </w:r>
      <w:r w:rsidRPr="004059AD">
        <w:rPr>
          <w:rFonts w:hint="cs"/>
          <w:b/>
          <w:rtl/>
        </w:rPr>
        <w:t>העסקה</w:t>
      </w:r>
      <w:r w:rsidRPr="004059AD">
        <w:rPr>
          <w:b/>
          <w:rtl/>
        </w:rPr>
        <w:t xml:space="preserve"> </w:t>
      </w:r>
      <w:r w:rsidRPr="004059AD">
        <w:rPr>
          <w:rFonts w:hint="cs"/>
          <w:b/>
          <w:rtl/>
        </w:rPr>
        <w:t>אחרת</w:t>
      </w:r>
      <w:r w:rsidRPr="004059AD">
        <w:rPr>
          <w:b/>
          <w:rtl/>
        </w:rPr>
        <w:t xml:space="preserve">, </w:t>
      </w:r>
      <w:r w:rsidRPr="004059AD">
        <w:rPr>
          <w:rFonts w:hint="cs"/>
          <w:b/>
          <w:rtl/>
        </w:rPr>
        <w:t>הרי</w:t>
      </w:r>
      <w:r w:rsidRPr="004059AD">
        <w:rPr>
          <w:b/>
          <w:rtl/>
        </w:rPr>
        <w:t xml:space="preserve"> </w:t>
      </w:r>
      <w:r w:rsidRPr="004059AD">
        <w:rPr>
          <w:rFonts w:hint="cs"/>
          <w:b/>
          <w:rtl/>
        </w:rPr>
        <w:t>המועצה</w:t>
      </w:r>
      <w:r w:rsidRPr="004059AD">
        <w:rPr>
          <w:b/>
          <w:rtl/>
        </w:rPr>
        <w:t xml:space="preserve"> </w:t>
      </w:r>
      <w:r w:rsidRPr="004059AD">
        <w:rPr>
          <w:rFonts w:hint="cs"/>
          <w:b/>
          <w:rtl/>
        </w:rPr>
        <w:t>הדתית</w:t>
      </w:r>
      <w:r w:rsidRPr="004059AD">
        <w:rPr>
          <w:b/>
          <w:rtl/>
        </w:rPr>
        <w:t xml:space="preserve"> </w:t>
      </w:r>
      <w:r w:rsidRPr="004059AD">
        <w:rPr>
          <w:rFonts w:hint="cs"/>
          <w:b/>
          <w:rtl/>
        </w:rPr>
        <w:t>היא</w:t>
      </w:r>
      <w:r w:rsidRPr="004059AD">
        <w:rPr>
          <w:b/>
          <w:rtl/>
        </w:rPr>
        <w:t xml:space="preserve"> </w:t>
      </w:r>
      <w:r w:rsidRPr="004059AD">
        <w:rPr>
          <w:rFonts w:hint="cs"/>
          <w:b/>
          <w:rtl/>
        </w:rPr>
        <w:t>זו</w:t>
      </w:r>
      <w:r w:rsidRPr="004059AD">
        <w:rPr>
          <w:b/>
          <w:rtl/>
        </w:rPr>
        <w:t xml:space="preserve"> </w:t>
      </w:r>
      <w:r w:rsidRPr="004059AD">
        <w:rPr>
          <w:rFonts w:hint="cs"/>
          <w:b/>
          <w:rtl/>
        </w:rPr>
        <w:t>הצריכה</w:t>
      </w:r>
      <w:r w:rsidRPr="004059AD">
        <w:rPr>
          <w:b/>
          <w:rtl/>
        </w:rPr>
        <w:t xml:space="preserve"> </w:t>
      </w:r>
      <w:r>
        <w:rPr>
          <w:rFonts w:hint="cs"/>
          <w:b/>
          <w:rtl/>
        </w:rPr>
        <w:t>לתפוס</w:t>
      </w:r>
      <w:r w:rsidRPr="004059AD">
        <w:rPr>
          <w:b/>
          <w:rtl/>
        </w:rPr>
        <w:t xml:space="preserve"> </w:t>
      </w:r>
      <w:r w:rsidRPr="004059AD">
        <w:rPr>
          <w:rFonts w:hint="cs"/>
          <w:b/>
          <w:rtl/>
        </w:rPr>
        <w:t>את</w:t>
      </w:r>
      <w:r w:rsidRPr="004059AD">
        <w:rPr>
          <w:b/>
          <w:rtl/>
        </w:rPr>
        <w:t xml:space="preserve"> </w:t>
      </w:r>
      <w:r w:rsidRPr="004059AD">
        <w:rPr>
          <w:rFonts w:hint="cs"/>
          <w:b/>
          <w:rtl/>
        </w:rPr>
        <w:t>העסקת</w:t>
      </w:r>
      <w:r w:rsidRPr="004059AD">
        <w:rPr>
          <w:b/>
          <w:rtl/>
        </w:rPr>
        <w:t xml:space="preserve"> </w:t>
      </w:r>
      <w:r w:rsidRPr="004059AD">
        <w:rPr>
          <w:rFonts w:hint="cs"/>
          <w:b/>
          <w:rtl/>
        </w:rPr>
        <w:t>המשגיחים</w:t>
      </w:r>
      <w:r w:rsidRPr="004059AD">
        <w:rPr>
          <w:b/>
          <w:rtl/>
        </w:rPr>
        <w:t xml:space="preserve"> </w:t>
      </w:r>
      <w:r w:rsidRPr="004059AD">
        <w:rPr>
          <w:rFonts w:hint="cs"/>
          <w:b/>
          <w:rtl/>
        </w:rPr>
        <w:t>בראייה</w:t>
      </w:r>
      <w:r w:rsidRPr="004059AD">
        <w:rPr>
          <w:b/>
          <w:rtl/>
        </w:rPr>
        <w:t xml:space="preserve"> </w:t>
      </w:r>
      <w:r w:rsidRPr="004059AD">
        <w:rPr>
          <w:rFonts w:hint="cs"/>
          <w:b/>
          <w:rtl/>
        </w:rPr>
        <w:t>כלל</w:t>
      </w:r>
      <w:r>
        <w:rPr>
          <w:rFonts w:hint="cs"/>
          <w:b/>
          <w:rtl/>
        </w:rPr>
        <w:t>-</w:t>
      </w:r>
      <w:r w:rsidRPr="004059AD">
        <w:rPr>
          <w:rFonts w:hint="cs"/>
          <w:b/>
          <w:rtl/>
        </w:rPr>
        <w:t>ארגונית</w:t>
      </w:r>
      <w:r w:rsidRPr="004059AD">
        <w:rPr>
          <w:b/>
          <w:rtl/>
        </w:rPr>
        <w:t xml:space="preserve">, </w:t>
      </w:r>
      <w:r w:rsidRPr="004059AD">
        <w:rPr>
          <w:rFonts w:hint="cs"/>
          <w:b/>
          <w:rtl/>
        </w:rPr>
        <w:t>ובהתאם</w:t>
      </w:r>
      <w:r w:rsidRPr="004059AD">
        <w:rPr>
          <w:b/>
          <w:rtl/>
        </w:rPr>
        <w:t xml:space="preserve"> </w:t>
      </w:r>
      <w:r w:rsidRPr="004059AD">
        <w:rPr>
          <w:rFonts w:hint="cs"/>
          <w:b/>
          <w:rtl/>
        </w:rPr>
        <w:t>לכך</w:t>
      </w:r>
      <w:r w:rsidRPr="004059AD">
        <w:rPr>
          <w:b/>
          <w:rtl/>
        </w:rPr>
        <w:t xml:space="preserve"> </w:t>
      </w:r>
      <w:r w:rsidRPr="004059AD">
        <w:rPr>
          <w:rFonts w:hint="cs"/>
          <w:b/>
          <w:rtl/>
        </w:rPr>
        <w:t>לקבוע</w:t>
      </w:r>
      <w:r w:rsidRPr="004059AD">
        <w:rPr>
          <w:b/>
          <w:rtl/>
        </w:rPr>
        <w:t xml:space="preserve"> </w:t>
      </w:r>
      <w:r w:rsidRPr="004059AD">
        <w:rPr>
          <w:rFonts w:hint="cs"/>
          <w:b/>
          <w:rtl/>
        </w:rPr>
        <w:t>את</w:t>
      </w:r>
      <w:r w:rsidRPr="004059AD">
        <w:rPr>
          <w:b/>
          <w:rtl/>
        </w:rPr>
        <w:t xml:space="preserve"> </w:t>
      </w:r>
      <w:r>
        <w:rPr>
          <w:rFonts w:hint="cs"/>
          <w:b/>
          <w:rtl/>
        </w:rPr>
        <w:t>שיבוץ</w:t>
      </w:r>
      <w:r w:rsidRPr="004059AD">
        <w:rPr>
          <w:b/>
          <w:rtl/>
        </w:rPr>
        <w:t xml:space="preserve"> </w:t>
      </w:r>
      <w:r w:rsidRPr="004059AD">
        <w:rPr>
          <w:rFonts w:hint="cs"/>
          <w:b/>
          <w:rtl/>
        </w:rPr>
        <w:t>המשגיחים</w:t>
      </w:r>
      <w:r w:rsidRPr="004059AD">
        <w:rPr>
          <w:b/>
          <w:rtl/>
        </w:rPr>
        <w:t xml:space="preserve"> </w:t>
      </w:r>
      <w:r w:rsidRPr="004059AD">
        <w:rPr>
          <w:rFonts w:hint="cs"/>
          <w:b/>
          <w:rtl/>
        </w:rPr>
        <w:t>בהיקף</w:t>
      </w:r>
      <w:r w:rsidRPr="004059AD">
        <w:rPr>
          <w:b/>
          <w:rtl/>
        </w:rPr>
        <w:t xml:space="preserve"> </w:t>
      </w:r>
      <w:r w:rsidRPr="004059AD">
        <w:rPr>
          <w:rFonts w:hint="cs"/>
          <w:b/>
          <w:rtl/>
        </w:rPr>
        <w:t>שעות</w:t>
      </w:r>
      <w:r w:rsidRPr="004059AD">
        <w:rPr>
          <w:b/>
          <w:rtl/>
        </w:rPr>
        <w:t xml:space="preserve"> </w:t>
      </w:r>
      <w:r>
        <w:rPr>
          <w:rFonts w:hint="cs"/>
          <w:b/>
          <w:rtl/>
        </w:rPr>
        <w:t xml:space="preserve">השגחה </w:t>
      </w:r>
      <w:r w:rsidRPr="004059AD">
        <w:rPr>
          <w:rFonts w:hint="cs"/>
          <w:b/>
          <w:rtl/>
        </w:rPr>
        <w:t>סביר</w:t>
      </w:r>
      <w:r w:rsidRPr="004059AD">
        <w:rPr>
          <w:b/>
          <w:rtl/>
        </w:rPr>
        <w:t xml:space="preserve"> </w:t>
      </w:r>
      <w:r w:rsidRPr="004059AD">
        <w:rPr>
          <w:rFonts w:hint="cs"/>
          <w:b/>
          <w:rtl/>
        </w:rPr>
        <w:t>ובאופן</w:t>
      </w:r>
      <w:r w:rsidRPr="004059AD">
        <w:rPr>
          <w:b/>
          <w:rtl/>
        </w:rPr>
        <w:t xml:space="preserve"> </w:t>
      </w:r>
      <w:r w:rsidRPr="004059AD">
        <w:rPr>
          <w:rFonts w:hint="cs"/>
          <w:b/>
          <w:rtl/>
        </w:rPr>
        <w:t>שיעמוד</w:t>
      </w:r>
      <w:r w:rsidRPr="004059AD">
        <w:rPr>
          <w:b/>
          <w:rtl/>
        </w:rPr>
        <w:t xml:space="preserve"> </w:t>
      </w:r>
      <w:r w:rsidRPr="004059AD">
        <w:rPr>
          <w:rFonts w:hint="cs"/>
          <w:b/>
          <w:rtl/>
        </w:rPr>
        <w:t>בהוראות</w:t>
      </w:r>
      <w:r w:rsidRPr="004059AD">
        <w:rPr>
          <w:b/>
          <w:rtl/>
        </w:rPr>
        <w:t xml:space="preserve"> </w:t>
      </w:r>
      <w:r w:rsidRPr="004059AD">
        <w:rPr>
          <w:rFonts w:hint="cs"/>
          <w:b/>
          <w:rtl/>
        </w:rPr>
        <w:t>חוק</w:t>
      </w:r>
      <w:r w:rsidRPr="004059AD">
        <w:rPr>
          <w:b/>
          <w:rtl/>
        </w:rPr>
        <w:t xml:space="preserve"> </w:t>
      </w:r>
      <w:r w:rsidRPr="004059AD">
        <w:rPr>
          <w:rFonts w:hint="cs"/>
          <w:b/>
          <w:rtl/>
        </w:rPr>
        <w:t>שעות</w:t>
      </w:r>
      <w:r w:rsidRPr="004059AD">
        <w:rPr>
          <w:b/>
          <w:rtl/>
        </w:rPr>
        <w:t xml:space="preserve"> </w:t>
      </w:r>
      <w:r w:rsidRPr="004059AD">
        <w:rPr>
          <w:rFonts w:hint="cs"/>
          <w:b/>
          <w:rtl/>
        </w:rPr>
        <w:t>עבודה</w:t>
      </w:r>
      <w:r w:rsidRPr="004059AD">
        <w:rPr>
          <w:b/>
          <w:rtl/>
        </w:rPr>
        <w:t xml:space="preserve"> </w:t>
      </w:r>
      <w:r w:rsidRPr="004059AD">
        <w:rPr>
          <w:rFonts w:hint="cs"/>
          <w:b/>
          <w:rtl/>
        </w:rPr>
        <w:t>ומנוחה</w:t>
      </w:r>
      <w:r>
        <w:rPr>
          <w:rFonts w:hint="cs"/>
          <w:b/>
          <w:rtl/>
        </w:rPr>
        <w:t>, התשי"א-1951,</w:t>
      </w:r>
      <w:r w:rsidRPr="004059AD">
        <w:rPr>
          <w:b/>
          <w:rtl/>
        </w:rPr>
        <w:t xml:space="preserve"> </w:t>
      </w:r>
      <w:r w:rsidRPr="004059AD">
        <w:rPr>
          <w:rFonts w:hint="cs"/>
          <w:b/>
          <w:rtl/>
        </w:rPr>
        <w:t>ויעלה</w:t>
      </w:r>
      <w:r w:rsidRPr="004059AD">
        <w:rPr>
          <w:b/>
          <w:rtl/>
        </w:rPr>
        <w:t xml:space="preserve"> </w:t>
      </w:r>
      <w:r w:rsidRPr="004059AD">
        <w:rPr>
          <w:rFonts w:hint="cs"/>
          <w:b/>
          <w:rtl/>
        </w:rPr>
        <w:t>בקנה</w:t>
      </w:r>
      <w:r w:rsidRPr="004059AD">
        <w:rPr>
          <w:b/>
          <w:rtl/>
        </w:rPr>
        <w:t xml:space="preserve"> </w:t>
      </w:r>
      <w:r w:rsidRPr="004059AD">
        <w:rPr>
          <w:rFonts w:hint="cs"/>
          <w:b/>
          <w:rtl/>
        </w:rPr>
        <w:t>אחד</w:t>
      </w:r>
      <w:r w:rsidRPr="004059AD">
        <w:rPr>
          <w:b/>
          <w:rtl/>
        </w:rPr>
        <w:t xml:space="preserve"> </w:t>
      </w:r>
      <w:r w:rsidRPr="004059AD">
        <w:rPr>
          <w:rFonts w:hint="cs"/>
          <w:b/>
          <w:rtl/>
        </w:rPr>
        <w:t>עם</w:t>
      </w:r>
      <w:r w:rsidRPr="004059AD">
        <w:rPr>
          <w:b/>
          <w:rtl/>
        </w:rPr>
        <w:t xml:space="preserve"> </w:t>
      </w:r>
      <w:r w:rsidRPr="004059AD">
        <w:rPr>
          <w:rFonts w:hint="cs"/>
          <w:b/>
          <w:rtl/>
        </w:rPr>
        <w:t>עיקרון</w:t>
      </w:r>
      <w:r w:rsidRPr="004059AD">
        <w:rPr>
          <w:b/>
          <w:rtl/>
        </w:rPr>
        <w:t xml:space="preserve"> </w:t>
      </w:r>
      <w:r w:rsidRPr="004059AD">
        <w:rPr>
          <w:rFonts w:hint="cs"/>
          <w:b/>
          <w:rtl/>
        </w:rPr>
        <w:t>השוויון</w:t>
      </w:r>
      <w:r w:rsidRPr="004059AD">
        <w:rPr>
          <w:b/>
          <w:rtl/>
        </w:rPr>
        <w:t>.</w:t>
      </w:r>
    </w:p>
    <w:p w:rsidR="00FC2850" w:rsidP="00F41B61">
      <w:pPr>
        <w:pStyle w:val="takzir-text"/>
        <w:pBdr>
          <w:top w:val="none" w:sz="0" w:space="0" w:color="auto"/>
          <w:bottom w:val="none" w:sz="0" w:space="0" w:color="auto"/>
        </w:pBdr>
        <w:bidi/>
        <w:rPr>
          <w:rtl/>
        </w:rPr>
      </w:pPr>
      <w:r>
        <w:rPr>
          <w:rFonts w:hint="cs"/>
          <w:b/>
          <w:rtl/>
        </w:rPr>
        <w:t>לנוכח ההיקפים המשמעותיים של בעלי תפקידים במועצות הדתיות המועסקים כמשגיחים, על המשרד לבחון את סוגיית מתן האישורים לעבודה נוספת של עובדי המועצות הדתיות, גם במקרים שהדבר כבר אינו מצוי כיום בגדר האיסורים שבנוהל הכשרות.</w:t>
      </w:r>
      <w:r>
        <w:rPr>
          <w:rFonts w:hint="cs"/>
          <w:rtl/>
        </w:rPr>
        <w:t xml:space="preserve"> </w:t>
      </w:r>
      <w:r w:rsidRPr="007958D4">
        <w:rPr>
          <w:rtl/>
        </w:rPr>
        <w:t xml:space="preserve">חומרת הממצאים העולים מעבודת המפקחים כמשגיחי כשרות מחייבת את המשרד לבחון מחדש את הכללים שהוא קבע בנוהל הכשרות, לרבות </w:t>
      </w:r>
      <w:r w:rsidRPr="007958D4">
        <w:rPr>
          <w:rtl/>
        </w:rPr>
        <w:t>האיזונים</w:t>
      </w:r>
      <w:r w:rsidRPr="007958D4">
        <w:rPr>
          <w:rtl/>
        </w:rPr>
        <w:t xml:space="preserve"> שבין מתן האפשרות למפקחים לשמש משגיחים, אל מול הסיכון העולה מהעובדה שקיים חשש שלא ניתן ל</w:t>
      </w:r>
      <w:r>
        <w:rPr>
          <w:rFonts w:hint="cs"/>
          <w:rtl/>
        </w:rPr>
        <w:t>מלא</w:t>
      </w:r>
      <w:r w:rsidRPr="007958D4">
        <w:rPr>
          <w:rtl/>
        </w:rPr>
        <w:t xml:space="preserve"> את שני התפקידים באופן מלא ותקין. על המשרד להביא בחשבון את החשש להיקלעות המפקחים למצב של ניגוד עניינים</w:t>
      </w:r>
      <w:r>
        <w:rPr>
          <w:rFonts w:hint="cs"/>
          <w:rtl/>
        </w:rPr>
        <w:t>,</w:t>
      </w:r>
      <w:r w:rsidRPr="007958D4">
        <w:rPr>
          <w:rtl/>
        </w:rPr>
        <w:t xml:space="preserve"> וב</w:t>
      </w:r>
      <w:r>
        <w:rPr>
          <w:rFonts w:hint="cs"/>
          <w:rtl/>
        </w:rPr>
        <w:t>י</w:t>
      </w:r>
      <w:r w:rsidRPr="007958D4">
        <w:rPr>
          <w:rtl/>
        </w:rPr>
        <w:t>יח</w:t>
      </w:r>
      <w:r>
        <w:rPr>
          <w:rFonts w:hint="cs"/>
          <w:rtl/>
        </w:rPr>
        <w:t>ו</w:t>
      </w:r>
      <w:r w:rsidRPr="007958D4">
        <w:rPr>
          <w:rtl/>
        </w:rPr>
        <w:t>ד בנוגע למצב שבו מפקח משמש גם משגיח המפוקח בידי עמיתו</w:t>
      </w:r>
      <w:r>
        <w:rPr>
          <w:rFonts w:hint="cs"/>
          <w:rtl/>
        </w:rPr>
        <w:t>,</w:t>
      </w:r>
      <w:r w:rsidRPr="007958D4">
        <w:rPr>
          <w:rtl/>
        </w:rPr>
        <w:t xml:space="preserve"> ולה</w:t>
      </w:r>
      <w:r>
        <w:rPr>
          <w:rFonts w:hint="cs"/>
          <w:rtl/>
        </w:rPr>
        <w:t>י</w:t>
      </w:r>
      <w:r w:rsidRPr="007958D4">
        <w:rPr>
          <w:rtl/>
        </w:rPr>
        <w:t xml:space="preserve">פך; על המשרד </w:t>
      </w:r>
      <w:r>
        <w:rPr>
          <w:rFonts w:hint="cs"/>
          <w:rtl/>
        </w:rPr>
        <w:t>לפעול באופן מידי למניעת מצבים כאלה</w:t>
      </w:r>
      <w:r w:rsidRPr="007958D4">
        <w:rPr>
          <w:rtl/>
        </w:rPr>
        <w:t>.</w:t>
      </w:r>
    </w:p>
    <w:p w:rsidR="00FC2850" w:rsidRPr="00C22331" w:rsidP="00F41B61">
      <w:pPr>
        <w:pStyle w:val="takzir-text"/>
        <w:pBdr>
          <w:top w:val="none" w:sz="0" w:space="0" w:color="auto"/>
          <w:bottom w:val="none" w:sz="0" w:space="0" w:color="auto"/>
        </w:pBdr>
        <w:bidi/>
        <w:rPr>
          <w:rtl/>
        </w:rPr>
      </w:pPr>
      <w:r w:rsidRPr="00C10230">
        <w:rPr>
          <w:rtl/>
        </w:rPr>
        <w:t>משרד מבקר המדינה מציין לחיוב את יוזמת המועצות הדתיות תל אביב-יפו ואשדוד לשיפור מערך הבקרה והפיקוח על עבודת המשגיחים, ורואה בה שינוי רצוי וחדשני שבכוחו להגביר את אמון הציבור במערך הכשרות העירוני</w:t>
      </w:r>
      <w:r>
        <w:rPr>
          <w:rFonts w:hint="cs"/>
          <w:rtl/>
        </w:rPr>
        <w:t xml:space="preserve">. </w:t>
      </w:r>
      <w:r w:rsidRPr="00C10230">
        <w:rPr>
          <w:rtl/>
        </w:rPr>
        <w:t>על המשרד לעודד את המועצות הדתיות כולן ליישם מערכת דיווח סדורה לדיווחי הנוכחות של המשגיחים</w:t>
      </w:r>
      <w:r>
        <w:rPr>
          <w:rFonts w:hint="cs"/>
          <w:rtl/>
        </w:rPr>
        <w:t>.</w:t>
      </w:r>
    </w:p>
    <w:p w:rsidR="00FC2850" w:rsidRPr="005B6306" w:rsidP="00F41B61">
      <w:pPr>
        <w:pStyle w:val="takzir-text"/>
        <w:pBdr>
          <w:top w:val="none" w:sz="0" w:space="0" w:color="auto"/>
          <w:bottom w:val="none" w:sz="0" w:space="0" w:color="auto"/>
        </w:pBdr>
        <w:bidi/>
        <w:rPr>
          <w:rtl/>
        </w:rPr>
      </w:pPr>
      <w:r w:rsidRPr="0019590C">
        <w:rPr>
          <w:rFonts w:hint="cs"/>
          <w:b/>
          <w:sz w:val="24"/>
          <w:rtl/>
        </w:rPr>
        <w:t xml:space="preserve">על </w:t>
      </w:r>
      <w:r>
        <w:rPr>
          <w:rFonts w:hint="cs"/>
          <w:b/>
          <w:sz w:val="24"/>
          <w:rtl/>
        </w:rPr>
        <w:t>המשרד</w:t>
      </w:r>
      <w:r w:rsidRPr="0019590C">
        <w:rPr>
          <w:rFonts w:hint="cs"/>
          <w:b/>
          <w:sz w:val="24"/>
          <w:rtl/>
        </w:rPr>
        <w:t xml:space="preserve"> ו</w:t>
      </w:r>
      <w:r>
        <w:rPr>
          <w:rFonts w:hint="cs"/>
          <w:b/>
          <w:sz w:val="24"/>
          <w:rtl/>
        </w:rPr>
        <w:t>על הרבנות</w:t>
      </w:r>
      <w:r w:rsidRPr="0019590C">
        <w:rPr>
          <w:rFonts w:hint="cs"/>
          <w:b/>
          <w:sz w:val="24"/>
          <w:rtl/>
        </w:rPr>
        <w:t xml:space="preserve"> לפעול בשיתוף </w:t>
      </w:r>
      <w:r>
        <w:rPr>
          <w:rFonts w:hint="cs"/>
          <w:b/>
          <w:sz w:val="24"/>
          <w:rtl/>
        </w:rPr>
        <w:t xml:space="preserve">פעולה </w:t>
      </w:r>
      <w:r w:rsidRPr="0019590C">
        <w:rPr>
          <w:rFonts w:hint="cs"/>
          <w:b/>
          <w:sz w:val="24"/>
          <w:rtl/>
        </w:rPr>
        <w:t xml:space="preserve">ובנחישות </w:t>
      </w:r>
      <w:r>
        <w:rPr>
          <w:rFonts w:hint="cs"/>
          <w:b/>
          <w:sz w:val="24"/>
          <w:rtl/>
        </w:rPr>
        <w:t>לעיגון</w:t>
      </w:r>
      <w:r w:rsidRPr="0019590C">
        <w:rPr>
          <w:rFonts w:hint="cs"/>
          <w:b/>
          <w:sz w:val="24"/>
          <w:rtl/>
        </w:rPr>
        <w:t xml:space="preserve"> נוהלי הפעולה של לשכות </w:t>
      </w:r>
      <w:r w:rsidRPr="0019590C">
        <w:rPr>
          <w:rFonts w:hint="cs"/>
          <w:b/>
          <w:sz w:val="24"/>
          <w:rtl/>
        </w:rPr>
        <w:t>הרבנו</w:t>
      </w:r>
      <w:r w:rsidR="000B3CF1">
        <w:rPr>
          <w:rFonts w:hint="cs"/>
          <w:b/>
          <w:sz w:val="24"/>
          <w:rtl/>
        </w:rPr>
        <w:t>יו</w:t>
      </w:r>
      <w:r w:rsidRPr="0019590C">
        <w:rPr>
          <w:rFonts w:hint="cs"/>
          <w:b/>
          <w:sz w:val="24"/>
          <w:rtl/>
        </w:rPr>
        <w:t>ת</w:t>
      </w:r>
      <w:r w:rsidRPr="0019590C">
        <w:rPr>
          <w:rFonts w:hint="cs"/>
          <w:b/>
          <w:sz w:val="24"/>
          <w:rtl/>
        </w:rPr>
        <w:t xml:space="preserve"> המקומי</w:t>
      </w:r>
      <w:r w:rsidR="000B3CF1">
        <w:rPr>
          <w:rFonts w:hint="cs"/>
          <w:b/>
          <w:sz w:val="24"/>
          <w:rtl/>
        </w:rPr>
        <w:t>ו</w:t>
      </w:r>
      <w:r w:rsidRPr="0019590C">
        <w:rPr>
          <w:rFonts w:hint="cs"/>
          <w:b/>
          <w:sz w:val="24"/>
          <w:rtl/>
        </w:rPr>
        <w:t>ת ו</w:t>
      </w:r>
      <w:r>
        <w:rPr>
          <w:rFonts w:hint="cs"/>
          <w:b/>
          <w:sz w:val="24"/>
          <w:rtl/>
        </w:rPr>
        <w:t xml:space="preserve">של </w:t>
      </w:r>
      <w:r w:rsidRPr="0019590C">
        <w:rPr>
          <w:rFonts w:hint="cs"/>
          <w:b/>
          <w:sz w:val="24"/>
          <w:rtl/>
        </w:rPr>
        <w:t>המועצות הדתיות בחקיק</w:t>
      </w:r>
      <w:r>
        <w:rPr>
          <w:rFonts w:hint="cs"/>
          <w:b/>
          <w:sz w:val="24"/>
          <w:rtl/>
        </w:rPr>
        <w:t>ה</w:t>
      </w:r>
      <w:r w:rsidRPr="0019590C">
        <w:rPr>
          <w:rFonts w:hint="cs"/>
          <w:b/>
          <w:sz w:val="24"/>
          <w:rtl/>
        </w:rPr>
        <w:t xml:space="preserve">, </w:t>
      </w:r>
      <w:r>
        <w:rPr>
          <w:rFonts w:hint="cs"/>
          <w:b/>
          <w:sz w:val="24"/>
          <w:rtl/>
        </w:rPr>
        <w:t>וזאת כדי לייצר</w:t>
      </w:r>
      <w:r w:rsidRPr="0019590C">
        <w:rPr>
          <w:rFonts w:hint="cs"/>
          <w:b/>
          <w:sz w:val="24"/>
          <w:rtl/>
        </w:rPr>
        <w:t xml:space="preserve"> תיאום </w:t>
      </w:r>
      <w:r>
        <w:rPr>
          <w:rFonts w:hint="cs"/>
          <w:b/>
          <w:sz w:val="24"/>
          <w:rtl/>
        </w:rPr>
        <w:t xml:space="preserve">בין פעילותם של </w:t>
      </w:r>
      <w:r w:rsidRPr="0019590C">
        <w:rPr>
          <w:rFonts w:hint="cs"/>
          <w:b/>
          <w:sz w:val="24"/>
          <w:rtl/>
        </w:rPr>
        <w:t xml:space="preserve">הרבנים המקומיים </w:t>
      </w:r>
      <w:r>
        <w:rPr>
          <w:rFonts w:hint="cs"/>
          <w:b/>
          <w:sz w:val="24"/>
          <w:rtl/>
        </w:rPr>
        <w:t>ופעילותם של</w:t>
      </w:r>
      <w:r w:rsidRPr="0019590C">
        <w:rPr>
          <w:rFonts w:hint="cs"/>
          <w:b/>
          <w:sz w:val="24"/>
          <w:rtl/>
        </w:rPr>
        <w:t xml:space="preserve"> עובדי המועצות הדתיות. כמו כן, על המשרד ו</w:t>
      </w:r>
      <w:r>
        <w:rPr>
          <w:rFonts w:hint="cs"/>
          <w:b/>
          <w:sz w:val="24"/>
          <w:rtl/>
        </w:rPr>
        <w:t>על הרבנות</w:t>
      </w:r>
      <w:r w:rsidRPr="0019590C">
        <w:rPr>
          <w:rFonts w:hint="cs"/>
          <w:b/>
          <w:sz w:val="24"/>
          <w:rtl/>
        </w:rPr>
        <w:t xml:space="preserve"> לשפר את התיאום ביניהם</w:t>
      </w:r>
      <w:r>
        <w:rPr>
          <w:rFonts w:hint="cs"/>
          <w:b/>
          <w:sz w:val="24"/>
          <w:rtl/>
        </w:rPr>
        <w:t xml:space="preserve"> בהפעלת מערך הכשרות</w:t>
      </w:r>
      <w:r w:rsidRPr="00CA7313">
        <w:rPr>
          <w:rFonts w:hint="cs"/>
          <w:b/>
          <w:sz w:val="24"/>
          <w:rtl/>
        </w:rPr>
        <w:t>.</w:t>
      </w:r>
    </w:p>
    <w:p w:rsidR="00FC2850" w:rsidRPr="00CC61BE" w:rsidP="00F41B61">
      <w:pPr>
        <w:pStyle w:val="takzir-text"/>
        <w:pBdr>
          <w:top w:val="none" w:sz="0" w:space="0" w:color="auto"/>
          <w:bottom w:val="none" w:sz="0" w:space="0" w:color="auto"/>
        </w:pBdr>
        <w:bidi/>
        <w:rPr>
          <w:rtl/>
        </w:rPr>
      </w:pPr>
      <w:r w:rsidRPr="004F5330">
        <w:rPr>
          <w:rFonts w:hint="cs"/>
          <w:b/>
          <w:rtl/>
        </w:rPr>
        <w:t>על</w:t>
      </w:r>
      <w:r w:rsidRPr="004F5330">
        <w:rPr>
          <w:b/>
          <w:rtl/>
        </w:rPr>
        <w:t xml:space="preserve"> </w:t>
      </w:r>
      <w:r>
        <w:rPr>
          <w:b/>
          <w:rtl/>
        </w:rPr>
        <w:t>המשרד</w:t>
      </w:r>
      <w:r w:rsidRPr="004F5330">
        <w:rPr>
          <w:rFonts w:hint="cs"/>
          <w:b/>
          <w:rtl/>
        </w:rPr>
        <w:t xml:space="preserve"> </w:t>
      </w:r>
      <w:r>
        <w:rPr>
          <w:rFonts w:hint="cs"/>
          <w:b/>
          <w:rtl/>
        </w:rPr>
        <w:t>לנקוט את האמצעים הנדרשים להשלמת</w:t>
      </w:r>
      <w:r w:rsidRPr="004F5330">
        <w:rPr>
          <w:rFonts w:hint="cs"/>
          <w:b/>
          <w:rtl/>
        </w:rPr>
        <w:t xml:space="preserve"> </w:t>
      </w:r>
      <w:r w:rsidRPr="004F5330">
        <w:rPr>
          <w:b/>
          <w:rtl/>
        </w:rPr>
        <w:t>המידע הנחו</w:t>
      </w:r>
      <w:r>
        <w:rPr>
          <w:rFonts w:hint="cs"/>
          <w:b/>
          <w:rtl/>
        </w:rPr>
        <w:t>ץ</w:t>
      </w:r>
      <w:r w:rsidRPr="004F5330">
        <w:rPr>
          <w:b/>
          <w:rtl/>
        </w:rPr>
        <w:t xml:space="preserve"> לו למ</w:t>
      </w:r>
      <w:r w:rsidRPr="004F5330">
        <w:rPr>
          <w:rFonts w:hint="cs"/>
          <w:b/>
          <w:rtl/>
        </w:rPr>
        <w:t>ילוי</w:t>
      </w:r>
      <w:r w:rsidRPr="004F5330">
        <w:rPr>
          <w:b/>
          <w:rtl/>
        </w:rPr>
        <w:t xml:space="preserve"> </w:t>
      </w:r>
      <w:r>
        <w:rPr>
          <w:rFonts w:hint="cs"/>
          <w:b/>
          <w:rtl/>
        </w:rPr>
        <w:t>ה</w:t>
      </w:r>
      <w:r w:rsidRPr="004F5330">
        <w:rPr>
          <w:b/>
          <w:rtl/>
        </w:rPr>
        <w:t>תפקיד</w:t>
      </w:r>
      <w:r>
        <w:rPr>
          <w:rFonts w:hint="cs"/>
          <w:b/>
          <w:rtl/>
        </w:rPr>
        <w:t>ים</w:t>
      </w:r>
      <w:r w:rsidRPr="004F5330">
        <w:rPr>
          <w:b/>
          <w:rtl/>
        </w:rPr>
        <w:t xml:space="preserve"> </w:t>
      </w:r>
      <w:r>
        <w:rPr>
          <w:rFonts w:hint="cs"/>
          <w:b/>
          <w:rtl/>
        </w:rPr>
        <w:t>הנגזרים</w:t>
      </w:r>
      <w:r w:rsidRPr="004F5330">
        <w:rPr>
          <w:b/>
          <w:rtl/>
        </w:rPr>
        <w:t xml:space="preserve"> </w:t>
      </w:r>
      <w:r>
        <w:rPr>
          <w:rFonts w:hint="cs"/>
          <w:b/>
          <w:rtl/>
        </w:rPr>
        <w:t>מ</w:t>
      </w:r>
      <w:r w:rsidRPr="004F5330">
        <w:rPr>
          <w:b/>
          <w:rtl/>
        </w:rPr>
        <w:t>אחריותו לתחום הכשרות</w:t>
      </w:r>
      <w:r>
        <w:rPr>
          <w:rFonts w:hint="cs"/>
          <w:b/>
          <w:rtl/>
        </w:rPr>
        <w:t>.</w:t>
      </w:r>
      <w:r w:rsidRPr="004F5330">
        <w:rPr>
          <w:rFonts w:hint="cs"/>
          <w:b/>
          <w:rtl/>
        </w:rPr>
        <w:t xml:space="preserve"> </w:t>
      </w:r>
      <w:r>
        <w:rPr>
          <w:rFonts w:hint="cs"/>
          <w:b/>
          <w:rtl/>
        </w:rPr>
        <w:t>בין היתר</w:t>
      </w:r>
      <w:r w:rsidRPr="004F5330">
        <w:rPr>
          <w:rFonts w:hint="cs"/>
          <w:b/>
          <w:rtl/>
        </w:rPr>
        <w:t xml:space="preserve"> </w:t>
      </w:r>
      <w:r>
        <w:rPr>
          <w:rFonts w:hint="cs"/>
          <w:b/>
          <w:rtl/>
        </w:rPr>
        <w:t>עליו ל</w:t>
      </w:r>
      <w:r w:rsidRPr="004F5330">
        <w:rPr>
          <w:rFonts w:hint="cs"/>
          <w:b/>
          <w:rtl/>
        </w:rPr>
        <w:t>הק</w:t>
      </w:r>
      <w:r>
        <w:rPr>
          <w:rFonts w:hint="cs"/>
          <w:b/>
          <w:rtl/>
        </w:rPr>
        <w:t>ים</w:t>
      </w:r>
      <w:r w:rsidRPr="004F5330">
        <w:rPr>
          <w:rFonts w:hint="cs"/>
          <w:b/>
          <w:rtl/>
        </w:rPr>
        <w:t xml:space="preserve"> בסיס נתונים מקי</w:t>
      </w:r>
      <w:r>
        <w:rPr>
          <w:rFonts w:hint="cs"/>
          <w:b/>
          <w:rtl/>
        </w:rPr>
        <w:t>ף</w:t>
      </w:r>
      <w:r w:rsidRPr="004F5330">
        <w:rPr>
          <w:rFonts w:hint="cs"/>
          <w:b/>
          <w:rtl/>
        </w:rPr>
        <w:t xml:space="preserve"> ועדכני</w:t>
      </w:r>
      <w:r w:rsidRPr="004F5330">
        <w:rPr>
          <w:b/>
          <w:rtl/>
        </w:rPr>
        <w:t xml:space="preserve"> </w:t>
      </w:r>
      <w:r>
        <w:rPr>
          <w:rFonts w:hint="cs"/>
          <w:b/>
          <w:rtl/>
        </w:rPr>
        <w:t xml:space="preserve">שיכיל פרטים </w:t>
      </w:r>
      <w:r w:rsidRPr="004F5330">
        <w:rPr>
          <w:rFonts w:hint="cs"/>
          <w:b/>
          <w:rtl/>
        </w:rPr>
        <w:t>ע</w:t>
      </w:r>
      <w:r w:rsidRPr="004F5330">
        <w:rPr>
          <w:b/>
          <w:rtl/>
        </w:rPr>
        <w:t xml:space="preserve">ל </w:t>
      </w:r>
      <w:r w:rsidRPr="004F5330">
        <w:rPr>
          <w:rFonts w:hint="cs"/>
          <w:b/>
          <w:rtl/>
        </w:rPr>
        <w:t>ה</w:t>
      </w:r>
      <w:r w:rsidRPr="004F5330">
        <w:rPr>
          <w:b/>
          <w:rtl/>
        </w:rPr>
        <w:t xml:space="preserve">עובדים במועצות הדתיות לפי תחומי עיסוקם, </w:t>
      </w:r>
      <w:r>
        <w:rPr>
          <w:rFonts w:hint="cs"/>
          <w:b/>
          <w:rtl/>
        </w:rPr>
        <w:t>לרבות</w:t>
      </w:r>
      <w:r w:rsidRPr="004F5330">
        <w:rPr>
          <w:b/>
          <w:rtl/>
        </w:rPr>
        <w:t xml:space="preserve"> העובדים בתחום הכשרות</w:t>
      </w:r>
      <w:r>
        <w:rPr>
          <w:rFonts w:hint="cs"/>
          <w:b/>
          <w:rtl/>
        </w:rPr>
        <w:t>,</w:t>
      </w:r>
      <w:r w:rsidRPr="004F5330">
        <w:rPr>
          <w:rFonts w:hint="cs"/>
          <w:b/>
          <w:rtl/>
        </w:rPr>
        <w:t xml:space="preserve"> ו</w:t>
      </w:r>
      <w:r>
        <w:rPr>
          <w:rFonts w:hint="cs"/>
          <w:b/>
          <w:rtl/>
        </w:rPr>
        <w:t>כן בסיס נתונים שיכיל פרטים</w:t>
      </w:r>
      <w:r w:rsidRPr="004F5330">
        <w:rPr>
          <w:b/>
          <w:rtl/>
        </w:rPr>
        <w:t xml:space="preserve"> </w:t>
      </w:r>
      <w:r>
        <w:rPr>
          <w:rFonts w:hint="cs"/>
          <w:b/>
          <w:rtl/>
        </w:rPr>
        <w:t xml:space="preserve">מלאים </w:t>
      </w:r>
      <w:r w:rsidRPr="004F5330">
        <w:rPr>
          <w:b/>
          <w:rtl/>
        </w:rPr>
        <w:t xml:space="preserve">על המשגיחים </w:t>
      </w:r>
      <w:r w:rsidRPr="004F5330">
        <w:rPr>
          <w:rFonts w:hint="cs"/>
          <w:b/>
          <w:rtl/>
        </w:rPr>
        <w:t>הפועלים מטעם המועצות הדתיות</w:t>
      </w:r>
      <w:r w:rsidRPr="004F5330">
        <w:rPr>
          <w:b/>
          <w:rtl/>
        </w:rPr>
        <w:t>.</w:t>
      </w:r>
      <w:r>
        <w:rPr>
          <w:rFonts w:hint="cs"/>
          <w:rtl/>
        </w:rPr>
        <w:t xml:space="preserve"> </w:t>
      </w:r>
      <w:r>
        <w:rPr>
          <w:rFonts w:hint="cs"/>
          <w:b/>
          <w:rtl/>
        </w:rPr>
        <w:t xml:space="preserve">עליו גם לקבוע </w:t>
      </w:r>
      <w:r w:rsidRPr="004F5330">
        <w:rPr>
          <w:b/>
          <w:rtl/>
        </w:rPr>
        <w:t xml:space="preserve">תקן כוח אדם למחלקות הכשרות </w:t>
      </w:r>
      <w:r>
        <w:rPr>
          <w:rFonts w:hint="cs"/>
          <w:b/>
          <w:rtl/>
        </w:rPr>
        <w:t>שבמועצות הדתיות.</w:t>
      </w:r>
    </w:p>
    <w:p w:rsidR="00FC2850" w:rsidP="00F41B61">
      <w:pPr>
        <w:pStyle w:val="takzir-text"/>
        <w:pBdr>
          <w:top w:val="none" w:sz="0" w:space="0" w:color="auto"/>
          <w:bottom w:val="none" w:sz="0" w:space="0" w:color="auto"/>
        </w:pBdr>
        <w:bidi/>
        <w:rPr>
          <w:rtl/>
        </w:rPr>
      </w:pPr>
      <w:r w:rsidRPr="005316E8">
        <w:rPr>
          <w:rFonts w:hint="cs"/>
          <w:b/>
          <w:rtl/>
        </w:rPr>
        <w:t>על</w:t>
      </w:r>
      <w:r w:rsidRPr="005316E8">
        <w:rPr>
          <w:b/>
          <w:rtl/>
        </w:rPr>
        <w:t xml:space="preserve"> </w:t>
      </w:r>
      <w:r w:rsidRPr="005316E8">
        <w:rPr>
          <w:rFonts w:hint="cs"/>
          <w:b/>
          <w:rtl/>
        </w:rPr>
        <w:t>המשרד</w:t>
      </w:r>
      <w:r w:rsidRPr="005316E8">
        <w:rPr>
          <w:b/>
          <w:rtl/>
        </w:rPr>
        <w:t xml:space="preserve">, </w:t>
      </w:r>
      <w:r>
        <w:rPr>
          <w:rFonts w:hint="cs"/>
          <w:b/>
          <w:rtl/>
        </w:rPr>
        <w:t xml:space="preserve">על </w:t>
      </w:r>
      <w:r w:rsidRPr="005316E8">
        <w:rPr>
          <w:rFonts w:hint="cs"/>
          <w:b/>
          <w:rtl/>
        </w:rPr>
        <w:t>הרבנות</w:t>
      </w:r>
      <w:r w:rsidRPr="005316E8">
        <w:rPr>
          <w:b/>
          <w:rtl/>
        </w:rPr>
        <w:t xml:space="preserve"> </w:t>
      </w:r>
      <w:r w:rsidRPr="005316E8">
        <w:rPr>
          <w:rFonts w:hint="cs"/>
          <w:b/>
          <w:rtl/>
        </w:rPr>
        <w:t>ו</w:t>
      </w:r>
      <w:r>
        <w:rPr>
          <w:rFonts w:hint="cs"/>
          <w:b/>
          <w:rtl/>
        </w:rPr>
        <w:t xml:space="preserve">על </w:t>
      </w:r>
      <w:r w:rsidRPr="005316E8">
        <w:rPr>
          <w:rFonts w:hint="cs"/>
          <w:b/>
          <w:rtl/>
        </w:rPr>
        <w:t>המועצות</w:t>
      </w:r>
      <w:r w:rsidRPr="005316E8">
        <w:rPr>
          <w:b/>
          <w:rtl/>
        </w:rPr>
        <w:t xml:space="preserve"> </w:t>
      </w:r>
      <w:r w:rsidRPr="005316E8">
        <w:rPr>
          <w:rFonts w:hint="cs"/>
          <w:b/>
          <w:rtl/>
        </w:rPr>
        <w:t>הדתיות</w:t>
      </w:r>
      <w:r w:rsidRPr="005316E8">
        <w:rPr>
          <w:b/>
          <w:rtl/>
        </w:rPr>
        <w:t xml:space="preserve"> </w:t>
      </w:r>
      <w:r w:rsidRPr="005316E8">
        <w:rPr>
          <w:rFonts w:hint="cs"/>
          <w:b/>
          <w:rtl/>
        </w:rPr>
        <w:t>ל</w:t>
      </w:r>
      <w:r>
        <w:rPr>
          <w:rFonts w:hint="cs"/>
          <w:b/>
          <w:rtl/>
        </w:rPr>
        <w:t>עשות</w:t>
      </w:r>
      <w:r w:rsidRPr="005316E8">
        <w:rPr>
          <w:b/>
          <w:rtl/>
        </w:rPr>
        <w:t xml:space="preserve"> </w:t>
      </w:r>
      <w:r w:rsidRPr="005316E8">
        <w:rPr>
          <w:rFonts w:hint="cs"/>
          <w:b/>
          <w:rtl/>
        </w:rPr>
        <w:t>עבודת</w:t>
      </w:r>
      <w:r w:rsidRPr="005316E8">
        <w:rPr>
          <w:b/>
          <w:rtl/>
        </w:rPr>
        <w:t xml:space="preserve"> </w:t>
      </w:r>
      <w:r w:rsidRPr="005316E8">
        <w:rPr>
          <w:rFonts w:hint="cs"/>
          <w:b/>
          <w:rtl/>
        </w:rPr>
        <w:t>מטה</w:t>
      </w:r>
      <w:r w:rsidRPr="005316E8">
        <w:rPr>
          <w:b/>
          <w:rtl/>
        </w:rPr>
        <w:t xml:space="preserve"> </w:t>
      </w:r>
      <w:r w:rsidRPr="005316E8">
        <w:rPr>
          <w:rFonts w:hint="cs"/>
          <w:b/>
          <w:rtl/>
        </w:rPr>
        <w:t>משותפת</w:t>
      </w:r>
      <w:r w:rsidRPr="005316E8">
        <w:rPr>
          <w:b/>
          <w:rtl/>
        </w:rPr>
        <w:t xml:space="preserve"> </w:t>
      </w:r>
      <w:r w:rsidRPr="005316E8">
        <w:rPr>
          <w:rFonts w:hint="cs"/>
          <w:b/>
          <w:rtl/>
        </w:rPr>
        <w:t>לבניית</w:t>
      </w:r>
      <w:r w:rsidRPr="005316E8">
        <w:rPr>
          <w:b/>
          <w:rtl/>
        </w:rPr>
        <w:t xml:space="preserve"> </w:t>
      </w:r>
      <w:r w:rsidRPr="005316E8">
        <w:rPr>
          <w:rFonts w:hint="cs"/>
          <w:b/>
          <w:rtl/>
        </w:rPr>
        <w:t>תכנית</w:t>
      </w:r>
      <w:r w:rsidRPr="005316E8">
        <w:rPr>
          <w:b/>
          <w:rtl/>
        </w:rPr>
        <w:t xml:space="preserve"> </w:t>
      </w:r>
      <w:r w:rsidRPr="005316E8">
        <w:rPr>
          <w:rFonts w:hint="cs"/>
          <w:b/>
          <w:rtl/>
        </w:rPr>
        <w:t>להסמכת</w:t>
      </w:r>
      <w:r w:rsidRPr="005316E8">
        <w:rPr>
          <w:b/>
          <w:rtl/>
        </w:rPr>
        <w:t xml:space="preserve"> </w:t>
      </w:r>
      <w:r w:rsidRPr="005316E8">
        <w:rPr>
          <w:rFonts w:hint="cs"/>
          <w:b/>
          <w:rtl/>
        </w:rPr>
        <w:t>המשגיחים</w:t>
      </w:r>
      <w:r w:rsidRPr="005316E8">
        <w:rPr>
          <w:b/>
          <w:rtl/>
        </w:rPr>
        <w:t xml:space="preserve">, </w:t>
      </w:r>
      <w:r w:rsidRPr="005316E8">
        <w:rPr>
          <w:rFonts w:hint="cs"/>
          <w:b/>
          <w:rtl/>
        </w:rPr>
        <w:t>כדי</w:t>
      </w:r>
      <w:r w:rsidRPr="005316E8">
        <w:rPr>
          <w:b/>
          <w:rtl/>
        </w:rPr>
        <w:t xml:space="preserve"> </w:t>
      </w:r>
      <w:r w:rsidRPr="005316E8">
        <w:rPr>
          <w:rFonts w:hint="cs"/>
          <w:b/>
          <w:rtl/>
        </w:rPr>
        <w:t>להבטיח</w:t>
      </w:r>
      <w:r w:rsidRPr="005316E8">
        <w:rPr>
          <w:b/>
          <w:rtl/>
        </w:rPr>
        <w:t xml:space="preserve"> </w:t>
      </w:r>
      <w:r w:rsidRPr="005316E8">
        <w:rPr>
          <w:rFonts w:hint="cs"/>
          <w:b/>
          <w:rtl/>
        </w:rPr>
        <w:t>שרמת</w:t>
      </w:r>
      <w:r w:rsidRPr="005316E8">
        <w:rPr>
          <w:b/>
          <w:rtl/>
        </w:rPr>
        <w:t xml:space="preserve"> </w:t>
      </w:r>
      <w:r w:rsidRPr="005316E8">
        <w:rPr>
          <w:rFonts w:hint="cs"/>
          <w:b/>
          <w:rtl/>
        </w:rPr>
        <w:t>הידע</w:t>
      </w:r>
      <w:r w:rsidRPr="005316E8">
        <w:rPr>
          <w:b/>
          <w:rtl/>
        </w:rPr>
        <w:t xml:space="preserve"> </w:t>
      </w:r>
      <w:r w:rsidRPr="005316E8">
        <w:rPr>
          <w:rFonts w:hint="cs"/>
          <w:b/>
          <w:rtl/>
        </w:rPr>
        <w:t>המקצועי</w:t>
      </w:r>
      <w:r w:rsidRPr="005316E8">
        <w:rPr>
          <w:b/>
          <w:rtl/>
        </w:rPr>
        <w:t xml:space="preserve"> </w:t>
      </w:r>
      <w:r w:rsidRPr="005316E8">
        <w:rPr>
          <w:rFonts w:hint="cs"/>
          <w:b/>
          <w:rtl/>
        </w:rPr>
        <w:t>שלהם</w:t>
      </w:r>
      <w:r w:rsidRPr="005316E8">
        <w:rPr>
          <w:b/>
          <w:rtl/>
        </w:rPr>
        <w:t xml:space="preserve"> </w:t>
      </w:r>
      <w:r w:rsidRPr="005316E8">
        <w:rPr>
          <w:rFonts w:hint="cs"/>
          <w:b/>
          <w:rtl/>
        </w:rPr>
        <w:t>תה</w:t>
      </w:r>
      <w:r>
        <w:rPr>
          <w:rFonts w:hint="cs"/>
          <w:b/>
          <w:rtl/>
        </w:rPr>
        <w:t>יה</w:t>
      </w:r>
      <w:r w:rsidRPr="005316E8">
        <w:rPr>
          <w:b/>
          <w:rtl/>
        </w:rPr>
        <w:t xml:space="preserve"> </w:t>
      </w:r>
      <w:r w:rsidRPr="005316E8">
        <w:rPr>
          <w:rFonts w:hint="cs"/>
          <w:b/>
          <w:rtl/>
        </w:rPr>
        <w:t>הולמת</w:t>
      </w:r>
      <w:r w:rsidRPr="005316E8">
        <w:rPr>
          <w:b/>
          <w:rtl/>
        </w:rPr>
        <w:t xml:space="preserve"> </w:t>
      </w:r>
      <w:r w:rsidRPr="005316E8">
        <w:rPr>
          <w:rFonts w:hint="cs"/>
          <w:b/>
          <w:rtl/>
        </w:rPr>
        <w:t>ו</w:t>
      </w:r>
      <w:r>
        <w:rPr>
          <w:rFonts w:hint="cs"/>
          <w:b/>
          <w:rtl/>
        </w:rPr>
        <w:t xml:space="preserve">באופן זה </w:t>
      </w:r>
      <w:r w:rsidRPr="005316E8">
        <w:rPr>
          <w:rFonts w:hint="cs"/>
          <w:b/>
          <w:rtl/>
        </w:rPr>
        <w:t>לשמר</w:t>
      </w:r>
      <w:r w:rsidRPr="005316E8">
        <w:rPr>
          <w:b/>
          <w:rtl/>
        </w:rPr>
        <w:t xml:space="preserve"> </w:t>
      </w:r>
      <w:r w:rsidRPr="005316E8">
        <w:rPr>
          <w:rFonts w:hint="cs"/>
          <w:b/>
          <w:rtl/>
        </w:rPr>
        <w:t>את</w:t>
      </w:r>
      <w:r w:rsidRPr="005316E8">
        <w:rPr>
          <w:b/>
          <w:rtl/>
        </w:rPr>
        <w:t xml:space="preserve"> </w:t>
      </w:r>
      <w:r w:rsidRPr="005316E8">
        <w:rPr>
          <w:rFonts w:hint="cs"/>
          <w:b/>
          <w:rtl/>
        </w:rPr>
        <w:t>אמון</w:t>
      </w:r>
      <w:r w:rsidRPr="005316E8">
        <w:rPr>
          <w:b/>
          <w:rtl/>
        </w:rPr>
        <w:t xml:space="preserve"> </w:t>
      </w:r>
      <w:r w:rsidRPr="005316E8">
        <w:rPr>
          <w:rFonts w:hint="cs"/>
          <w:b/>
          <w:rtl/>
        </w:rPr>
        <w:t>הציבור</w:t>
      </w:r>
      <w:r w:rsidRPr="005316E8">
        <w:rPr>
          <w:b/>
          <w:rtl/>
        </w:rPr>
        <w:t xml:space="preserve"> </w:t>
      </w:r>
      <w:r w:rsidRPr="005316E8">
        <w:rPr>
          <w:rFonts w:hint="cs"/>
          <w:b/>
          <w:rtl/>
        </w:rPr>
        <w:t>במערך</w:t>
      </w:r>
      <w:r w:rsidRPr="005316E8">
        <w:rPr>
          <w:b/>
          <w:rtl/>
        </w:rPr>
        <w:t xml:space="preserve"> </w:t>
      </w:r>
      <w:r w:rsidRPr="005316E8">
        <w:rPr>
          <w:rFonts w:hint="cs"/>
          <w:b/>
          <w:rtl/>
        </w:rPr>
        <w:t>הכשרות</w:t>
      </w:r>
      <w:r w:rsidRPr="005316E8">
        <w:rPr>
          <w:b/>
          <w:rtl/>
        </w:rPr>
        <w:t>.</w:t>
      </w:r>
    </w:p>
    <w:p w:rsidR="00FC2850" w:rsidRPr="00CC61BE" w:rsidP="00F41B61">
      <w:pPr>
        <w:pStyle w:val="takzir-text"/>
        <w:pBdr>
          <w:top w:val="none" w:sz="0" w:space="0" w:color="auto"/>
          <w:bottom w:val="none" w:sz="0" w:space="0" w:color="auto"/>
        </w:pBdr>
        <w:bidi/>
        <w:rPr>
          <w:rtl/>
        </w:rPr>
      </w:pPr>
      <w:r w:rsidRPr="004F5330">
        <w:rPr>
          <w:rFonts w:hint="cs"/>
          <w:b/>
          <w:rtl/>
        </w:rPr>
        <w:t xml:space="preserve">על אגף הבקרה ליישם </w:t>
      </w:r>
      <w:r w:rsidRPr="004F5330">
        <w:rPr>
          <w:b/>
          <w:rtl/>
        </w:rPr>
        <w:t xml:space="preserve">מדיניות עקבית ואחידה </w:t>
      </w:r>
      <w:r>
        <w:rPr>
          <w:rFonts w:hint="cs"/>
          <w:b/>
          <w:rtl/>
        </w:rPr>
        <w:t>הנוגעת ל</w:t>
      </w:r>
      <w:r w:rsidRPr="004F5330">
        <w:rPr>
          <w:b/>
          <w:rtl/>
        </w:rPr>
        <w:t xml:space="preserve">פיקוח </w:t>
      </w:r>
      <w:r w:rsidRPr="004F5330">
        <w:rPr>
          <w:rFonts w:hint="cs"/>
          <w:b/>
          <w:rtl/>
        </w:rPr>
        <w:t xml:space="preserve">על המועצות הדתיות </w:t>
      </w:r>
      <w:r>
        <w:rPr>
          <w:rFonts w:hint="cs"/>
          <w:b/>
          <w:rtl/>
        </w:rPr>
        <w:t>ולעקוב</w:t>
      </w:r>
      <w:r w:rsidRPr="004F5330">
        <w:rPr>
          <w:rFonts w:hint="cs"/>
          <w:b/>
          <w:rtl/>
        </w:rPr>
        <w:t xml:space="preserve"> אחר תיקון הליקויים שנמצאו </w:t>
      </w:r>
      <w:r>
        <w:rPr>
          <w:rFonts w:hint="cs"/>
          <w:b/>
          <w:rtl/>
        </w:rPr>
        <w:t>ב</w:t>
      </w:r>
      <w:r w:rsidRPr="004F5330">
        <w:rPr>
          <w:rFonts w:hint="cs"/>
          <w:b/>
          <w:rtl/>
        </w:rPr>
        <w:t>ביקור</w:t>
      </w:r>
      <w:r>
        <w:rPr>
          <w:rFonts w:hint="cs"/>
          <w:b/>
          <w:rtl/>
        </w:rPr>
        <w:t>ו</w:t>
      </w:r>
      <w:r w:rsidRPr="004F5330">
        <w:rPr>
          <w:rFonts w:hint="cs"/>
          <w:b/>
          <w:rtl/>
        </w:rPr>
        <w:t xml:space="preserve">ת </w:t>
      </w:r>
      <w:r>
        <w:rPr>
          <w:rFonts w:hint="cs"/>
          <w:b/>
          <w:rtl/>
        </w:rPr>
        <w:t>שביצעו</w:t>
      </w:r>
      <w:r w:rsidRPr="004F5330">
        <w:rPr>
          <w:rFonts w:hint="cs"/>
          <w:b/>
          <w:rtl/>
        </w:rPr>
        <w:t xml:space="preserve"> משרדי </w:t>
      </w:r>
      <w:r>
        <w:rPr>
          <w:rFonts w:hint="cs"/>
          <w:b/>
          <w:rtl/>
        </w:rPr>
        <w:t>רואי החשבון מטעמו.</w:t>
      </w:r>
    </w:p>
    <w:p w:rsidR="00FC2850" w:rsidRPr="00B56D01" w:rsidP="00F41B61">
      <w:pPr>
        <w:pStyle w:val="takzir-text"/>
        <w:pBdr>
          <w:top w:val="none" w:sz="0" w:space="0" w:color="auto"/>
          <w:bottom w:val="none" w:sz="0" w:space="0" w:color="auto"/>
        </w:pBdr>
        <w:bidi/>
        <w:rPr>
          <w:rtl/>
        </w:rPr>
      </w:pPr>
      <w:r>
        <w:rPr>
          <w:rFonts w:hint="cs"/>
          <w:rtl/>
        </w:rPr>
        <w:t xml:space="preserve">על המשרדים המעורבים - משרד האוצר, המשרד לשירותי דת והרבנות - לגבש </w:t>
      </w:r>
      <w:r w:rsidRPr="009012A2">
        <w:rPr>
          <w:rFonts w:hint="cs"/>
          <w:rtl/>
        </w:rPr>
        <w:t>מסד נתונים מוסכם בעניין אומדן עלויות הכשרות והנטל הכלכלי המוטל על המשק. מסד נתונים זה חשוב לצורך גיבוש מדיניות מוסכמת</w:t>
      </w:r>
      <w:r>
        <w:rPr>
          <w:rFonts w:hint="cs"/>
          <w:rtl/>
        </w:rPr>
        <w:t xml:space="preserve"> שתביא לידי</w:t>
      </w:r>
      <w:r w:rsidRPr="009012A2">
        <w:rPr>
          <w:rFonts w:hint="cs"/>
          <w:rtl/>
        </w:rPr>
        <w:t xml:space="preserve"> צמצומן של עלויות הכשרות. על כל הגורמים המעורבים בהסדרת מערך הכשרות לפעול בתיאום </w:t>
      </w:r>
      <w:r w:rsidRPr="000F59B5">
        <w:rPr>
          <w:rFonts w:hint="cs"/>
          <w:rtl/>
        </w:rPr>
        <w:t xml:space="preserve">וללא דיחוי לבחינת האפשרויות לצמצומן של עלויות </w:t>
      </w:r>
      <w:r>
        <w:rPr>
          <w:rFonts w:hint="cs"/>
          <w:rtl/>
        </w:rPr>
        <w:t>אלה</w:t>
      </w:r>
      <w:r w:rsidRPr="000F59B5">
        <w:rPr>
          <w:rFonts w:hint="cs"/>
          <w:rtl/>
        </w:rPr>
        <w:t>.</w:t>
      </w:r>
    </w:p>
    <w:p w:rsidR="00FC2850" w:rsidP="00F41B61">
      <w:pPr>
        <w:pStyle w:val="takzir-text"/>
        <w:pBdr>
          <w:top w:val="none" w:sz="0" w:space="0" w:color="auto"/>
        </w:pBdr>
        <w:bidi/>
        <w:rPr>
          <w:rtl/>
        </w:rPr>
      </w:pPr>
      <w:r w:rsidRPr="00B076BA">
        <w:rPr>
          <w:rtl/>
        </w:rPr>
        <w:t>לנוכח הממצאים החמורים המועלים בדוח ביקורת זה בכל הנוגע לפעולות המועצות הדתיות בתחום הכשרות, ראוי ונכון הוא שהשר לשירותי דת יפעיל את סמכותו המוענקת לו בחוק שירותי הדת ויתערב ללא דיחוי לצורך הנהגתה של רפורמה מקיפה להסדרת מערך הכשרות במועצות הדתיות.</w:t>
      </w:r>
      <w:r w:rsidRPr="000B3CF1" w:rsidR="000B3CF1">
        <w:rPr>
          <w:rtl/>
        </w:rPr>
        <w:t xml:space="preserve"> </w:t>
      </w:r>
      <w:r w:rsidRPr="0012789B" w:rsidR="000B3CF1">
        <w:rPr>
          <w:noProof/>
          <w:rtl/>
        </w:rPr>
        <mc:AlternateContent>
          <mc:Choice Requires="wps">
            <w:drawing>
              <wp:anchor distT="0" distB="0" distL="114300" distR="114300" simplePos="0" relativeHeight="251670528" behindDoc="1" locked="0" layoutInCell="1" allowOverlap="1">
                <wp:simplePos x="0" y="0"/>
                <wp:positionH relativeFrom="margin">
                  <wp:posOffset>-431800</wp:posOffset>
                </wp:positionH>
                <wp:positionV relativeFrom="margin">
                  <wp:align>top</wp:align>
                </wp:positionV>
                <wp:extent cx="1512000" cy="4590000"/>
                <wp:effectExtent l="0" t="0" r="0" b="1270"/>
                <wp:wrapNone/>
                <wp:docPr id="2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0B3CF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38161249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50233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0B3CF1">
                            <w:pPr>
                              <w:spacing w:after="0" w:line="240" w:lineRule="auto"/>
                              <w:rPr>
                                <w:rFonts w:cs="Tahoma"/>
                                <w:color w:val="0B5294"/>
                                <w:spacing w:val="-4"/>
                                <w:sz w:val="24"/>
                                <w:szCs w:val="24"/>
                                <w:rtl/>
                                <w:cs/>
                              </w:rPr>
                            </w:pPr>
                            <w:r w:rsidRPr="000B3CF1">
                              <w:rPr>
                                <w:rFonts w:cs="Tahoma" w:hint="eastAsia"/>
                                <w:color w:val="0B5294"/>
                                <w:spacing w:val="-4"/>
                                <w:sz w:val="24"/>
                                <w:szCs w:val="24"/>
                                <w:rtl/>
                              </w:rPr>
                              <w:t>לנוכח</w:t>
                            </w:r>
                            <w:r w:rsidRPr="000B3CF1">
                              <w:rPr>
                                <w:rFonts w:cs="Tahoma"/>
                                <w:color w:val="0B5294"/>
                                <w:spacing w:val="-4"/>
                                <w:sz w:val="24"/>
                                <w:szCs w:val="24"/>
                                <w:rtl/>
                              </w:rPr>
                              <w:t xml:space="preserve"> </w:t>
                            </w:r>
                            <w:r w:rsidRPr="000B3CF1">
                              <w:rPr>
                                <w:rFonts w:cs="Tahoma" w:hint="eastAsia"/>
                                <w:color w:val="0B5294"/>
                                <w:spacing w:val="-4"/>
                                <w:sz w:val="24"/>
                                <w:szCs w:val="24"/>
                                <w:rtl/>
                              </w:rPr>
                              <w:t>הממצאים</w:t>
                            </w:r>
                            <w:r w:rsidRPr="000B3CF1">
                              <w:rPr>
                                <w:rFonts w:cs="Tahoma"/>
                                <w:color w:val="0B5294"/>
                                <w:spacing w:val="-4"/>
                                <w:sz w:val="24"/>
                                <w:szCs w:val="24"/>
                                <w:rtl/>
                              </w:rPr>
                              <w:t xml:space="preserve"> </w:t>
                            </w:r>
                            <w:r w:rsidRPr="000B3CF1">
                              <w:rPr>
                                <w:rFonts w:cs="Tahoma" w:hint="eastAsia"/>
                                <w:color w:val="0B5294"/>
                                <w:spacing w:val="-4"/>
                                <w:sz w:val="24"/>
                                <w:szCs w:val="24"/>
                                <w:rtl/>
                              </w:rPr>
                              <w:t>החמורים</w:t>
                            </w:r>
                            <w:r w:rsidRPr="000B3CF1">
                              <w:rPr>
                                <w:rFonts w:cs="Tahoma"/>
                                <w:color w:val="0B5294"/>
                                <w:spacing w:val="-4"/>
                                <w:sz w:val="24"/>
                                <w:szCs w:val="24"/>
                                <w:rtl/>
                              </w:rPr>
                              <w:t xml:space="preserve"> </w:t>
                            </w:r>
                            <w:r w:rsidRPr="000B3CF1">
                              <w:rPr>
                                <w:rFonts w:cs="Tahoma" w:hint="eastAsia"/>
                                <w:color w:val="0B5294"/>
                                <w:spacing w:val="-4"/>
                                <w:sz w:val="24"/>
                                <w:szCs w:val="24"/>
                                <w:rtl/>
                              </w:rPr>
                              <w:t>המועלים</w:t>
                            </w:r>
                            <w:r w:rsidRPr="000B3CF1">
                              <w:rPr>
                                <w:rFonts w:cs="Tahoma"/>
                                <w:color w:val="0B5294"/>
                                <w:spacing w:val="-4"/>
                                <w:sz w:val="24"/>
                                <w:szCs w:val="24"/>
                                <w:rtl/>
                              </w:rPr>
                              <w:t xml:space="preserve"> </w:t>
                            </w:r>
                            <w:r w:rsidRPr="000B3CF1">
                              <w:rPr>
                                <w:rFonts w:cs="Tahoma" w:hint="eastAsia"/>
                                <w:color w:val="0B5294"/>
                                <w:spacing w:val="-4"/>
                                <w:sz w:val="24"/>
                                <w:szCs w:val="24"/>
                                <w:rtl/>
                              </w:rPr>
                              <w:t>בדוח</w:t>
                            </w:r>
                            <w:r w:rsidRPr="000B3CF1">
                              <w:rPr>
                                <w:rFonts w:cs="Tahoma"/>
                                <w:color w:val="0B5294"/>
                                <w:spacing w:val="-4"/>
                                <w:sz w:val="24"/>
                                <w:szCs w:val="24"/>
                                <w:rtl/>
                              </w:rPr>
                              <w:t xml:space="preserve"> </w:t>
                            </w:r>
                            <w:r w:rsidRPr="000B3CF1">
                              <w:rPr>
                                <w:rFonts w:cs="Tahoma" w:hint="eastAsia"/>
                                <w:color w:val="0B5294"/>
                                <w:spacing w:val="-4"/>
                                <w:sz w:val="24"/>
                                <w:szCs w:val="24"/>
                                <w:rtl/>
                              </w:rPr>
                              <w:t>ביקורת</w:t>
                            </w:r>
                            <w:r w:rsidRPr="000B3CF1">
                              <w:rPr>
                                <w:rFonts w:cs="Tahoma"/>
                                <w:color w:val="0B5294"/>
                                <w:spacing w:val="-4"/>
                                <w:sz w:val="24"/>
                                <w:szCs w:val="24"/>
                                <w:rtl/>
                              </w:rPr>
                              <w:t xml:space="preserve"> </w:t>
                            </w:r>
                            <w:r w:rsidRPr="000B3CF1">
                              <w:rPr>
                                <w:rFonts w:cs="Tahoma" w:hint="eastAsia"/>
                                <w:color w:val="0B5294"/>
                                <w:spacing w:val="-4"/>
                                <w:sz w:val="24"/>
                                <w:szCs w:val="24"/>
                                <w:rtl/>
                              </w:rPr>
                              <w:t>זה</w:t>
                            </w:r>
                            <w:r w:rsidRPr="000B3CF1">
                              <w:rPr>
                                <w:rFonts w:cs="Tahoma"/>
                                <w:color w:val="0B5294"/>
                                <w:spacing w:val="-4"/>
                                <w:sz w:val="24"/>
                                <w:szCs w:val="24"/>
                                <w:rtl/>
                              </w:rPr>
                              <w:t xml:space="preserve"> </w:t>
                            </w:r>
                            <w:r w:rsidRPr="000B3CF1">
                              <w:rPr>
                                <w:rFonts w:cs="Tahoma" w:hint="eastAsia"/>
                                <w:color w:val="0B5294"/>
                                <w:spacing w:val="-4"/>
                                <w:sz w:val="24"/>
                                <w:szCs w:val="24"/>
                                <w:rtl/>
                              </w:rPr>
                              <w:t>בכל</w:t>
                            </w:r>
                            <w:r w:rsidRPr="000B3CF1">
                              <w:rPr>
                                <w:rFonts w:cs="Tahoma"/>
                                <w:color w:val="0B5294"/>
                                <w:spacing w:val="-4"/>
                                <w:sz w:val="24"/>
                                <w:szCs w:val="24"/>
                                <w:rtl/>
                              </w:rPr>
                              <w:t xml:space="preserve"> </w:t>
                            </w:r>
                            <w:r w:rsidRPr="000B3CF1">
                              <w:rPr>
                                <w:rFonts w:cs="Tahoma" w:hint="eastAsia"/>
                                <w:color w:val="0B5294"/>
                                <w:spacing w:val="-4"/>
                                <w:sz w:val="24"/>
                                <w:szCs w:val="24"/>
                                <w:rtl/>
                              </w:rPr>
                              <w:t>הנוגע</w:t>
                            </w:r>
                            <w:r w:rsidRPr="000B3CF1">
                              <w:rPr>
                                <w:rFonts w:cs="Tahoma"/>
                                <w:color w:val="0B5294"/>
                                <w:spacing w:val="-4"/>
                                <w:sz w:val="24"/>
                                <w:szCs w:val="24"/>
                                <w:rtl/>
                              </w:rPr>
                              <w:t xml:space="preserve"> </w:t>
                            </w:r>
                            <w:r w:rsidRPr="000B3CF1">
                              <w:rPr>
                                <w:rFonts w:cs="Tahoma" w:hint="eastAsia"/>
                                <w:color w:val="0B5294"/>
                                <w:spacing w:val="-4"/>
                                <w:sz w:val="24"/>
                                <w:szCs w:val="24"/>
                                <w:rtl/>
                              </w:rPr>
                              <w:t>לפעולות</w:t>
                            </w:r>
                            <w:r w:rsidRPr="000B3CF1">
                              <w:rPr>
                                <w:rFonts w:cs="Tahoma"/>
                                <w:color w:val="0B5294"/>
                                <w:spacing w:val="-4"/>
                                <w:sz w:val="24"/>
                                <w:szCs w:val="24"/>
                                <w:rtl/>
                              </w:rPr>
                              <w:t xml:space="preserve"> </w:t>
                            </w:r>
                            <w:r w:rsidRPr="000B3CF1">
                              <w:rPr>
                                <w:rFonts w:cs="Tahoma" w:hint="eastAsia"/>
                                <w:color w:val="0B5294"/>
                                <w:spacing w:val="-4"/>
                                <w:sz w:val="24"/>
                                <w:szCs w:val="24"/>
                                <w:rtl/>
                              </w:rPr>
                              <w:t>המועצות</w:t>
                            </w:r>
                            <w:r w:rsidRPr="000B3CF1">
                              <w:rPr>
                                <w:rFonts w:cs="Tahoma"/>
                                <w:color w:val="0B5294"/>
                                <w:spacing w:val="-4"/>
                                <w:sz w:val="24"/>
                                <w:szCs w:val="24"/>
                                <w:rtl/>
                              </w:rPr>
                              <w:t xml:space="preserve"> </w:t>
                            </w:r>
                            <w:r w:rsidRPr="000B3CF1">
                              <w:rPr>
                                <w:rFonts w:cs="Tahoma" w:hint="eastAsia"/>
                                <w:color w:val="0B5294"/>
                                <w:spacing w:val="-4"/>
                                <w:sz w:val="24"/>
                                <w:szCs w:val="24"/>
                                <w:rtl/>
                              </w:rPr>
                              <w:t>הדתיות</w:t>
                            </w:r>
                            <w:r w:rsidRPr="000B3CF1">
                              <w:rPr>
                                <w:rFonts w:cs="Tahoma"/>
                                <w:color w:val="0B5294"/>
                                <w:spacing w:val="-4"/>
                                <w:sz w:val="24"/>
                                <w:szCs w:val="24"/>
                                <w:rtl/>
                              </w:rPr>
                              <w:t xml:space="preserve"> </w:t>
                            </w:r>
                            <w:r w:rsidRPr="000B3CF1">
                              <w:rPr>
                                <w:rFonts w:cs="Tahoma" w:hint="eastAsia"/>
                                <w:color w:val="0B5294"/>
                                <w:spacing w:val="-4"/>
                                <w:sz w:val="24"/>
                                <w:szCs w:val="24"/>
                                <w:rtl/>
                              </w:rPr>
                              <w:t>בתחום</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w:t>
                            </w:r>
                            <w:r w:rsidRPr="000B3CF1">
                              <w:rPr>
                                <w:rFonts w:cs="Tahoma" w:hint="eastAsia"/>
                                <w:color w:val="0B5294"/>
                                <w:spacing w:val="-4"/>
                                <w:sz w:val="24"/>
                                <w:szCs w:val="24"/>
                                <w:rtl/>
                              </w:rPr>
                              <w:t>ראוי</w:t>
                            </w:r>
                            <w:r w:rsidRPr="000B3CF1">
                              <w:rPr>
                                <w:rFonts w:cs="Tahoma"/>
                                <w:color w:val="0B5294"/>
                                <w:spacing w:val="-4"/>
                                <w:sz w:val="24"/>
                                <w:szCs w:val="24"/>
                                <w:rtl/>
                              </w:rPr>
                              <w:t xml:space="preserve"> </w:t>
                            </w:r>
                            <w:r w:rsidRPr="000B3CF1">
                              <w:rPr>
                                <w:rFonts w:cs="Tahoma" w:hint="eastAsia"/>
                                <w:color w:val="0B5294"/>
                                <w:spacing w:val="-4"/>
                                <w:sz w:val="24"/>
                                <w:szCs w:val="24"/>
                                <w:rtl/>
                              </w:rPr>
                              <w:t>ונכון</w:t>
                            </w:r>
                            <w:r w:rsidRPr="000B3CF1">
                              <w:rPr>
                                <w:rFonts w:cs="Tahoma"/>
                                <w:color w:val="0B5294"/>
                                <w:spacing w:val="-4"/>
                                <w:sz w:val="24"/>
                                <w:szCs w:val="24"/>
                                <w:rtl/>
                              </w:rPr>
                              <w:t xml:space="preserve"> </w:t>
                            </w:r>
                            <w:r w:rsidRPr="000B3CF1">
                              <w:rPr>
                                <w:rFonts w:cs="Tahoma" w:hint="eastAsia"/>
                                <w:color w:val="0B5294"/>
                                <w:spacing w:val="-4"/>
                                <w:sz w:val="24"/>
                                <w:szCs w:val="24"/>
                                <w:rtl/>
                              </w:rPr>
                              <w:t>הוא</w:t>
                            </w:r>
                            <w:r w:rsidRPr="000B3CF1">
                              <w:rPr>
                                <w:rFonts w:cs="Tahoma"/>
                                <w:color w:val="0B5294"/>
                                <w:spacing w:val="-4"/>
                                <w:sz w:val="24"/>
                                <w:szCs w:val="24"/>
                                <w:rtl/>
                              </w:rPr>
                              <w:t xml:space="preserve"> </w:t>
                            </w:r>
                            <w:r w:rsidRPr="000B3CF1">
                              <w:rPr>
                                <w:rFonts w:cs="Tahoma" w:hint="eastAsia"/>
                                <w:color w:val="0B5294"/>
                                <w:spacing w:val="-4"/>
                                <w:sz w:val="24"/>
                                <w:szCs w:val="24"/>
                                <w:rtl/>
                              </w:rPr>
                              <w:t>שהשר</w:t>
                            </w:r>
                            <w:r w:rsidRPr="000B3CF1">
                              <w:rPr>
                                <w:rFonts w:cs="Tahoma"/>
                                <w:color w:val="0B5294"/>
                                <w:spacing w:val="-4"/>
                                <w:sz w:val="24"/>
                                <w:szCs w:val="24"/>
                                <w:rtl/>
                              </w:rPr>
                              <w:t xml:space="preserve"> </w:t>
                            </w:r>
                            <w:r w:rsidRPr="000B3CF1">
                              <w:rPr>
                                <w:rFonts w:cs="Tahoma" w:hint="eastAsia"/>
                                <w:color w:val="0B5294"/>
                                <w:spacing w:val="-4"/>
                                <w:sz w:val="24"/>
                                <w:szCs w:val="24"/>
                                <w:rtl/>
                              </w:rPr>
                              <w:t>לשירותי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דת</w:t>
                            </w:r>
                            <w:r w:rsidRPr="000B3CF1">
                              <w:rPr>
                                <w:rFonts w:cs="Tahoma"/>
                                <w:color w:val="0B5294"/>
                                <w:spacing w:val="-4"/>
                                <w:sz w:val="24"/>
                                <w:szCs w:val="24"/>
                                <w:rtl/>
                              </w:rPr>
                              <w:t xml:space="preserve"> </w:t>
                            </w:r>
                            <w:r w:rsidRPr="000B3CF1">
                              <w:rPr>
                                <w:rFonts w:cs="Tahoma" w:hint="eastAsia"/>
                                <w:color w:val="0B5294"/>
                                <w:spacing w:val="-4"/>
                                <w:sz w:val="24"/>
                                <w:szCs w:val="24"/>
                                <w:rtl/>
                              </w:rPr>
                              <w:t>יפעיל</w:t>
                            </w:r>
                            <w:r w:rsidRPr="000B3CF1">
                              <w:rPr>
                                <w:rFonts w:cs="Tahoma"/>
                                <w:color w:val="0B5294"/>
                                <w:spacing w:val="-4"/>
                                <w:sz w:val="24"/>
                                <w:szCs w:val="24"/>
                                <w:rtl/>
                              </w:rPr>
                              <w:t xml:space="preserve"> </w:t>
                            </w:r>
                            <w:r w:rsidRPr="000B3CF1">
                              <w:rPr>
                                <w:rFonts w:cs="Tahoma" w:hint="eastAsia"/>
                                <w:color w:val="0B5294"/>
                                <w:spacing w:val="-4"/>
                                <w:sz w:val="24"/>
                                <w:szCs w:val="24"/>
                                <w:rtl/>
                              </w:rPr>
                              <w:t>את</w:t>
                            </w:r>
                            <w:r w:rsidRPr="000B3CF1">
                              <w:rPr>
                                <w:rFonts w:cs="Tahoma"/>
                                <w:color w:val="0B5294"/>
                                <w:spacing w:val="-4"/>
                                <w:sz w:val="24"/>
                                <w:szCs w:val="24"/>
                                <w:rtl/>
                              </w:rPr>
                              <w:t xml:space="preserve"> </w:t>
                            </w:r>
                            <w:r w:rsidRPr="000B3CF1">
                              <w:rPr>
                                <w:rFonts w:cs="Tahoma" w:hint="eastAsia"/>
                                <w:color w:val="0B5294"/>
                                <w:spacing w:val="-4"/>
                                <w:sz w:val="24"/>
                                <w:szCs w:val="24"/>
                                <w:rtl/>
                              </w:rPr>
                              <w:t>סמכותו</w:t>
                            </w:r>
                            <w:r w:rsidRPr="000B3CF1">
                              <w:rPr>
                                <w:rFonts w:cs="Tahoma"/>
                                <w:color w:val="0B5294"/>
                                <w:spacing w:val="-4"/>
                                <w:sz w:val="24"/>
                                <w:szCs w:val="24"/>
                                <w:rtl/>
                              </w:rPr>
                              <w:t xml:space="preserve"> </w:t>
                            </w:r>
                            <w:r w:rsidRPr="000B3CF1">
                              <w:rPr>
                                <w:rFonts w:cs="Tahoma" w:hint="eastAsia"/>
                                <w:color w:val="0B5294"/>
                                <w:spacing w:val="-4"/>
                                <w:sz w:val="24"/>
                                <w:szCs w:val="24"/>
                                <w:rtl/>
                              </w:rPr>
                              <w:t>המוענקת</w:t>
                            </w:r>
                            <w:r w:rsidRPr="000B3CF1">
                              <w:rPr>
                                <w:rFonts w:cs="Tahoma"/>
                                <w:color w:val="0B5294"/>
                                <w:spacing w:val="-4"/>
                                <w:sz w:val="24"/>
                                <w:szCs w:val="24"/>
                                <w:rtl/>
                              </w:rPr>
                              <w:t xml:space="preserve"> </w:t>
                            </w:r>
                            <w:r w:rsidRPr="000B3CF1">
                              <w:rPr>
                                <w:rFonts w:cs="Tahoma" w:hint="eastAsia"/>
                                <w:color w:val="0B5294"/>
                                <w:spacing w:val="-4"/>
                                <w:sz w:val="24"/>
                                <w:szCs w:val="24"/>
                                <w:rtl/>
                              </w:rPr>
                              <w:t>לו</w:t>
                            </w:r>
                            <w:r w:rsidRPr="000B3CF1">
                              <w:rPr>
                                <w:rFonts w:cs="Tahoma"/>
                                <w:color w:val="0B5294"/>
                                <w:spacing w:val="-4"/>
                                <w:sz w:val="24"/>
                                <w:szCs w:val="24"/>
                                <w:rtl/>
                              </w:rPr>
                              <w:t xml:space="preserve"> </w:t>
                            </w:r>
                            <w:r w:rsidRPr="000B3CF1">
                              <w:rPr>
                                <w:rFonts w:cs="Tahoma" w:hint="eastAsia"/>
                                <w:color w:val="0B5294"/>
                                <w:spacing w:val="-4"/>
                                <w:sz w:val="24"/>
                                <w:szCs w:val="24"/>
                                <w:rtl/>
                              </w:rPr>
                              <w:t>בחוק</w:t>
                            </w:r>
                            <w:r w:rsidRPr="000B3CF1">
                              <w:rPr>
                                <w:rFonts w:cs="Tahoma"/>
                                <w:color w:val="0B5294"/>
                                <w:spacing w:val="-4"/>
                                <w:sz w:val="24"/>
                                <w:szCs w:val="24"/>
                                <w:rtl/>
                              </w:rPr>
                              <w:t xml:space="preserve"> </w:t>
                            </w:r>
                            <w:r w:rsidRPr="000B3CF1">
                              <w:rPr>
                                <w:rFonts w:cs="Tahoma" w:hint="eastAsia"/>
                                <w:color w:val="0B5294"/>
                                <w:spacing w:val="-4"/>
                                <w:sz w:val="24"/>
                                <w:szCs w:val="24"/>
                                <w:rtl/>
                              </w:rPr>
                              <w:t>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הדת</w:t>
                            </w:r>
                            <w:r w:rsidRPr="000B3CF1">
                              <w:rPr>
                                <w:rFonts w:cs="Tahoma"/>
                                <w:color w:val="0B5294"/>
                                <w:spacing w:val="-4"/>
                                <w:sz w:val="24"/>
                                <w:szCs w:val="24"/>
                                <w:rtl/>
                              </w:rPr>
                              <w:t xml:space="preserve"> </w:t>
                            </w:r>
                            <w:r w:rsidRPr="000B3CF1">
                              <w:rPr>
                                <w:rFonts w:cs="Tahoma" w:hint="eastAsia"/>
                                <w:color w:val="0B5294"/>
                                <w:spacing w:val="-4"/>
                                <w:sz w:val="24"/>
                                <w:szCs w:val="24"/>
                                <w:rtl/>
                              </w:rPr>
                              <w:t>ויתערב</w:t>
                            </w:r>
                            <w:r w:rsidRPr="000B3CF1">
                              <w:rPr>
                                <w:rFonts w:cs="Tahoma"/>
                                <w:color w:val="0B5294"/>
                                <w:spacing w:val="-4"/>
                                <w:sz w:val="24"/>
                                <w:szCs w:val="24"/>
                                <w:rtl/>
                              </w:rPr>
                              <w:t xml:space="preserve"> </w:t>
                            </w:r>
                            <w:r w:rsidRPr="000B3CF1">
                              <w:rPr>
                                <w:rFonts w:cs="Tahoma" w:hint="eastAsia"/>
                                <w:color w:val="0B5294"/>
                                <w:spacing w:val="-4"/>
                                <w:sz w:val="24"/>
                                <w:szCs w:val="24"/>
                                <w:rtl/>
                              </w:rPr>
                              <w:t>ללא</w:t>
                            </w:r>
                            <w:r w:rsidRPr="000B3CF1">
                              <w:rPr>
                                <w:rFonts w:cs="Tahoma"/>
                                <w:color w:val="0B5294"/>
                                <w:spacing w:val="-4"/>
                                <w:sz w:val="24"/>
                                <w:szCs w:val="24"/>
                                <w:rtl/>
                              </w:rPr>
                              <w:t xml:space="preserve"> </w:t>
                            </w:r>
                            <w:r w:rsidRPr="000B3CF1">
                              <w:rPr>
                                <w:rFonts w:cs="Tahoma" w:hint="eastAsia"/>
                                <w:color w:val="0B5294"/>
                                <w:spacing w:val="-4"/>
                                <w:sz w:val="24"/>
                                <w:szCs w:val="24"/>
                                <w:rtl/>
                              </w:rPr>
                              <w:t>דיחוי</w:t>
                            </w:r>
                            <w:r w:rsidRPr="000B3CF1">
                              <w:rPr>
                                <w:rFonts w:cs="Tahoma"/>
                                <w:color w:val="0B5294"/>
                                <w:spacing w:val="-4"/>
                                <w:sz w:val="24"/>
                                <w:szCs w:val="24"/>
                                <w:rtl/>
                              </w:rPr>
                              <w:t xml:space="preserve"> </w:t>
                            </w:r>
                            <w:r w:rsidRPr="000B3CF1">
                              <w:rPr>
                                <w:rFonts w:cs="Tahoma" w:hint="eastAsia"/>
                                <w:color w:val="0B5294"/>
                                <w:spacing w:val="-4"/>
                                <w:sz w:val="24"/>
                                <w:szCs w:val="24"/>
                                <w:rtl/>
                              </w:rPr>
                              <w:t>לצורך</w:t>
                            </w:r>
                            <w:r w:rsidRPr="000B3CF1">
                              <w:rPr>
                                <w:rFonts w:cs="Tahoma"/>
                                <w:color w:val="0B5294"/>
                                <w:spacing w:val="-4"/>
                                <w:sz w:val="24"/>
                                <w:szCs w:val="24"/>
                                <w:rtl/>
                              </w:rPr>
                              <w:t xml:space="preserve"> </w:t>
                            </w:r>
                            <w:r w:rsidRPr="000B3CF1">
                              <w:rPr>
                                <w:rFonts w:cs="Tahoma" w:hint="eastAsia"/>
                                <w:color w:val="0B5294"/>
                                <w:spacing w:val="-4"/>
                                <w:sz w:val="24"/>
                                <w:szCs w:val="24"/>
                                <w:rtl/>
                              </w:rPr>
                              <w:t>הנהגתה</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רפורמה</w:t>
                            </w:r>
                            <w:r w:rsidRPr="000B3CF1">
                              <w:rPr>
                                <w:rFonts w:cs="Tahoma"/>
                                <w:color w:val="0B5294"/>
                                <w:spacing w:val="-4"/>
                                <w:sz w:val="24"/>
                                <w:szCs w:val="24"/>
                                <w:rtl/>
                              </w:rPr>
                              <w:t xml:space="preserve"> </w:t>
                            </w:r>
                            <w:r w:rsidRPr="000B3CF1">
                              <w:rPr>
                                <w:rFonts w:cs="Tahoma" w:hint="eastAsia"/>
                                <w:color w:val="0B5294"/>
                                <w:spacing w:val="-4"/>
                                <w:sz w:val="24"/>
                                <w:szCs w:val="24"/>
                                <w:rtl/>
                              </w:rPr>
                              <w:t>מקיפה</w:t>
                            </w:r>
                            <w:r w:rsidRPr="000B3CF1">
                              <w:rPr>
                                <w:rFonts w:cs="Tahoma"/>
                                <w:color w:val="0B5294"/>
                                <w:spacing w:val="-4"/>
                                <w:sz w:val="24"/>
                                <w:szCs w:val="24"/>
                                <w:rtl/>
                              </w:rPr>
                              <w:t xml:space="preserve"> </w:t>
                            </w:r>
                            <w:r w:rsidRPr="000B3CF1">
                              <w:rPr>
                                <w:rFonts w:cs="Tahoma" w:hint="eastAsia"/>
                                <w:color w:val="0B5294"/>
                                <w:spacing w:val="-4"/>
                                <w:sz w:val="24"/>
                                <w:szCs w:val="24"/>
                                <w:rtl/>
                              </w:rPr>
                              <w:t>להסדרת</w:t>
                            </w:r>
                            <w:r w:rsidRPr="000B3CF1">
                              <w:rPr>
                                <w:rFonts w:cs="Tahoma"/>
                                <w:color w:val="0B5294"/>
                                <w:spacing w:val="-4"/>
                                <w:sz w:val="24"/>
                                <w:szCs w:val="24"/>
                                <w:rtl/>
                              </w:rPr>
                              <w:t xml:space="preserve"> </w:t>
                            </w:r>
                            <w:r w:rsidRPr="000B3CF1">
                              <w:rPr>
                                <w:rFonts w:cs="Tahoma" w:hint="eastAsia"/>
                                <w:color w:val="0B5294"/>
                                <w:spacing w:val="-4"/>
                                <w:sz w:val="24"/>
                                <w:szCs w:val="24"/>
                                <w:rtl/>
                              </w:rPr>
                              <w:t>מערך</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w:t>
                            </w:r>
                            <w:r w:rsidRPr="000B3CF1">
                              <w:rPr>
                                <w:rFonts w:cs="Tahoma" w:hint="eastAsia"/>
                                <w:color w:val="0B5294"/>
                                <w:spacing w:val="-4"/>
                                <w:sz w:val="24"/>
                                <w:szCs w:val="24"/>
                                <w:rtl/>
                              </w:rPr>
                              <w:t>במועצות</w:t>
                            </w:r>
                            <w:r w:rsidRPr="000B3CF1">
                              <w:rPr>
                                <w:rFonts w:cs="Tahoma"/>
                                <w:color w:val="0B5294"/>
                                <w:spacing w:val="-4"/>
                                <w:sz w:val="24"/>
                                <w:szCs w:val="24"/>
                                <w:rtl/>
                              </w:rPr>
                              <w:t xml:space="preserve"> </w:t>
                            </w:r>
                            <w:r w:rsidRPr="000B3CF1">
                              <w:rPr>
                                <w:rFonts w:cs="Tahoma" w:hint="eastAsia"/>
                                <w:color w:val="0B5294"/>
                                <w:spacing w:val="-4"/>
                                <w:sz w:val="24"/>
                                <w:szCs w:val="24"/>
                                <w:rtl/>
                              </w:rPr>
                              <w:t>הדתיות</w:t>
                            </w:r>
                          </w:p>
                          <w:p w:rsidR="00D007E4" w:rsidRPr="00373C5D" w:rsidP="000B3CF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37234854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76139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1"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44928" filled="f" stroked="f">
                <v:textbox>
                  <w:txbxContent>
                    <w:p w:rsidR="00D007E4" w:rsidRPr="00373C5D" w:rsidP="000B3CF1">
                      <w:pPr>
                        <w:spacing w:line="240" w:lineRule="atLeast"/>
                        <w:rPr>
                          <w:rFonts w:cs="Tahoma"/>
                          <w:b/>
                          <w:bCs/>
                          <w:color w:val="0B5294"/>
                          <w:sz w:val="48"/>
                          <w:szCs w:val="48"/>
                          <w:rtl/>
                        </w:rPr>
                      </w:pPr>
                      <w:drawing>
                        <wp:inline distT="0" distB="0" distL="0" distR="0">
                          <wp:extent cx="311150" cy="256800"/>
                          <wp:effectExtent l="0" t="0" r="0" b="0"/>
                          <wp:docPr id="2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515757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0B3CF1">
                      <w:pPr>
                        <w:spacing w:after="0" w:line="240" w:lineRule="auto"/>
                        <w:rPr>
                          <w:rFonts w:cs="Tahoma"/>
                          <w:color w:val="0B5294"/>
                          <w:spacing w:val="-4"/>
                          <w:sz w:val="24"/>
                          <w:szCs w:val="24"/>
                          <w:rtl/>
                          <w:cs/>
                        </w:rPr>
                      </w:pPr>
                      <w:r w:rsidRPr="000B3CF1">
                        <w:rPr>
                          <w:rFonts w:cs="Tahoma" w:hint="eastAsia"/>
                          <w:color w:val="0B5294"/>
                          <w:spacing w:val="-4"/>
                          <w:sz w:val="24"/>
                          <w:szCs w:val="24"/>
                          <w:rtl/>
                        </w:rPr>
                        <w:t>לנוכח</w:t>
                      </w:r>
                      <w:r w:rsidRPr="000B3CF1">
                        <w:rPr>
                          <w:rFonts w:cs="Tahoma"/>
                          <w:color w:val="0B5294"/>
                          <w:spacing w:val="-4"/>
                          <w:sz w:val="24"/>
                          <w:szCs w:val="24"/>
                          <w:rtl/>
                        </w:rPr>
                        <w:t xml:space="preserve"> </w:t>
                      </w:r>
                      <w:r w:rsidRPr="000B3CF1">
                        <w:rPr>
                          <w:rFonts w:cs="Tahoma" w:hint="eastAsia"/>
                          <w:color w:val="0B5294"/>
                          <w:spacing w:val="-4"/>
                          <w:sz w:val="24"/>
                          <w:szCs w:val="24"/>
                          <w:rtl/>
                        </w:rPr>
                        <w:t>הממצאים</w:t>
                      </w:r>
                      <w:r w:rsidRPr="000B3CF1">
                        <w:rPr>
                          <w:rFonts w:cs="Tahoma"/>
                          <w:color w:val="0B5294"/>
                          <w:spacing w:val="-4"/>
                          <w:sz w:val="24"/>
                          <w:szCs w:val="24"/>
                          <w:rtl/>
                        </w:rPr>
                        <w:t xml:space="preserve"> </w:t>
                      </w:r>
                      <w:r w:rsidRPr="000B3CF1">
                        <w:rPr>
                          <w:rFonts w:cs="Tahoma" w:hint="eastAsia"/>
                          <w:color w:val="0B5294"/>
                          <w:spacing w:val="-4"/>
                          <w:sz w:val="24"/>
                          <w:szCs w:val="24"/>
                          <w:rtl/>
                        </w:rPr>
                        <w:t>החמורים</w:t>
                      </w:r>
                      <w:r w:rsidRPr="000B3CF1">
                        <w:rPr>
                          <w:rFonts w:cs="Tahoma"/>
                          <w:color w:val="0B5294"/>
                          <w:spacing w:val="-4"/>
                          <w:sz w:val="24"/>
                          <w:szCs w:val="24"/>
                          <w:rtl/>
                        </w:rPr>
                        <w:t xml:space="preserve"> </w:t>
                      </w:r>
                      <w:r w:rsidRPr="000B3CF1">
                        <w:rPr>
                          <w:rFonts w:cs="Tahoma" w:hint="eastAsia"/>
                          <w:color w:val="0B5294"/>
                          <w:spacing w:val="-4"/>
                          <w:sz w:val="24"/>
                          <w:szCs w:val="24"/>
                          <w:rtl/>
                        </w:rPr>
                        <w:t>המועלים</w:t>
                      </w:r>
                      <w:r w:rsidRPr="000B3CF1">
                        <w:rPr>
                          <w:rFonts w:cs="Tahoma"/>
                          <w:color w:val="0B5294"/>
                          <w:spacing w:val="-4"/>
                          <w:sz w:val="24"/>
                          <w:szCs w:val="24"/>
                          <w:rtl/>
                        </w:rPr>
                        <w:t xml:space="preserve"> </w:t>
                      </w:r>
                      <w:r w:rsidRPr="000B3CF1">
                        <w:rPr>
                          <w:rFonts w:cs="Tahoma" w:hint="eastAsia"/>
                          <w:color w:val="0B5294"/>
                          <w:spacing w:val="-4"/>
                          <w:sz w:val="24"/>
                          <w:szCs w:val="24"/>
                          <w:rtl/>
                        </w:rPr>
                        <w:t>בדוח</w:t>
                      </w:r>
                      <w:r w:rsidRPr="000B3CF1">
                        <w:rPr>
                          <w:rFonts w:cs="Tahoma"/>
                          <w:color w:val="0B5294"/>
                          <w:spacing w:val="-4"/>
                          <w:sz w:val="24"/>
                          <w:szCs w:val="24"/>
                          <w:rtl/>
                        </w:rPr>
                        <w:t xml:space="preserve"> </w:t>
                      </w:r>
                      <w:r w:rsidRPr="000B3CF1">
                        <w:rPr>
                          <w:rFonts w:cs="Tahoma" w:hint="eastAsia"/>
                          <w:color w:val="0B5294"/>
                          <w:spacing w:val="-4"/>
                          <w:sz w:val="24"/>
                          <w:szCs w:val="24"/>
                          <w:rtl/>
                        </w:rPr>
                        <w:t>ביקורת</w:t>
                      </w:r>
                      <w:r w:rsidRPr="000B3CF1">
                        <w:rPr>
                          <w:rFonts w:cs="Tahoma"/>
                          <w:color w:val="0B5294"/>
                          <w:spacing w:val="-4"/>
                          <w:sz w:val="24"/>
                          <w:szCs w:val="24"/>
                          <w:rtl/>
                        </w:rPr>
                        <w:t xml:space="preserve"> </w:t>
                      </w:r>
                      <w:r w:rsidRPr="000B3CF1">
                        <w:rPr>
                          <w:rFonts w:cs="Tahoma" w:hint="eastAsia"/>
                          <w:color w:val="0B5294"/>
                          <w:spacing w:val="-4"/>
                          <w:sz w:val="24"/>
                          <w:szCs w:val="24"/>
                          <w:rtl/>
                        </w:rPr>
                        <w:t>זה</w:t>
                      </w:r>
                      <w:r w:rsidRPr="000B3CF1">
                        <w:rPr>
                          <w:rFonts w:cs="Tahoma"/>
                          <w:color w:val="0B5294"/>
                          <w:spacing w:val="-4"/>
                          <w:sz w:val="24"/>
                          <w:szCs w:val="24"/>
                          <w:rtl/>
                        </w:rPr>
                        <w:t xml:space="preserve"> </w:t>
                      </w:r>
                      <w:r w:rsidRPr="000B3CF1">
                        <w:rPr>
                          <w:rFonts w:cs="Tahoma" w:hint="eastAsia"/>
                          <w:color w:val="0B5294"/>
                          <w:spacing w:val="-4"/>
                          <w:sz w:val="24"/>
                          <w:szCs w:val="24"/>
                          <w:rtl/>
                        </w:rPr>
                        <w:t>בכל</w:t>
                      </w:r>
                      <w:r w:rsidRPr="000B3CF1">
                        <w:rPr>
                          <w:rFonts w:cs="Tahoma"/>
                          <w:color w:val="0B5294"/>
                          <w:spacing w:val="-4"/>
                          <w:sz w:val="24"/>
                          <w:szCs w:val="24"/>
                          <w:rtl/>
                        </w:rPr>
                        <w:t xml:space="preserve"> </w:t>
                      </w:r>
                      <w:r w:rsidRPr="000B3CF1">
                        <w:rPr>
                          <w:rFonts w:cs="Tahoma" w:hint="eastAsia"/>
                          <w:color w:val="0B5294"/>
                          <w:spacing w:val="-4"/>
                          <w:sz w:val="24"/>
                          <w:szCs w:val="24"/>
                          <w:rtl/>
                        </w:rPr>
                        <w:t>הנוגע</w:t>
                      </w:r>
                      <w:r w:rsidRPr="000B3CF1">
                        <w:rPr>
                          <w:rFonts w:cs="Tahoma"/>
                          <w:color w:val="0B5294"/>
                          <w:spacing w:val="-4"/>
                          <w:sz w:val="24"/>
                          <w:szCs w:val="24"/>
                          <w:rtl/>
                        </w:rPr>
                        <w:t xml:space="preserve"> </w:t>
                      </w:r>
                      <w:r w:rsidRPr="000B3CF1">
                        <w:rPr>
                          <w:rFonts w:cs="Tahoma" w:hint="eastAsia"/>
                          <w:color w:val="0B5294"/>
                          <w:spacing w:val="-4"/>
                          <w:sz w:val="24"/>
                          <w:szCs w:val="24"/>
                          <w:rtl/>
                        </w:rPr>
                        <w:t>לפעולות</w:t>
                      </w:r>
                      <w:r w:rsidRPr="000B3CF1">
                        <w:rPr>
                          <w:rFonts w:cs="Tahoma"/>
                          <w:color w:val="0B5294"/>
                          <w:spacing w:val="-4"/>
                          <w:sz w:val="24"/>
                          <w:szCs w:val="24"/>
                          <w:rtl/>
                        </w:rPr>
                        <w:t xml:space="preserve"> </w:t>
                      </w:r>
                      <w:r w:rsidRPr="000B3CF1">
                        <w:rPr>
                          <w:rFonts w:cs="Tahoma" w:hint="eastAsia"/>
                          <w:color w:val="0B5294"/>
                          <w:spacing w:val="-4"/>
                          <w:sz w:val="24"/>
                          <w:szCs w:val="24"/>
                          <w:rtl/>
                        </w:rPr>
                        <w:t>המועצות</w:t>
                      </w:r>
                      <w:r w:rsidRPr="000B3CF1">
                        <w:rPr>
                          <w:rFonts w:cs="Tahoma"/>
                          <w:color w:val="0B5294"/>
                          <w:spacing w:val="-4"/>
                          <w:sz w:val="24"/>
                          <w:szCs w:val="24"/>
                          <w:rtl/>
                        </w:rPr>
                        <w:t xml:space="preserve"> </w:t>
                      </w:r>
                      <w:r w:rsidRPr="000B3CF1">
                        <w:rPr>
                          <w:rFonts w:cs="Tahoma" w:hint="eastAsia"/>
                          <w:color w:val="0B5294"/>
                          <w:spacing w:val="-4"/>
                          <w:sz w:val="24"/>
                          <w:szCs w:val="24"/>
                          <w:rtl/>
                        </w:rPr>
                        <w:t>הדתיות</w:t>
                      </w:r>
                      <w:r w:rsidRPr="000B3CF1">
                        <w:rPr>
                          <w:rFonts w:cs="Tahoma"/>
                          <w:color w:val="0B5294"/>
                          <w:spacing w:val="-4"/>
                          <w:sz w:val="24"/>
                          <w:szCs w:val="24"/>
                          <w:rtl/>
                        </w:rPr>
                        <w:t xml:space="preserve"> </w:t>
                      </w:r>
                      <w:r w:rsidRPr="000B3CF1">
                        <w:rPr>
                          <w:rFonts w:cs="Tahoma" w:hint="eastAsia"/>
                          <w:color w:val="0B5294"/>
                          <w:spacing w:val="-4"/>
                          <w:sz w:val="24"/>
                          <w:szCs w:val="24"/>
                          <w:rtl/>
                        </w:rPr>
                        <w:t>בתחום</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w:t>
                      </w:r>
                      <w:r w:rsidRPr="000B3CF1">
                        <w:rPr>
                          <w:rFonts w:cs="Tahoma" w:hint="eastAsia"/>
                          <w:color w:val="0B5294"/>
                          <w:spacing w:val="-4"/>
                          <w:sz w:val="24"/>
                          <w:szCs w:val="24"/>
                          <w:rtl/>
                        </w:rPr>
                        <w:t>ראוי</w:t>
                      </w:r>
                      <w:r w:rsidRPr="000B3CF1">
                        <w:rPr>
                          <w:rFonts w:cs="Tahoma"/>
                          <w:color w:val="0B5294"/>
                          <w:spacing w:val="-4"/>
                          <w:sz w:val="24"/>
                          <w:szCs w:val="24"/>
                          <w:rtl/>
                        </w:rPr>
                        <w:t xml:space="preserve"> </w:t>
                      </w:r>
                      <w:r w:rsidRPr="000B3CF1">
                        <w:rPr>
                          <w:rFonts w:cs="Tahoma" w:hint="eastAsia"/>
                          <w:color w:val="0B5294"/>
                          <w:spacing w:val="-4"/>
                          <w:sz w:val="24"/>
                          <w:szCs w:val="24"/>
                          <w:rtl/>
                        </w:rPr>
                        <w:t>ונכון</w:t>
                      </w:r>
                      <w:r w:rsidRPr="000B3CF1">
                        <w:rPr>
                          <w:rFonts w:cs="Tahoma"/>
                          <w:color w:val="0B5294"/>
                          <w:spacing w:val="-4"/>
                          <w:sz w:val="24"/>
                          <w:szCs w:val="24"/>
                          <w:rtl/>
                        </w:rPr>
                        <w:t xml:space="preserve"> </w:t>
                      </w:r>
                      <w:r w:rsidRPr="000B3CF1">
                        <w:rPr>
                          <w:rFonts w:cs="Tahoma" w:hint="eastAsia"/>
                          <w:color w:val="0B5294"/>
                          <w:spacing w:val="-4"/>
                          <w:sz w:val="24"/>
                          <w:szCs w:val="24"/>
                          <w:rtl/>
                        </w:rPr>
                        <w:t>הוא</w:t>
                      </w:r>
                      <w:r w:rsidRPr="000B3CF1">
                        <w:rPr>
                          <w:rFonts w:cs="Tahoma"/>
                          <w:color w:val="0B5294"/>
                          <w:spacing w:val="-4"/>
                          <w:sz w:val="24"/>
                          <w:szCs w:val="24"/>
                          <w:rtl/>
                        </w:rPr>
                        <w:t xml:space="preserve"> </w:t>
                      </w:r>
                      <w:r w:rsidRPr="000B3CF1">
                        <w:rPr>
                          <w:rFonts w:cs="Tahoma" w:hint="eastAsia"/>
                          <w:color w:val="0B5294"/>
                          <w:spacing w:val="-4"/>
                          <w:sz w:val="24"/>
                          <w:szCs w:val="24"/>
                          <w:rtl/>
                        </w:rPr>
                        <w:t>שהשר</w:t>
                      </w:r>
                      <w:r w:rsidRPr="000B3CF1">
                        <w:rPr>
                          <w:rFonts w:cs="Tahoma"/>
                          <w:color w:val="0B5294"/>
                          <w:spacing w:val="-4"/>
                          <w:sz w:val="24"/>
                          <w:szCs w:val="24"/>
                          <w:rtl/>
                        </w:rPr>
                        <w:t xml:space="preserve"> </w:t>
                      </w:r>
                      <w:r w:rsidRPr="000B3CF1">
                        <w:rPr>
                          <w:rFonts w:cs="Tahoma" w:hint="eastAsia"/>
                          <w:color w:val="0B5294"/>
                          <w:spacing w:val="-4"/>
                          <w:sz w:val="24"/>
                          <w:szCs w:val="24"/>
                          <w:rtl/>
                        </w:rPr>
                        <w:t>לשירותי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דת</w:t>
                      </w:r>
                      <w:r w:rsidRPr="000B3CF1">
                        <w:rPr>
                          <w:rFonts w:cs="Tahoma"/>
                          <w:color w:val="0B5294"/>
                          <w:spacing w:val="-4"/>
                          <w:sz w:val="24"/>
                          <w:szCs w:val="24"/>
                          <w:rtl/>
                        </w:rPr>
                        <w:t xml:space="preserve"> </w:t>
                      </w:r>
                      <w:r w:rsidRPr="000B3CF1">
                        <w:rPr>
                          <w:rFonts w:cs="Tahoma" w:hint="eastAsia"/>
                          <w:color w:val="0B5294"/>
                          <w:spacing w:val="-4"/>
                          <w:sz w:val="24"/>
                          <w:szCs w:val="24"/>
                          <w:rtl/>
                        </w:rPr>
                        <w:t>יפעיל</w:t>
                      </w:r>
                      <w:r w:rsidRPr="000B3CF1">
                        <w:rPr>
                          <w:rFonts w:cs="Tahoma"/>
                          <w:color w:val="0B5294"/>
                          <w:spacing w:val="-4"/>
                          <w:sz w:val="24"/>
                          <w:szCs w:val="24"/>
                          <w:rtl/>
                        </w:rPr>
                        <w:t xml:space="preserve"> </w:t>
                      </w:r>
                      <w:r w:rsidRPr="000B3CF1">
                        <w:rPr>
                          <w:rFonts w:cs="Tahoma" w:hint="eastAsia"/>
                          <w:color w:val="0B5294"/>
                          <w:spacing w:val="-4"/>
                          <w:sz w:val="24"/>
                          <w:szCs w:val="24"/>
                          <w:rtl/>
                        </w:rPr>
                        <w:t>את</w:t>
                      </w:r>
                      <w:r w:rsidRPr="000B3CF1">
                        <w:rPr>
                          <w:rFonts w:cs="Tahoma"/>
                          <w:color w:val="0B5294"/>
                          <w:spacing w:val="-4"/>
                          <w:sz w:val="24"/>
                          <w:szCs w:val="24"/>
                          <w:rtl/>
                        </w:rPr>
                        <w:t xml:space="preserve"> </w:t>
                      </w:r>
                      <w:r w:rsidRPr="000B3CF1">
                        <w:rPr>
                          <w:rFonts w:cs="Tahoma" w:hint="eastAsia"/>
                          <w:color w:val="0B5294"/>
                          <w:spacing w:val="-4"/>
                          <w:sz w:val="24"/>
                          <w:szCs w:val="24"/>
                          <w:rtl/>
                        </w:rPr>
                        <w:t>סמכותו</w:t>
                      </w:r>
                      <w:r w:rsidRPr="000B3CF1">
                        <w:rPr>
                          <w:rFonts w:cs="Tahoma"/>
                          <w:color w:val="0B5294"/>
                          <w:spacing w:val="-4"/>
                          <w:sz w:val="24"/>
                          <w:szCs w:val="24"/>
                          <w:rtl/>
                        </w:rPr>
                        <w:t xml:space="preserve"> </w:t>
                      </w:r>
                      <w:r w:rsidRPr="000B3CF1">
                        <w:rPr>
                          <w:rFonts w:cs="Tahoma" w:hint="eastAsia"/>
                          <w:color w:val="0B5294"/>
                          <w:spacing w:val="-4"/>
                          <w:sz w:val="24"/>
                          <w:szCs w:val="24"/>
                          <w:rtl/>
                        </w:rPr>
                        <w:t>המוענקת</w:t>
                      </w:r>
                      <w:r w:rsidRPr="000B3CF1">
                        <w:rPr>
                          <w:rFonts w:cs="Tahoma"/>
                          <w:color w:val="0B5294"/>
                          <w:spacing w:val="-4"/>
                          <w:sz w:val="24"/>
                          <w:szCs w:val="24"/>
                          <w:rtl/>
                        </w:rPr>
                        <w:t xml:space="preserve"> </w:t>
                      </w:r>
                      <w:r w:rsidRPr="000B3CF1">
                        <w:rPr>
                          <w:rFonts w:cs="Tahoma" w:hint="eastAsia"/>
                          <w:color w:val="0B5294"/>
                          <w:spacing w:val="-4"/>
                          <w:sz w:val="24"/>
                          <w:szCs w:val="24"/>
                          <w:rtl/>
                        </w:rPr>
                        <w:t>לו</w:t>
                      </w:r>
                      <w:r w:rsidRPr="000B3CF1">
                        <w:rPr>
                          <w:rFonts w:cs="Tahoma"/>
                          <w:color w:val="0B5294"/>
                          <w:spacing w:val="-4"/>
                          <w:sz w:val="24"/>
                          <w:szCs w:val="24"/>
                          <w:rtl/>
                        </w:rPr>
                        <w:t xml:space="preserve"> </w:t>
                      </w:r>
                      <w:r w:rsidRPr="000B3CF1">
                        <w:rPr>
                          <w:rFonts w:cs="Tahoma" w:hint="eastAsia"/>
                          <w:color w:val="0B5294"/>
                          <w:spacing w:val="-4"/>
                          <w:sz w:val="24"/>
                          <w:szCs w:val="24"/>
                          <w:rtl/>
                        </w:rPr>
                        <w:t>בחוק</w:t>
                      </w:r>
                      <w:r w:rsidRPr="000B3CF1">
                        <w:rPr>
                          <w:rFonts w:cs="Tahoma"/>
                          <w:color w:val="0B5294"/>
                          <w:spacing w:val="-4"/>
                          <w:sz w:val="24"/>
                          <w:szCs w:val="24"/>
                          <w:rtl/>
                        </w:rPr>
                        <w:t xml:space="preserve"> </w:t>
                      </w:r>
                      <w:r w:rsidRPr="000B3CF1">
                        <w:rPr>
                          <w:rFonts w:cs="Tahoma" w:hint="eastAsia"/>
                          <w:color w:val="0B5294"/>
                          <w:spacing w:val="-4"/>
                          <w:sz w:val="24"/>
                          <w:szCs w:val="24"/>
                          <w:rtl/>
                        </w:rPr>
                        <w:t>שירותי</w:t>
                      </w:r>
                      <w:r w:rsidRPr="000B3CF1">
                        <w:rPr>
                          <w:rFonts w:cs="Tahoma"/>
                          <w:color w:val="0B5294"/>
                          <w:spacing w:val="-4"/>
                          <w:sz w:val="24"/>
                          <w:szCs w:val="24"/>
                          <w:rtl/>
                        </w:rPr>
                        <w:t xml:space="preserve"> </w:t>
                      </w:r>
                      <w:r w:rsidRPr="000B3CF1">
                        <w:rPr>
                          <w:rFonts w:cs="Tahoma" w:hint="eastAsia"/>
                          <w:color w:val="0B5294"/>
                          <w:spacing w:val="-4"/>
                          <w:sz w:val="24"/>
                          <w:szCs w:val="24"/>
                          <w:rtl/>
                        </w:rPr>
                        <w:t>הדת</w:t>
                      </w:r>
                      <w:r w:rsidRPr="000B3CF1">
                        <w:rPr>
                          <w:rFonts w:cs="Tahoma"/>
                          <w:color w:val="0B5294"/>
                          <w:spacing w:val="-4"/>
                          <w:sz w:val="24"/>
                          <w:szCs w:val="24"/>
                          <w:rtl/>
                        </w:rPr>
                        <w:t xml:space="preserve"> </w:t>
                      </w:r>
                      <w:r w:rsidRPr="000B3CF1">
                        <w:rPr>
                          <w:rFonts w:cs="Tahoma" w:hint="eastAsia"/>
                          <w:color w:val="0B5294"/>
                          <w:spacing w:val="-4"/>
                          <w:sz w:val="24"/>
                          <w:szCs w:val="24"/>
                          <w:rtl/>
                        </w:rPr>
                        <w:t>ויתערב</w:t>
                      </w:r>
                      <w:r w:rsidRPr="000B3CF1">
                        <w:rPr>
                          <w:rFonts w:cs="Tahoma"/>
                          <w:color w:val="0B5294"/>
                          <w:spacing w:val="-4"/>
                          <w:sz w:val="24"/>
                          <w:szCs w:val="24"/>
                          <w:rtl/>
                        </w:rPr>
                        <w:t xml:space="preserve"> </w:t>
                      </w:r>
                      <w:r w:rsidRPr="000B3CF1">
                        <w:rPr>
                          <w:rFonts w:cs="Tahoma" w:hint="eastAsia"/>
                          <w:color w:val="0B5294"/>
                          <w:spacing w:val="-4"/>
                          <w:sz w:val="24"/>
                          <w:szCs w:val="24"/>
                          <w:rtl/>
                        </w:rPr>
                        <w:t>ללא</w:t>
                      </w:r>
                      <w:r w:rsidRPr="000B3CF1">
                        <w:rPr>
                          <w:rFonts w:cs="Tahoma"/>
                          <w:color w:val="0B5294"/>
                          <w:spacing w:val="-4"/>
                          <w:sz w:val="24"/>
                          <w:szCs w:val="24"/>
                          <w:rtl/>
                        </w:rPr>
                        <w:t xml:space="preserve"> </w:t>
                      </w:r>
                      <w:r w:rsidRPr="000B3CF1">
                        <w:rPr>
                          <w:rFonts w:cs="Tahoma" w:hint="eastAsia"/>
                          <w:color w:val="0B5294"/>
                          <w:spacing w:val="-4"/>
                          <w:sz w:val="24"/>
                          <w:szCs w:val="24"/>
                          <w:rtl/>
                        </w:rPr>
                        <w:t>דיחוי</w:t>
                      </w:r>
                      <w:r w:rsidRPr="000B3CF1">
                        <w:rPr>
                          <w:rFonts w:cs="Tahoma"/>
                          <w:color w:val="0B5294"/>
                          <w:spacing w:val="-4"/>
                          <w:sz w:val="24"/>
                          <w:szCs w:val="24"/>
                          <w:rtl/>
                        </w:rPr>
                        <w:t xml:space="preserve"> </w:t>
                      </w:r>
                      <w:r w:rsidRPr="000B3CF1">
                        <w:rPr>
                          <w:rFonts w:cs="Tahoma" w:hint="eastAsia"/>
                          <w:color w:val="0B5294"/>
                          <w:spacing w:val="-4"/>
                          <w:sz w:val="24"/>
                          <w:szCs w:val="24"/>
                          <w:rtl/>
                        </w:rPr>
                        <w:t>לצורך</w:t>
                      </w:r>
                      <w:r w:rsidRPr="000B3CF1">
                        <w:rPr>
                          <w:rFonts w:cs="Tahoma"/>
                          <w:color w:val="0B5294"/>
                          <w:spacing w:val="-4"/>
                          <w:sz w:val="24"/>
                          <w:szCs w:val="24"/>
                          <w:rtl/>
                        </w:rPr>
                        <w:t xml:space="preserve"> </w:t>
                      </w:r>
                      <w:r w:rsidRPr="000B3CF1">
                        <w:rPr>
                          <w:rFonts w:cs="Tahoma" w:hint="eastAsia"/>
                          <w:color w:val="0B5294"/>
                          <w:spacing w:val="-4"/>
                          <w:sz w:val="24"/>
                          <w:szCs w:val="24"/>
                          <w:rtl/>
                        </w:rPr>
                        <w:t>הנהגתה</w:t>
                      </w:r>
                      <w:r w:rsidRPr="000B3CF1">
                        <w:rPr>
                          <w:rFonts w:cs="Tahoma"/>
                          <w:color w:val="0B5294"/>
                          <w:spacing w:val="-4"/>
                          <w:sz w:val="24"/>
                          <w:szCs w:val="24"/>
                          <w:rtl/>
                        </w:rPr>
                        <w:t xml:space="preserve"> </w:t>
                      </w:r>
                      <w:r w:rsidRPr="000B3CF1">
                        <w:rPr>
                          <w:rFonts w:cs="Tahoma" w:hint="eastAsia"/>
                          <w:color w:val="0B5294"/>
                          <w:spacing w:val="-4"/>
                          <w:sz w:val="24"/>
                          <w:szCs w:val="24"/>
                          <w:rtl/>
                        </w:rPr>
                        <w:t>של</w:t>
                      </w:r>
                      <w:r w:rsidRPr="000B3CF1">
                        <w:rPr>
                          <w:rFonts w:cs="Tahoma"/>
                          <w:color w:val="0B5294"/>
                          <w:spacing w:val="-4"/>
                          <w:sz w:val="24"/>
                          <w:szCs w:val="24"/>
                          <w:rtl/>
                        </w:rPr>
                        <w:t xml:space="preserve"> </w:t>
                      </w:r>
                      <w:r w:rsidRPr="000B3CF1">
                        <w:rPr>
                          <w:rFonts w:cs="Tahoma" w:hint="eastAsia"/>
                          <w:color w:val="0B5294"/>
                          <w:spacing w:val="-4"/>
                          <w:sz w:val="24"/>
                          <w:szCs w:val="24"/>
                          <w:rtl/>
                        </w:rPr>
                        <w:t>רפורמה</w:t>
                      </w:r>
                      <w:r w:rsidRPr="000B3CF1">
                        <w:rPr>
                          <w:rFonts w:cs="Tahoma"/>
                          <w:color w:val="0B5294"/>
                          <w:spacing w:val="-4"/>
                          <w:sz w:val="24"/>
                          <w:szCs w:val="24"/>
                          <w:rtl/>
                        </w:rPr>
                        <w:t xml:space="preserve"> </w:t>
                      </w:r>
                      <w:r w:rsidRPr="000B3CF1">
                        <w:rPr>
                          <w:rFonts w:cs="Tahoma" w:hint="eastAsia"/>
                          <w:color w:val="0B5294"/>
                          <w:spacing w:val="-4"/>
                          <w:sz w:val="24"/>
                          <w:szCs w:val="24"/>
                          <w:rtl/>
                        </w:rPr>
                        <w:t>מקיפה</w:t>
                      </w:r>
                      <w:r w:rsidRPr="000B3CF1">
                        <w:rPr>
                          <w:rFonts w:cs="Tahoma"/>
                          <w:color w:val="0B5294"/>
                          <w:spacing w:val="-4"/>
                          <w:sz w:val="24"/>
                          <w:szCs w:val="24"/>
                          <w:rtl/>
                        </w:rPr>
                        <w:t xml:space="preserve"> </w:t>
                      </w:r>
                      <w:r w:rsidRPr="000B3CF1">
                        <w:rPr>
                          <w:rFonts w:cs="Tahoma" w:hint="eastAsia"/>
                          <w:color w:val="0B5294"/>
                          <w:spacing w:val="-4"/>
                          <w:sz w:val="24"/>
                          <w:szCs w:val="24"/>
                          <w:rtl/>
                        </w:rPr>
                        <w:t>להסדרת</w:t>
                      </w:r>
                      <w:r w:rsidRPr="000B3CF1">
                        <w:rPr>
                          <w:rFonts w:cs="Tahoma"/>
                          <w:color w:val="0B5294"/>
                          <w:spacing w:val="-4"/>
                          <w:sz w:val="24"/>
                          <w:szCs w:val="24"/>
                          <w:rtl/>
                        </w:rPr>
                        <w:t xml:space="preserve"> </w:t>
                      </w:r>
                      <w:r w:rsidRPr="000B3CF1">
                        <w:rPr>
                          <w:rFonts w:cs="Tahoma" w:hint="eastAsia"/>
                          <w:color w:val="0B5294"/>
                          <w:spacing w:val="-4"/>
                          <w:sz w:val="24"/>
                          <w:szCs w:val="24"/>
                          <w:rtl/>
                        </w:rPr>
                        <w:t>מערך</w:t>
                      </w:r>
                      <w:r w:rsidRPr="000B3CF1">
                        <w:rPr>
                          <w:rFonts w:cs="Tahoma"/>
                          <w:color w:val="0B5294"/>
                          <w:spacing w:val="-4"/>
                          <w:sz w:val="24"/>
                          <w:szCs w:val="24"/>
                          <w:rtl/>
                        </w:rPr>
                        <w:t xml:space="preserve"> </w:t>
                      </w:r>
                      <w:r w:rsidRPr="000B3CF1">
                        <w:rPr>
                          <w:rFonts w:cs="Tahoma" w:hint="eastAsia"/>
                          <w:color w:val="0B5294"/>
                          <w:spacing w:val="-4"/>
                          <w:sz w:val="24"/>
                          <w:szCs w:val="24"/>
                          <w:rtl/>
                        </w:rPr>
                        <w:t>הכשרות</w:t>
                      </w:r>
                      <w:r w:rsidRPr="000B3CF1">
                        <w:rPr>
                          <w:rFonts w:cs="Tahoma"/>
                          <w:color w:val="0B5294"/>
                          <w:spacing w:val="-4"/>
                          <w:sz w:val="24"/>
                          <w:szCs w:val="24"/>
                          <w:rtl/>
                        </w:rPr>
                        <w:t xml:space="preserve"> </w:t>
                      </w:r>
                      <w:r w:rsidRPr="000B3CF1">
                        <w:rPr>
                          <w:rFonts w:cs="Tahoma" w:hint="eastAsia"/>
                          <w:color w:val="0B5294"/>
                          <w:spacing w:val="-4"/>
                          <w:sz w:val="24"/>
                          <w:szCs w:val="24"/>
                          <w:rtl/>
                        </w:rPr>
                        <w:t>במועצות</w:t>
                      </w:r>
                      <w:r w:rsidRPr="000B3CF1">
                        <w:rPr>
                          <w:rFonts w:cs="Tahoma"/>
                          <w:color w:val="0B5294"/>
                          <w:spacing w:val="-4"/>
                          <w:sz w:val="24"/>
                          <w:szCs w:val="24"/>
                          <w:rtl/>
                        </w:rPr>
                        <w:t xml:space="preserve"> </w:t>
                      </w:r>
                      <w:r w:rsidRPr="000B3CF1">
                        <w:rPr>
                          <w:rFonts w:cs="Tahoma" w:hint="eastAsia"/>
                          <w:color w:val="0B5294"/>
                          <w:spacing w:val="-4"/>
                          <w:sz w:val="24"/>
                          <w:szCs w:val="24"/>
                          <w:rtl/>
                        </w:rPr>
                        <w:t>הדתיות</w:t>
                      </w:r>
                    </w:p>
                    <w:p w:rsidR="00D007E4" w:rsidRPr="00373C5D" w:rsidP="000B3CF1">
                      <w:pPr>
                        <w:spacing w:before="120" w:after="0" w:line="240" w:lineRule="atLeast"/>
                        <w:rPr>
                          <w:rFonts w:cs="Tahoma"/>
                          <w:b/>
                          <w:bCs/>
                          <w:color w:val="0B5294"/>
                          <w:sz w:val="48"/>
                          <w:szCs w:val="48"/>
                          <w:rtl/>
                        </w:rPr>
                      </w:pPr>
                      <w:drawing>
                        <wp:inline distT="0" distB="0" distL="0" distR="0">
                          <wp:extent cx="288000" cy="31337"/>
                          <wp:effectExtent l="0" t="0" r="0" b="6985"/>
                          <wp:docPr id="2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36695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A90478" w:rsidRPr="00492C38" w:rsidP="00B737AC">
      <w:pPr>
        <w:pStyle w:val="takzir"/>
        <w:rPr>
          <w:rFonts w:ascii="Tahoma" w:hAnsi="Tahoma" w:cs="Tahoma"/>
          <w:noProof w:val="0"/>
          <w:sz w:val="28"/>
          <w:rtl/>
        </w:rPr>
      </w:pPr>
    </w:p>
    <w:p w:rsidR="00384065" w:rsidRPr="00132FFC" w:rsidP="00B737AC">
      <w:pPr>
        <w:pStyle w:val="KOT4S"/>
        <w:rPr>
          <w:rtl/>
        </w:rPr>
      </w:pPr>
      <w:r w:rsidRPr="00132FFC">
        <w:rPr>
          <w:rtl/>
        </w:rPr>
        <w:t>סיכום</w:t>
      </w:r>
    </w:p>
    <w:p w:rsidR="00FC2850" w:rsidRPr="00FC2850" w:rsidP="00B737AC">
      <w:pPr>
        <w:pStyle w:val="takzir-text"/>
        <w:bidi/>
        <w:rPr>
          <w:rtl/>
        </w:rPr>
      </w:pPr>
      <w:r w:rsidRPr="00FC2850">
        <w:rPr>
          <w:rFonts w:hint="cs"/>
          <w:rtl/>
        </w:rPr>
        <w:t>חלק</w:t>
      </w:r>
      <w:r w:rsidRPr="00FC2850">
        <w:rPr>
          <w:rtl/>
        </w:rPr>
        <w:t xml:space="preserve"> </w:t>
      </w:r>
      <w:r w:rsidRPr="00FC2850">
        <w:rPr>
          <w:rFonts w:hint="cs"/>
          <w:rtl/>
        </w:rPr>
        <w:t>ניכר</w:t>
      </w:r>
      <w:r w:rsidRPr="00FC2850">
        <w:rPr>
          <w:rtl/>
        </w:rPr>
        <w:t xml:space="preserve"> </w:t>
      </w:r>
      <w:r w:rsidRPr="00FC2850">
        <w:rPr>
          <w:rFonts w:hint="cs"/>
          <w:rtl/>
        </w:rPr>
        <w:t>מהציבור</w:t>
      </w:r>
      <w:r w:rsidRPr="00FC2850">
        <w:rPr>
          <w:rtl/>
        </w:rPr>
        <w:t xml:space="preserve"> </w:t>
      </w:r>
      <w:r w:rsidRPr="00FC2850">
        <w:rPr>
          <w:rFonts w:hint="cs"/>
          <w:rtl/>
        </w:rPr>
        <w:t>היהודי</w:t>
      </w:r>
      <w:r w:rsidRPr="00FC2850">
        <w:rPr>
          <w:rtl/>
        </w:rPr>
        <w:t xml:space="preserve"> </w:t>
      </w:r>
      <w:r w:rsidRPr="00FC2850">
        <w:rPr>
          <w:rFonts w:hint="cs"/>
          <w:rtl/>
        </w:rPr>
        <w:t>במדינת</w:t>
      </w:r>
      <w:r w:rsidRPr="00FC2850">
        <w:rPr>
          <w:rtl/>
        </w:rPr>
        <w:t xml:space="preserve"> </w:t>
      </w:r>
      <w:r w:rsidRPr="00FC2850">
        <w:rPr>
          <w:rFonts w:hint="cs"/>
          <w:rtl/>
        </w:rPr>
        <w:t>ישראל</w:t>
      </w:r>
      <w:r w:rsidRPr="00FC2850">
        <w:rPr>
          <w:rtl/>
        </w:rPr>
        <w:t xml:space="preserve"> </w:t>
      </w:r>
      <w:r w:rsidRPr="00FC2850">
        <w:rPr>
          <w:rFonts w:hint="cs"/>
          <w:rtl/>
        </w:rPr>
        <w:t>מקפיד</w:t>
      </w:r>
      <w:r w:rsidRPr="00FC2850">
        <w:rPr>
          <w:rtl/>
        </w:rPr>
        <w:t xml:space="preserve"> </w:t>
      </w:r>
      <w:r w:rsidRPr="00FC2850">
        <w:rPr>
          <w:rFonts w:hint="cs"/>
          <w:rtl/>
        </w:rPr>
        <w:t>על</w:t>
      </w:r>
      <w:r w:rsidRPr="00FC2850">
        <w:rPr>
          <w:rtl/>
        </w:rPr>
        <w:t xml:space="preserve"> </w:t>
      </w:r>
      <w:r w:rsidRPr="00FC2850">
        <w:rPr>
          <w:rFonts w:hint="cs"/>
          <w:rtl/>
        </w:rPr>
        <w:t>צריכת</w:t>
      </w:r>
      <w:r w:rsidRPr="00FC2850">
        <w:rPr>
          <w:rtl/>
        </w:rPr>
        <w:t xml:space="preserve"> </w:t>
      </w:r>
      <w:r w:rsidRPr="00FC2850">
        <w:rPr>
          <w:rFonts w:hint="cs"/>
          <w:rtl/>
        </w:rPr>
        <w:t>מזון</w:t>
      </w:r>
      <w:r w:rsidRPr="00FC2850">
        <w:rPr>
          <w:rtl/>
        </w:rPr>
        <w:t xml:space="preserve"> </w:t>
      </w:r>
      <w:r w:rsidRPr="00FC2850">
        <w:rPr>
          <w:rFonts w:hint="cs"/>
          <w:rtl/>
        </w:rPr>
        <w:t>כשר</w:t>
      </w:r>
      <w:r w:rsidRPr="00FC2850">
        <w:rPr>
          <w:rtl/>
        </w:rPr>
        <w:t xml:space="preserve">. </w:t>
      </w:r>
      <w:r w:rsidRPr="00FC2850">
        <w:rPr>
          <w:rFonts w:hint="cs"/>
          <w:rtl/>
        </w:rPr>
        <w:t>לפיכך</w:t>
      </w:r>
      <w:r w:rsidRPr="00FC2850">
        <w:rPr>
          <w:rtl/>
        </w:rPr>
        <w:t xml:space="preserve"> </w:t>
      </w:r>
      <w:r w:rsidRPr="00FC2850">
        <w:rPr>
          <w:rFonts w:hint="cs"/>
          <w:rtl/>
        </w:rPr>
        <w:t>הפיקוח</w:t>
      </w:r>
      <w:r w:rsidRPr="00FC2850">
        <w:rPr>
          <w:rtl/>
        </w:rPr>
        <w:t xml:space="preserve"> </w:t>
      </w:r>
      <w:r w:rsidRPr="00FC2850">
        <w:rPr>
          <w:rFonts w:hint="cs"/>
          <w:rtl/>
        </w:rPr>
        <w:t>על</w:t>
      </w:r>
      <w:r w:rsidRPr="00FC2850">
        <w:rPr>
          <w:rtl/>
        </w:rPr>
        <w:t xml:space="preserve"> </w:t>
      </w:r>
      <w:r w:rsidRPr="00FC2850">
        <w:rPr>
          <w:rFonts w:hint="cs"/>
          <w:rtl/>
        </w:rPr>
        <w:t>כשרות</w:t>
      </w:r>
      <w:r w:rsidRPr="00FC2850">
        <w:rPr>
          <w:rtl/>
        </w:rPr>
        <w:t xml:space="preserve"> </w:t>
      </w:r>
      <w:r w:rsidRPr="00FC2850">
        <w:rPr>
          <w:rFonts w:hint="cs"/>
          <w:rtl/>
        </w:rPr>
        <w:t>המזון</w:t>
      </w:r>
      <w:r w:rsidRPr="00FC2850">
        <w:rPr>
          <w:rtl/>
        </w:rPr>
        <w:t xml:space="preserve"> </w:t>
      </w:r>
      <w:r w:rsidRPr="00FC2850">
        <w:rPr>
          <w:rFonts w:hint="cs"/>
          <w:rtl/>
        </w:rPr>
        <w:t>הוא</w:t>
      </w:r>
      <w:r w:rsidRPr="00FC2850">
        <w:rPr>
          <w:rtl/>
        </w:rPr>
        <w:t xml:space="preserve"> </w:t>
      </w:r>
      <w:r w:rsidRPr="00FC2850">
        <w:rPr>
          <w:rFonts w:hint="cs"/>
          <w:rtl/>
        </w:rPr>
        <w:t>אחד</w:t>
      </w:r>
      <w:r w:rsidRPr="00FC2850">
        <w:rPr>
          <w:rtl/>
        </w:rPr>
        <w:t xml:space="preserve"> </w:t>
      </w:r>
      <w:r w:rsidRPr="00FC2850">
        <w:rPr>
          <w:rFonts w:hint="cs"/>
          <w:rtl/>
        </w:rPr>
        <w:t>השירותים</w:t>
      </w:r>
      <w:r w:rsidRPr="00FC2850">
        <w:rPr>
          <w:rtl/>
        </w:rPr>
        <w:t xml:space="preserve"> </w:t>
      </w:r>
      <w:r w:rsidRPr="00FC2850">
        <w:rPr>
          <w:rFonts w:hint="cs"/>
          <w:rtl/>
        </w:rPr>
        <w:t>הבסיסיים</w:t>
      </w:r>
      <w:r w:rsidRPr="00FC2850">
        <w:rPr>
          <w:rtl/>
        </w:rPr>
        <w:t xml:space="preserve"> </w:t>
      </w:r>
      <w:r w:rsidRPr="00FC2850">
        <w:rPr>
          <w:rFonts w:hint="cs"/>
          <w:rtl/>
        </w:rPr>
        <w:t>והחשובים</w:t>
      </w:r>
      <w:r w:rsidRPr="00FC2850">
        <w:rPr>
          <w:rtl/>
        </w:rPr>
        <w:t xml:space="preserve"> </w:t>
      </w:r>
      <w:r w:rsidRPr="00FC2850">
        <w:rPr>
          <w:rFonts w:hint="cs"/>
          <w:rtl/>
        </w:rPr>
        <w:t>שמספקות</w:t>
      </w:r>
      <w:r w:rsidRPr="00FC2850">
        <w:rPr>
          <w:rtl/>
        </w:rPr>
        <w:t xml:space="preserve"> </w:t>
      </w:r>
      <w:r w:rsidRPr="00FC2850">
        <w:rPr>
          <w:rFonts w:hint="cs"/>
          <w:rtl/>
        </w:rPr>
        <w:t>המועצות</w:t>
      </w:r>
      <w:r w:rsidRPr="00FC2850">
        <w:rPr>
          <w:rtl/>
        </w:rPr>
        <w:t xml:space="preserve"> </w:t>
      </w:r>
      <w:r w:rsidRPr="00FC2850">
        <w:rPr>
          <w:rFonts w:hint="cs"/>
          <w:rtl/>
        </w:rPr>
        <w:t>הדתיות</w:t>
      </w:r>
      <w:r w:rsidRPr="00FC2850">
        <w:rPr>
          <w:rtl/>
        </w:rPr>
        <w:t>.</w:t>
      </w:r>
    </w:p>
    <w:p w:rsidR="00FC2850" w:rsidRPr="00FC2850" w:rsidP="000B3CF1">
      <w:pPr>
        <w:pStyle w:val="takzir-text"/>
        <w:bidi/>
        <w:rPr>
          <w:rtl/>
        </w:rPr>
      </w:pPr>
      <w:r w:rsidRPr="00FC2850">
        <w:rPr>
          <w:rtl/>
        </w:rPr>
        <w:t xml:space="preserve">ממצאי הביקורת </w:t>
      </w:r>
      <w:r w:rsidRPr="00FC2850">
        <w:rPr>
          <w:rFonts w:hint="cs"/>
          <w:rtl/>
        </w:rPr>
        <w:t>מעידים</w:t>
      </w:r>
      <w:r w:rsidRPr="00FC2850">
        <w:rPr>
          <w:rtl/>
        </w:rPr>
        <w:t xml:space="preserve"> על כשל </w:t>
      </w:r>
      <w:r w:rsidRPr="00FC2850">
        <w:rPr>
          <w:rFonts w:hint="cs"/>
          <w:rtl/>
        </w:rPr>
        <w:t xml:space="preserve">חמור </w:t>
      </w:r>
      <w:r w:rsidRPr="00FC2850">
        <w:rPr>
          <w:rtl/>
        </w:rPr>
        <w:t>של המועצות הדתיות</w:t>
      </w:r>
      <w:r w:rsidRPr="00FC2850">
        <w:rPr>
          <w:rFonts w:hint="cs"/>
          <w:rtl/>
        </w:rPr>
        <w:t xml:space="preserve"> שנבדקו</w:t>
      </w:r>
      <w:r w:rsidRPr="00FC2850">
        <w:rPr>
          <w:rtl/>
        </w:rPr>
        <w:t xml:space="preserve">, </w:t>
      </w:r>
      <w:r w:rsidRPr="00FC2850">
        <w:rPr>
          <w:rFonts w:hint="cs"/>
          <w:rtl/>
        </w:rPr>
        <w:t xml:space="preserve">ובהן </w:t>
      </w:r>
      <w:r w:rsidRPr="00FC2850">
        <w:rPr>
          <w:rtl/>
        </w:rPr>
        <w:t xml:space="preserve">המועצות הדתיות ירושלים </w:t>
      </w:r>
      <w:r w:rsidR="000B3CF1">
        <w:rPr>
          <w:rFonts w:hint="cs"/>
          <w:rtl/>
        </w:rPr>
        <w:t>ו</w:t>
      </w:r>
      <w:r w:rsidRPr="00FC2850">
        <w:rPr>
          <w:rtl/>
        </w:rPr>
        <w:t xml:space="preserve">נתניה, בכל הנוגע לאכיפת הוראות נוהל הכשרות. </w:t>
      </w:r>
      <w:r w:rsidRPr="00FC2850">
        <w:rPr>
          <w:rFonts w:hint="cs"/>
          <w:rtl/>
        </w:rPr>
        <w:t>ה</w:t>
      </w:r>
      <w:r w:rsidRPr="00FC2850">
        <w:rPr>
          <w:rtl/>
        </w:rPr>
        <w:t xml:space="preserve">מועצות </w:t>
      </w:r>
      <w:r w:rsidRPr="00FC2850">
        <w:rPr>
          <w:rFonts w:hint="cs"/>
          <w:rtl/>
        </w:rPr>
        <w:t>ה</w:t>
      </w:r>
      <w:r w:rsidRPr="00FC2850">
        <w:rPr>
          <w:rtl/>
        </w:rPr>
        <w:t>דתיות מאפשרות העסק</w:t>
      </w:r>
      <w:r w:rsidRPr="00FC2850">
        <w:rPr>
          <w:rFonts w:hint="cs"/>
          <w:rtl/>
        </w:rPr>
        <w:t xml:space="preserve">ה בלתי תקינה של משגיחי כשרות, ובכלל זה </w:t>
      </w:r>
      <w:r w:rsidRPr="00FC2850">
        <w:rPr>
          <w:rtl/>
        </w:rPr>
        <w:t xml:space="preserve">העסקה </w:t>
      </w:r>
      <w:r w:rsidRPr="00FC2850">
        <w:rPr>
          <w:rFonts w:hint="cs"/>
          <w:rtl/>
        </w:rPr>
        <w:t>ב</w:t>
      </w:r>
      <w:r w:rsidRPr="00FC2850">
        <w:rPr>
          <w:rtl/>
        </w:rPr>
        <w:t>היקף שעות עבוד</w:t>
      </w:r>
      <w:r w:rsidRPr="00FC2850">
        <w:rPr>
          <w:rFonts w:hint="cs"/>
          <w:rtl/>
        </w:rPr>
        <w:t>ה שלא ניתן לבצעו בפועל.</w:t>
      </w:r>
      <w:r w:rsidRPr="00FC2850">
        <w:rPr>
          <w:rtl/>
        </w:rPr>
        <w:t xml:space="preserve"> </w:t>
      </w:r>
      <w:r w:rsidRPr="00FC2850">
        <w:rPr>
          <w:rFonts w:hint="cs"/>
          <w:rtl/>
        </w:rPr>
        <w:t>הדבר</w:t>
      </w:r>
      <w:r w:rsidRPr="00FC2850">
        <w:rPr>
          <w:rtl/>
        </w:rPr>
        <w:t xml:space="preserve"> מעמיד בספק את איכות עבודת</w:t>
      </w:r>
      <w:r w:rsidRPr="00FC2850">
        <w:rPr>
          <w:rFonts w:hint="cs"/>
          <w:rtl/>
        </w:rPr>
        <w:t xml:space="preserve"> המשגיחים</w:t>
      </w:r>
      <w:r w:rsidRPr="00FC2850">
        <w:rPr>
          <w:rtl/>
        </w:rPr>
        <w:t>. מדובר בעצימת עיניים חמורה ביותר של המועצות הדתיות</w:t>
      </w:r>
      <w:r w:rsidRPr="00FC2850">
        <w:rPr>
          <w:rFonts w:hint="cs"/>
          <w:rtl/>
        </w:rPr>
        <w:t>,</w:t>
      </w:r>
      <w:r w:rsidRPr="00FC2850">
        <w:rPr>
          <w:rtl/>
        </w:rPr>
        <w:t xml:space="preserve"> העלולה לפגוע ברמת הכשרות ובאמון הציבור במערך הכשרות שהמדינה אמורה להבטיח את קיומו, </w:t>
      </w:r>
      <w:r w:rsidRPr="00FC2850">
        <w:rPr>
          <w:rFonts w:hint="cs"/>
          <w:rtl/>
        </w:rPr>
        <w:t>ואף</w:t>
      </w:r>
      <w:r w:rsidRPr="00FC2850">
        <w:rPr>
          <w:rtl/>
        </w:rPr>
        <w:t xml:space="preserve"> בהטעיה של בתי העסק המשלמים בעבור שעות השגחה שלא תמיד מבוצעות בפועל. אגב כך, נוצר מצב נוח ומתאים לכל הצדדים, דהיינו </w:t>
      </w:r>
      <w:r w:rsidRPr="00FC2850">
        <w:rPr>
          <w:rFonts w:hint="cs"/>
          <w:rtl/>
        </w:rPr>
        <w:t xml:space="preserve">- </w:t>
      </w:r>
      <w:r w:rsidRPr="00FC2850">
        <w:rPr>
          <w:rtl/>
        </w:rPr>
        <w:t xml:space="preserve">בתי העסק משלמים עבור ההשגחה אך היא </w:t>
      </w:r>
      <w:r w:rsidRPr="00FC2850">
        <w:rPr>
          <w:rFonts w:hint="cs"/>
          <w:rtl/>
        </w:rPr>
        <w:t>מתבצעת</w:t>
      </w:r>
      <w:r w:rsidRPr="00FC2850">
        <w:rPr>
          <w:rtl/>
        </w:rPr>
        <w:t xml:space="preserve"> באופן חלקי המאפשר להם גמישות ונוחות; המשגיחים</w:t>
      </w:r>
      <w:r w:rsidRPr="00FC2850">
        <w:rPr>
          <w:rFonts w:hint="cs"/>
          <w:rtl/>
        </w:rPr>
        <w:t xml:space="preserve"> מצדם</w:t>
      </w:r>
      <w:r w:rsidRPr="00FC2850">
        <w:rPr>
          <w:rtl/>
        </w:rPr>
        <w:t xml:space="preserve"> </w:t>
      </w:r>
      <w:r w:rsidRPr="00FC2850">
        <w:rPr>
          <w:rFonts w:hint="cs"/>
          <w:rtl/>
        </w:rPr>
        <w:t>משתפים עמם פעולה</w:t>
      </w:r>
      <w:r w:rsidRPr="00FC2850">
        <w:rPr>
          <w:rtl/>
        </w:rPr>
        <w:t xml:space="preserve"> וזוכים להכנסה נוספת קבועה ושוטפת.</w:t>
      </w:r>
    </w:p>
    <w:p w:rsidR="00FC2850" w:rsidRPr="00FC2850" w:rsidP="00B737AC">
      <w:pPr>
        <w:pStyle w:val="takzir-text"/>
        <w:bidi/>
        <w:rPr>
          <w:rtl/>
        </w:rPr>
      </w:pPr>
      <w:r w:rsidRPr="00FC2850">
        <w:rPr>
          <w:rFonts w:hint="cs"/>
          <w:rtl/>
        </w:rPr>
        <w:t>המצב הנוכחי - שבמסגרתו משגיחי הכשרות מועסקים בניגוד עניינים באמצעות בית העסק שהם משגיחים עליו ותלויים בו לפרנסתם - גורם לפגיעה במערך הכשרות ובמוטיבציה של המשגיחים לדווח על תקלות כשרות. הדבר גם פותח</w:t>
      </w:r>
      <w:r w:rsidRPr="00FC2850">
        <w:rPr>
          <w:rtl/>
        </w:rPr>
        <w:t xml:space="preserve"> </w:t>
      </w:r>
      <w:r w:rsidRPr="00FC2850">
        <w:rPr>
          <w:rFonts w:hint="cs"/>
          <w:rtl/>
        </w:rPr>
        <w:t>פתח</w:t>
      </w:r>
      <w:r w:rsidRPr="00FC2850">
        <w:rPr>
          <w:rtl/>
        </w:rPr>
        <w:t xml:space="preserve"> </w:t>
      </w:r>
      <w:r w:rsidRPr="00FC2850">
        <w:rPr>
          <w:rFonts w:hint="cs"/>
          <w:rtl/>
        </w:rPr>
        <w:t>לדיווחים</w:t>
      </w:r>
      <w:r w:rsidRPr="00FC2850">
        <w:rPr>
          <w:rtl/>
        </w:rPr>
        <w:t xml:space="preserve"> </w:t>
      </w:r>
      <w:r w:rsidRPr="00FC2850">
        <w:rPr>
          <w:rFonts w:hint="cs"/>
          <w:rtl/>
        </w:rPr>
        <w:t>כוזבים</w:t>
      </w:r>
      <w:r w:rsidRPr="00FC2850">
        <w:rPr>
          <w:rtl/>
        </w:rPr>
        <w:t xml:space="preserve"> </w:t>
      </w:r>
      <w:r w:rsidRPr="00FC2850">
        <w:rPr>
          <w:rFonts w:hint="cs"/>
          <w:rtl/>
        </w:rPr>
        <w:t>בנוגע</w:t>
      </w:r>
      <w:r w:rsidRPr="00FC2850">
        <w:rPr>
          <w:rtl/>
        </w:rPr>
        <w:t xml:space="preserve"> </w:t>
      </w:r>
      <w:r w:rsidRPr="00FC2850">
        <w:rPr>
          <w:rFonts w:hint="cs"/>
          <w:rtl/>
        </w:rPr>
        <w:t>לנוכחות המשגיחים בבית העסק</w:t>
      </w:r>
      <w:r w:rsidRPr="00FC2850">
        <w:rPr>
          <w:rtl/>
        </w:rPr>
        <w:t xml:space="preserve">, </w:t>
      </w:r>
      <w:r w:rsidRPr="00FC2850">
        <w:rPr>
          <w:rFonts w:hint="cs"/>
          <w:rtl/>
        </w:rPr>
        <w:t>לאי</w:t>
      </w:r>
      <w:r w:rsidRPr="00FC2850">
        <w:rPr>
          <w:rtl/>
        </w:rPr>
        <w:t xml:space="preserve">-גביית </w:t>
      </w:r>
      <w:r w:rsidRPr="00FC2850">
        <w:rPr>
          <w:rFonts w:hint="cs"/>
          <w:rtl/>
        </w:rPr>
        <w:t>מס</w:t>
      </w:r>
      <w:r w:rsidRPr="00FC2850">
        <w:rPr>
          <w:rtl/>
        </w:rPr>
        <w:t xml:space="preserve"> </w:t>
      </w:r>
      <w:r w:rsidRPr="00FC2850">
        <w:rPr>
          <w:rFonts w:hint="cs"/>
          <w:rtl/>
        </w:rPr>
        <w:t>כנדרש</w:t>
      </w:r>
      <w:r w:rsidRPr="00FC2850">
        <w:rPr>
          <w:rtl/>
        </w:rPr>
        <w:t xml:space="preserve">, </w:t>
      </w:r>
      <w:r w:rsidRPr="00FC2850">
        <w:rPr>
          <w:rFonts w:hint="cs"/>
          <w:rtl/>
        </w:rPr>
        <w:t>לאי-תשלום הפרשות מעבידים לפנסיה ולמוסד לביטוח לאומי, לניגודי</w:t>
      </w:r>
      <w:r w:rsidRPr="00FC2850">
        <w:rPr>
          <w:rtl/>
        </w:rPr>
        <w:t xml:space="preserve"> </w:t>
      </w:r>
      <w:r w:rsidRPr="00FC2850">
        <w:rPr>
          <w:rFonts w:hint="cs"/>
          <w:rtl/>
        </w:rPr>
        <w:t>עניינים</w:t>
      </w:r>
      <w:r w:rsidRPr="00FC2850">
        <w:rPr>
          <w:rtl/>
        </w:rPr>
        <w:t xml:space="preserve"> </w:t>
      </w:r>
      <w:r w:rsidRPr="00FC2850">
        <w:rPr>
          <w:rFonts w:hint="cs"/>
          <w:rtl/>
        </w:rPr>
        <w:t>חמורים</w:t>
      </w:r>
      <w:r w:rsidRPr="00FC2850">
        <w:rPr>
          <w:rtl/>
        </w:rPr>
        <w:t xml:space="preserve"> </w:t>
      </w:r>
      <w:r w:rsidRPr="00FC2850">
        <w:rPr>
          <w:rFonts w:hint="cs"/>
          <w:rtl/>
        </w:rPr>
        <w:t>ולפגיעה</w:t>
      </w:r>
      <w:r w:rsidRPr="00FC2850">
        <w:rPr>
          <w:rtl/>
        </w:rPr>
        <w:t xml:space="preserve"> </w:t>
      </w:r>
      <w:r w:rsidRPr="00FC2850">
        <w:rPr>
          <w:rFonts w:hint="cs"/>
          <w:rtl/>
        </w:rPr>
        <w:t>באמון</w:t>
      </w:r>
      <w:r w:rsidRPr="00FC2850">
        <w:rPr>
          <w:rtl/>
        </w:rPr>
        <w:t xml:space="preserve"> </w:t>
      </w:r>
      <w:r w:rsidRPr="00FC2850">
        <w:rPr>
          <w:rFonts w:hint="cs"/>
          <w:rtl/>
        </w:rPr>
        <w:t>הציבור במערך הכשרות ובמועצות הדתיות. מבקר</w:t>
      </w:r>
      <w:r w:rsidRPr="00FC2850">
        <w:rPr>
          <w:rtl/>
        </w:rPr>
        <w:t xml:space="preserve"> </w:t>
      </w:r>
      <w:r w:rsidRPr="00FC2850">
        <w:rPr>
          <w:rFonts w:hint="cs"/>
          <w:rtl/>
        </w:rPr>
        <w:t>המדינה</w:t>
      </w:r>
      <w:r w:rsidRPr="00FC2850">
        <w:rPr>
          <w:rtl/>
        </w:rPr>
        <w:t xml:space="preserve"> </w:t>
      </w:r>
      <w:r w:rsidRPr="00FC2850">
        <w:rPr>
          <w:rFonts w:hint="cs"/>
          <w:rtl/>
        </w:rPr>
        <w:t>כבר</w:t>
      </w:r>
      <w:r w:rsidRPr="00FC2850">
        <w:rPr>
          <w:rtl/>
        </w:rPr>
        <w:t xml:space="preserve"> </w:t>
      </w:r>
      <w:r w:rsidRPr="00FC2850">
        <w:rPr>
          <w:rFonts w:hint="cs"/>
          <w:rtl/>
        </w:rPr>
        <w:t>עסק</w:t>
      </w:r>
      <w:r w:rsidRPr="00FC2850">
        <w:rPr>
          <w:rtl/>
        </w:rPr>
        <w:t xml:space="preserve"> </w:t>
      </w:r>
      <w:r w:rsidRPr="00FC2850">
        <w:rPr>
          <w:rFonts w:hint="cs"/>
          <w:rtl/>
        </w:rPr>
        <w:t>בעבר</w:t>
      </w:r>
      <w:r w:rsidRPr="00FC2850">
        <w:rPr>
          <w:rtl/>
        </w:rPr>
        <w:t xml:space="preserve"> </w:t>
      </w:r>
      <w:r w:rsidRPr="00FC2850">
        <w:rPr>
          <w:rFonts w:hint="cs"/>
          <w:rtl/>
        </w:rPr>
        <w:t>בסוגיית</w:t>
      </w:r>
      <w:r w:rsidRPr="00FC2850">
        <w:rPr>
          <w:rtl/>
        </w:rPr>
        <w:t xml:space="preserve"> </w:t>
      </w:r>
      <w:r w:rsidRPr="00FC2850">
        <w:rPr>
          <w:rFonts w:hint="cs"/>
          <w:rtl/>
        </w:rPr>
        <w:t>התלות</w:t>
      </w:r>
      <w:r w:rsidRPr="00FC2850">
        <w:rPr>
          <w:rtl/>
        </w:rPr>
        <w:t xml:space="preserve"> </w:t>
      </w:r>
      <w:r w:rsidRPr="00FC2850">
        <w:rPr>
          <w:rFonts w:hint="cs"/>
          <w:rtl/>
        </w:rPr>
        <w:t>של</w:t>
      </w:r>
      <w:r w:rsidRPr="00FC2850">
        <w:rPr>
          <w:rtl/>
        </w:rPr>
        <w:t xml:space="preserve"> </w:t>
      </w:r>
      <w:r w:rsidRPr="00FC2850">
        <w:rPr>
          <w:rFonts w:hint="cs"/>
          <w:rtl/>
        </w:rPr>
        <w:t>המשגיח</w:t>
      </w:r>
      <w:r w:rsidRPr="00FC2850">
        <w:rPr>
          <w:rtl/>
        </w:rPr>
        <w:t xml:space="preserve"> </w:t>
      </w:r>
      <w:r w:rsidRPr="00FC2850">
        <w:rPr>
          <w:rFonts w:hint="cs"/>
          <w:rtl/>
        </w:rPr>
        <w:t>במושגח</w:t>
      </w:r>
      <w:r w:rsidRPr="00FC2850">
        <w:rPr>
          <w:rtl/>
        </w:rPr>
        <w:t xml:space="preserve">, </w:t>
      </w:r>
      <w:r w:rsidRPr="00FC2850">
        <w:rPr>
          <w:rFonts w:hint="cs"/>
          <w:rtl/>
        </w:rPr>
        <w:t>שמקורה בכך</w:t>
      </w:r>
      <w:r w:rsidRPr="00FC2850">
        <w:rPr>
          <w:rtl/>
        </w:rPr>
        <w:t xml:space="preserve"> </w:t>
      </w:r>
      <w:r w:rsidRPr="00FC2850">
        <w:rPr>
          <w:rFonts w:hint="cs"/>
          <w:rtl/>
        </w:rPr>
        <w:t>שהמושגח</w:t>
      </w:r>
      <w:r w:rsidRPr="00FC2850">
        <w:rPr>
          <w:rtl/>
        </w:rPr>
        <w:t xml:space="preserve"> </w:t>
      </w:r>
      <w:r w:rsidRPr="00FC2850">
        <w:rPr>
          <w:rFonts w:hint="cs"/>
          <w:rtl/>
        </w:rPr>
        <w:t>משלם</w:t>
      </w:r>
      <w:r w:rsidRPr="00FC2850">
        <w:rPr>
          <w:rtl/>
        </w:rPr>
        <w:t xml:space="preserve"> </w:t>
      </w:r>
      <w:r w:rsidRPr="00FC2850">
        <w:rPr>
          <w:rFonts w:hint="cs"/>
          <w:rtl/>
        </w:rPr>
        <w:t>למשגיח</w:t>
      </w:r>
      <w:r w:rsidRPr="00FC2850">
        <w:rPr>
          <w:rtl/>
        </w:rPr>
        <w:t xml:space="preserve"> </w:t>
      </w:r>
      <w:r w:rsidRPr="00FC2850">
        <w:rPr>
          <w:rFonts w:hint="cs"/>
          <w:rtl/>
        </w:rPr>
        <w:t>ישירות את</w:t>
      </w:r>
      <w:r w:rsidRPr="00FC2850">
        <w:rPr>
          <w:rtl/>
        </w:rPr>
        <w:t xml:space="preserve"> </w:t>
      </w:r>
      <w:r w:rsidRPr="00FC2850">
        <w:rPr>
          <w:rFonts w:hint="cs"/>
          <w:rtl/>
        </w:rPr>
        <w:t>שכרו</w:t>
      </w:r>
      <w:r w:rsidRPr="00FC2850">
        <w:rPr>
          <w:rtl/>
        </w:rPr>
        <w:t xml:space="preserve">, </w:t>
      </w:r>
      <w:r w:rsidRPr="00FC2850">
        <w:rPr>
          <w:rFonts w:hint="cs"/>
          <w:rtl/>
        </w:rPr>
        <w:t>ובניגוד</w:t>
      </w:r>
      <w:r w:rsidRPr="00FC2850">
        <w:rPr>
          <w:rtl/>
        </w:rPr>
        <w:t xml:space="preserve"> </w:t>
      </w:r>
      <w:r w:rsidRPr="00FC2850">
        <w:rPr>
          <w:rFonts w:hint="cs"/>
          <w:rtl/>
        </w:rPr>
        <w:t>העניינים</w:t>
      </w:r>
      <w:r w:rsidRPr="00FC2850">
        <w:rPr>
          <w:rtl/>
        </w:rPr>
        <w:t xml:space="preserve"> </w:t>
      </w:r>
      <w:r w:rsidRPr="00FC2850">
        <w:rPr>
          <w:rFonts w:hint="cs"/>
          <w:rtl/>
        </w:rPr>
        <w:t>המובנה</w:t>
      </w:r>
      <w:r w:rsidRPr="00FC2850">
        <w:rPr>
          <w:rtl/>
        </w:rPr>
        <w:t xml:space="preserve"> </w:t>
      </w:r>
      <w:r w:rsidRPr="00FC2850">
        <w:rPr>
          <w:rFonts w:hint="cs"/>
          <w:rtl/>
        </w:rPr>
        <w:t>הנוצר</w:t>
      </w:r>
      <w:r w:rsidRPr="00FC2850">
        <w:rPr>
          <w:rtl/>
        </w:rPr>
        <w:t xml:space="preserve"> </w:t>
      </w:r>
      <w:r w:rsidRPr="00FC2850">
        <w:rPr>
          <w:rFonts w:hint="cs"/>
          <w:rtl/>
        </w:rPr>
        <w:t>עקב</w:t>
      </w:r>
      <w:r w:rsidRPr="00FC2850">
        <w:rPr>
          <w:rtl/>
        </w:rPr>
        <w:t xml:space="preserve"> </w:t>
      </w:r>
      <w:r w:rsidRPr="00FC2850">
        <w:rPr>
          <w:rFonts w:hint="cs"/>
          <w:rtl/>
        </w:rPr>
        <w:t>כך</w:t>
      </w:r>
      <w:r w:rsidRPr="00FC2850">
        <w:rPr>
          <w:rtl/>
        </w:rPr>
        <w:t xml:space="preserve">. </w:t>
      </w:r>
      <w:r w:rsidRPr="00FC2850">
        <w:rPr>
          <w:rFonts w:hint="cs"/>
          <w:rtl/>
        </w:rPr>
        <w:t>גם</w:t>
      </w:r>
      <w:r w:rsidRPr="00FC2850">
        <w:rPr>
          <w:rtl/>
        </w:rPr>
        <w:t xml:space="preserve"> </w:t>
      </w:r>
      <w:r w:rsidRPr="00FC2850">
        <w:rPr>
          <w:rFonts w:hint="cs"/>
          <w:rtl/>
        </w:rPr>
        <w:t>בג</w:t>
      </w:r>
      <w:r w:rsidRPr="00FC2850">
        <w:rPr>
          <w:rtl/>
        </w:rPr>
        <w:t xml:space="preserve">"ץ </w:t>
      </w:r>
      <w:r w:rsidRPr="00FC2850">
        <w:rPr>
          <w:rFonts w:hint="cs"/>
          <w:rtl/>
        </w:rPr>
        <w:t>עוסק</w:t>
      </w:r>
      <w:r w:rsidRPr="00FC2850">
        <w:rPr>
          <w:rtl/>
        </w:rPr>
        <w:t xml:space="preserve"> </w:t>
      </w:r>
      <w:r w:rsidRPr="00FC2850">
        <w:rPr>
          <w:rFonts w:hint="cs"/>
          <w:rtl/>
        </w:rPr>
        <w:t>בכך משנת 2004; אולם</w:t>
      </w:r>
      <w:r w:rsidRPr="00FC2850">
        <w:rPr>
          <w:rtl/>
        </w:rPr>
        <w:t xml:space="preserve"> </w:t>
      </w:r>
      <w:r w:rsidRPr="00FC2850">
        <w:rPr>
          <w:rFonts w:hint="cs"/>
          <w:rtl/>
        </w:rPr>
        <w:t>במועד</w:t>
      </w:r>
      <w:r w:rsidRPr="00FC2850">
        <w:rPr>
          <w:rtl/>
        </w:rPr>
        <w:t xml:space="preserve"> </w:t>
      </w:r>
      <w:r w:rsidRPr="00FC2850">
        <w:rPr>
          <w:rFonts w:hint="cs"/>
          <w:rtl/>
        </w:rPr>
        <w:t>סיום</w:t>
      </w:r>
      <w:r w:rsidRPr="00FC2850">
        <w:rPr>
          <w:rtl/>
        </w:rPr>
        <w:t xml:space="preserve"> </w:t>
      </w:r>
      <w:r w:rsidRPr="00FC2850">
        <w:rPr>
          <w:rFonts w:hint="cs"/>
          <w:rtl/>
        </w:rPr>
        <w:t>הביקורת</w:t>
      </w:r>
      <w:r w:rsidRPr="00FC2850">
        <w:rPr>
          <w:rtl/>
        </w:rPr>
        <w:t xml:space="preserve"> </w:t>
      </w:r>
      <w:r w:rsidRPr="00FC2850">
        <w:rPr>
          <w:rFonts w:hint="cs"/>
          <w:rtl/>
        </w:rPr>
        <w:t>עדיין לא</w:t>
      </w:r>
      <w:r w:rsidRPr="00FC2850">
        <w:rPr>
          <w:rtl/>
        </w:rPr>
        <w:t xml:space="preserve"> </w:t>
      </w:r>
      <w:r w:rsidRPr="00FC2850">
        <w:rPr>
          <w:rFonts w:hint="cs"/>
          <w:rtl/>
        </w:rPr>
        <w:t>השכילו</w:t>
      </w:r>
      <w:r w:rsidRPr="00FC2850">
        <w:rPr>
          <w:rtl/>
        </w:rPr>
        <w:t xml:space="preserve"> </w:t>
      </w:r>
      <w:r w:rsidRPr="00FC2850">
        <w:rPr>
          <w:rFonts w:hint="cs"/>
          <w:rtl/>
        </w:rPr>
        <w:t>הרבנות</w:t>
      </w:r>
      <w:r w:rsidRPr="00FC2850">
        <w:rPr>
          <w:rtl/>
        </w:rPr>
        <w:t xml:space="preserve"> </w:t>
      </w:r>
      <w:r w:rsidRPr="00FC2850">
        <w:rPr>
          <w:rFonts w:hint="cs"/>
          <w:rtl/>
        </w:rPr>
        <w:t>והמשרד</w:t>
      </w:r>
      <w:r w:rsidRPr="00FC2850">
        <w:rPr>
          <w:rtl/>
        </w:rPr>
        <w:t xml:space="preserve"> </w:t>
      </w:r>
      <w:r w:rsidRPr="00FC2850">
        <w:rPr>
          <w:rFonts w:hint="cs"/>
          <w:rtl/>
        </w:rPr>
        <w:t>לשירותי</w:t>
      </w:r>
      <w:r w:rsidRPr="00FC2850">
        <w:rPr>
          <w:rtl/>
        </w:rPr>
        <w:t xml:space="preserve"> </w:t>
      </w:r>
      <w:r w:rsidRPr="00FC2850">
        <w:rPr>
          <w:rFonts w:hint="cs"/>
          <w:rtl/>
        </w:rPr>
        <w:t>דת</w:t>
      </w:r>
      <w:r w:rsidRPr="00FC2850">
        <w:rPr>
          <w:rtl/>
        </w:rPr>
        <w:t xml:space="preserve"> </w:t>
      </w:r>
      <w:r w:rsidRPr="00FC2850">
        <w:rPr>
          <w:rFonts w:hint="cs"/>
          <w:rtl/>
        </w:rPr>
        <w:t>לקדם</w:t>
      </w:r>
      <w:r w:rsidRPr="00FC2850">
        <w:rPr>
          <w:rtl/>
        </w:rPr>
        <w:t xml:space="preserve"> </w:t>
      </w:r>
      <w:r w:rsidRPr="00FC2850">
        <w:rPr>
          <w:rFonts w:hint="cs"/>
          <w:rtl/>
        </w:rPr>
        <w:t>פתרון</w:t>
      </w:r>
      <w:r w:rsidRPr="00FC2850">
        <w:rPr>
          <w:rtl/>
        </w:rPr>
        <w:t xml:space="preserve"> </w:t>
      </w:r>
      <w:r w:rsidRPr="00FC2850">
        <w:rPr>
          <w:rFonts w:hint="cs"/>
          <w:rtl/>
        </w:rPr>
        <w:t>שיביא</w:t>
      </w:r>
      <w:r w:rsidRPr="00FC2850">
        <w:rPr>
          <w:rtl/>
        </w:rPr>
        <w:t xml:space="preserve"> </w:t>
      </w:r>
      <w:r w:rsidRPr="00FC2850">
        <w:rPr>
          <w:rFonts w:hint="cs"/>
          <w:rtl/>
        </w:rPr>
        <w:t>לשינוי</w:t>
      </w:r>
      <w:r w:rsidRPr="00FC2850">
        <w:rPr>
          <w:rtl/>
        </w:rPr>
        <w:t xml:space="preserve"> </w:t>
      </w:r>
      <w:r w:rsidRPr="00FC2850">
        <w:rPr>
          <w:rFonts w:hint="cs"/>
          <w:rtl/>
        </w:rPr>
        <w:t>במעמדם</w:t>
      </w:r>
      <w:r w:rsidRPr="00FC2850">
        <w:rPr>
          <w:rtl/>
        </w:rPr>
        <w:t xml:space="preserve"> </w:t>
      </w:r>
      <w:r w:rsidRPr="00FC2850">
        <w:rPr>
          <w:rFonts w:hint="cs"/>
          <w:rtl/>
        </w:rPr>
        <w:t>של</w:t>
      </w:r>
      <w:r w:rsidRPr="00FC2850">
        <w:rPr>
          <w:rtl/>
        </w:rPr>
        <w:t xml:space="preserve"> </w:t>
      </w:r>
      <w:r w:rsidRPr="00FC2850">
        <w:rPr>
          <w:rFonts w:hint="cs"/>
          <w:rtl/>
        </w:rPr>
        <w:t>משגיחי</w:t>
      </w:r>
      <w:r w:rsidRPr="00FC2850">
        <w:rPr>
          <w:rtl/>
        </w:rPr>
        <w:t xml:space="preserve"> </w:t>
      </w:r>
      <w:r w:rsidRPr="00FC2850">
        <w:rPr>
          <w:rFonts w:hint="cs"/>
          <w:rtl/>
        </w:rPr>
        <w:t>הכשרות</w:t>
      </w:r>
      <w:r w:rsidRPr="00FC2850">
        <w:rPr>
          <w:rtl/>
        </w:rPr>
        <w:t>.</w:t>
      </w:r>
    </w:p>
    <w:p w:rsidR="00FC2850" w:rsidRPr="00FC2850" w:rsidP="00B737AC">
      <w:pPr>
        <w:pStyle w:val="takzir-text"/>
        <w:bidi/>
        <w:rPr>
          <w:rtl/>
        </w:rPr>
      </w:pPr>
      <w:r w:rsidRPr="00FC2850">
        <w:rPr>
          <w:rFonts w:hint="cs"/>
          <w:rtl/>
        </w:rPr>
        <w:t>קיום</w:t>
      </w:r>
      <w:r w:rsidRPr="00FC2850">
        <w:rPr>
          <w:rtl/>
        </w:rPr>
        <w:t xml:space="preserve"> </w:t>
      </w:r>
      <w:r w:rsidRPr="00FC2850">
        <w:rPr>
          <w:rFonts w:hint="cs"/>
          <w:rtl/>
        </w:rPr>
        <w:t>שירותי</w:t>
      </w:r>
      <w:r w:rsidRPr="00FC2850">
        <w:rPr>
          <w:rtl/>
        </w:rPr>
        <w:t xml:space="preserve"> </w:t>
      </w:r>
      <w:r w:rsidRPr="00FC2850">
        <w:rPr>
          <w:rFonts w:hint="cs"/>
          <w:rtl/>
        </w:rPr>
        <w:t>הפיקוח</w:t>
      </w:r>
      <w:r w:rsidRPr="00FC2850">
        <w:rPr>
          <w:rtl/>
        </w:rPr>
        <w:t xml:space="preserve"> </w:t>
      </w:r>
      <w:r w:rsidRPr="00FC2850">
        <w:rPr>
          <w:rFonts w:hint="cs"/>
          <w:rtl/>
        </w:rPr>
        <w:t>על</w:t>
      </w:r>
      <w:r w:rsidRPr="00FC2850">
        <w:rPr>
          <w:rtl/>
        </w:rPr>
        <w:t xml:space="preserve"> </w:t>
      </w:r>
      <w:r w:rsidRPr="00FC2850">
        <w:rPr>
          <w:rFonts w:hint="cs"/>
          <w:rtl/>
        </w:rPr>
        <w:t>הכשרות</w:t>
      </w:r>
      <w:r w:rsidRPr="00FC2850">
        <w:rPr>
          <w:rtl/>
        </w:rPr>
        <w:t xml:space="preserve"> </w:t>
      </w:r>
      <w:r w:rsidRPr="00FC2850">
        <w:rPr>
          <w:rFonts w:hint="cs"/>
          <w:rtl/>
        </w:rPr>
        <w:t>כרוך</w:t>
      </w:r>
      <w:r w:rsidRPr="00FC2850">
        <w:rPr>
          <w:rtl/>
        </w:rPr>
        <w:t xml:space="preserve"> </w:t>
      </w:r>
      <w:r w:rsidRPr="00FC2850">
        <w:rPr>
          <w:rFonts w:hint="cs"/>
          <w:rtl/>
        </w:rPr>
        <w:t>בעלות</w:t>
      </w:r>
      <w:r w:rsidRPr="00FC2850">
        <w:rPr>
          <w:rtl/>
        </w:rPr>
        <w:t xml:space="preserve"> </w:t>
      </w:r>
      <w:r w:rsidRPr="00FC2850">
        <w:rPr>
          <w:rFonts w:hint="cs"/>
          <w:rtl/>
        </w:rPr>
        <w:t>כלכלית</w:t>
      </w:r>
      <w:r w:rsidRPr="00FC2850">
        <w:rPr>
          <w:rtl/>
        </w:rPr>
        <w:t xml:space="preserve"> </w:t>
      </w:r>
      <w:r w:rsidRPr="00FC2850">
        <w:rPr>
          <w:rFonts w:hint="cs"/>
          <w:rtl/>
        </w:rPr>
        <w:t>שאינה</w:t>
      </w:r>
      <w:r w:rsidRPr="00FC2850">
        <w:rPr>
          <w:rtl/>
        </w:rPr>
        <w:t xml:space="preserve"> </w:t>
      </w:r>
      <w:r w:rsidRPr="00FC2850">
        <w:rPr>
          <w:rFonts w:hint="cs"/>
          <w:rtl/>
        </w:rPr>
        <w:t>מבוטלת</w:t>
      </w:r>
      <w:r w:rsidRPr="00FC2850">
        <w:rPr>
          <w:rtl/>
        </w:rPr>
        <w:t xml:space="preserve">, </w:t>
      </w:r>
      <w:r w:rsidRPr="00FC2850">
        <w:rPr>
          <w:rFonts w:hint="cs"/>
          <w:rtl/>
        </w:rPr>
        <w:t>המתווספת</w:t>
      </w:r>
      <w:r w:rsidRPr="00FC2850">
        <w:rPr>
          <w:rtl/>
        </w:rPr>
        <w:t xml:space="preserve"> </w:t>
      </w:r>
      <w:r w:rsidRPr="00FC2850">
        <w:rPr>
          <w:rFonts w:hint="cs"/>
          <w:rtl/>
        </w:rPr>
        <w:t>למחירי</w:t>
      </w:r>
      <w:r w:rsidRPr="00FC2850">
        <w:rPr>
          <w:rtl/>
        </w:rPr>
        <w:t xml:space="preserve"> </w:t>
      </w:r>
      <w:r w:rsidRPr="00FC2850">
        <w:rPr>
          <w:rFonts w:hint="cs"/>
          <w:rtl/>
        </w:rPr>
        <w:t>המזון</w:t>
      </w:r>
      <w:r w:rsidRPr="00FC2850">
        <w:rPr>
          <w:rtl/>
        </w:rPr>
        <w:t xml:space="preserve">. </w:t>
      </w:r>
      <w:r w:rsidRPr="00FC2850">
        <w:rPr>
          <w:rFonts w:hint="cs"/>
          <w:rtl/>
        </w:rPr>
        <w:t>ממצאי הביקורת</w:t>
      </w:r>
      <w:r w:rsidRPr="00FC2850">
        <w:rPr>
          <w:rtl/>
        </w:rPr>
        <w:t xml:space="preserve"> </w:t>
      </w:r>
      <w:r w:rsidRPr="00FC2850">
        <w:rPr>
          <w:rFonts w:hint="cs"/>
          <w:rtl/>
        </w:rPr>
        <w:t>מעידים</w:t>
      </w:r>
      <w:r w:rsidRPr="00FC2850">
        <w:rPr>
          <w:rtl/>
        </w:rPr>
        <w:t xml:space="preserve"> שמערך הפיקוח על הכשרות אינו </w:t>
      </w:r>
      <w:r w:rsidRPr="00FC2850">
        <w:rPr>
          <w:rFonts w:hint="cs"/>
          <w:rtl/>
        </w:rPr>
        <w:t>מנוהל באופן יעיל</w:t>
      </w:r>
      <w:r w:rsidRPr="00FC2850">
        <w:rPr>
          <w:rtl/>
        </w:rPr>
        <w:t xml:space="preserve"> </w:t>
      </w:r>
      <w:r w:rsidRPr="00FC2850">
        <w:rPr>
          <w:rFonts w:hint="cs"/>
          <w:rtl/>
        </w:rPr>
        <w:t xml:space="preserve">ומסודר; בתי עסק משלמים בעבור שעות השגחה רבות משעות ההשגחה בפועל; המועצות הדתיות נבדלות זו מזו במידה רבה מבחינת תעריפי ההשגחה ושעות ההשגחה; </w:t>
      </w:r>
      <w:r w:rsidRPr="00FC2850">
        <w:rPr>
          <w:rFonts w:hint="cs"/>
          <w:rtl/>
        </w:rPr>
        <w:t>רבנויות</w:t>
      </w:r>
      <w:r w:rsidRPr="00FC2850">
        <w:rPr>
          <w:rFonts w:hint="cs"/>
          <w:rtl/>
        </w:rPr>
        <w:t xml:space="preserve"> מקומיות מטילות הגבלות על הכנסת מוצרי מזון שקיבלו הכשר בעיר אחרת. עקב כל אלו מוטל על הציבור נטל כלכלי עודף המתבטא בהעלאה מיותרת של יוקר המחיה</w:t>
      </w:r>
      <w:r w:rsidRPr="00FC2850">
        <w:rPr>
          <w:rtl/>
        </w:rPr>
        <w:t>.</w:t>
      </w:r>
      <w:r w:rsidRPr="00D007E4" w:rsidR="00D007E4">
        <w:rPr>
          <w:noProof/>
          <w:rtl/>
        </w:rPr>
        <w:t xml:space="preserve"> </w:t>
      </w:r>
      <w:r w:rsidRPr="0012789B" w:rsidR="00D007E4">
        <w:rPr>
          <w:noProof/>
          <w:rtl/>
        </w:rPr>
        <mc:AlternateContent>
          <mc:Choice Requires="wps">
            <w:drawing>
              <wp:anchor distT="0" distB="0" distL="114300" distR="114300" simplePos="0" relativeHeight="251734016" behindDoc="1" locked="0" layoutInCell="1" allowOverlap="1">
                <wp:simplePos x="0" y="0"/>
                <wp:positionH relativeFrom="margin">
                  <wp:posOffset>-431800</wp:posOffset>
                </wp:positionH>
                <wp:positionV relativeFrom="margin">
                  <wp:align>top</wp:align>
                </wp:positionV>
                <wp:extent cx="1512000" cy="4590000"/>
                <wp:effectExtent l="0" t="0" r="0" b="1270"/>
                <wp:wrapNone/>
                <wp:docPr id="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512000" cy="4590000"/>
                        </a:xfrm>
                        <a:prstGeom prst="rect">
                          <a:avLst/>
                        </a:prstGeom>
                        <a:noFill/>
                        <a:ln w="9525">
                          <a:noFill/>
                          <a:miter lim="800000"/>
                          <a:headEnd/>
                          <a:tailEnd/>
                        </a:ln>
                      </wps:spPr>
                      <wps:txbx>
                        <w:txbxContent>
                          <w:p w:rsidR="00D007E4" w:rsidRPr="00373C5D" w:rsidP="00D007E4">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7513999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431297"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1762F4" w:rsidP="00D007E4">
                            <w:pPr>
                              <w:spacing w:after="0" w:line="240" w:lineRule="auto"/>
                              <w:rPr>
                                <w:rFonts w:cs="Tahoma"/>
                                <w:color w:val="0B5294"/>
                                <w:spacing w:val="-4"/>
                                <w:sz w:val="24"/>
                                <w:szCs w:val="24"/>
                                <w:rtl/>
                                <w:cs/>
                              </w:rPr>
                            </w:pPr>
                            <w:r w:rsidRPr="00D007E4">
                              <w:rPr>
                                <w:rFonts w:cs="Tahoma" w:hint="eastAsia"/>
                                <w:color w:val="0B5294"/>
                                <w:spacing w:val="-4"/>
                                <w:sz w:val="24"/>
                                <w:szCs w:val="24"/>
                                <w:rtl/>
                              </w:rPr>
                              <w:t>בתי</w:t>
                            </w:r>
                            <w:r w:rsidRPr="00D007E4">
                              <w:rPr>
                                <w:rFonts w:cs="Tahoma"/>
                                <w:color w:val="0B5294"/>
                                <w:spacing w:val="-4"/>
                                <w:sz w:val="24"/>
                                <w:szCs w:val="24"/>
                                <w:rtl/>
                              </w:rPr>
                              <w:t xml:space="preserve"> </w:t>
                            </w:r>
                            <w:r w:rsidRPr="00D007E4">
                              <w:rPr>
                                <w:rFonts w:cs="Tahoma" w:hint="eastAsia"/>
                                <w:color w:val="0B5294"/>
                                <w:spacing w:val="-4"/>
                                <w:sz w:val="24"/>
                                <w:szCs w:val="24"/>
                                <w:rtl/>
                              </w:rPr>
                              <w:t>עסק</w:t>
                            </w:r>
                            <w:r w:rsidRPr="00D007E4">
                              <w:rPr>
                                <w:rFonts w:cs="Tahoma"/>
                                <w:color w:val="0B5294"/>
                                <w:spacing w:val="-4"/>
                                <w:sz w:val="24"/>
                                <w:szCs w:val="24"/>
                                <w:rtl/>
                              </w:rPr>
                              <w:t xml:space="preserve"> </w:t>
                            </w:r>
                            <w:r w:rsidRPr="00D007E4">
                              <w:rPr>
                                <w:rFonts w:cs="Tahoma" w:hint="eastAsia"/>
                                <w:color w:val="0B5294"/>
                                <w:spacing w:val="-4"/>
                                <w:sz w:val="24"/>
                                <w:szCs w:val="24"/>
                                <w:rtl/>
                              </w:rPr>
                              <w:t>משלמים</w:t>
                            </w:r>
                            <w:r w:rsidRPr="00D007E4">
                              <w:rPr>
                                <w:rFonts w:cs="Tahoma"/>
                                <w:color w:val="0B5294"/>
                                <w:spacing w:val="-4"/>
                                <w:sz w:val="24"/>
                                <w:szCs w:val="24"/>
                                <w:rtl/>
                              </w:rPr>
                              <w:t xml:space="preserve"> </w:t>
                            </w:r>
                            <w:r w:rsidRPr="00D007E4">
                              <w:rPr>
                                <w:rFonts w:cs="Tahoma" w:hint="eastAsia"/>
                                <w:color w:val="0B5294"/>
                                <w:spacing w:val="-4"/>
                                <w:sz w:val="24"/>
                                <w:szCs w:val="24"/>
                                <w:rtl/>
                              </w:rPr>
                              <w:t>בעבור</w:t>
                            </w:r>
                            <w:r w:rsidRPr="00D007E4">
                              <w:rPr>
                                <w:rFonts w:cs="Tahoma"/>
                                <w:color w:val="0B5294"/>
                                <w:spacing w:val="-4"/>
                                <w:sz w:val="24"/>
                                <w:szCs w:val="24"/>
                                <w:rtl/>
                              </w:rPr>
                              <w:t xml:space="preserve">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השגחה</w:t>
                            </w:r>
                            <w:r w:rsidRPr="00D007E4">
                              <w:rPr>
                                <w:rFonts w:cs="Tahoma"/>
                                <w:color w:val="0B5294"/>
                                <w:spacing w:val="-4"/>
                                <w:sz w:val="24"/>
                                <w:szCs w:val="24"/>
                                <w:rtl/>
                              </w:rPr>
                              <w:t xml:space="preserve"> </w:t>
                            </w:r>
                            <w:r w:rsidRPr="00D007E4">
                              <w:rPr>
                                <w:rFonts w:cs="Tahoma" w:hint="eastAsia"/>
                                <w:color w:val="0B5294"/>
                                <w:spacing w:val="-4"/>
                                <w:sz w:val="24"/>
                                <w:szCs w:val="24"/>
                                <w:rtl/>
                              </w:rPr>
                              <w:t>רבות</w:t>
                            </w:r>
                            <w:r w:rsidRPr="00D007E4">
                              <w:rPr>
                                <w:rFonts w:cs="Tahoma"/>
                                <w:color w:val="0B5294"/>
                                <w:spacing w:val="-4"/>
                                <w:sz w:val="24"/>
                                <w:szCs w:val="24"/>
                                <w:rtl/>
                              </w:rPr>
                              <w:t xml:space="preserve"> </w:t>
                            </w:r>
                            <w:r w:rsidRPr="00D007E4">
                              <w:rPr>
                                <w:rFonts w:cs="Tahoma" w:hint="eastAsia"/>
                                <w:color w:val="0B5294"/>
                                <w:spacing w:val="-4"/>
                                <w:sz w:val="24"/>
                                <w:szCs w:val="24"/>
                                <w:rtl/>
                              </w:rPr>
                              <w:t>משעות</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בפועל</w:t>
                            </w:r>
                            <w:r w:rsidRPr="00D007E4">
                              <w:rPr>
                                <w:rFonts w:cs="Tahoma"/>
                                <w:color w:val="0B5294"/>
                                <w:spacing w:val="-4"/>
                                <w:sz w:val="24"/>
                                <w:szCs w:val="24"/>
                                <w:rtl/>
                              </w:rPr>
                              <w:t xml:space="preserve">; </w:t>
                            </w:r>
                            <w:r w:rsidRPr="00D007E4">
                              <w:rPr>
                                <w:rFonts w:cs="Tahoma" w:hint="eastAsia"/>
                                <w:color w:val="0B5294"/>
                                <w:spacing w:val="-4"/>
                                <w:sz w:val="24"/>
                                <w:szCs w:val="24"/>
                                <w:rtl/>
                              </w:rPr>
                              <w:t>המועצות</w:t>
                            </w:r>
                            <w:r w:rsidRPr="00D007E4">
                              <w:rPr>
                                <w:rFonts w:cs="Tahoma"/>
                                <w:color w:val="0B5294"/>
                                <w:spacing w:val="-4"/>
                                <w:sz w:val="24"/>
                                <w:szCs w:val="24"/>
                                <w:rtl/>
                              </w:rPr>
                              <w:t xml:space="preserve"> </w:t>
                            </w:r>
                            <w:r w:rsidRPr="00D007E4">
                              <w:rPr>
                                <w:rFonts w:cs="Tahoma" w:hint="eastAsia"/>
                                <w:color w:val="0B5294"/>
                                <w:spacing w:val="-4"/>
                                <w:sz w:val="24"/>
                                <w:szCs w:val="24"/>
                                <w:rtl/>
                              </w:rPr>
                              <w:t>הדתיות</w:t>
                            </w:r>
                            <w:r w:rsidRPr="00D007E4">
                              <w:rPr>
                                <w:rFonts w:cs="Tahoma"/>
                                <w:color w:val="0B5294"/>
                                <w:spacing w:val="-4"/>
                                <w:sz w:val="24"/>
                                <w:szCs w:val="24"/>
                                <w:rtl/>
                              </w:rPr>
                              <w:t xml:space="preserve"> </w:t>
                            </w:r>
                            <w:r w:rsidRPr="00D007E4">
                              <w:rPr>
                                <w:rFonts w:cs="Tahoma" w:hint="eastAsia"/>
                                <w:color w:val="0B5294"/>
                                <w:spacing w:val="-4"/>
                                <w:sz w:val="24"/>
                                <w:szCs w:val="24"/>
                                <w:rtl/>
                              </w:rPr>
                              <w:t>נבדלות</w:t>
                            </w:r>
                            <w:r w:rsidRPr="00D007E4">
                              <w:rPr>
                                <w:rFonts w:cs="Tahoma"/>
                                <w:color w:val="0B5294"/>
                                <w:spacing w:val="-4"/>
                                <w:sz w:val="24"/>
                                <w:szCs w:val="24"/>
                                <w:rtl/>
                              </w:rPr>
                              <w:t xml:space="preserve"> </w:t>
                            </w:r>
                            <w:r w:rsidRPr="00D007E4">
                              <w:rPr>
                                <w:rFonts w:cs="Tahoma" w:hint="eastAsia"/>
                                <w:color w:val="0B5294"/>
                                <w:spacing w:val="-4"/>
                                <w:sz w:val="24"/>
                                <w:szCs w:val="24"/>
                                <w:rtl/>
                              </w:rPr>
                              <w:t>זו</w:t>
                            </w:r>
                            <w:r w:rsidRPr="00D007E4">
                              <w:rPr>
                                <w:rFonts w:cs="Tahoma"/>
                                <w:color w:val="0B5294"/>
                                <w:spacing w:val="-4"/>
                                <w:sz w:val="24"/>
                                <w:szCs w:val="24"/>
                                <w:rtl/>
                              </w:rPr>
                              <w:t xml:space="preserve"> </w:t>
                            </w:r>
                            <w:r w:rsidRPr="00D007E4">
                              <w:rPr>
                                <w:rFonts w:cs="Tahoma" w:hint="eastAsia"/>
                                <w:color w:val="0B5294"/>
                                <w:spacing w:val="-4"/>
                                <w:sz w:val="24"/>
                                <w:szCs w:val="24"/>
                                <w:rtl/>
                              </w:rPr>
                              <w:t>מזו</w:t>
                            </w:r>
                            <w:r w:rsidRPr="00D007E4">
                              <w:rPr>
                                <w:rFonts w:cs="Tahoma"/>
                                <w:color w:val="0B5294"/>
                                <w:spacing w:val="-4"/>
                                <w:sz w:val="24"/>
                                <w:szCs w:val="24"/>
                                <w:rtl/>
                              </w:rPr>
                              <w:t xml:space="preserve"> </w:t>
                            </w:r>
                            <w:r w:rsidRPr="00D007E4">
                              <w:rPr>
                                <w:rFonts w:cs="Tahoma" w:hint="eastAsia"/>
                                <w:color w:val="0B5294"/>
                                <w:spacing w:val="-4"/>
                                <w:sz w:val="24"/>
                                <w:szCs w:val="24"/>
                                <w:rtl/>
                              </w:rPr>
                              <w:t>במידה</w:t>
                            </w:r>
                            <w:r w:rsidRPr="00D007E4">
                              <w:rPr>
                                <w:rFonts w:cs="Tahoma"/>
                                <w:color w:val="0B5294"/>
                                <w:spacing w:val="-4"/>
                                <w:sz w:val="24"/>
                                <w:szCs w:val="24"/>
                                <w:rtl/>
                              </w:rPr>
                              <w:t xml:space="preserve"> </w:t>
                            </w:r>
                            <w:r w:rsidRPr="00D007E4">
                              <w:rPr>
                                <w:rFonts w:cs="Tahoma" w:hint="eastAsia"/>
                                <w:color w:val="0B5294"/>
                                <w:spacing w:val="-4"/>
                                <w:sz w:val="24"/>
                                <w:szCs w:val="24"/>
                                <w:rtl/>
                              </w:rPr>
                              <w:t>רבה</w:t>
                            </w:r>
                            <w:r w:rsidRPr="00D007E4">
                              <w:rPr>
                                <w:rFonts w:cs="Tahoma"/>
                                <w:color w:val="0B5294"/>
                                <w:spacing w:val="-4"/>
                                <w:sz w:val="24"/>
                                <w:szCs w:val="24"/>
                                <w:rtl/>
                              </w:rPr>
                              <w:t xml:space="preserve"> </w:t>
                            </w:r>
                            <w:r w:rsidRPr="00D007E4">
                              <w:rPr>
                                <w:rFonts w:cs="Tahoma" w:hint="eastAsia"/>
                                <w:color w:val="0B5294"/>
                                <w:spacing w:val="-4"/>
                                <w:sz w:val="24"/>
                                <w:szCs w:val="24"/>
                                <w:rtl/>
                              </w:rPr>
                              <w:t>מבחינת</w:t>
                            </w:r>
                            <w:r w:rsidRPr="00D007E4">
                              <w:rPr>
                                <w:rFonts w:cs="Tahoma"/>
                                <w:color w:val="0B5294"/>
                                <w:spacing w:val="-4"/>
                                <w:sz w:val="24"/>
                                <w:szCs w:val="24"/>
                                <w:rtl/>
                              </w:rPr>
                              <w:t xml:space="preserve"> </w:t>
                            </w:r>
                            <w:r w:rsidRPr="00D007E4">
                              <w:rPr>
                                <w:rFonts w:cs="Tahoma" w:hint="eastAsia"/>
                                <w:color w:val="0B5294"/>
                                <w:spacing w:val="-4"/>
                                <w:sz w:val="24"/>
                                <w:szCs w:val="24"/>
                                <w:rtl/>
                              </w:rPr>
                              <w:t>תעריפי</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ושעות</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רבנויות</w:t>
                            </w:r>
                            <w:r w:rsidRPr="00D007E4">
                              <w:rPr>
                                <w:rFonts w:cs="Tahoma"/>
                                <w:color w:val="0B5294"/>
                                <w:spacing w:val="-4"/>
                                <w:sz w:val="24"/>
                                <w:szCs w:val="24"/>
                                <w:rtl/>
                              </w:rPr>
                              <w:t xml:space="preserve"> </w:t>
                            </w:r>
                            <w:r w:rsidRPr="00D007E4">
                              <w:rPr>
                                <w:rFonts w:cs="Tahoma" w:hint="eastAsia"/>
                                <w:color w:val="0B5294"/>
                                <w:spacing w:val="-4"/>
                                <w:sz w:val="24"/>
                                <w:szCs w:val="24"/>
                                <w:rtl/>
                              </w:rPr>
                              <w:t>מקומיות</w:t>
                            </w:r>
                            <w:r w:rsidRPr="00D007E4">
                              <w:rPr>
                                <w:rFonts w:cs="Tahoma"/>
                                <w:color w:val="0B5294"/>
                                <w:spacing w:val="-4"/>
                                <w:sz w:val="24"/>
                                <w:szCs w:val="24"/>
                                <w:rtl/>
                              </w:rPr>
                              <w:t xml:space="preserve"> </w:t>
                            </w:r>
                            <w:r w:rsidRPr="00D007E4">
                              <w:rPr>
                                <w:rFonts w:cs="Tahoma" w:hint="eastAsia"/>
                                <w:color w:val="0B5294"/>
                                <w:spacing w:val="-4"/>
                                <w:sz w:val="24"/>
                                <w:szCs w:val="24"/>
                                <w:rtl/>
                              </w:rPr>
                              <w:t>מטילות</w:t>
                            </w:r>
                            <w:r w:rsidRPr="00D007E4">
                              <w:rPr>
                                <w:rFonts w:cs="Tahoma"/>
                                <w:color w:val="0B5294"/>
                                <w:spacing w:val="-4"/>
                                <w:sz w:val="24"/>
                                <w:szCs w:val="24"/>
                                <w:rtl/>
                              </w:rPr>
                              <w:t xml:space="preserve"> </w:t>
                            </w:r>
                            <w:r w:rsidRPr="00D007E4">
                              <w:rPr>
                                <w:rFonts w:cs="Tahoma" w:hint="eastAsia"/>
                                <w:color w:val="0B5294"/>
                                <w:spacing w:val="-4"/>
                                <w:sz w:val="24"/>
                                <w:szCs w:val="24"/>
                                <w:rtl/>
                              </w:rPr>
                              <w:t>הגבלות</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הכנסת</w:t>
                            </w:r>
                            <w:r w:rsidRPr="00D007E4">
                              <w:rPr>
                                <w:rFonts w:cs="Tahoma"/>
                                <w:color w:val="0B5294"/>
                                <w:spacing w:val="-4"/>
                                <w:sz w:val="24"/>
                                <w:szCs w:val="24"/>
                                <w:rtl/>
                              </w:rPr>
                              <w:t xml:space="preserve"> </w:t>
                            </w:r>
                            <w:r w:rsidRPr="00D007E4">
                              <w:rPr>
                                <w:rFonts w:cs="Tahoma" w:hint="eastAsia"/>
                                <w:color w:val="0B5294"/>
                                <w:spacing w:val="-4"/>
                                <w:sz w:val="24"/>
                                <w:szCs w:val="24"/>
                                <w:rtl/>
                              </w:rPr>
                              <w:t>מוצרי</w:t>
                            </w:r>
                            <w:r w:rsidRPr="00D007E4">
                              <w:rPr>
                                <w:rFonts w:cs="Tahoma"/>
                                <w:color w:val="0B5294"/>
                                <w:spacing w:val="-4"/>
                                <w:sz w:val="24"/>
                                <w:szCs w:val="24"/>
                                <w:rtl/>
                              </w:rPr>
                              <w:t xml:space="preserve"> </w:t>
                            </w:r>
                            <w:r w:rsidRPr="00D007E4">
                              <w:rPr>
                                <w:rFonts w:cs="Tahoma" w:hint="eastAsia"/>
                                <w:color w:val="0B5294"/>
                                <w:spacing w:val="-4"/>
                                <w:sz w:val="24"/>
                                <w:szCs w:val="24"/>
                                <w:rtl/>
                              </w:rPr>
                              <w:t>מזון</w:t>
                            </w:r>
                            <w:r w:rsidRPr="00D007E4">
                              <w:rPr>
                                <w:rFonts w:cs="Tahoma"/>
                                <w:color w:val="0B5294"/>
                                <w:spacing w:val="-4"/>
                                <w:sz w:val="24"/>
                                <w:szCs w:val="24"/>
                                <w:rtl/>
                              </w:rPr>
                              <w:t xml:space="preserve"> </w:t>
                            </w:r>
                            <w:r w:rsidRPr="00D007E4">
                              <w:rPr>
                                <w:rFonts w:cs="Tahoma" w:hint="eastAsia"/>
                                <w:color w:val="0B5294"/>
                                <w:spacing w:val="-4"/>
                                <w:sz w:val="24"/>
                                <w:szCs w:val="24"/>
                                <w:rtl/>
                              </w:rPr>
                              <w:t>שקיבלו</w:t>
                            </w:r>
                            <w:r w:rsidRPr="00D007E4">
                              <w:rPr>
                                <w:rFonts w:cs="Tahoma"/>
                                <w:color w:val="0B5294"/>
                                <w:spacing w:val="-4"/>
                                <w:sz w:val="24"/>
                                <w:szCs w:val="24"/>
                                <w:rtl/>
                              </w:rPr>
                              <w:t xml:space="preserve"> </w:t>
                            </w:r>
                            <w:r w:rsidRPr="00D007E4">
                              <w:rPr>
                                <w:rFonts w:cs="Tahoma" w:hint="eastAsia"/>
                                <w:color w:val="0B5294"/>
                                <w:spacing w:val="-4"/>
                                <w:sz w:val="24"/>
                                <w:szCs w:val="24"/>
                                <w:rtl/>
                              </w:rPr>
                              <w:t>הכשר</w:t>
                            </w:r>
                            <w:r w:rsidRPr="00D007E4">
                              <w:rPr>
                                <w:rFonts w:cs="Tahoma"/>
                                <w:color w:val="0B5294"/>
                                <w:spacing w:val="-4"/>
                                <w:sz w:val="24"/>
                                <w:szCs w:val="24"/>
                                <w:rtl/>
                              </w:rPr>
                              <w:t xml:space="preserve"> </w:t>
                            </w:r>
                            <w:r w:rsidRPr="00D007E4">
                              <w:rPr>
                                <w:rFonts w:cs="Tahoma" w:hint="eastAsia"/>
                                <w:color w:val="0B5294"/>
                                <w:spacing w:val="-4"/>
                                <w:sz w:val="24"/>
                                <w:szCs w:val="24"/>
                                <w:rtl/>
                              </w:rPr>
                              <w:t>בעיר</w:t>
                            </w:r>
                            <w:r w:rsidRPr="00D007E4">
                              <w:rPr>
                                <w:rFonts w:cs="Tahoma"/>
                                <w:color w:val="0B5294"/>
                                <w:spacing w:val="-4"/>
                                <w:sz w:val="24"/>
                                <w:szCs w:val="24"/>
                                <w:rtl/>
                              </w:rPr>
                              <w:t xml:space="preserve"> </w:t>
                            </w:r>
                            <w:r w:rsidRPr="00D007E4">
                              <w:rPr>
                                <w:rFonts w:cs="Tahoma" w:hint="eastAsia"/>
                                <w:color w:val="0B5294"/>
                                <w:spacing w:val="-4"/>
                                <w:sz w:val="24"/>
                                <w:szCs w:val="24"/>
                                <w:rtl/>
                              </w:rPr>
                              <w:t>אחרת</w:t>
                            </w:r>
                            <w:r w:rsidRPr="00D007E4">
                              <w:rPr>
                                <w:rFonts w:cs="Tahoma"/>
                                <w:color w:val="0B5294"/>
                                <w:spacing w:val="-4"/>
                                <w:sz w:val="24"/>
                                <w:szCs w:val="24"/>
                                <w:rtl/>
                              </w:rPr>
                              <w:t xml:space="preserve">. </w:t>
                            </w:r>
                            <w:r w:rsidRPr="00D007E4">
                              <w:rPr>
                                <w:rFonts w:cs="Tahoma" w:hint="eastAsia"/>
                                <w:color w:val="0B5294"/>
                                <w:spacing w:val="-4"/>
                                <w:sz w:val="24"/>
                                <w:szCs w:val="24"/>
                                <w:rtl/>
                              </w:rPr>
                              <w:t>עקב</w:t>
                            </w:r>
                            <w:r w:rsidRPr="00D007E4">
                              <w:rPr>
                                <w:rFonts w:cs="Tahoma"/>
                                <w:color w:val="0B5294"/>
                                <w:spacing w:val="-4"/>
                                <w:sz w:val="24"/>
                                <w:szCs w:val="24"/>
                                <w:rtl/>
                              </w:rPr>
                              <w:t xml:space="preserve"> </w:t>
                            </w:r>
                            <w:r w:rsidRPr="00D007E4">
                              <w:rPr>
                                <w:rFonts w:cs="Tahoma" w:hint="eastAsia"/>
                                <w:color w:val="0B5294"/>
                                <w:spacing w:val="-4"/>
                                <w:sz w:val="24"/>
                                <w:szCs w:val="24"/>
                                <w:rtl/>
                              </w:rPr>
                              <w:t>כל</w:t>
                            </w:r>
                            <w:r w:rsidRPr="00D007E4">
                              <w:rPr>
                                <w:rFonts w:cs="Tahoma"/>
                                <w:color w:val="0B5294"/>
                                <w:spacing w:val="-4"/>
                                <w:sz w:val="24"/>
                                <w:szCs w:val="24"/>
                                <w:rtl/>
                              </w:rPr>
                              <w:t xml:space="preserve"> </w:t>
                            </w:r>
                            <w:r w:rsidRPr="00D007E4">
                              <w:rPr>
                                <w:rFonts w:cs="Tahoma" w:hint="eastAsia"/>
                                <w:color w:val="0B5294"/>
                                <w:spacing w:val="-4"/>
                                <w:sz w:val="24"/>
                                <w:szCs w:val="24"/>
                                <w:rtl/>
                              </w:rPr>
                              <w:t>אלו</w:t>
                            </w:r>
                            <w:r w:rsidRPr="00D007E4">
                              <w:rPr>
                                <w:rFonts w:cs="Tahoma"/>
                                <w:color w:val="0B5294"/>
                                <w:spacing w:val="-4"/>
                                <w:sz w:val="24"/>
                                <w:szCs w:val="24"/>
                                <w:rtl/>
                              </w:rPr>
                              <w:t xml:space="preserve"> </w:t>
                            </w:r>
                            <w:r w:rsidRPr="00D007E4">
                              <w:rPr>
                                <w:rFonts w:cs="Tahoma" w:hint="eastAsia"/>
                                <w:color w:val="0B5294"/>
                                <w:spacing w:val="-4"/>
                                <w:sz w:val="24"/>
                                <w:szCs w:val="24"/>
                                <w:rtl/>
                              </w:rPr>
                              <w:t>מוטל</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הציבור</w:t>
                            </w:r>
                            <w:r w:rsidRPr="00D007E4">
                              <w:rPr>
                                <w:rFonts w:cs="Tahoma"/>
                                <w:color w:val="0B5294"/>
                                <w:spacing w:val="-4"/>
                                <w:sz w:val="24"/>
                                <w:szCs w:val="24"/>
                                <w:rtl/>
                              </w:rPr>
                              <w:t xml:space="preserve"> </w:t>
                            </w:r>
                            <w:r w:rsidRPr="00D007E4">
                              <w:rPr>
                                <w:rFonts w:cs="Tahoma" w:hint="eastAsia"/>
                                <w:color w:val="0B5294"/>
                                <w:spacing w:val="-4"/>
                                <w:sz w:val="24"/>
                                <w:szCs w:val="24"/>
                                <w:rtl/>
                              </w:rPr>
                              <w:t>נטל</w:t>
                            </w:r>
                            <w:r w:rsidRPr="00D007E4">
                              <w:rPr>
                                <w:rFonts w:cs="Tahoma"/>
                                <w:color w:val="0B5294"/>
                                <w:spacing w:val="-4"/>
                                <w:sz w:val="24"/>
                                <w:szCs w:val="24"/>
                                <w:rtl/>
                              </w:rPr>
                              <w:t xml:space="preserve"> </w:t>
                            </w:r>
                            <w:r w:rsidRPr="00D007E4">
                              <w:rPr>
                                <w:rFonts w:cs="Tahoma" w:hint="eastAsia"/>
                                <w:color w:val="0B5294"/>
                                <w:spacing w:val="-4"/>
                                <w:sz w:val="24"/>
                                <w:szCs w:val="24"/>
                                <w:rtl/>
                              </w:rPr>
                              <w:t>כלכלי</w:t>
                            </w:r>
                            <w:r w:rsidRPr="00D007E4">
                              <w:rPr>
                                <w:rFonts w:cs="Tahoma"/>
                                <w:color w:val="0B5294"/>
                                <w:spacing w:val="-4"/>
                                <w:sz w:val="24"/>
                                <w:szCs w:val="24"/>
                                <w:rtl/>
                              </w:rPr>
                              <w:t xml:space="preserve"> </w:t>
                            </w:r>
                            <w:r w:rsidRPr="00D007E4">
                              <w:rPr>
                                <w:rFonts w:cs="Tahoma" w:hint="eastAsia"/>
                                <w:color w:val="0B5294"/>
                                <w:spacing w:val="-4"/>
                                <w:sz w:val="24"/>
                                <w:szCs w:val="24"/>
                                <w:rtl/>
                              </w:rPr>
                              <w:t>עודף</w:t>
                            </w:r>
                            <w:r w:rsidRPr="00D007E4">
                              <w:rPr>
                                <w:rFonts w:cs="Tahoma"/>
                                <w:color w:val="0B5294"/>
                                <w:spacing w:val="-4"/>
                                <w:sz w:val="24"/>
                                <w:szCs w:val="24"/>
                                <w:rtl/>
                              </w:rPr>
                              <w:t xml:space="preserve"> </w:t>
                            </w:r>
                            <w:r w:rsidRPr="00D007E4">
                              <w:rPr>
                                <w:rFonts w:cs="Tahoma" w:hint="eastAsia"/>
                                <w:color w:val="0B5294"/>
                                <w:spacing w:val="-4"/>
                                <w:sz w:val="24"/>
                                <w:szCs w:val="24"/>
                                <w:rtl/>
                              </w:rPr>
                              <w:t>המתבטא</w:t>
                            </w:r>
                            <w:r w:rsidRPr="00D007E4">
                              <w:rPr>
                                <w:rFonts w:cs="Tahoma"/>
                                <w:color w:val="0B5294"/>
                                <w:spacing w:val="-4"/>
                                <w:sz w:val="24"/>
                                <w:szCs w:val="24"/>
                                <w:rtl/>
                              </w:rPr>
                              <w:t xml:space="preserve"> </w:t>
                            </w:r>
                            <w:r w:rsidRPr="00D007E4">
                              <w:rPr>
                                <w:rFonts w:cs="Tahoma" w:hint="eastAsia"/>
                                <w:color w:val="0B5294"/>
                                <w:spacing w:val="-4"/>
                                <w:sz w:val="24"/>
                                <w:szCs w:val="24"/>
                                <w:rtl/>
                              </w:rPr>
                              <w:t>בהעלאה</w:t>
                            </w:r>
                            <w:r w:rsidRPr="00D007E4">
                              <w:rPr>
                                <w:rFonts w:cs="Tahoma"/>
                                <w:color w:val="0B5294"/>
                                <w:spacing w:val="-4"/>
                                <w:sz w:val="24"/>
                                <w:szCs w:val="24"/>
                                <w:rtl/>
                              </w:rPr>
                              <w:t xml:space="preserve"> </w:t>
                            </w:r>
                            <w:r w:rsidRPr="00D007E4">
                              <w:rPr>
                                <w:rFonts w:cs="Tahoma" w:hint="eastAsia"/>
                                <w:color w:val="0B5294"/>
                                <w:spacing w:val="-4"/>
                                <w:sz w:val="24"/>
                                <w:szCs w:val="24"/>
                                <w:rtl/>
                              </w:rPr>
                              <w:t>מיותרת</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w:t>
                            </w:r>
                            <w:r w:rsidRPr="00D007E4">
                              <w:rPr>
                                <w:rFonts w:cs="Tahoma" w:hint="eastAsia"/>
                                <w:color w:val="0B5294"/>
                                <w:spacing w:val="-4"/>
                                <w:sz w:val="24"/>
                                <w:szCs w:val="24"/>
                                <w:rtl/>
                              </w:rPr>
                              <w:t>יוקר</w:t>
                            </w:r>
                            <w:r w:rsidRPr="00D007E4">
                              <w:rPr>
                                <w:rFonts w:cs="Tahoma"/>
                                <w:color w:val="0B5294"/>
                                <w:spacing w:val="-4"/>
                                <w:sz w:val="24"/>
                                <w:szCs w:val="24"/>
                                <w:rtl/>
                              </w:rPr>
                              <w:t xml:space="preserve"> </w:t>
                            </w:r>
                            <w:r w:rsidRPr="00D007E4">
                              <w:rPr>
                                <w:rFonts w:cs="Tahoma" w:hint="eastAsia"/>
                                <w:color w:val="0B5294"/>
                                <w:spacing w:val="-4"/>
                                <w:sz w:val="24"/>
                                <w:szCs w:val="24"/>
                                <w:rtl/>
                              </w:rPr>
                              <w:t>המחיה</w:t>
                            </w:r>
                          </w:p>
                          <w:p w:rsidR="00D007E4" w:rsidRPr="00373C5D" w:rsidP="00D007E4">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12662368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183445"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2" type="#_x0000_t202" style="width:119.05pt;height:361.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81440" filled="f" stroked="f">
                <v:textbox>
                  <w:txbxContent>
                    <w:p w:rsidR="00D007E4" w:rsidRPr="00373C5D" w:rsidP="00D007E4">
                      <w:pPr>
                        <w:spacing w:line="240" w:lineRule="atLeast"/>
                        <w:rPr>
                          <w:rFonts w:cs="Tahoma"/>
                          <w:b/>
                          <w:bCs/>
                          <w:color w:val="0B5294"/>
                          <w:sz w:val="48"/>
                          <w:szCs w:val="48"/>
                          <w:rtl/>
                        </w:rPr>
                      </w:pPr>
                      <w:drawing>
                        <wp:inline distT="0" distB="0" distL="0" distR="0">
                          <wp:extent cx="311150" cy="256800"/>
                          <wp:effectExtent l="0" t="0" r="0" b="0"/>
                          <wp:docPr id="4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088408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1762F4" w:rsidP="00D007E4">
                      <w:pPr>
                        <w:spacing w:after="0" w:line="240" w:lineRule="auto"/>
                        <w:rPr>
                          <w:rFonts w:cs="Tahoma"/>
                          <w:color w:val="0B5294"/>
                          <w:spacing w:val="-4"/>
                          <w:sz w:val="24"/>
                          <w:szCs w:val="24"/>
                          <w:rtl/>
                          <w:cs/>
                        </w:rPr>
                      </w:pPr>
                      <w:r w:rsidRPr="00D007E4">
                        <w:rPr>
                          <w:rFonts w:cs="Tahoma" w:hint="eastAsia"/>
                          <w:color w:val="0B5294"/>
                          <w:spacing w:val="-4"/>
                          <w:sz w:val="24"/>
                          <w:szCs w:val="24"/>
                          <w:rtl/>
                        </w:rPr>
                        <w:t>בתי</w:t>
                      </w:r>
                      <w:r w:rsidRPr="00D007E4">
                        <w:rPr>
                          <w:rFonts w:cs="Tahoma"/>
                          <w:color w:val="0B5294"/>
                          <w:spacing w:val="-4"/>
                          <w:sz w:val="24"/>
                          <w:szCs w:val="24"/>
                          <w:rtl/>
                        </w:rPr>
                        <w:t xml:space="preserve"> </w:t>
                      </w:r>
                      <w:r w:rsidRPr="00D007E4">
                        <w:rPr>
                          <w:rFonts w:cs="Tahoma" w:hint="eastAsia"/>
                          <w:color w:val="0B5294"/>
                          <w:spacing w:val="-4"/>
                          <w:sz w:val="24"/>
                          <w:szCs w:val="24"/>
                          <w:rtl/>
                        </w:rPr>
                        <w:t>עסק</w:t>
                      </w:r>
                      <w:r w:rsidRPr="00D007E4">
                        <w:rPr>
                          <w:rFonts w:cs="Tahoma"/>
                          <w:color w:val="0B5294"/>
                          <w:spacing w:val="-4"/>
                          <w:sz w:val="24"/>
                          <w:szCs w:val="24"/>
                          <w:rtl/>
                        </w:rPr>
                        <w:t xml:space="preserve"> </w:t>
                      </w:r>
                      <w:r w:rsidRPr="00D007E4">
                        <w:rPr>
                          <w:rFonts w:cs="Tahoma" w:hint="eastAsia"/>
                          <w:color w:val="0B5294"/>
                          <w:spacing w:val="-4"/>
                          <w:sz w:val="24"/>
                          <w:szCs w:val="24"/>
                          <w:rtl/>
                        </w:rPr>
                        <w:t>משלמים</w:t>
                      </w:r>
                      <w:r w:rsidRPr="00D007E4">
                        <w:rPr>
                          <w:rFonts w:cs="Tahoma"/>
                          <w:color w:val="0B5294"/>
                          <w:spacing w:val="-4"/>
                          <w:sz w:val="24"/>
                          <w:szCs w:val="24"/>
                          <w:rtl/>
                        </w:rPr>
                        <w:t xml:space="preserve"> </w:t>
                      </w:r>
                      <w:r w:rsidRPr="00D007E4">
                        <w:rPr>
                          <w:rFonts w:cs="Tahoma" w:hint="eastAsia"/>
                          <w:color w:val="0B5294"/>
                          <w:spacing w:val="-4"/>
                          <w:sz w:val="24"/>
                          <w:szCs w:val="24"/>
                          <w:rtl/>
                        </w:rPr>
                        <w:t>בעבור</w:t>
                      </w:r>
                      <w:r w:rsidRPr="00D007E4">
                        <w:rPr>
                          <w:rFonts w:cs="Tahoma"/>
                          <w:color w:val="0B5294"/>
                          <w:spacing w:val="-4"/>
                          <w:sz w:val="24"/>
                          <w:szCs w:val="24"/>
                          <w:rtl/>
                        </w:rPr>
                        <w:t xml:space="preserve">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השגחה</w:t>
                      </w:r>
                      <w:r w:rsidRPr="00D007E4">
                        <w:rPr>
                          <w:rFonts w:cs="Tahoma"/>
                          <w:color w:val="0B5294"/>
                          <w:spacing w:val="-4"/>
                          <w:sz w:val="24"/>
                          <w:szCs w:val="24"/>
                          <w:rtl/>
                        </w:rPr>
                        <w:t xml:space="preserve"> </w:t>
                      </w:r>
                      <w:r w:rsidRPr="00D007E4">
                        <w:rPr>
                          <w:rFonts w:cs="Tahoma" w:hint="eastAsia"/>
                          <w:color w:val="0B5294"/>
                          <w:spacing w:val="-4"/>
                          <w:sz w:val="24"/>
                          <w:szCs w:val="24"/>
                          <w:rtl/>
                        </w:rPr>
                        <w:t>רבות</w:t>
                      </w:r>
                      <w:r w:rsidRPr="00D007E4">
                        <w:rPr>
                          <w:rFonts w:cs="Tahoma"/>
                          <w:color w:val="0B5294"/>
                          <w:spacing w:val="-4"/>
                          <w:sz w:val="24"/>
                          <w:szCs w:val="24"/>
                          <w:rtl/>
                        </w:rPr>
                        <w:t xml:space="preserve"> </w:t>
                      </w:r>
                      <w:r w:rsidRPr="00D007E4">
                        <w:rPr>
                          <w:rFonts w:cs="Tahoma" w:hint="eastAsia"/>
                          <w:color w:val="0B5294"/>
                          <w:spacing w:val="-4"/>
                          <w:sz w:val="24"/>
                          <w:szCs w:val="24"/>
                          <w:rtl/>
                        </w:rPr>
                        <w:t>משעות</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בפועל</w:t>
                      </w:r>
                      <w:r w:rsidRPr="00D007E4">
                        <w:rPr>
                          <w:rFonts w:cs="Tahoma"/>
                          <w:color w:val="0B5294"/>
                          <w:spacing w:val="-4"/>
                          <w:sz w:val="24"/>
                          <w:szCs w:val="24"/>
                          <w:rtl/>
                        </w:rPr>
                        <w:t xml:space="preserve">; </w:t>
                      </w:r>
                      <w:r w:rsidRPr="00D007E4">
                        <w:rPr>
                          <w:rFonts w:cs="Tahoma" w:hint="eastAsia"/>
                          <w:color w:val="0B5294"/>
                          <w:spacing w:val="-4"/>
                          <w:sz w:val="24"/>
                          <w:szCs w:val="24"/>
                          <w:rtl/>
                        </w:rPr>
                        <w:t>המועצות</w:t>
                      </w:r>
                      <w:r w:rsidRPr="00D007E4">
                        <w:rPr>
                          <w:rFonts w:cs="Tahoma"/>
                          <w:color w:val="0B5294"/>
                          <w:spacing w:val="-4"/>
                          <w:sz w:val="24"/>
                          <w:szCs w:val="24"/>
                          <w:rtl/>
                        </w:rPr>
                        <w:t xml:space="preserve"> </w:t>
                      </w:r>
                      <w:r w:rsidRPr="00D007E4">
                        <w:rPr>
                          <w:rFonts w:cs="Tahoma" w:hint="eastAsia"/>
                          <w:color w:val="0B5294"/>
                          <w:spacing w:val="-4"/>
                          <w:sz w:val="24"/>
                          <w:szCs w:val="24"/>
                          <w:rtl/>
                        </w:rPr>
                        <w:t>הדתיות</w:t>
                      </w:r>
                      <w:r w:rsidRPr="00D007E4">
                        <w:rPr>
                          <w:rFonts w:cs="Tahoma"/>
                          <w:color w:val="0B5294"/>
                          <w:spacing w:val="-4"/>
                          <w:sz w:val="24"/>
                          <w:szCs w:val="24"/>
                          <w:rtl/>
                        </w:rPr>
                        <w:t xml:space="preserve"> </w:t>
                      </w:r>
                      <w:r w:rsidRPr="00D007E4">
                        <w:rPr>
                          <w:rFonts w:cs="Tahoma" w:hint="eastAsia"/>
                          <w:color w:val="0B5294"/>
                          <w:spacing w:val="-4"/>
                          <w:sz w:val="24"/>
                          <w:szCs w:val="24"/>
                          <w:rtl/>
                        </w:rPr>
                        <w:t>נבדלות</w:t>
                      </w:r>
                      <w:r w:rsidRPr="00D007E4">
                        <w:rPr>
                          <w:rFonts w:cs="Tahoma"/>
                          <w:color w:val="0B5294"/>
                          <w:spacing w:val="-4"/>
                          <w:sz w:val="24"/>
                          <w:szCs w:val="24"/>
                          <w:rtl/>
                        </w:rPr>
                        <w:t xml:space="preserve"> </w:t>
                      </w:r>
                      <w:r w:rsidRPr="00D007E4">
                        <w:rPr>
                          <w:rFonts w:cs="Tahoma" w:hint="eastAsia"/>
                          <w:color w:val="0B5294"/>
                          <w:spacing w:val="-4"/>
                          <w:sz w:val="24"/>
                          <w:szCs w:val="24"/>
                          <w:rtl/>
                        </w:rPr>
                        <w:t>זו</w:t>
                      </w:r>
                      <w:r w:rsidRPr="00D007E4">
                        <w:rPr>
                          <w:rFonts w:cs="Tahoma"/>
                          <w:color w:val="0B5294"/>
                          <w:spacing w:val="-4"/>
                          <w:sz w:val="24"/>
                          <w:szCs w:val="24"/>
                          <w:rtl/>
                        </w:rPr>
                        <w:t xml:space="preserve"> </w:t>
                      </w:r>
                      <w:r w:rsidRPr="00D007E4">
                        <w:rPr>
                          <w:rFonts w:cs="Tahoma" w:hint="eastAsia"/>
                          <w:color w:val="0B5294"/>
                          <w:spacing w:val="-4"/>
                          <w:sz w:val="24"/>
                          <w:szCs w:val="24"/>
                          <w:rtl/>
                        </w:rPr>
                        <w:t>מזו</w:t>
                      </w:r>
                      <w:r w:rsidRPr="00D007E4">
                        <w:rPr>
                          <w:rFonts w:cs="Tahoma"/>
                          <w:color w:val="0B5294"/>
                          <w:spacing w:val="-4"/>
                          <w:sz w:val="24"/>
                          <w:szCs w:val="24"/>
                          <w:rtl/>
                        </w:rPr>
                        <w:t xml:space="preserve"> </w:t>
                      </w:r>
                      <w:r w:rsidRPr="00D007E4">
                        <w:rPr>
                          <w:rFonts w:cs="Tahoma" w:hint="eastAsia"/>
                          <w:color w:val="0B5294"/>
                          <w:spacing w:val="-4"/>
                          <w:sz w:val="24"/>
                          <w:szCs w:val="24"/>
                          <w:rtl/>
                        </w:rPr>
                        <w:t>במידה</w:t>
                      </w:r>
                      <w:r w:rsidRPr="00D007E4">
                        <w:rPr>
                          <w:rFonts w:cs="Tahoma"/>
                          <w:color w:val="0B5294"/>
                          <w:spacing w:val="-4"/>
                          <w:sz w:val="24"/>
                          <w:szCs w:val="24"/>
                          <w:rtl/>
                        </w:rPr>
                        <w:t xml:space="preserve"> </w:t>
                      </w:r>
                      <w:r w:rsidRPr="00D007E4">
                        <w:rPr>
                          <w:rFonts w:cs="Tahoma" w:hint="eastAsia"/>
                          <w:color w:val="0B5294"/>
                          <w:spacing w:val="-4"/>
                          <w:sz w:val="24"/>
                          <w:szCs w:val="24"/>
                          <w:rtl/>
                        </w:rPr>
                        <w:t>רבה</w:t>
                      </w:r>
                      <w:r w:rsidRPr="00D007E4">
                        <w:rPr>
                          <w:rFonts w:cs="Tahoma"/>
                          <w:color w:val="0B5294"/>
                          <w:spacing w:val="-4"/>
                          <w:sz w:val="24"/>
                          <w:szCs w:val="24"/>
                          <w:rtl/>
                        </w:rPr>
                        <w:t xml:space="preserve"> </w:t>
                      </w:r>
                      <w:r w:rsidRPr="00D007E4">
                        <w:rPr>
                          <w:rFonts w:cs="Tahoma" w:hint="eastAsia"/>
                          <w:color w:val="0B5294"/>
                          <w:spacing w:val="-4"/>
                          <w:sz w:val="24"/>
                          <w:szCs w:val="24"/>
                          <w:rtl/>
                        </w:rPr>
                        <w:t>מבחינת</w:t>
                      </w:r>
                      <w:r w:rsidRPr="00D007E4">
                        <w:rPr>
                          <w:rFonts w:cs="Tahoma"/>
                          <w:color w:val="0B5294"/>
                          <w:spacing w:val="-4"/>
                          <w:sz w:val="24"/>
                          <w:szCs w:val="24"/>
                          <w:rtl/>
                        </w:rPr>
                        <w:t xml:space="preserve"> </w:t>
                      </w:r>
                      <w:r w:rsidRPr="00D007E4">
                        <w:rPr>
                          <w:rFonts w:cs="Tahoma" w:hint="eastAsia"/>
                          <w:color w:val="0B5294"/>
                          <w:spacing w:val="-4"/>
                          <w:sz w:val="24"/>
                          <w:szCs w:val="24"/>
                          <w:rtl/>
                        </w:rPr>
                        <w:t>תעריפי</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ושעות</w:t>
                      </w:r>
                      <w:r w:rsidRPr="00D007E4">
                        <w:rPr>
                          <w:rFonts w:cs="Tahoma"/>
                          <w:color w:val="0B5294"/>
                          <w:spacing w:val="-4"/>
                          <w:sz w:val="24"/>
                          <w:szCs w:val="24"/>
                          <w:rtl/>
                        </w:rPr>
                        <w:t xml:space="preserve"> </w:t>
                      </w:r>
                      <w:r w:rsidRPr="00D007E4">
                        <w:rPr>
                          <w:rFonts w:cs="Tahoma" w:hint="eastAsia"/>
                          <w:color w:val="0B5294"/>
                          <w:spacing w:val="-4"/>
                          <w:sz w:val="24"/>
                          <w:szCs w:val="24"/>
                          <w:rtl/>
                        </w:rPr>
                        <w:t>ההשגחה</w:t>
                      </w:r>
                      <w:r w:rsidRPr="00D007E4">
                        <w:rPr>
                          <w:rFonts w:cs="Tahoma"/>
                          <w:color w:val="0B5294"/>
                          <w:spacing w:val="-4"/>
                          <w:sz w:val="24"/>
                          <w:szCs w:val="24"/>
                          <w:rtl/>
                        </w:rPr>
                        <w:t xml:space="preserve">; </w:t>
                      </w:r>
                      <w:r w:rsidRPr="00D007E4">
                        <w:rPr>
                          <w:rFonts w:cs="Tahoma" w:hint="eastAsia"/>
                          <w:color w:val="0B5294"/>
                          <w:spacing w:val="-4"/>
                          <w:sz w:val="24"/>
                          <w:szCs w:val="24"/>
                          <w:rtl/>
                        </w:rPr>
                        <w:t>רבנויות</w:t>
                      </w:r>
                      <w:r w:rsidRPr="00D007E4">
                        <w:rPr>
                          <w:rFonts w:cs="Tahoma"/>
                          <w:color w:val="0B5294"/>
                          <w:spacing w:val="-4"/>
                          <w:sz w:val="24"/>
                          <w:szCs w:val="24"/>
                          <w:rtl/>
                        </w:rPr>
                        <w:t xml:space="preserve"> </w:t>
                      </w:r>
                      <w:r w:rsidRPr="00D007E4">
                        <w:rPr>
                          <w:rFonts w:cs="Tahoma" w:hint="eastAsia"/>
                          <w:color w:val="0B5294"/>
                          <w:spacing w:val="-4"/>
                          <w:sz w:val="24"/>
                          <w:szCs w:val="24"/>
                          <w:rtl/>
                        </w:rPr>
                        <w:t>מקומיות</w:t>
                      </w:r>
                      <w:r w:rsidRPr="00D007E4">
                        <w:rPr>
                          <w:rFonts w:cs="Tahoma"/>
                          <w:color w:val="0B5294"/>
                          <w:spacing w:val="-4"/>
                          <w:sz w:val="24"/>
                          <w:szCs w:val="24"/>
                          <w:rtl/>
                        </w:rPr>
                        <w:t xml:space="preserve"> </w:t>
                      </w:r>
                      <w:r w:rsidRPr="00D007E4">
                        <w:rPr>
                          <w:rFonts w:cs="Tahoma" w:hint="eastAsia"/>
                          <w:color w:val="0B5294"/>
                          <w:spacing w:val="-4"/>
                          <w:sz w:val="24"/>
                          <w:szCs w:val="24"/>
                          <w:rtl/>
                        </w:rPr>
                        <w:t>מטילות</w:t>
                      </w:r>
                      <w:r w:rsidRPr="00D007E4">
                        <w:rPr>
                          <w:rFonts w:cs="Tahoma"/>
                          <w:color w:val="0B5294"/>
                          <w:spacing w:val="-4"/>
                          <w:sz w:val="24"/>
                          <w:szCs w:val="24"/>
                          <w:rtl/>
                        </w:rPr>
                        <w:t xml:space="preserve"> </w:t>
                      </w:r>
                      <w:r w:rsidRPr="00D007E4">
                        <w:rPr>
                          <w:rFonts w:cs="Tahoma" w:hint="eastAsia"/>
                          <w:color w:val="0B5294"/>
                          <w:spacing w:val="-4"/>
                          <w:sz w:val="24"/>
                          <w:szCs w:val="24"/>
                          <w:rtl/>
                        </w:rPr>
                        <w:t>הגבלות</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הכנסת</w:t>
                      </w:r>
                      <w:r w:rsidRPr="00D007E4">
                        <w:rPr>
                          <w:rFonts w:cs="Tahoma"/>
                          <w:color w:val="0B5294"/>
                          <w:spacing w:val="-4"/>
                          <w:sz w:val="24"/>
                          <w:szCs w:val="24"/>
                          <w:rtl/>
                        </w:rPr>
                        <w:t xml:space="preserve"> </w:t>
                      </w:r>
                      <w:r w:rsidRPr="00D007E4">
                        <w:rPr>
                          <w:rFonts w:cs="Tahoma" w:hint="eastAsia"/>
                          <w:color w:val="0B5294"/>
                          <w:spacing w:val="-4"/>
                          <w:sz w:val="24"/>
                          <w:szCs w:val="24"/>
                          <w:rtl/>
                        </w:rPr>
                        <w:t>מוצרי</w:t>
                      </w:r>
                      <w:r w:rsidRPr="00D007E4">
                        <w:rPr>
                          <w:rFonts w:cs="Tahoma"/>
                          <w:color w:val="0B5294"/>
                          <w:spacing w:val="-4"/>
                          <w:sz w:val="24"/>
                          <w:szCs w:val="24"/>
                          <w:rtl/>
                        </w:rPr>
                        <w:t xml:space="preserve"> </w:t>
                      </w:r>
                      <w:r w:rsidRPr="00D007E4">
                        <w:rPr>
                          <w:rFonts w:cs="Tahoma" w:hint="eastAsia"/>
                          <w:color w:val="0B5294"/>
                          <w:spacing w:val="-4"/>
                          <w:sz w:val="24"/>
                          <w:szCs w:val="24"/>
                          <w:rtl/>
                        </w:rPr>
                        <w:t>מזון</w:t>
                      </w:r>
                      <w:r w:rsidRPr="00D007E4">
                        <w:rPr>
                          <w:rFonts w:cs="Tahoma"/>
                          <w:color w:val="0B5294"/>
                          <w:spacing w:val="-4"/>
                          <w:sz w:val="24"/>
                          <w:szCs w:val="24"/>
                          <w:rtl/>
                        </w:rPr>
                        <w:t xml:space="preserve"> </w:t>
                      </w:r>
                      <w:r w:rsidRPr="00D007E4">
                        <w:rPr>
                          <w:rFonts w:cs="Tahoma" w:hint="eastAsia"/>
                          <w:color w:val="0B5294"/>
                          <w:spacing w:val="-4"/>
                          <w:sz w:val="24"/>
                          <w:szCs w:val="24"/>
                          <w:rtl/>
                        </w:rPr>
                        <w:t>שקיבלו</w:t>
                      </w:r>
                      <w:r w:rsidRPr="00D007E4">
                        <w:rPr>
                          <w:rFonts w:cs="Tahoma"/>
                          <w:color w:val="0B5294"/>
                          <w:spacing w:val="-4"/>
                          <w:sz w:val="24"/>
                          <w:szCs w:val="24"/>
                          <w:rtl/>
                        </w:rPr>
                        <w:t xml:space="preserve"> </w:t>
                      </w:r>
                      <w:r w:rsidRPr="00D007E4">
                        <w:rPr>
                          <w:rFonts w:cs="Tahoma" w:hint="eastAsia"/>
                          <w:color w:val="0B5294"/>
                          <w:spacing w:val="-4"/>
                          <w:sz w:val="24"/>
                          <w:szCs w:val="24"/>
                          <w:rtl/>
                        </w:rPr>
                        <w:t>הכשר</w:t>
                      </w:r>
                      <w:r w:rsidRPr="00D007E4">
                        <w:rPr>
                          <w:rFonts w:cs="Tahoma"/>
                          <w:color w:val="0B5294"/>
                          <w:spacing w:val="-4"/>
                          <w:sz w:val="24"/>
                          <w:szCs w:val="24"/>
                          <w:rtl/>
                        </w:rPr>
                        <w:t xml:space="preserve"> </w:t>
                      </w:r>
                      <w:r w:rsidRPr="00D007E4">
                        <w:rPr>
                          <w:rFonts w:cs="Tahoma" w:hint="eastAsia"/>
                          <w:color w:val="0B5294"/>
                          <w:spacing w:val="-4"/>
                          <w:sz w:val="24"/>
                          <w:szCs w:val="24"/>
                          <w:rtl/>
                        </w:rPr>
                        <w:t>בעיר</w:t>
                      </w:r>
                      <w:r w:rsidRPr="00D007E4">
                        <w:rPr>
                          <w:rFonts w:cs="Tahoma"/>
                          <w:color w:val="0B5294"/>
                          <w:spacing w:val="-4"/>
                          <w:sz w:val="24"/>
                          <w:szCs w:val="24"/>
                          <w:rtl/>
                        </w:rPr>
                        <w:t xml:space="preserve"> </w:t>
                      </w:r>
                      <w:r w:rsidRPr="00D007E4">
                        <w:rPr>
                          <w:rFonts w:cs="Tahoma" w:hint="eastAsia"/>
                          <w:color w:val="0B5294"/>
                          <w:spacing w:val="-4"/>
                          <w:sz w:val="24"/>
                          <w:szCs w:val="24"/>
                          <w:rtl/>
                        </w:rPr>
                        <w:t>אחרת</w:t>
                      </w:r>
                      <w:r w:rsidRPr="00D007E4">
                        <w:rPr>
                          <w:rFonts w:cs="Tahoma"/>
                          <w:color w:val="0B5294"/>
                          <w:spacing w:val="-4"/>
                          <w:sz w:val="24"/>
                          <w:szCs w:val="24"/>
                          <w:rtl/>
                        </w:rPr>
                        <w:t xml:space="preserve">. </w:t>
                      </w:r>
                      <w:r w:rsidRPr="00D007E4">
                        <w:rPr>
                          <w:rFonts w:cs="Tahoma" w:hint="eastAsia"/>
                          <w:color w:val="0B5294"/>
                          <w:spacing w:val="-4"/>
                          <w:sz w:val="24"/>
                          <w:szCs w:val="24"/>
                          <w:rtl/>
                        </w:rPr>
                        <w:t>עקב</w:t>
                      </w:r>
                      <w:r w:rsidRPr="00D007E4">
                        <w:rPr>
                          <w:rFonts w:cs="Tahoma"/>
                          <w:color w:val="0B5294"/>
                          <w:spacing w:val="-4"/>
                          <w:sz w:val="24"/>
                          <w:szCs w:val="24"/>
                          <w:rtl/>
                        </w:rPr>
                        <w:t xml:space="preserve"> </w:t>
                      </w:r>
                      <w:r w:rsidRPr="00D007E4">
                        <w:rPr>
                          <w:rFonts w:cs="Tahoma" w:hint="eastAsia"/>
                          <w:color w:val="0B5294"/>
                          <w:spacing w:val="-4"/>
                          <w:sz w:val="24"/>
                          <w:szCs w:val="24"/>
                          <w:rtl/>
                        </w:rPr>
                        <w:t>כל</w:t>
                      </w:r>
                      <w:r w:rsidRPr="00D007E4">
                        <w:rPr>
                          <w:rFonts w:cs="Tahoma"/>
                          <w:color w:val="0B5294"/>
                          <w:spacing w:val="-4"/>
                          <w:sz w:val="24"/>
                          <w:szCs w:val="24"/>
                          <w:rtl/>
                        </w:rPr>
                        <w:t xml:space="preserve"> </w:t>
                      </w:r>
                      <w:r w:rsidRPr="00D007E4">
                        <w:rPr>
                          <w:rFonts w:cs="Tahoma" w:hint="eastAsia"/>
                          <w:color w:val="0B5294"/>
                          <w:spacing w:val="-4"/>
                          <w:sz w:val="24"/>
                          <w:szCs w:val="24"/>
                          <w:rtl/>
                        </w:rPr>
                        <w:t>אלו</w:t>
                      </w:r>
                      <w:r w:rsidRPr="00D007E4">
                        <w:rPr>
                          <w:rFonts w:cs="Tahoma"/>
                          <w:color w:val="0B5294"/>
                          <w:spacing w:val="-4"/>
                          <w:sz w:val="24"/>
                          <w:szCs w:val="24"/>
                          <w:rtl/>
                        </w:rPr>
                        <w:t xml:space="preserve"> </w:t>
                      </w:r>
                      <w:r w:rsidRPr="00D007E4">
                        <w:rPr>
                          <w:rFonts w:cs="Tahoma" w:hint="eastAsia"/>
                          <w:color w:val="0B5294"/>
                          <w:spacing w:val="-4"/>
                          <w:sz w:val="24"/>
                          <w:szCs w:val="24"/>
                          <w:rtl/>
                        </w:rPr>
                        <w:t>מוטל</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הציבור</w:t>
                      </w:r>
                      <w:r w:rsidRPr="00D007E4">
                        <w:rPr>
                          <w:rFonts w:cs="Tahoma"/>
                          <w:color w:val="0B5294"/>
                          <w:spacing w:val="-4"/>
                          <w:sz w:val="24"/>
                          <w:szCs w:val="24"/>
                          <w:rtl/>
                        </w:rPr>
                        <w:t xml:space="preserve"> </w:t>
                      </w:r>
                      <w:r w:rsidRPr="00D007E4">
                        <w:rPr>
                          <w:rFonts w:cs="Tahoma" w:hint="eastAsia"/>
                          <w:color w:val="0B5294"/>
                          <w:spacing w:val="-4"/>
                          <w:sz w:val="24"/>
                          <w:szCs w:val="24"/>
                          <w:rtl/>
                        </w:rPr>
                        <w:t>נטל</w:t>
                      </w:r>
                      <w:r w:rsidRPr="00D007E4">
                        <w:rPr>
                          <w:rFonts w:cs="Tahoma"/>
                          <w:color w:val="0B5294"/>
                          <w:spacing w:val="-4"/>
                          <w:sz w:val="24"/>
                          <w:szCs w:val="24"/>
                          <w:rtl/>
                        </w:rPr>
                        <w:t xml:space="preserve"> </w:t>
                      </w:r>
                      <w:r w:rsidRPr="00D007E4">
                        <w:rPr>
                          <w:rFonts w:cs="Tahoma" w:hint="eastAsia"/>
                          <w:color w:val="0B5294"/>
                          <w:spacing w:val="-4"/>
                          <w:sz w:val="24"/>
                          <w:szCs w:val="24"/>
                          <w:rtl/>
                        </w:rPr>
                        <w:t>כלכלי</w:t>
                      </w:r>
                      <w:r w:rsidRPr="00D007E4">
                        <w:rPr>
                          <w:rFonts w:cs="Tahoma"/>
                          <w:color w:val="0B5294"/>
                          <w:spacing w:val="-4"/>
                          <w:sz w:val="24"/>
                          <w:szCs w:val="24"/>
                          <w:rtl/>
                        </w:rPr>
                        <w:t xml:space="preserve"> </w:t>
                      </w:r>
                      <w:r w:rsidRPr="00D007E4">
                        <w:rPr>
                          <w:rFonts w:cs="Tahoma" w:hint="eastAsia"/>
                          <w:color w:val="0B5294"/>
                          <w:spacing w:val="-4"/>
                          <w:sz w:val="24"/>
                          <w:szCs w:val="24"/>
                          <w:rtl/>
                        </w:rPr>
                        <w:t>עודף</w:t>
                      </w:r>
                      <w:r w:rsidRPr="00D007E4">
                        <w:rPr>
                          <w:rFonts w:cs="Tahoma"/>
                          <w:color w:val="0B5294"/>
                          <w:spacing w:val="-4"/>
                          <w:sz w:val="24"/>
                          <w:szCs w:val="24"/>
                          <w:rtl/>
                        </w:rPr>
                        <w:t xml:space="preserve"> </w:t>
                      </w:r>
                      <w:r w:rsidRPr="00D007E4">
                        <w:rPr>
                          <w:rFonts w:cs="Tahoma" w:hint="eastAsia"/>
                          <w:color w:val="0B5294"/>
                          <w:spacing w:val="-4"/>
                          <w:sz w:val="24"/>
                          <w:szCs w:val="24"/>
                          <w:rtl/>
                        </w:rPr>
                        <w:t>המתבטא</w:t>
                      </w:r>
                      <w:r w:rsidRPr="00D007E4">
                        <w:rPr>
                          <w:rFonts w:cs="Tahoma"/>
                          <w:color w:val="0B5294"/>
                          <w:spacing w:val="-4"/>
                          <w:sz w:val="24"/>
                          <w:szCs w:val="24"/>
                          <w:rtl/>
                        </w:rPr>
                        <w:t xml:space="preserve"> </w:t>
                      </w:r>
                      <w:r w:rsidRPr="00D007E4">
                        <w:rPr>
                          <w:rFonts w:cs="Tahoma" w:hint="eastAsia"/>
                          <w:color w:val="0B5294"/>
                          <w:spacing w:val="-4"/>
                          <w:sz w:val="24"/>
                          <w:szCs w:val="24"/>
                          <w:rtl/>
                        </w:rPr>
                        <w:t>בהעלאה</w:t>
                      </w:r>
                      <w:r w:rsidRPr="00D007E4">
                        <w:rPr>
                          <w:rFonts w:cs="Tahoma"/>
                          <w:color w:val="0B5294"/>
                          <w:spacing w:val="-4"/>
                          <w:sz w:val="24"/>
                          <w:szCs w:val="24"/>
                          <w:rtl/>
                        </w:rPr>
                        <w:t xml:space="preserve"> </w:t>
                      </w:r>
                      <w:r w:rsidRPr="00D007E4">
                        <w:rPr>
                          <w:rFonts w:cs="Tahoma" w:hint="eastAsia"/>
                          <w:color w:val="0B5294"/>
                          <w:spacing w:val="-4"/>
                          <w:sz w:val="24"/>
                          <w:szCs w:val="24"/>
                          <w:rtl/>
                        </w:rPr>
                        <w:t>מיותרת</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w:t>
                      </w:r>
                      <w:r w:rsidRPr="00D007E4">
                        <w:rPr>
                          <w:rFonts w:cs="Tahoma" w:hint="eastAsia"/>
                          <w:color w:val="0B5294"/>
                          <w:spacing w:val="-4"/>
                          <w:sz w:val="24"/>
                          <w:szCs w:val="24"/>
                          <w:rtl/>
                        </w:rPr>
                        <w:t>יוקר</w:t>
                      </w:r>
                      <w:r w:rsidRPr="00D007E4">
                        <w:rPr>
                          <w:rFonts w:cs="Tahoma"/>
                          <w:color w:val="0B5294"/>
                          <w:spacing w:val="-4"/>
                          <w:sz w:val="24"/>
                          <w:szCs w:val="24"/>
                          <w:rtl/>
                        </w:rPr>
                        <w:t xml:space="preserve"> </w:t>
                      </w:r>
                      <w:r w:rsidRPr="00D007E4">
                        <w:rPr>
                          <w:rFonts w:cs="Tahoma" w:hint="eastAsia"/>
                          <w:color w:val="0B5294"/>
                          <w:spacing w:val="-4"/>
                          <w:sz w:val="24"/>
                          <w:szCs w:val="24"/>
                          <w:rtl/>
                        </w:rPr>
                        <w:t>המחיה</w:t>
                      </w:r>
                    </w:p>
                    <w:p w:rsidR="00D007E4" w:rsidRPr="00373C5D" w:rsidP="00D007E4">
                      <w:pPr>
                        <w:spacing w:before="120" w:after="0" w:line="240" w:lineRule="atLeast"/>
                        <w:rPr>
                          <w:rFonts w:cs="Tahoma"/>
                          <w:b/>
                          <w:bCs/>
                          <w:color w:val="0B5294"/>
                          <w:sz w:val="48"/>
                          <w:szCs w:val="48"/>
                          <w:rtl/>
                        </w:rPr>
                      </w:pPr>
                      <w:drawing>
                        <wp:inline distT="0" distB="0" distL="0" distR="0">
                          <wp:extent cx="288000" cy="31337"/>
                          <wp:effectExtent l="0" t="0" r="0" b="6985"/>
                          <wp:docPr id="4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724261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C2850" w:rsidRPr="00FC2850" w:rsidP="00B737AC">
      <w:pPr>
        <w:pStyle w:val="takzir-text"/>
        <w:bidi/>
        <w:rPr>
          <w:rtl/>
        </w:rPr>
      </w:pPr>
      <w:r w:rsidRPr="00FC2850">
        <w:rPr>
          <w:rFonts w:hint="cs"/>
          <w:rtl/>
        </w:rPr>
        <w:t xml:space="preserve">על המשרד ומועצת הרבנות לנקוט צעדים נחושים ומעשיים להסדרת </w:t>
      </w:r>
      <w:r w:rsidRPr="00FC2850">
        <w:rPr>
          <w:rtl/>
        </w:rPr>
        <w:t>סוגי</w:t>
      </w:r>
      <w:r w:rsidRPr="00FC2850">
        <w:rPr>
          <w:rFonts w:hint="cs"/>
          <w:rtl/>
        </w:rPr>
        <w:t>ית מעמד המשגיח, שבמועד סיום הביקורת טרם הושג פתרון מחייב בעניינה</w:t>
      </w:r>
      <w:r w:rsidRPr="00FC2850">
        <w:rPr>
          <w:rtl/>
        </w:rPr>
        <w:t xml:space="preserve">. הוועדה לבחינת מערך הכשרות בישראל, </w:t>
      </w:r>
      <w:r w:rsidRPr="00FC2850">
        <w:rPr>
          <w:rFonts w:hint="cs"/>
          <w:rtl/>
        </w:rPr>
        <w:t>ש</w:t>
      </w:r>
      <w:r w:rsidRPr="00FC2850">
        <w:rPr>
          <w:rtl/>
        </w:rPr>
        <w:t xml:space="preserve">אותה הקים הרב הראשי לישראל, </w:t>
      </w:r>
      <w:r w:rsidRPr="00FC2850">
        <w:rPr>
          <w:rFonts w:hint="cs"/>
          <w:rtl/>
        </w:rPr>
        <w:t>נדרשת</w:t>
      </w:r>
      <w:r w:rsidRPr="00FC2850">
        <w:rPr>
          <w:rtl/>
        </w:rPr>
        <w:t xml:space="preserve"> אפוא </w:t>
      </w:r>
      <w:r w:rsidRPr="00FC2850">
        <w:rPr>
          <w:rFonts w:hint="cs"/>
          <w:rtl/>
        </w:rPr>
        <w:t xml:space="preserve">להתמודד עם </w:t>
      </w:r>
      <w:r w:rsidRPr="00FC2850">
        <w:rPr>
          <w:rtl/>
        </w:rPr>
        <w:t>בעיה שאחרים לא פתרו, אם בשל פעולות מועטות שננקטו</w:t>
      </w:r>
      <w:r w:rsidRPr="00FC2850">
        <w:rPr>
          <w:rFonts w:hint="cs"/>
          <w:rtl/>
        </w:rPr>
        <w:t>,</w:t>
      </w:r>
      <w:r w:rsidRPr="00FC2850">
        <w:rPr>
          <w:rtl/>
        </w:rPr>
        <w:t xml:space="preserve"> אם בשל חוסר נחישות להגיע לפתרון כולל, </w:t>
      </w:r>
      <w:r w:rsidRPr="00FC2850">
        <w:rPr>
          <w:rFonts w:hint="cs"/>
          <w:rtl/>
        </w:rPr>
        <w:t>ואם</w:t>
      </w:r>
      <w:r w:rsidRPr="00FC2850">
        <w:rPr>
          <w:rtl/>
        </w:rPr>
        <w:t xml:space="preserve"> בשל ש</w:t>
      </w:r>
      <w:r w:rsidRPr="00FC2850">
        <w:rPr>
          <w:rFonts w:hint="cs"/>
          <w:rtl/>
        </w:rPr>
        <w:t>ת</w:t>
      </w:r>
      <w:r w:rsidRPr="00FC2850">
        <w:rPr>
          <w:rtl/>
        </w:rPr>
        <w:t xml:space="preserve">י </w:t>
      </w:r>
      <w:r w:rsidRPr="00FC2850">
        <w:rPr>
          <w:rFonts w:hint="cs"/>
          <w:rtl/>
        </w:rPr>
        <w:t>הסיבות</w:t>
      </w:r>
      <w:r w:rsidRPr="00FC2850">
        <w:rPr>
          <w:rtl/>
        </w:rPr>
        <w:t xml:space="preserve"> גם יחד. ראוי כי הרב הראשי</w:t>
      </w:r>
      <w:r w:rsidRPr="00FC2850">
        <w:rPr>
          <w:rFonts w:hint="cs"/>
          <w:rtl/>
        </w:rPr>
        <w:t>,</w:t>
      </w:r>
      <w:r w:rsidRPr="00FC2850">
        <w:rPr>
          <w:rtl/>
        </w:rPr>
        <w:t xml:space="preserve"> שמינה את צוות הבחינה</w:t>
      </w:r>
      <w:r w:rsidRPr="00FC2850">
        <w:rPr>
          <w:rFonts w:hint="cs"/>
          <w:rtl/>
        </w:rPr>
        <w:t>,</w:t>
      </w:r>
      <w:r w:rsidRPr="00FC2850">
        <w:rPr>
          <w:rtl/>
        </w:rPr>
        <w:t xml:space="preserve"> יקבע לוחות זמנים מפורטים להשגת יעדי ביניים, כדי שבסופו של דבר תושג המטרה</w:t>
      </w:r>
      <w:r w:rsidRPr="00FC2850">
        <w:rPr>
          <w:rFonts w:hint="cs"/>
          <w:rtl/>
        </w:rPr>
        <w:t xml:space="preserve"> -</w:t>
      </w:r>
      <w:r w:rsidRPr="00FC2850">
        <w:rPr>
          <w:rtl/>
        </w:rPr>
        <w:t xml:space="preserve"> הסדרת מערך הכשרות בכלל ומעמד המשגיח בפרט. </w:t>
      </w:r>
      <w:r w:rsidRPr="00FC2850">
        <w:rPr>
          <w:rFonts w:hint="cs"/>
          <w:rtl/>
        </w:rPr>
        <w:t>לנוכח מתכונת</w:t>
      </w:r>
      <w:r w:rsidRPr="00FC2850">
        <w:rPr>
          <w:rtl/>
        </w:rPr>
        <w:t xml:space="preserve"> העסקת</w:t>
      </w:r>
      <w:r w:rsidRPr="00FC2850">
        <w:rPr>
          <w:rFonts w:hint="cs"/>
          <w:rtl/>
        </w:rPr>
        <w:t>ם של</w:t>
      </w:r>
      <w:r w:rsidRPr="00FC2850">
        <w:rPr>
          <w:rtl/>
        </w:rPr>
        <w:t xml:space="preserve"> המשגיחים, </w:t>
      </w:r>
      <w:r w:rsidRPr="00FC2850">
        <w:rPr>
          <w:rFonts w:hint="cs"/>
          <w:rtl/>
        </w:rPr>
        <w:t>שבמסגרתה חלקם מועסקים</w:t>
      </w:r>
      <w:r w:rsidRPr="00FC2850">
        <w:rPr>
          <w:rtl/>
        </w:rPr>
        <w:t xml:space="preserve"> בהיקף שעות בלתי סביר ובתנאי העסקה פוגעניים, </w:t>
      </w:r>
      <w:r w:rsidRPr="00FC2850">
        <w:rPr>
          <w:rFonts w:hint="cs"/>
          <w:rtl/>
        </w:rPr>
        <w:t>מתעורר</w:t>
      </w:r>
      <w:r w:rsidRPr="00FC2850">
        <w:rPr>
          <w:rtl/>
        </w:rPr>
        <w:t xml:space="preserve"> ביתר שאת </w:t>
      </w:r>
      <w:r w:rsidRPr="00FC2850">
        <w:rPr>
          <w:rFonts w:hint="cs"/>
          <w:rtl/>
        </w:rPr>
        <w:t xml:space="preserve">הצורך </w:t>
      </w:r>
      <w:r w:rsidRPr="00FC2850">
        <w:rPr>
          <w:rtl/>
        </w:rPr>
        <w:t>לבחון אותה מחדש.</w:t>
      </w:r>
    </w:p>
    <w:p w:rsidR="00FC2850" w:rsidRPr="00FC2850" w:rsidP="00B737AC">
      <w:pPr>
        <w:pStyle w:val="takzir-text"/>
        <w:bidi/>
        <w:rPr>
          <w:rtl/>
        </w:rPr>
      </w:pPr>
      <w:r w:rsidRPr="00FC2850">
        <w:rPr>
          <w:rtl/>
        </w:rPr>
        <w:t xml:space="preserve">על הדרגים הבכירים ביותר במשרד וברבנות, לרבות השר לשירותי דת, הרבנים הראשיים ומועצת הרבנות, לנקוט את כל האמצעים </w:t>
      </w:r>
      <w:r w:rsidRPr="00FC2850">
        <w:rPr>
          <w:rFonts w:hint="cs"/>
          <w:rtl/>
        </w:rPr>
        <w:t xml:space="preserve">העומדים לרשותם </w:t>
      </w:r>
      <w:r w:rsidRPr="00FC2850">
        <w:rPr>
          <w:rtl/>
        </w:rPr>
        <w:t xml:space="preserve">כדי לקדם </w:t>
      </w:r>
      <w:r w:rsidRPr="00FC2850">
        <w:rPr>
          <w:rFonts w:hint="cs"/>
          <w:rtl/>
        </w:rPr>
        <w:t xml:space="preserve">את הסדרתן של הסוגיות שעלו בדוח זה. </w:t>
      </w:r>
      <w:r w:rsidRPr="00FC2850">
        <w:rPr>
          <w:rtl/>
        </w:rPr>
        <w:t xml:space="preserve">בראש ובראשונה עליהם להיות מעורבים בפעולות </w:t>
      </w:r>
      <w:r w:rsidRPr="00FC2850">
        <w:rPr>
          <w:rFonts w:hint="cs"/>
          <w:rtl/>
        </w:rPr>
        <w:t>המתבצעות בעניינן של</w:t>
      </w:r>
      <w:r w:rsidRPr="00FC2850">
        <w:rPr>
          <w:rtl/>
        </w:rPr>
        <w:t xml:space="preserve"> </w:t>
      </w:r>
      <w:r w:rsidRPr="00FC2850">
        <w:rPr>
          <w:rFonts w:hint="cs"/>
          <w:rtl/>
        </w:rPr>
        <w:t xml:space="preserve">סוגיות אלו, </w:t>
      </w:r>
      <w:r w:rsidRPr="00FC2850">
        <w:rPr>
          <w:rtl/>
        </w:rPr>
        <w:t xml:space="preserve">לעקוב אחריהן </w:t>
      </w:r>
      <w:r w:rsidRPr="00FC2850">
        <w:rPr>
          <w:rFonts w:hint="cs"/>
          <w:rtl/>
        </w:rPr>
        <w:t>בקפידה</w:t>
      </w:r>
      <w:r w:rsidRPr="00FC2850">
        <w:rPr>
          <w:rtl/>
        </w:rPr>
        <w:t>, לשתף פעולה ביניהם ולהשתמש בכלי הניהול העומדים לרשותם</w:t>
      </w:r>
      <w:r w:rsidRPr="00FC2850">
        <w:rPr>
          <w:rFonts w:hint="cs"/>
          <w:rtl/>
        </w:rPr>
        <w:t>.</w:t>
      </w:r>
      <w:r w:rsidRPr="00FC2850">
        <w:rPr>
          <w:rtl/>
        </w:rPr>
        <w:t xml:space="preserve"> לנוכח הממצאים החמורים המועלים בדוח ביקורת זה בכל הנוגע לפעולות המועצות הדתיות בתחום הכשרות, ראוי ונכון הוא שהשר לשירותי דת יפעיל את סמכותו המוענקת לו בחוק שירותי הדת ויתערב ללא דיחוי לצורך הנהגתה של רפורמה מקיפה להסדרת מערך הכשרות במועצות הדתיות.</w:t>
      </w:r>
      <w:r w:rsidRPr="00FC2850">
        <w:rPr>
          <w:rFonts w:hint="cs"/>
          <w:rtl/>
        </w:rPr>
        <w:t xml:space="preserve"> </w:t>
      </w:r>
    </w:p>
    <w:p w:rsidR="00F1368B" w:rsidRPr="0010599F" w:rsidP="00B737AC">
      <w:pPr>
        <w:spacing w:line="240" w:lineRule="exact"/>
        <w:ind w:right="2268"/>
        <w:jc w:val="both"/>
        <w:rPr>
          <w:rFonts w:ascii="Tahoma" w:hAnsi="Tahoma" w:cs="Tahoma"/>
          <w:sz w:val="17"/>
          <w:szCs w:val="17"/>
          <w:rtl/>
        </w:rPr>
      </w:pPr>
    </w:p>
    <w:p w:rsidR="00327FBF" w:rsidRPr="0010599F" w:rsidP="00B737AC">
      <w:pPr>
        <w:spacing w:line="240" w:lineRule="exact"/>
        <w:ind w:right="2268"/>
        <w:jc w:val="both"/>
        <w:rPr>
          <w:rFonts w:ascii="Tahoma" w:hAnsi="Tahoma" w:cs="Tahoma"/>
          <w:sz w:val="17"/>
          <w:szCs w:val="17"/>
          <w:rtl/>
        </w:rPr>
        <w:sectPr w:rsidSect="00C20745">
          <w:headerReference w:type="even" r:id="rId12"/>
          <w:headerReference w:type="default" r:id="rId13"/>
          <w:headerReference w:type="first" r:id="rId14"/>
          <w:pgSz w:w="11906" w:h="16838" w:code="9"/>
          <w:pgMar w:top="3119" w:right="1701" w:bottom="3119" w:left="1701" w:header="1559" w:footer="709" w:gutter="0"/>
          <w:cols w:space="708"/>
          <w:bidi/>
          <w:rtlGutter/>
          <w:docGrid w:linePitch="360"/>
        </w:sectPr>
      </w:pPr>
    </w:p>
    <w:p w:rsidR="006A0E07" w:rsidRPr="00F1694D" w:rsidP="00B737AC">
      <w:pPr>
        <w:pStyle w:val="KOT4"/>
        <w:rPr>
          <w:rtl/>
        </w:rPr>
      </w:pPr>
      <w:bookmarkStart w:id="20" w:name="_Toc472345459"/>
      <w:bookmarkStart w:id="21" w:name="_Toc472876729"/>
      <w:bookmarkStart w:id="22" w:name="_Toc473096470"/>
      <w:bookmarkStart w:id="23" w:name="_Toc474826270"/>
      <w:bookmarkEnd w:id="0"/>
      <w:bookmarkEnd w:id="1"/>
      <w:bookmarkEnd w:id="2"/>
      <w:bookmarkEnd w:id="3"/>
      <w:bookmarkEnd w:id="4"/>
      <w:r w:rsidRPr="00F1694D">
        <w:rPr>
          <w:rFonts w:hint="cs"/>
          <w:rtl/>
        </w:rPr>
        <w:t>מבוא</w:t>
      </w:r>
      <w:bookmarkEnd w:id="20"/>
      <w:bookmarkEnd w:id="21"/>
      <w:bookmarkEnd w:id="22"/>
      <w:bookmarkEnd w:id="23"/>
    </w:p>
    <w:p w:rsidR="006A0E07" w:rsidRPr="00B737AC" w:rsidP="00B737AC">
      <w:pPr>
        <w:tabs>
          <w:tab w:val="left" w:pos="5244"/>
        </w:tabs>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חלק ניכר מהציבור היהודי במדינת ישראל מקפיד על צריכת מזון כשר ונותן את אמונו במערך הפיקוח על הכשרות; רוב המרכולים, השווקים וחנויות המזון מוכרים אך ורק מוצרי מזון כשרים. היצרנים, הספקים, </w:t>
      </w:r>
      <w:r w:rsidRPr="00B737AC">
        <w:rPr>
          <w:rFonts w:ascii="Tahoma" w:hAnsi="Tahoma" w:cs="Tahoma"/>
          <w:b/>
          <w:sz w:val="17"/>
          <w:szCs w:val="17"/>
          <w:rtl/>
        </w:rPr>
        <w:t xml:space="preserve">בתי האוכל והמסעדות המספקים מזון למגזר הציבורי, לרבות לבתי החולים ולצה"ל, נדרשים </w:t>
      </w:r>
      <w:r w:rsidRPr="00B737AC">
        <w:rPr>
          <w:rFonts w:ascii="Tahoma" w:hAnsi="Tahoma" w:cs="Tahoma" w:hint="cs"/>
          <w:b/>
          <w:sz w:val="17"/>
          <w:szCs w:val="17"/>
          <w:rtl/>
        </w:rPr>
        <w:t xml:space="preserve">לספק מזון </w:t>
      </w:r>
      <w:r w:rsidRPr="00B737AC">
        <w:rPr>
          <w:rFonts w:ascii="Tahoma" w:hAnsi="Tahoma" w:cs="Tahoma"/>
          <w:b/>
          <w:sz w:val="17"/>
          <w:szCs w:val="17"/>
          <w:rtl/>
        </w:rPr>
        <w:t>שיהיה "כשר".</w:t>
      </w:r>
      <w:r w:rsidRPr="00B737AC">
        <w:rPr>
          <w:rFonts w:ascii="Tahoma" w:hAnsi="Tahoma" w:cs="Tahoma" w:hint="cs"/>
          <w:b/>
          <w:sz w:val="17"/>
          <w:szCs w:val="17"/>
          <w:rtl/>
        </w:rPr>
        <w:t xml:space="preserve"> לכן חשוב מאוד להבטיח שמערך זה יהיה אמין, מקצועי ומועיל. הפיקוח על כשרות המזון הוא אחד השירותים הבסיסיים והחשובים שהמועצות הדתיות מספקות, ועליו להיעשות על פי הנורמות ההלכתיות שהרבנות הראשית קובעת. להפעלת מערך הכשרות ישנה עלות כלכלית לא מבוטלת המתווספת למחירי המזון ומשפיעה על יוקר המחיה של כלל </w:t>
      </w:r>
      <w:r w:rsidRPr="00B737AC">
        <w:rPr>
          <w:rFonts w:ascii="Tahoma" w:hAnsi="Tahoma" w:cs="Tahoma" w:hint="cs"/>
          <w:b/>
          <w:sz w:val="17"/>
          <w:szCs w:val="17"/>
          <w:rtl/>
        </w:rPr>
        <w:t>האוכלוסיה</w:t>
      </w:r>
      <w:r w:rsidRPr="00B737AC">
        <w:rPr>
          <w:rFonts w:ascii="Tahoma" w:hAnsi="Tahoma" w:cs="Tahoma" w:hint="cs"/>
          <w:b/>
          <w:sz w:val="17"/>
          <w:szCs w:val="17"/>
          <w:rtl/>
        </w:rPr>
        <w:t>. מכאן, את מערך הכשרות נדרש להפעיל לפי שני עקרונות מרכזיים: האחד, להבטיח שהפיקוח על הכשרות יהיה מקצועי כדי למנוע פגיעה באורח חייו של הציבור המקפיד על כשרות מזונו, והשני - להבטיח שתוספת העלות בשל הכשרות תהיה קטנה ככל הניתן.</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b/>
          <w:sz w:val="17"/>
          <w:szCs w:val="17"/>
          <w:rtl/>
        </w:rPr>
        <w:t xml:space="preserve">בשנת 2007 ובתחילת 2008 </w:t>
      </w:r>
      <w:r w:rsidRPr="00B737AC">
        <w:rPr>
          <w:rFonts w:ascii="Tahoma" w:hAnsi="Tahoma" w:cs="Tahoma" w:hint="cs"/>
          <w:b/>
          <w:sz w:val="17"/>
          <w:szCs w:val="17"/>
          <w:rtl/>
        </w:rPr>
        <w:t xml:space="preserve">בדק משרד מבקר המדינה את </w:t>
      </w:r>
      <w:r w:rsidRPr="00B737AC">
        <w:rPr>
          <w:rFonts w:ascii="Tahoma" w:hAnsi="Tahoma" w:cs="Tahoma"/>
          <w:b/>
          <w:sz w:val="17"/>
          <w:szCs w:val="17"/>
          <w:rtl/>
        </w:rPr>
        <w:t>הפיקוח על הכשרות של מוצרי מזון המיוצרים ומשווקים בארץ</w:t>
      </w:r>
      <w:r w:rsidRPr="00B737AC">
        <w:rPr>
          <w:rFonts w:ascii="Tahoma" w:hAnsi="Tahoma" w:cs="Tahoma" w:hint="cs"/>
          <w:b/>
          <w:sz w:val="17"/>
          <w:szCs w:val="17"/>
          <w:rtl/>
        </w:rPr>
        <w:t xml:space="preserve"> (להלן - הביקורת הקודמת). הביקורת נעשתה</w:t>
      </w:r>
      <w:r w:rsidRPr="00B737AC">
        <w:rPr>
          <w:rFonts w:ascii="Tahoma" w:hAnsi="Tahoma" w:cs="Tahoma"/>
          <w:b/>
          <w:sz w:val="17"/>
          <w:szCs w:val="17"/>
          <w:rtl/>
        </w:rPr>
        <w:t xml:space="preserve"> בר</w:t>
      </w:r>
      <w:r w:rsidRPr="00B737AC">
        <w:rPr>
          <w:rFonts w:ascii="Tahoma" w:hAnsi="Tahoma" w:cs="Tahoma" w:hint="cs"/>
          <w:b/>
          <w:sz w:val="17"/>
          <w:szCs w:val="17"/>
          <w:rtl/>
        </w:rPr>
        <w:t>בנות הראשית</w:t>
      </w:r>
      <w:r w:rsidRPr="00B737AC">
        <w:rPr>
          <w:rFonts w:ascii="Tahoma" w:hAnsi="Tahoma" w:cs="Tahoma"/>
          <w:b/>
          <w:sz w:val="17"/>
          <w:szCs w:val="17"/>
          <w:rtl/>
        </w:rPr>
        <w:t xml:space="preserve"> ובמועצות הדתיות ירושלים, חיפה וראשון לציון</w:t>
      </w:r>
      <w:r w:rsidRPr="00B737AC">
        <w:rPr>
          <w:rFonts w:ascii="Tahoma" w:hAnsi="Tahoma" w:cs="Tahoma" w:hint="cs"/>
          <w:b/>
          <w:sz w:val="17"/>
          <w:szCs w:val="17"/>
          <w:rtl/>
        </w:rPr>
        <w:t>. בעקבות הביקורת פרסם משרד מבקר המדינה בשנת 2009 דוח ביקורת</w:t>
      </w:r>
      <w:r w:rsidRPr="00B737AC">
        <w:rPr>
          <w:rFonts w:ascii="Tahoma" w:hAnsi="Tahoma" w:cs="Tahoma"/>
          <w:b/>
          <w:sz w:val="17"/>
          <w:szCs w:val="17"/>
          <w:rtl/>
        </w:rPr>
        <w:t xml:space="preserve"> </w:t>
      </w:r>
      <w:r w:rsidRPr="00B737AC">
        <w:rPr>
          <w:rFonts w:ascii="Tahoma" w:hAnsi="Tahoma" w:cs="Tahoma" w:hint="cs"/>
          <w:b/>
          <w:sz w:val="17"/>
          <w:szCs w:val="17"/>
          <w:rtl/>
        </w:rPr>
        <w:t>בנושא "הפיקוח על כשרות המזון" (להלן - הדוח הקודם)</w:t>
      </w:r>
      <w:r>
        <w:rPr>
          <w:rStyle w:val="FootnoteReference0"/>
          <w:rFonts w:ascii="Tahoma" w:hAnsi="Tahoma" w:cs="Tahoma"/>
          <w:b/>
          <w:sz w:val="17"/>
          <w:szCs w:val="17"/>
          <w:rtl/>
        </w:rPr>
        <w:footnoteReference w:id="13"/>
      </w:r>
      <w:r w:rsidRPr="00B737AC">
        <w:rPr>
          <w:rFonts w:ascii="Tahoma" w:hAnsi="Tahoma" w:cs="Tahoma"/>
          <w:b/>
          <w:sz w:val="17"/>
          <w:szCs w:val="17"/>
          <w:rtl/>
        </w:rPr>
        <w:t>.</w:t>
      </w:r>
      <w:r w:rsidRPr="00B737AC">
        <w:rPr>
          <w:rFonts w:ascii="Tahoma" w:hAnsi="Tahoma" w:cs="Tahoma" w:hint="cs"/>
          <w:b/>
          <w:sz w:val="17"/>
          <w:szCs w:val="17"/>
          <w:rtl/>
        </w:rPr>
        <w:t xml:space="preserve"> דוח הביקורת הנוכחי עוסק בתיקון הליקויים שעלו בביקורת הקודמת ובוחן סוגיות נוספות הנוגעות להיערכותם של הגופים האחראים למערך הפיקוח על הכשרות.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במרץ 2016 מינה הרב הראשי לישראל הרב דוד ברוך לאו "צוות לבחינת מערך הכשרות בישראל" (להלן - צוות הבחינה). הצוות מונה במטרה לבחון את מכלול ההיבטים הנוגעים למערך הכשרות בישראל ולהציע דרכים לשינוי ההסדרים הקיימים במערך זה. עד מועד סיכום הביקורת, ינואר 2017 (להלן - מועד סיכום הביקורת), טרם סיים צוות הבחינה את עבודתו.</w:t>
      </w:r>
    </w:p>
    <w:p w:rsidR="006A0E07" w:rsidP="00B737AC">
      <w:pPr>
        <w:spacing w:line="240" w:lineRule="exact"/>
        <w:ind w:right="2268"/>
        <w:jc w:val="both"/>
        <w:rPr>
          <w:rFonts w:ascii="Tahoma" w:hAnsi="Tahoma" w:cs="Tahoma"/>
          <w:b/>
          <w:sz w:val="17"/>
          <w:szCs w:val="17"/>
          <w:rtl/>
        </w:rPr>
      </w:pPr>
    </w:p>
    <w:p w:rsidR="00F41B61" w:rsidRPr="00B737AC" w:rsidP="00B737AC">
      <w:pPr>
        <w:spacing w:line="240" w:lineRule="exact"/>
        <w:ind w:right="2268"/>
        <w:jc w:val="both"/>
        <w:rPr>
          <w:rFonts w:ascii="Tahoma" w:hAnsi="Tahoma" w:cs="Tahoma"/>
          <w:b/>
          <w:sz w:val="17"/>
          <w:szCs w:val="17"/>
          <w:rtl/>
        </w:rPr>
      </w:pPr>
    </w:p>
    <w:p w:rsidR="006A0E07" w:rsidRPr="004F5330" w:rsidP="00B737AC">
      <w:pPr>
        <w:pStyle w:val="KOT4"/>
        <w:rPr>
          <w:rFonts w:eastAsiaTheme="minorHAnsi"/>
          <w:rtl/>
        </w:rPr>
      </w:pPr>
      <w:bookmarkStart w:id="24" w:name="_Toc469296837"/>
      <w:bookmarkStart w:id="25" w:name="_Toc469296986"/>
      <w:bookmarkStart w:id="26" w:name="_Toc472345460"/>
      <w:bookmarkStart w:id="27" w:name="_Toc472876730"/>
      <w:bookmarkStart w:id="28" w:name="_Toc473096471"/>
      <w:bookmarkStart w:id="29" w:name="_Toc474826271"/>
      <w:r w:rsidRPr="004F5330">
        <w:rPr>
          <w:rFonts w:hint="cs"/>
          <w:rtl/>
        </w:rPr>
        <w:t xml:space="preserve">הגורמים המעורבים בפיקוח </w:t>
      </w:r>
      <w:r w:rsidR="00F41B61">
        <w:rPr>
          <w:rtl/>
        </w:rPr>
        <w:br/>
      </w:r>
      <w:r w:rsidRPr="004F5330">
        <w:rPr>
          <w:rFonts w:hint="cs"/>
          <w:rtl/>
        </w:rPr>
        <w:t>על כשרות המזון וסמכויותיהם</w:t>
      </w:r>
      <w:bookmarkEnd w:id="24"/>
      <w:bookmarkEnd w:id="25"/>
      <w:bookmarkEnd w:id="26"/>
      <w:bookmarkEnd w:id="27"/>
      <w:bookmarkEnd w:id="28"/>
      <w:bookmarkEnd w:id="29"/>
    </w:p>
    <w:p w:rsidR="006A0E07" w:rsidRPr="00B737AC" w:rsidP="00B737AC">
      <w:pPr>
        <w:spacing w:line="240" w:lineRule="exact"/>
        <w:ind w:right="2268"/>
        <w:jc w:val="both"/>
        <w:rPr>
          <w:rFonts w:ascii="Tahoma" w:hAnsi="Tahoma" w:eastAsiaTheme="majorEastAsia" w:cs="Tahoma"/>
          <w:b/>
          <w:sz w:val="17"/>
          <w:szCs w:val="17"/>
          <w:rtl/>
        </w:rPr>
      </w:pPr>
      <w:r w:rsidRPr="00B737AC">
        <w:rPr>
          <w:rStyle w:val="Heading7Char"/>
          <w:rFonts w:ascii="Tahoma" w:hAnsi="Tahoma" w:cs="Tahoma" w:hint="eastAsia"/>
          <w:sz w:val="17"/>
          <w:szCs w:val="17"/>
          <w:rtl/>
        </w:rPr>
        <w:t>המשרד</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לשירותי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דת</w:t>
      </w:r>
      <w:r>
        <w:rPr>
          <w:rStyle w:val="FootnoteReference0"/>
          <w:rFonts w:ascii="Tahoma" w:hAnsi="Tahoma" w:cs="Tahoma"/>
          <w:b/>
          <w:sz w:val="17"/>
          <w:szCs w:val="17"/>
          <w:rtl/>
        </w:rPr>
        <w:footnoteReference w:id="14"/>
      </w:r>
      <w:r w:rsidRPr="00B737AC">
        <w:rPr>
          <w:rStyle w:val="Heading7Char"/>
          <w:rFonts w:ascii="Tahoma" w:hAnsi="Tahoma" w:cs="Tahoma"/>
          <w:sz w:val="17"/>
          <w:szCs w:val="17"/>
          <w:rtl/>
        </w:rPr>
        <w:t>:</w:t>
      </w:r>
      <w:r w:rsidRPr="00B737AC">
        <w:rPr>
          <w:rFonts w:ascii="Tahoma" w:hAnsi="Tahoma" w:cs="Tahoma" w:hint="cs"/>
          <w:b/>
          <w:sz w:val="17"/>
          <w:szCs w:val="17"/>
          <w:rtl/>
        </w:rPr>
        <w:t xml:space="preserve"> על פי חוק שירותי הדת היהודיים [נוסח משולב], התשל"א-1971 (להלן - חוק שירותי הדת), השר לשירותי דת רשאי להקים מועצה דתית בכל רשות מקומית שאין בה מועצה כאמור. המשרד</w:t>
      </w:r>
      <w:r w:rsidRPr="00B737AC">
        <w:rPr>
          <w:rFonts w:ascii="Tahoma" w:hAnsi="Tahoma" w:cs="Tahoma"/>
          <w:b/>
          <w:sz w:val="17"/>
          <w:szCs w:val="17"/>
          <w:rtl/>
        </w:rPr>
        <w:t xml:space="preserve"> </w:t>
      </w:r>
      <w:r w:rsidRPr="00B737AC">
        <w:rPr>
          <w:rFonts w:ascii="Tahoma" w:hAnsi="Tahoma" w:cs="Tahoma" w:hint="cs"/>
          <w:b/>
          <w:sz w:val="17"/>
          <w:szCs w:val="17"/>
          <w:rtl/>
        </w:rPr>
        <w:t xml:space="preserve">לשירותי דת (להלן - המשרד) מופקד בין היתר על הפיקוח </w:t>
      </w:r>
      <w:r w:rsidRPr="00B737AC">
        <w:rPr>
          <w:rFonts w:ascii="Tahoma" w:hAnsi="Tahoma" w:cs="Tahoma" w:hint="cs"/>
          <w:b/>
          <w:sz w:val="17"/>
          <w:szCs w:val="17"/>
          <w:rtl/>
        </w:rPr>
        <w:t>המינהלי</w:t>
      </w:r>
      <w:r w:rsidRPr="00B737AC">
        <w:rPr>
          <w:rFonts w:ascii="Tahoma" w:hAnsi="Tahoma" w:cs="Tahoma" w:hint="cs"/>
          <w:b/>
          <w:sz w:val="17"/>
          <w:szCs w:val="17"/>
          <w:rtl/>
        </w:rPr>
        <w:t xml:space="preserve"> על פעילות המועצות הדתיות, על ניהול כוח האדם שלהן ועל תקציביהן, לרבות תקני מחלקות הכשרות. חוק שירותי הדת מסמיך </w:t>
      </w:r>
      <w:r w:rsidRPr="00B737AC">
        <w:rPr>
          <w:rFonts w:ascii="Tahoma" w:hAnsi="Tahoma" w:cs="Tahoma" w:hint="cs"/>
          <w:b/>
          <w:sz w:val="17"/>
          <w:szCs w:val="17"/>
          <w:rtl/>
        </w:rPr>
        <w:t xml:space="preserve">את השר לשירותי דת להתערב בעבודת המועצות הדתיות "כל אימת שנראה לשר שהמועצה לא מילאה חובה או לא ביצעה עבודה שהיא נדרשת או מוסמכת לעשות לפי חוק זה". באוגוסט 2014 מונה במשרד "מנהל תחום כשרות (הסדרה)" האמור </w:t>
      </w:r>
      <w:r w:rsidRPr="00B737AC">
        <w:rPr>
          <w:rFonts w:ascii="Tahoma" w:hAnsi="Tahoma" w:cs="Tahoma" w:hint="cs"/>
          <w:b/>
          <w:sz w:val="17"/>
          <w:szCs w:val="17"/>
          <w:rtl/>
        </w:rPr>
        <w:t>לתכלל</w:t>
      </w:r>
      <w:r w:rsidRPr="00B737AC">
        <w:rPr>
          <w:rFonts w:ascii="Tahoma" w:hAnsi="Tahoma" w:cs="Tahoma" w:hint="cs"/>
          <w:b/>
          <w:sz w:val="17"/>
          <w:szCs w:val="17"/>
          <w:rtl/>
        </w:rPr>
        <w:t xml:space="preserve"> את הטיפול ב"תחום הכשרות על היבטיו בהתאם לנהלי המשרד [לשירותי דת] ולנהלי הכשרות ברבנות".</w:t>
      </w:r>
      <w:r w:rsidRPr="00B737AC">
        <w:rPr>
          <w:rFonts w:ascii="Tahoma" w:hAnsi="Tahoma" w:eastAsiaTheme="majorEastAsia" w:cs="Tahoma" w:hint="cs"/>
          <w:b/>
          <w:sz w:val="17"/>
          <w:szCs w:val="17"/>
          <w:rtl/>
        </w:rPr>
        <w:t xml:space="preserve"> במאי 2015 מונה חה"כ דוד אזולאי לשר לשירותי דת וביוני 2015 מונה עו"ד עודד פלוס למנכ"ל המשרד.</w:t>
      </w:r>
    </w:p>
    <w:p w:rsidR="006A0E07" w:rsidRPr="00B737AC" w:rsidP="00B737AC">
      <w:pPr>
        <w:spacing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הרבנות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הראשית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לישראל</w:t>
      </w:r>
      <w:r w:rsidRPr="00B737AC">
        <w:rPr>
          <w:rStyle w:val="Heading7Char"/>
          <w:rFonts w:ascii="Tahoma" w:hAnsi="Tahoma" w:cs="Tahoma"/>
          <w:sz w:val="17"/>
          <w:szCs w:val="17"/>
          <w:rtl/>
        </w:rPr>
        <w:t>:</w:t>
      </w:r>
      <w:r w:rsidRPr="00B737AC">
        <w:rPr>
          <w:rFonts w:ascii="Tahoma" w:hAnsi="Tahoma" w:cs="Tahoma" w:hint="cs"/>
          <w:b/>
          <w:sz w:val="17"/>
          <w:szCs w:val="17"/>
          <w:rtl/>
        </w:rPr>
        <w:t xml:space="preserve"> הרבנות הראשית לישראל (להלן - הרבנות) פועלת על פי </w:t>
      </w:r>
      <w:r w:rsidRPr="00B737AC">
        <w:rPr>
          <w:rFonts w:ascii="Tahoma" w:hAnsi="Tahoma" w:cs="Tahoma"/>
          <w:b/>
          <w:sz w:val="17"/>
          <w:szCs w:val="17"/>
          <w:rtl/>
        </w:rPr>
        <w:t xml:space="preserve">חוק הרבנות הראשית לישראל, התש"ם-1980 </w:t>
      </w:r>
      <w:r w:rsidRPr="00B737AC">
        <w:rPr>
          <w:rFonts w:ascii="Tahoma" w:hAnsi="Tahoma" w:cs="Tahoma" w:hint="cs"/>
          <w:b/>
          <w:sz w:val="17"/>
          <w:szCs w:val="17"/>
          <w:rtl/>
        </w:rPr>
        <w:t>(להלן - חוק הרבנות), המטיל עליה ועל המועצה שלה (להלן - מועצת הרבנות) בין היתר לתת</w:t>
      </w:r>
      <w:r w:rsidRPr="00B737AC">
        <w:rPr>
          <w:rFonts w:ascii="Tahoma" w:hAnsi="Tahoma" w:cs="Tahoma"/>
          <w:b/>
          <w:sz w:val="17"/>
          <w:szCs w:val="17"/>
          <w:rtl/>
        </w:rPr>
        <w:t xml:space="preserve"> תשובות וחוות דעת בעני</w:t>
      </w:r>
      <w:r w:rsidRPr="00B737AC">
        <w:rPr>
          <w:rFonts w:ascii="Tahoma" w:hAnsi="Tahoma" w:cs="Tahoma" w:hint="cs"/>
          <w:b/>
          <w:sz w:val="17"/>
          <w:szCs w:val="17"/>
          <w:rtl/>
        </w:rPr>
        <w:t>י</w:t>
      </w:r>
      <w:r w:rsidRPr="00B737AC">
        <w:rPr>
          <w:rFonts w:ascii="Tahoma" w:hAnsi="Tahoma" w:cs="Tahoma"/>
          <w:b/>
          <w:sz w:val="17"/>
          <w:szCs w:val="17"/>
          <w:rtl/>
        </w:rPr>
        <w:t xml:space="preserve">ני הלכה </w:t>
      </w:r>
      <w:r w:rsidRPr="00B737AC">
        <w:rPr>
          <w:rFonts w:ascii="Tahoma" w:hAnsi="Tahoma" w:cs="Tahoma" w:hint="cs"/>
          <w:b/>
          <w:sz w:val="17"/>
          <w:szCs w:val="17"/>
          <w:rtl/>
        </w:rPr>
        <w:t>וכן לתת</w:t>
      </w:r>
      <w:r w:rsidRPr="00B737AC">
        <w:rPr>
          <w:rFonts w:ascii="Tahoma" w:hAnsi="Tahoma" w:cs="Tahoma"/>
          <w:b/>
          <w:sz w:val="17"/>
          <w:szCs w:val="17"/>
          <w:rtl/>
        </w:rPr>
        <w:t xml:space="preserve"> תעודות הכשר</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ליד מועצת הרבנות פועלות כמה ועדות משנה ובהן ועדת הכשרות.</w:t>
      </w:r>
      <w:r w:rsidRPr="00B737AC">
        <w:rPr>
          <w:rFonts w:ascii="Tahoma" w:hAnsi="Tahoma" w:cs="Tahoma" w:hint="cs"/>
          <w:sz w:val="17"/>
          <w:szCs w:val="17"/>
          <w:rtl/>
        </w:rPr>
        <w:t xml:space="preserve"> כמו כן, חוק שירותי הדת היהודיים</w:t>
      </w:r>
      <w:r>
        <w:rPr>
          <w:rStyle w:val="FootnoteReference0"/>
          <w:rFonts w:ascii="Tahoma" w:hAnsi="Tahoma" w:cs="Tahoma"/>
          <w:b/>
          <w:sz w:val="17"/>
          <w:szCs w:val="17"/>
          <w:rtl/>
        </w:rPr>
        <w:footnoteReference w:id="15"/>
      </w:r>
      <w:r w:rsidRPr="00B737AC">
        <w:rPr>
          <w:rFonts w:ascii="Tahoma" w:hAnsi="Tahoma" w:cs="Tahoma" w:hint="cs"/>
          <w:sz w:val="17"/>
          <w:szCs w:val="17"/>
          <w:rtl/>
        </w:rPr>
        <w:t xml:space="preserve"> קובע כי המועצה הדתית וחבריה יפעלו לפי פסיקת הרבנות המקומית והרבנות הראשית לישראל, בכל עניין שבתחום סמכותה של המועצה הדתית. בינואר </w:t>
      </w:r>
      <w:r w:rsidRPr="00B737AC">
        <w:rPr>
          <w:rFonts w:ascii="Tahoma" w:hAnsi="Tahoma" w:cs="Tahoma" w:hint="cs"/>
          <w:b/>
          <w:sz w:val="17"/>
          <w:szCs w:val="17"/>
          <w:rtl/>
        </w:rPr>
        <w:t>2015 החלה הרבנות לפעול כיחידת סמך של המשרד</w:t>
      </w:r>
      <w:r>
        <w:rPr>
          <w:rStyle w:val="FootnoteReference0"/>
          <w:rFonts w:ascii="Tahoma" w:hAnsi="Tahoma" w:cs="Tahoma"/>
          <w:b/>
          <w:sz w:val="17"/>
          <w:szCs w:val="17"/>
          <w:rtl/>
        </w:rPr>
        <w:footnoteReference w:id="16"/>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במועד הביקורת הנוכחית אלה היו הרבנים הראשיים לישראל: הרב יצחק יוסף - הרב הראשי הספרדי והראשון לציון המכהן כנשיא בית הדין הרבני הגדול, והרב דוד ברוך לאו - הרב הראשי האשכנזי המכהן כנשיא מועצת הרבנות וכממונה על הכשרות</w:t>
      </w:r>
      <w:r>
        <w:rPr>
          <w:rStyle w:val="FootnoteReference0"/>
          <w:rFonts w:ascii="Tahoma" w:hAnsi="Tahoma" w:cs="Tahoma"/>
          <w:b/>
          <w:sz w:val="17"/>
          <w:szCs w:val="17"/>
          <w:rtl/>
        </w:rPr>
        <w:footnoteReference w:id="17"/>
      </w:r>
      <w:r w:rsidRPr="00B737AC">
        <w:rPr>
          <w:rFonts w:ascii="Tahoma" w:hAnsi="Tahoma" w:cs="Tahoma" w:hint="cs"/>
          <w:b/>
          <w:sz w:val="17"/>
          <w:szCs w:val="17"/>
          <w:rtl/>
        </w:rPr>
        <w:t>. הם נבחרו לתפקידם בשנת 2013 לתקופה של עשר שנים. במאי</w:t>
      </w:r>
      <w:r w:rsidRPr="00B737AC">
        <w:rPr>
          <w:rFonts w:ascii="Tahoma" w:hAnsi="Tahoma" w:cs="Tahoma"/>
          <w:b/>
          <w:sz w:val="17"/>
          <w:szCs w:val="17"/>
          <w:rtl/>
        </w:rPr>
        <w:t xml:space="preserve"> 2016 </w:t>
      </w:r>
      <w:r w:rsidRPr="00B737AC">
        <w:rPr>
          <w:rFonts w:ascii="Tahoma" w:hAnsi="Tahoma" w:cs="Tahoma" w:hint="cs"/>
          <w:b/>
          <w:sz w:val="17"/>
          <w:szCs w:val="17"/>
          <w:rtl/>
        </w:rPr>
        <w:t>מונה</w:t>
      </w:r>
      <w:r w:rsidRPr="00B737AC">
        <w:rPr>
          <w:rFonts w:ascii="Tahoma" w:hAnsi="Tahoma" w:cs="Tahoma"/>
          <w:b/>
          <w:sz w:val="17"/>
          <w:szCs w:val="17"/>
          <w:rtl/>
        </w:rPr>
        <w:t xml:space="preserve"> </w:t>
      </w:r>
      <w:r w:rsidRPr="00B737AC">
        <w:rPr>
          <w:rFonts w:ascii="Tahoma" w:hAnsi="Tahoma" w:cs="Tahoma" w:hint="cs"/>
          <w:b/>
          <w:sz w:val="17"/>
          <w:szCs w:val="17"/>
          <w:rtl/>
        </w:rPr>
        <w:t>מר</w:t>
      </w:r>
      <w:r w:rsidRPr="00B737AC">
        <w:rPr>
          <w:rFonts w:ascii="Tahoma" w:hAnsi="Tahoma" w:cs="Tahoma"/>
          <w:b/>
          <w:sz w:val="17"/>
          <w:szCs w:val="17"/>
          <w:rtl/>
        </w:rPr>
        <w:t xml:space="preserve"> </w:t>
      </w:r>
      <w:r w:rsidRPr="00B737AC">
        <w:rPr>
          <w:rFonts w:ascii="Tahoma" w:hAnsi="Tahoma" w:cs="Tahoma" w:hint="cs"/>
          <w:b/>
          <w:sz w:val="17"/>
          <w:szCs w:val="17"/>
          <w:rtl/>
        </w:rPr>
        <w:t>משה</w:t>
      </w:r>
      <w:r w:rsidRPr="00B737AC">
        <w:rPr>
          <w:rFonts w:ascii="Tahoma" w:hAnsi="Tahoma" w:cs="Tahoma"/>
          <w:b/>
          <w:sz w:val="17"/>
          <w:szCs w:val="17"/>
          <w:rtl/>
        </w:rPr>
        <w:t xml:space="preserve"> </w:t>
      </w:r>
      <w:r w:rsidRPr="00B737AC">
        <w:rPr>
          <w:rFonts w:ascii="Tahoma" w:hAnsi="Tahoma" w:cs="Tahoma" w:hint="cs"/>
          <w:b/>
          <w:sz w:val="17"/>
          <w:szCs w:val="17"/>
          <w:rtl/>
        </w:rPr>
        <w:t>דגן</w:t>
      </w:r>
      <w:r w:rsidRPr="00B737AC">
        <w:rPr>
          <w:rFonts w:ascii="Tahoma" w:hAnsi="Tahoma" w:cs="Tahoma"/>
          <w:b/>
          <w:sz w:val="17"/>
          <w:szCs w:val="17"/>
          <w:rtl/>
        </w:rPr>
        <w:t xml:space="preserve"> </w:t>
      </w:r>
      <w:r w:rsidRPr="00B737AC">
        <w:rPr>
          <w:rFonts w:ascii="Tahoma" w:hAnsi="Tahoma" w:cs="Tahoma" w:hint="cs"/>
          <w:b/>
          <w:sz w:val="17"/>
          <w:szCs w:val="17"/>
          <w:rtl/>
        </w:rPr>
        <w:t>למנכ"ל</w:t>
      </w:r>
      <w:r w:rsidRPr="00B737AC">
        <w:rPr>
          <w:rFonts w:ascii="Tahoma" w:hAnsi="Tahoma" w:cs="Tahoma"/>
          <w:b/>
          <w:sz w:val="17"/>
          <w:szCs w:val="17"/>
          <w:rtl/>
        </w:rPr>
        <w:t xml:space="preserve"> </w:t>
      </w:r>
      <w:r w:rsidRPr="00B737AC">
        <w:rPr>
          <w:rFonts w:ascii="Tahoma" w:hAnsi="Tahoma" w:cs="Tahoma" w:hint="cs"/>
          <w:b/>
          <w:sz w:val="17"/>
          <w:szCs w:val="17"/>
          <w:rtl/>
        </w:rPr>
        <w:t>הרבנות</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אגף הכשרות שברבנות (להלן - אגף הכשרות) פועל כגוף מקצועי מטעם מועצת הרבנות. האגף כולל כמה מחלקות, ובהן היחידה הארצית לאכיפת חוק איסור הונאה בכשרות והמחלקה לביקורות כשרות </w:t>
      </w:r>
      <w:r w:rsidRPr="00B737AC">
        <w:rPr>
          <w:rFonts w:ascii="Tahoma" w:hAnsi="Tahoma" w:cs="Tahoma" w:hint="cs"/>
          <w:b/>
          <w:sz w:val="17"/>
          <w:szCs w:val="17"/>
          <w:rtl/>
        </w:rPr>
        <w:t>ברבנויות</w:t>
      </w:r>
      <w:r w:rsidRPr="00B737AC">
        <w:rPr>
          <w:rFonts w:ascii="Tahoma" w:hAnsi="Tahoma" w:cs="Tahoma" w:hint="cs"/>
          <w:b/>
          <w:sz w:val="17"/>
          <w:szCs w:val="17"/>
          <w:rtl/>
        </w:rPr>
        <w:t xml:space="preserve"> המבצעת עם רבני אגף הכשרות ביקורות בבתי עסק ברחבי הארץ.</w:t>
      </w:r>
    </w:p>
    <w:p w:rsidR="006A0E07" w:rsidRPr="00B737AC" w:rsidP="00B737AC">
      <w:pPr>
        <w:spacing w:line="240" w:lineRule="exact"/>
        <w:ind w:right="2268"/>
        <w:jc w:val="both"/>
        <w:rPr>
          <w:rFonts w:ascii="Tahoma" w:hAnsi="Tahoma" w:cs="Tahoma"/>
          <w:sz w:val="17"/>
          <w:szCs w:val="17"/>
          <w:rtl/>
        </w:rPr>
      </w:pPr>
      <w:r w:rsidRPr="00B737AC">
        <w:rPr>
          <w:rStyle w:val="Heading7Char"/>
          <w:rFonts w:ascii="Tahoma" w:hAnsi="Tahoma" w:cs="Tahoma" w:hint="eastAsia"/>
          <w:sz w:val="17"/>
          <w:szCs w:val="17"/>
          <w:rtl/>
        </w:rPr>
        <w:t>המועצות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הדתיות</w:t>
      </w:r>
      <w:r w:rsidRPr="00B737AC">
        <w:rPr>
          <w:rStyle w:val="Heading7Char"/>
          <w:rFonts w:ascii="Tahoma" w:hAnsi="Tahoma" w:cs="Tahoma"/>
          <w:sz w:val="17"/>
          <w:szCs w:val="17"/>
          <w:rtl/>
        </w:rPr>
        <w:t>:</w:t>
      </w:r>
      <w:r w:rsidRPr="00B737AC">
        <w:rPr>
          <w:rFonts w:ascii="Tahoma" w:hAnsi="Tahoma" w:cs="Tahoma" w:hint="cs"/>
          <w:b/>
          <w:sz w:val="17"/>
          <w:szCs w:val="17"/>
          <w:rtl/>
        </w:rPr>
        <w:t xml:space="preserve"> בישראל ישנן 132 מועצות דתיות. המועצות הדתיות מופקדות על אספקת שירותי ה</w:t>
      </w:r>
      <w:r w:rsidRPr="00B737AC">
        <w:rPr>
          <w:rFonts w:ascii="Tahoma" w:hAnsi="Tahoma" w:cs="Tahoma"/>
          <w:b/>
          <w:sz w:val="17"/>
          <w:szCs w:val="17"/>
          <w:rtl/>
        </w:rPr>
        <w:t>דת</w:t>
      </w:r>
      <w:r w:rsidRPr="00B737AC">
        <w:rPr>
          <w:rFonts w:ascii="Tahoma" w:hAnsi="Tahoma" w:cs="Tahoma" w:hint="cs"/>
          <w:b/>
          <w:sz w:val="17"/>
          <w:szCs w:val="17"/>
          <w:rtl/>
        </w:rPr>
        <w:t xml:space="preserve"> היהודיים מתוקף</w:t>
      </w:r>
      <w:r w:rsidRPr="00B737AC">
        <w:rPr>
          <w:rFonts w:ascii="Tahoma" w:hAnsi="Tahoma" w:cs="Tahoma"/>
          <w:b/>
          <w:sz w:val="17"/>
          <w:szCs w:val="17"/>
          <w:rtl/>
        </w:rPr>
        <w:t xml:space="preserve"> חוק שירותי הדת</w:t>
      </w:r>
      <w:r w:rsidRPr="00B737AC">
        <w:rPr>
          <w:rFonts w:ascii="Tahoma" w:hAnsi="Tahoma" w:cs="Tahoma" w:hint="cs"/>
          <w:b/>
          <w:sz w:val="17"/>
          <w:szCs w:val="17"/>
          <w:rtl/>
        </w:rPr>
        <w:t xml:space="preserve">, ובין היתר על הטיפול בעניינים </w:t>
      </w:r>
      <w:r w:rsidRPr="00B737AC">
        <w:rPr>
          <w:rFonts w:ascii="Tahoma" w:hAnsi="Tahoma" w:cs="Tahoma" w:hint="cs"/>
          <w:b/>
          <w:sz w:val="17"/>
          <w:szCs w:val="17"/>
          <w:rtl/>
        </w:rPr>
        <w:t>המינהליים</w:t>
      </w:r>
      <w:r w:rsidRPr="00B737AC">
        <w:rPr>
          <w:rFonts w:ascii="Tahoma" w:hAnsi="Tahoma" w:cs="Tahoma" w:hint="cs"/>
          <w:b/>
          <w:sz w:val="17"/>
          <w:szCs w:val="17"/>
          <w:rtl/>
        </w:rPr>
        <w:t xml:space="preserve"> הכרוכים במתן תעודות הכשר. ביישובים שאין בהם מועצה דתית, מחלקות עירוניות נותנות את שירותי הדת. חוק שירותי הדת קובע כי הרשות המקומית תמנה 45% מחברי המועצה הדתית, שר הדתות ימנה 45% מהחברים ואת ה-10% הנותרים ימנה הרב המקומי. לפי החוק, המשרד אחראי לפעילות המועצות הדתיות.</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הטיפול </w:t>
      </w:r>
      <w:r w:rsidRPr="00B737AC">
        <w:rPr>
          <w:rFonts w:ascii="Tahoma" w:hAnsi="Tahoma" w:cs="Tahoma" w:hint="cs"/>
          <w:sz w:val="17"/>
          <w:szCs w:val="17"/>
          <w:rtl/>
        </w:rPr>
        <w:t>המינהלי</w:t>
      </w:r>
      <w:r w:rsidRPr="00B737AC">
        <w:rPr>
          <w:rFonts w:ascii="Tahoma" w:hAnsi="Tahoma" w:cs="Tahoma" w:hint="cs"/>
          <w:sz w:val="17"/>
          <w:szCs w:val="17"/>
          <w:rtl/>
        </w:rPr>
        <w:t xml:space="preserve"> הנוגע להוצאת תעודות הכשר, </w:t>
      </w:r>
      <w:r w:rsidRPr="00B737AC">
        <w:rPr>
          <w:rFonts w:ascii="Tahoma" w:hAnsi="Tahoma" w:cs="Tahoma" w:hint="cs"/>
          <w:sz w:val="17"/>
          <w:szCs w:val="17"/>
          <w:rtl/>
        </w:rPr>
        <w:t>ל</w:t>
      </w:r>
      <w:r w:rsidRPr="00B737AC">
        <w:rPr>
          <w:rFonts w:ascii="Tahoma" w:hAnsi="Tahoma" w:cs="Tahoma" w:hint="cs"/>
          <w:sz w:val="17"/>
          <w:szCs w:val="17"/>
          <w:rtl/>
        </w:rPr>
        <w:t xml:space="preserve">גביית אגרות </w:t>
      </w:r>
      <w:r w:rsidRPr="00B737AC">
        <w:rPr>
          <w:rFonts w:ascii="Tahoma" w:hAnsi="Tahoma" w:cs="Tahoma" w:hint="cs"/>
          <w:sz w:val="17"/>
          <w:szCs w:val="17"/>
          <w:rtl/>
        </w:rPr>
        <w:t>ול</w:t>
      </w:r>
      <w:r w:rsidRPr="00B737AC">
        <w:rPr>
          <w:rFonts w:ascii="Tahoma" w:hAnsi="Tahoma" w:cs="Tahoma" w:hint="cs"/>
          <w:sz w:val="17"/>
          <w:szCs w:val="17"/>
          <w:rtl/>
        </w:rPr>
        <w:t>מינוי משגיחים ופיקוח עליהם מוטל על מחלקות הכשרות במועצות הדתיות. מנהל מחלקת הכשרות ומפקחי הכשרות (להלן - המפקחים) אחראים לניהול התהליך</w:t>
      </w:r>
      <w:r w:rsidRPr="00B737AC">
        <w:rPr>
          <w:rFonts w:ascii="Tahoma" w:hAnsi="Tahoma" w:cs="Tahoma"/>
          <w:sz w:val="17"/>
          <w:szCs w:val="17"/>
          <w:rtl/>
        </w:rPr>
        <w:t xml:space="preserve"> </w:t>
      </w:r>
      <w:r w:rsidRPr="00B737AC">
        <w:rPr>
          <w:rFonts w:ascii="Tahoma" w:hAnsi="Tahoma" w:cs="Tahoma" w:hint="cs"/>
          <w:sz w:val="17"/>
          <w:szCs w:val="17"/>
          <w:rtl/>
        </w:rPr>
        <w:t xml:space="preserve">של </w:t>
      </w:r>
      <w:r w:rsidRPr="00B737AC">
        <w:rPr>
          <w:rFonts w:ascii="Tahoma" w:hAnsi="Tahoma" w:cs="Tahoma"/>
          <w:sz w:val="17"/>
          <w:szCs w:val="17"/>
          <w:rtl/>
        </w:rPr>
        <w:t>הוצאת תעודת הכשר</w:t>
      </w:r>
      <w:r w:rsidRPr="00B737AC">
        <w:rPr>
          <w:rFonts w:ascii="Tahoma" w:hAnsi="Tahoma" w:cs="Tahoma" w:hint="cs"/>
          <w:sz w:val="17"/>
          <w:szCs w:val="17"/>
          <w:rtl/>
        </w:rPr>
        <w:t xml:space="preserve"> מהגשת הבקשה ועד לחתימתה </w:t>
      </w:r>
      <w:r w:rsidRPr="00B737AC">
        <w:rPr>
          <w:rFonts w:ascii="Tahoma" w:hAnsi="Tahoma" w:cs="Tahoma" w:hint="cs"/>
          <w:sz w:val="17"/>
          <w:szCs w:val="17"/>
          <w:rtl/>
        </w:rPr>
        <w:t xml:space="preserve">בידי רבני העיר. הפיקוח המעשי בבתי העסק </w:t>
      </w:r>
      <w:r w:rsidRPr="00B737AC">
        <w:rPr>
          <w:rFonts w:ascii="Tahoma" w:hAnsi="Tahoma" w:cs="Tahoma" w:hint="cs"/>
          <w:sz w:val="17"/>
          <w:szCs w:val="17"/>
          <w:rtl/>
        </w:rPr>
        <w:t>מצוי</w:t>
      </w:r>
      <w:r w:rsidRPr="00B737AC">
        <w:rPr>
          <w:rFonts w:ascii="Tahoma" w:hAnsi="Tahoma" w:cs="Tahoma" w:hint="cs"/>
          <w:sz w:val="17"/>
          <w:szCs w:val="17"/>
          <w:rtl/>
        </w:rPr>
        <w:t xml:space="preserve"> בידי משגיחי</w:t>
      </w:r>
      <w:r w:rsidRPr="00B737AC">
        <w:rPr>
          <w:rFonts w:ascii="Tahoma" w:hAnsi="Tahoma" w:cs="Tahoma" w:hint="cs"/>
          <w:sz w:val="17"/>
          <w:szCs w:val="17"/>
          <w:rtl/>
        </w:rPr>
        <w:t xml:space="preserve"> כשרות (להלן גם - משגיחים)</w:t>
      </w:r>
      <w:r w:rsidRPr="00B737AC">
        <w:rPr>
          <w:rFonts w:ascii="Tahoma" w:hAnsi="Tahoma" w:cs="Tahoma" w:hint="cs"/>
          <w:sz w:val="17"/>
          <w:szCs w:val="17"/>
          <w:rtl/>
        </w:rPr>
        <w:t xml:space="preserve"> שבדרך כלל אינם עובדי המועצות </w:t>
      </w:r>
      <w:r w:rsidRPr="00B737AC">
        <w:rPr>
          <w:rFonts w:ascii="Tahoma" w:hAnsi="Tahoma" w:cs="Tahoma" w:hint="cs"/>
          <w:sz w:val="17"/>
          <w:szCs w:val="17"/>
          <w:rtl/>
        </w:rPr>
        <w:t xml:space="preserve">הדתיות אף שהן </w:t>
      </w:r>
      <w:r w:rsidRPr="00B737AC">
        <w:rPr>
          <w:rFonts w:ascii="Tahoma" w:hAnsi="Tahoma" w:cs="Tahoma" w:hint="cs"/>
          <w:sz w:val="17"/>
          <w:szCs w:val="17"/>
          <w:rtl/>
        </w:rPr>
        <w:t>אלה ה</w:t>
      </w:r>
      <w:r w:rsidRPr="00B737AC">
        <w:rPr>
          <w:rFonts w:ascii="Tahoma" w:hAnsi="Tahoma" w:cs="Tahoma" w:hint="cs"/>
          <w:sz w:val="17"/>
          <w:szCs w:val="17"/>
          <w:rtl/>
        </w:rPr>
        <w:t>מ</w:t>
      </w:r>
      <w:r w:rsidRPr="00B737AC">
        <w:rPr>
          <w:rFonts w:ascii="Tahoma" w:hAnsi="Tahoma" w:cs="Tahoma" w:hint="cs"/>
          <w:sz w:val="17"/>
          <w:szCs w:val="17"/>
          <w:rtl/>
        </w:rPr>
        <w:t>מ</w:t>
      </w:r>
      <w:r w:rsidRPr="00B737AC">
        <w:rPr>
          <w:rFonts w:ascii="Tahoma" w:hAnsi="Tahoma" w:cs="Tahoma" w:hint="cs"/>
          <w:sz w:val="17"/>
          <w:szCs w:val="17"/>
          <w:rtl/>
        </w:rPr>
        <w:t>מנות אותם. רבני הערים אמורים לבחון את רמת הבקיאות של המשגיחים בתחום הכשרות לפני קבלתם לעבודה.</w:t>
      </w:r>
    </w:p>
    <w:p w:rsidR="006A0E07" w:rsidRPr="00B737AC" w:rsidP="00B737AC">
      <w:pPr>
        <w:spacing w:line="240" w:lineRule="exact"/>
        <w:ind w:right="2268"/>
        <w:jc w:val="both"/>
        <w:rPr>
          <w:rFonts w:ascii="Tahoma" w:hAnsi="Tahoma" w:cs="Tahoma"/>
          <w:b/>
          <w:sz w:val="17"/>
          <w:szCs w:val="17"/>
          <w:rtl/>
        </w:rPr>
      </w:pPr>
      <w:bookmarkStart w:id="30" w:name="_Toc469296838"/>
      <w:bookmarkStart w:id="31" w:name="_Toc473096472"/>
      <w:r w:rsidRPr="00B737AC">
        <w:rPr>
          <w:rStyle w:val="Heading7Char"/>
          <w:rFonts w:ascii="Tahoma" w:hAnsi="Tahoma" w:cs="Tahoma" w:hint="cs"/>
          <w:sz w:val="17"/>
          <w:szCs w:val="17"/>
          <w:rtl/>
        </w:rPr>
        <w:t>הרבנים</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המקומיים:</w:t>
      </w:r>
      <w:bookmarkEnd w:id="30"/>
      <w:bookmarkEnd w:id="31"/>
      <w:r w:rsidRPr="00B737AC">
        <w:rPr>
          <w:rFonts w:ascii="Tahoma" w:hAnsi="Tahoma" w:cs="Tahoma" w:hint="cs"/>
          <w:b/>
          <w:sz w:val="17"/>
          <w:szCs w:val="17"/>
          <w:rtl/>
        </w:rPr>
        <w:t xml:space="preserve"> רב עיר, רב מועצה אזורית, רב מושב ורב קיבוץ (להלן - הרבנים המקומיים או הרבנות המקומית) מופקדים על הטיפול בעניינים ההלכתיים הנוגעים לשמירה על הכשרות בתחומם</w:t>
      </w:r>
      <w:r w:rsidRPr="00B737AC">
        <w:rPr>
          <w:rFonts w:ascii="Tahoma" w:hAnsi="Tahoma" w:cs="Tahoma"/>
          <w:b/>
          <w:sz w:val="17"/>
          <w:szCs w:val="17"/>
          <w:rtl/>
        </w:rPr>
        <w:t xml:space="preserve">. </w:t>
      </w:r>
      <w:r w:rsidRPr="00B737AC">
        <w:rPr>
          <w:rFonts w:ascii="Tahoma" w:hAnsi="Tahoma" w:cs="Tahoma" w:hint="cs"/>
          <w:b/>
          <w:sz w:val="17"/>
          <w:szCs w:val="17"/>
          <w:rtl/>
        </w:rPr>
        <w:t>כמו כן, חוק שירותי הדת היהודיים</w:t>
      </w:r>
      <w:r>
        <w:rPr>
          <w:rFonts w:ascii="Tahoma" w:hAnsi="Tahoma" w:cs="Tahoma"/>
          <w:b/>
          <w:sz w:val="17"/>
          <w:szCs w:val="17"/>
          <w:vertAlign w:val="superscript"/>
          <w:rtl/>
        </w:rPr>
        <w:footnoteReference w:id="18"/>
      </w:r>
      <w:r w:rsidRPr="00B737AC">
        <w:rPr>
          <w:rFonts w:ascii="Tahoma" w:hAnsi="Tahoma" w:cs="Tahoma" w:hint="cs"/>
          <w:b/>
          <w:sz w:val="17"/>
          <w:szCs w:val="17"/>
          <w:rtl/>
        </w:rPr>
        <w:t xml:space="preserve"> קובע כי המועצה הדתית וחבריה יפעלו לפי פסיקת הרבנות המקומית (והרבנות הראשית לישראל), בכל עניין שבתחום סמכותה של המועצה הדתית. לפי חוק הרבנות וחוק איסור הונאה בכשרות, התשמ"ג-1983 (להלן - חוק איסור הונאה בכשרות), רב ש</w:t>
      </w:r>
      <w:r w:rsidRPr="00B737AC">
        <w:rPr>
          <w:rFonts w:ascii="Tahoma" w:hAnsi="Tahoma" w:cs="Tahoma"/>
          <w:b/>
          <w:sz w:val="17"/>
          <w:szCs w:val="17"/>
          <w:rtl/>
        </w:rPr>
        <w:t xml:space="preserve">מועצת </w:t>
      </w:r>
      <w:r w:rsidRPr="00B737AC">
        <w:rPr>
          <w:rFonts w:ascii="Tahoma" w:hAnsi="Tahoma" w:cs="Tahoma" w:hint="cs"/>
          <w:b/>
          <w:sz w:val="17"/>
          <w:szCs w:val="17"/>
          <w:rtl/>
        </w:rPr>
        <w:t xml:space="preserve">הרבנות הסמיכה לכך או רב מקומי רשאים לחתום על תעודות הכשר שהמועצה הדתית נותנת לבתי עסק, ובחתימתם הם מאשרים את הכשרות בהם. הרב המקומי רשאי לחתום על תעודות הכשר רק לבתי עסק המצויים בתחומי היישוב שבו הוא משמש רב. את </w:t>
      </w:r>
      <w:r w:rsidRPr="00B737AC">
        <w:rPr>
          <w:rFonts w:ascii="Tahoma" w:hAnsi="Tahoma" w:cs="Tahoma"/>
          <w:b/>
          <w:sz w:val="17"/>
          <w:szCs w:val="17"/>
          <w:rtl/>
        </w:rPr>
        <w:t>הרבנים המקומיים</w:t>
      </w:r>
      <w:r w:rsidRPr="00B737AC">
        <w:rPr>
          <w:rFonts w:ascii="Tahoma" w:hAnsi="Tahoma" w:cs="Tahoma" w:hint="cs"/>
          <w:b/>
          <w:sz w:val="17"/>
          <w:szCs w:val="17"/>
          <w:rtl/>
        </w:rPr>
        <w:t xml:space="preserve"> ממנה מועצת הרבנות</w:t>
      </w:r>
      <w:r w:rsidRPr="00B737AC">
        <w:rPr>
          <w:rFonts w:ascii="Tahoma" w:hAnsi="Tahoma" w:cs="Tahoma"/>
          <w:b/>
          <w:sz w:val="17"/>
          <w:szCs w:val="17"/>
          <w:rtl/>
        </w:rPr>
        <w:t xml:space="preserve"> </w:t>
      </w:r>
      <w:r w:rsidRPr="00B737AC">
        <w:rPr>
          <w:rFonts w:ascii="Tahoma" w:hAnsi="Tahoma" w:cs="Tahoma" w:hint="cs"/>
          <w:b/>
          <w:sz w:val="17"/>
          <w:szCs w:val="17"/>
          <w:rtl/>
        </w:rPr>
        <w:t>והם אינם כפופים לרבנות. נוהלי המשרד קובעים את תחומי פעולתם.</w:t>
      </w:r>
    </w:p>
    <w:p w:rsidR="006A0E07" w:rsidP="00B737AC">
      <w:pPr>
        <w:spacing w:line="240" w:lineRule="exact"/>
        <w:ind w:right="2268"/>
        <w:jc w:val="both"/>
        <w:rPr>
          <w:rFonts w:ascii="Tahoma" w:hAnsi="Tahoma" w:cs="Tahoma"/>
          <w:sz w:val="17"/>
          <w:szCs w:val="17"/>
          <w:rtl/>
        </w:rPr>
      </w:pPr>
      <w:bookmarkStart w:id="32" w:name="_Toc469296840"/>
      <w:bookmarkStart w:id="33" w:name="_Toc469296987"/>
      <w:bookmarkStart w:id="34" w:name="_Toc472345461"/>
      <w:bookmarkStart w:id="35" w:name="_Toc472876731"/>
      <w:bookmarkStart w:id="36" w:name="_Toc473096473"/>
    </w:p>
    <w:p w:rsidR="00F41B61" w:rsidRPr="00B737AC" w:rsidP="00B737AC">
      <w:pPr>
        <w:spacing w:line="240" w:lineRule="exact"/>
        <w:ind w:right="2268"/>
        <w:jc w:val="both"/>
        <w:rPr>
          <w:rFonts w:ascii="Tahoma" w:hAnsi="Tahoma" w:cs="Tahoma"/>
          <w:sz w:val="17"/>
          <w:szCs w:val="17"/>
          <w:rtl/>
        </w:rPr>
      </w:pPr>
    </w:p>
    <w:p w:rsidR="006A0E07" w:rsidRPr="004F5330" w:rsidP="00B737AC">
      <w:pPr>
        <w:pStyle w:val="KOT4"/>
        <w:rPr>
          <w:rtl/>
        </w:rPr>
      </w:pPr>
      <w:bookmarkStart w:id="37" w:name="_Toc474826272"/>
      <w:r w:rsidRPr="004F5330">
        <w:rPr>
          <w:rFonts w:hint="cs"/>
          <w:rtl/>
        </w:rPr>
        <w:t>פעולות הביקורת</w:t>
      </w:r>
      <w:bookmarkEnd w:id="32"/>
      <w:bookmarkEnd w:id="33"/>
      <w:bookmarkEnd w:id="34"/>
      <w:bookmarkEnd w:id="35"/>
      <w:bookmarkEnd w:id="36"/>
      <w:bookmarkEnd w:id="37"/>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בחודשים מרץ-ספטמבר 2016 בדק משרד מבקר המדינה את מערך הפיקוח על כשרות המזון בישראל. בין היתר נבדקו נושאים אלה: עבודת המועצות הדתיות בתחום הכשרות; </w:t>
      </w:r>
      <w:r w:rsidRPr="00B737AC">
        <w:rPr>
          <w:rFonts w:ascii="Tahoma" w:hAnsi="Tahoma" w:cs="Tahoma"/>
          <w:b/>
          <w:sz w:val="17"/>
          <w:szCs w:val="17"/>
          <w:rtl/>
        </w:rPr>
        <w:t xml:space="preserve">ממשק </w:t>
      </w:r>
      <w:r w:rsidRPr="00B737AC">
        <w:rPr>
          <w:rFonts w:ascii="Tahoma" w:hAnsi="Tahoma" w:cs="Tahoma" w:hint="cs"/>
          <w:b/>
          <w:sz w:val="17"/>
          <w:szCs w:val="17"/>
          <w:rtl/>
        </w:rPr>
        <w:t>ה</w:t>
      </w:r>
      <w:r w:rsidRPr="00B737AC">
        <w:rPr>
          <w:rFonts w:ascii="Tahoma" w:hAnsi="Tahoma" w:cs="Tahoma"/>
          <w:b/>
          <w:sz w:val="17"/>
          <w:szCs w:val="17"/>
          <w:rtl/>
        </w:rPr>
        <w:t>עבודה בין המשרד לשירותי דת, הרבנות הראשית, הרבנות המקומית והמועצות הדתיות</w:t>
      </w:r>
      <w:r w:rsidRPr="00B737AC">
        <w:rPr>
          <w:rFonts w:ascii="Tahoma" w:hAnsi="Tahoma" w:cs="Tahoma" w:hint="cs"/>
          <w:b/>
          <w:sz w:val="17"/>
          <w:szCs w:val="17"/>
          <w:rtl/>
        </w:rPr>
        <w:t xml:space="preserve">; </w:t>
      </w:r>
      <w:r w:rsidRPr="00B737AC">
        <w:rPr>
          <w:rFonts w:ascii="Tahoma" w:hAnsi="Tahoma" w:cs="Tahoma"/>
          <w:b/>
          <w:sz w:val="17"/>
          <w:szCs w:val="17"/>
          <w:rtl/>
        </w:rPr>
        <w:t>תקינת כוח אדם בתחום הכשרות במועצות הדתיות</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b/>
          <w:sz w:val="17"/>
          <w:szCs w:val="17"/>
          <w:rtl/>
        </w:rPr>
        <w:t>מועצת הרבנות וועדותיה</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b/>
          <w:sz w:val="17"/>
          <w:szCs w:val="17"/>
          <w:rtl/>
        </w:rPr>
        <w:t>אגף הכשרות ברבנות</w:t>
      </w:r>
      <w:r w:rsidRPr="00B737AC">
        <w:rPr>
          <w:rFonts w:ascii="Tahoma" w:hAnsi="Tahoma" w:cs="Tahoma" w:hint="cs"/>
          <w:sz w:val="17"/>
          <w:szCs w:val="17"/>
          <w:rtl/>
        </w:rPr>
        <w:t>; היחידה הארצית לאכיפת חוק איסור הונאה בכשרות;</w:t>
      </w:r>
      <w:r w:rsidRPr="00B737AC">
        <w:rPr>
          <w:rFonts w:ascii="Tahoma" w:hAnsi="Tahoma" w:cs="Tahoma"/>
          <w:sz w:val="17"/>
          <w:szCs w:val="17"/>
          <w:rtl/>
        </w:rPr>
        <w:t xml:space="preserve"> </w:t>
      </w:r>
      <w:r w:rsidRPr="00B737AC">
        <w:rPr>
          <w:rFonts w:ascii="Tahoma" w:hAnsi="Tahoma" w:cs="Tahoma"/>
          <w:b/>
          <w:sz w:val="17"/>
          <w:szCs w:val="17"/>
          <w:rtl/>
        </w:rPr>
        <w:t xml:space="preserve">הפיקוח של המשרד </w:t>
      </w:r>
      <w:r w:rsidRPr="00B737AC">
        <w:rPr>
          <w:rFonts w:ascii="Tahoma" w:hAnsi="Tahoma" w:cs="Tahoma" w:hint="cs"/>
          <w:b/>
          <w:sz w:val="17"/>
          <w:szCs w:val="17"/>
          <w:rtl/>
        </w:rPr>
        <w:t xml:space="preserve">לשירותי דת </w:t>
      </w:r>
      <w:r w:rsidRPr="00B737AC">
        <w:rPr>
          <w:rFonts w:ascii="Tahoma" w:hAnsi="Tahoma" w:cs="Tahoma"/>
          <w:b/>
          <w:sz w:val="17"/>
          <w:szCs w:val="17"/>
          <w:rtl/>
        </w:rPr>
        <w:t>על המועצות הדתיות בתחום הכשרות</w:t>
      </w:r>
      <w:r w:rsidRPr="00B737AC">
        <w:rPr>
          <w:rFonts w:ascii="Tahoma" w:hAnsi="Tahoma" w:cs="Tahoma" w:hint="cs"/>
          <w:b/>
          <w:sz w:val="17"/>
          <w:szCs w:val="17"/>
          <w:rtl/>
        </w:rPr>
        <w:t>;</w:t>
      </w:r>
      <w:r w:rsidRPr="00B737AC">
        <w:rPr>
          <w:rFonts w:ascii="Tahoma" w:hAnsi="Tahoma" w:cs="Tahoma"/>
          <w:b/>
          <w:sz w:val="17"/>
          <w:szCs w:val="17"/>
          <w:rtl/>
        </w:rPr>
        <w:t xml:space="preserve"> הנטל הכלכלי של הכשרות</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הביקורת נעשתה במשרד לשירותי דת, במועצת הרבנות, ברבנות ובשבע מועצות דתיות: ירושלים, תל אביב-יפו, חיפה, נתניה, אשדוד, באר יעקב ורחובות. כמו כן, נעשתה בדיקה ברבנות לכשרות הארצית - </w:t>
      </w:r>
      <w:r w:rsidRPr="00B737AC">
        <w:rPr>
          <w:rFonts w:ascii="Tahoma" w:hAnsi="Tahoma" w:cs="Tahoma" w:hint="cs"/>
          <w:sz w:val="17"/>
          <w:szCs w:val="17"/>
          <w:rtl/>
        </w:rPr>
        <w:t xml:space="preserve">גוף שהקימה הרבנות הראשית לצורך טיפול במתן תעודות הכשר ביישובים שאין בהם מועצה דתית, בעיקר במגזר הלא יהודי. </w:t>
      </w:r>
      <w:r w:rsidRPr="00B737AC">
        <w:rPr>
          <w:rFonts w:ascii="Tahoma" w:hAnsi="Tahoma" w:cs="Tahoma" w:hint="cs"/>
          <w:b/>
          <w:sz w:val="17"/>
          <w:szCs w:val="17"/>
          <w:rtl/>
        </w:rPr>
        <w:t xml:space="preserve">במסגרת הביקורת ביקש משרד מבקר המדינה מכל 132 המועצות הדתיות </w:t>
      </w:r>
      <w:r w:rsidRPr="0051777B">
        <w:rPr>
          <w:rFonts w:ascii="Tahoma" w:hAnsi="Tahoma" w:cs="Tahoma" w:hint="cs"/>
          <w:b/>
          <w:spacing w:val="2"/>
          <w:sz w:val="17"/>
          <w:szCs w:val="17"/>
          <w:rtl/>
        </w:rPr>
        <w:t>למסור לו נתונים הנוגעים לעובדי המועצות, לחברי המועצות ולמשגיחי הכשרות שהן</w:t>
      </w:r>
      <w:r w:rsidRPr="00B737AC">
        <w:rPr>
          <w:rFonts w:ascii="Tahoma" w:hAnsi="Tahoma" w:cs="Tahoma" w:hint="cs"/>
          <w:b/>
          <w:sz w:val="17"/>
          <w:szCs w:val="17"/>
          <w:rtl/>
        </w:rPr>
        <w:t xml:space="preserve"> </w:t>
      </w:r>
      <w:r w:rsidRPr="00F41B61">
        <w:rPr>
          <w:rFonts w:ascii="Tahoma" w:hAnsi="Tahoma" w:cs="Tahoma" w:hint="cs"/>
          <w:b/>
          <w:spacing w:val="-2"/>
          <w:sz w:val="17"/>
          <w:szCs w:val="17"/>
          <w:rtl/>
        </w:rPr>
        <w:t>מפעילות</w:t>
      </w:r>
      <w:r>
        <w:rPr>
          <w:rStyle w:val="FootnoteReference0"/>
          <w:rFonts w:ascii="Tahoma" w:hAnsi="Tahoma" w:cs="Tahoma"/>
          <w:b/>
          <w:spacing w:val="-2"/>
          <w:sz w:val="17"/>
          <w:szCs w:val="17"/>
          <w:rtl/>
        </w:rPr>
        <w:footnoteReference w:id="19"/>
      </w:r>
      <w:r w:rsidRPr="00F41B61">
        <w:rPr>
          <w:rFonts w:ascii="Tahoma" w:hAnsi="Tahoma" w:cs="Tahoma" w:hint="cs"/>
          <w:b/>
          <w:spacing w:val="-2"/>
          <w:sz w:val="17"/>
          <w:szCs w:val="17"/>
          <w:rtl/>
        </w:rPr>
        <w:t>. בדיקת השלמה נעשתה באגף התקציבים שבמשרד האוצר, ברשות המסים</w:t>
      </w:r>
      <w:r w:rsidRPr="00B737AC">
        <w:rPr>
          <w:rFonts w:ascii="Tahoma" w:hAnsi="Tahoma" w:cs="Tahoma" w:hint="cs"/>
          <w:b/>
          <w:sz w:val="17"/>
          <w:szCs w:val="17"/>
          <w:rtl/>
        </w:rPr>
        <w:t xml:space="preserve"> בישראל</w:t>
      </w:r>
      <w:r w:rsidR="000B3CF1">
        <w:rPr>
          <w:rFonts w:ascii="Tahoma" w:hAnsi="Tahoma" w:cs="Tahoma" w:hint="cs"/>
          <w:b/>
          <w:sz w:val="17"/>
          <w:szCs w:val="17"/>
          <w:rtl/>
        </w:rPr>
        <w:t xml:space="preserve">, במשרד הכלכלה </w:t>
      </w:r>
      <w:r w:rsidR="000B3CF1">
        <w:rPr>
          <w:rFonts w:ascii="Tahoma" w:hAnsi="Tahoma" w:cs="Tahoma" w:hint="cs"/>
          <w:b/>
          <w:sz w:val="17"/>
          <w:szCs w:val="17"/>
          <w:rtl/>
        </w:rPr>
        <w:t>והתעשיה</w:t>
      </w:r>
      <w:r w:rsidRPr="00B737AC">
        <w:rPr>
          <w:rFonts w:ascii="Tahoma" w:hAnsi="Tahoma" w:cs="Tahoma" w:hint="cs"/>
          <w:b/>
          <w:sz w:val="17"/>
          <w:szCs w:val="17"/>
          <w:rtl/>
        </w:rPr>
        <w:t xml:space="preserve"> ובמשרד המשפטים.</w:t>
      </w:r>
    </w:p>
    <w:p w:rsidR="006A0E07" w:rsidRPr="00292F08" w:rsidP="00B737AC">
      <w:pPr>
        <w:pStyle w:val="KOT2"/>
        <w:rPr>
          <w:rtl/>
        </w:rPr>
      </w:pPr>
      <w:bookmarkStart w:id="38" w:name="_Toc472876732"/>
      <w:bookmarkStart w:id="39" w:name="_Toc472877054"/>
      <w:bookmarkStart w:id="40" w:name="_Toc473096474"/>
      <w:bookmarkStart w:id="41" w:name="_Toc474826273"/>
      <w:bookmarkStart w:id="42" w:name="_Toc469296841"/>
      <w:bookmarkStart w:id="43" w:name="_Toc469296988"/>
      <w:bookmarkStart w:id="44" w:name="_Toc472345462"/>
      <w:r>
        <w:rPr>
          <w:rFonts w:hint="cs"/>
          <w:rtl/>
        </w:rPr>
        <w:t>ניהול מערך הכשרות במועצות הדתיות - משגיחי כשרות</w:t>
      </w:r>
      <w:bookmarkEnd w:id="38"/>
      <w:bookmarkEnd w:id="39"/>
      <w:bookmarkEnd w:id="40"/>
      <w:bookmarkEnd w:id="41"/>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המועצות הדתיות הן גוף ביצועי הפועל מכוח חוק שירותי הדת והתקנות שהותקנו על פיו ולפי חוזרי מנכ"ל המשרד. כיום פועלות 132 מועצות דתיות ומתוכן 21 מועצות </w:t>
      </w:r>
      <w:r w:rsidRPr="0051777B">
        <w:rPr>
          <w:rFonts w:ascii="Tahoma" w:hAnsi="Tahoma" w:cs="Tahoma" w:hint="cs"/>
          <w:b/>
          <w:spacing w:val="-2"/>
          <w:sz w:val="17"/>
          <w:szCs w:val="17"/>
          <w:rtl/>
        </w:rPr>
        <w:t>דתיות אזוריות</w:t>
      </w:r>
      <w:r>
        <w:rPr>
          <w:rStyle w:val="FootnoteReference0"/>
          <w:rFonts w:ascii="Tahoma" w:hAnsi="Tahoma" w:cs="Tahoma"/>
          <w:b/>
          <w:spacing w:val="-2"/>
          <w:sz w:val="17"/>
          <w:szCs w:val="17"/>
          <w:rtl/>
        </w:rPr>
        <w:footnoteReference w:id="20"/>
      </w:r>
      <w:r w:rsidRPr="0051777B">
        <w:rPr>
          <w:rFonts w:ascii="Tahoma" w:hAnsi="Tahoma" w:cs="Tahoma" w:hint="cs"/>
          <w:b/>
          <w:spacing w:val="-2"/>
          <w:sz w:val="17"/>
          <w:szCs w:val="17"/>
          <w:rtl/>
        </w:rPr>
        <w:t>. המועצה הדתית אחראית למתן שירותי הדת היהודיים בתחום השטח</w:t>
      </w:r>
      <w:r w:rsidRPr="00B737AC">
        <w:rPr>
          <w:rFonts w:ascii="Tahoma" w:hAnsi="Tahoma" w:cs="Tahoma" w:hint="cs"/>
          <w:b/>
          <w:sz w:val="17"/>
          <w:szCs w:val="17"/>
          <w:rtl/>
        </w:rPr>
        <w:t xml:space="preserve"> המוניציפלי של הרשות המקומית שבה היא פועלת; שירותי הדת ניתנים בפיקוח המשרד והרבנות.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המועצות הדתיות אחראיות בעיקר להיבטים </w:t>
      </w:r>
      <w:r w:rsidRPr="00B737AC">
        <w:rPr>
          <w:rFonts w:ascii="Tahoma" w:hAnsi="Tahoma" w:cs="Tahoma" w:hint="cs"/>
          <w:b/>
          <w:sz w:val="17"/>
          <w:szCs w:val="17"/>
          <w:rtl/>
        </w:rPr>
        <w:t>המינהליים</w:t>
      </w:r>
      <w:r w:rsidRPr="00B737AC">
        <w:rPr>
          <w:rFonts w:ascii="Tahoma" w:hAnsi="Tahoma" w:cs="Tahoma" w:hint="cs"/>
          <w:b/>
          <w:sz w:val="17"/>
          <w:szCs w:val="17"/>
          <w:rtl/>
        </w:rPr>
        <w:t xml:space="preserve"> והתקציביים במתן שירותי הדת, והן פועלות לצד הרבנות והרבנות המקומית המשמשות סמכות הלכתית דתית. עובדי המועצות הדתיות אינם עובדי מדינה, אך הם כפופים לדין המשמעתי החל על עובדי מדינה</w:t>
      </w:r>
      <w:r>
        <w:rPr>
          <w:rStyle w:val="FootnoteReference0"/>
          <w:rFonts w:ascii="Tahoma" w:hAnsi="Tahoma" w:cs="Tahoma"/>
          <w:b/>
          <w:sz w:val="17"/>
          <w:szCs w:val="17"/>
          <w:rtl/>
        </w:rPr>
        <w:footnoteReference w:id="21"/>
      </w:r>
      <w:r w:rsidRPr="00B737AC">
        <w:rPr>
          <w:rFonts w:ascii="Tahoma" w:hAnsi="Tahoma" w:cs="Tahoma" w:hint="cs"/>
          <w:b/>
          <w:sz w:val="17"/>
          <w:szCs w:val="17"/>
          <w:rtl/>
        </w:rPr>
        <w:t>.</w:t>
      </w:r>
      <w:r w:rsidRPr="00B737AC">
        <w:rPr>
          <w:rFonts w:ascii="Tahoma" w:hAnsi="Tahoma" w:cs="Tahoma"/>
          <w:sz w:val="17"/>
          <w:szCs w:val="17"/>
          <w:rtl/>
        </w:rPr>
        <w:t xml:space="preserve"> </w:t>
      </w:r>
      <w:r w:rsidRPr="00B737AC">
        <w:rPr>
          <w:rFonts w:ascii="Tahoma" w:hAnsi="Tahoma" w:cs="Tahoma"/>
          <w:b/>
          <w:sz w:val="17"/>
          <w:szCs w:val="17"/>
          <w:rtl/>
        </w:rPr>
        <w:t xml:space="preserve">ברוב המועצות הדתיות </w:t>
      </w:r>
      <w:r w:rsidRPr="00B737AC">
        <w:rPr>
          <w:rFonts w:ascii="Tahoma" w:hAnsi="Tahoma" w:cs="Tahoma" w:hint="cs"/>
          <w:b/>
          <w:sz w:val="17"/>
          <w:szCs w:val="17"/>
          <w:rtl/>
        </w:rPr>
        <w:t>מכהן</w:t>
      </w:r>
      <w:r w:rsidRPr="00B737AC">
        <w:rPr>
          <w:rFonts w:ascii="Tahoma" w:hAnsi="Tahoma" w:cs="Tahoma"/>
          <w:b/>
          <w:sz w:val="17"/>
          <w:szCs w:val="17"/>
          <w:rtl/>
        </w:rPr>
        <w:t xml:space="preserve"> מזכיר מחלקת כשרות המטפל בהיבט </w:t>
      </w:r>
      <w:r w:rsidRPr="00B737AC">
        <w:rPr>
          <w:rFonts w:ascii="Tahoma" w:hAnsi="Tahoma" w:cs="Tahoma"/>
          <w:b/>
          <w:sz w:val="17"/>
          <w:szCs w:val="17"/>
          <w:rtl/>
        </w:rPr>
        <w:t>המינהלי</w:t>
      </w:r>
      <w:r w:rsidRPr="00B737AC">
        <w:rPr>
          <w:rFonts w:ascii="Tahoma" w:hAnsi="Tahoma" w:cs="Tahoma"/>
          <w:b/>
          <w:sz w:val="17"/>
          <w:szCs w:val="17"/>
          <w:rtl/>
        </w:rPr>
        <w:t xml:space="preserve"> של </w:t>
      </w:r>
      <w:r w:rsidRPr="00B737AC">
        <w:rPr>
          <w:rFonts w:ascii="Tahoma" w:hAnsi="Tahoma" w:cs="Tahoma" w:hint="cs"/>
          <w:b/>
          <w:sz w:val="17"/>
          <w:szCs w:val="17"/>
          <w:rtl/>
        </w:rPr>
        <w:t>הנפקת</w:t>
      </w:r>
      <w:r w:rsidRPr="00B737AC">
        <w:rPr>
          <w:rFonts w:ascii="Tahoma" w:hAnsi="Tahoma" w:cs="Tahoma"/>
          <w:b/>
          <w:sz w:val="17"/>
          <w:szCs w:val="17"/>
          <w:rtl/>
        </w:rPr>
        <w:t xml:space="preserve"> תעודות הכשר, לרבות שיבוץ משגיחי כשרות וקביעת גובה האגרה שעל מגיש הבקשה לתעודה לשלם.</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מחלקות הכשרות במועצות הדתיות אחראיות לתהליך הנפקת תעודת הכשר חתומה בידי רב העיר. הן גובות אגרות כשרות, מציבות משגיחים בבתי העסק ומפקחות עליהם וקובעות את היקף ההשגחה היומי לכל בית עסק. ברוב המועצות הדתיות, בראש מחלקת הכשרות עומד מנהל וכפופים לו מפקחי כשרות ומזכיר מחלקה. </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מפקחי הכשרות אחראים מהבחינה המקצועית וההלכתית לעבודה השוטפת של המשגיחים, ושאלות הלכתיות עקרוניות מובאות בדרך כלל לדיון בפני רבני העיר. נוסף על כך, עליהם לפקח על המשגיחים ולבדוק את נוכחותם בעבודה.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המועצה הדתית בוחרת את משגיחי הכשרות מתוך מאגר משגיחים ומפנה אותם לבתי העסק. את המשגיחים מעסיק בית העסק באופן ישיר והוא זה המשלם להם </w:t>
      </w:r>
      <w:r w:rsidRPr="0051777B">
        <w:rPr>
          <w:rFonts w:ascii="Tahoma" w:hAnsi="Tahoma" w:cs="Tahoma" w:hint="cs"/>
          <w:b/>
          <w:spacing w:val="-2"/>
          <w:sz w:val="17"/>
          <w:szCs w:val="17"/>
          <w:rtl/>
        </w:rPr>
        <w:t>את שכרם; כמעט כל המשגיחים אינם עובדים של המועצה הדתית</w:t>
      </w:r>
      <w:r>
        <w:rPr>
          <w:rStyle w:val="FootnoteReference0"/>
          <w:rFonts w:ascii="Tahoma" w:hAnsi="Tahoma" w:cs="Tahoma"/>
          <w:b/>
          <w:spacing w:val="-2"/>
          <w:sz w:val="17"/>
          <w:szCs w:val="17"/>
          <w:rtl/>
        </w:rPr>
        <w:footnoteReference w:id="22"/>
      </w:r>
      <w:r w:rsidRPr="0051777B">
        <w:rPr>
          <w:rFonts w:ascii="Tahoma" w:hAnsi="Tahoma" w:cs="Tahoma" w:hint="cs"/>
          <w:b/>
          <w:spacing w:val="-2"/>
          <w:sz w:val="17"/>
          <w:szCs w:val="17"/>
          <w:rtl/>
        </w:rPr>
        <w:t>. מתכונת עבודה</w:t>
      </w:r>
      <w:r w:rsidRPr="00B737AC">
        <w:rPr>
          <w:rFonts w:ascii="Tahoma" w:hAnsi="Tahoma" w:cs="Tahoma" w:hint="cs"/>
          <w:b/>
          <w:sz w:val="17"/>
          <w:szCs w:val="17"/>
          <w:rtl/>
        </w:rPr>
        <w:t xml:space="preserve"> זו מאפשרת למועצה הדתית שלא להיות המעסיקה של משגיחי הכשרות, אך בכל זאת להיות מעורבת בתהליך ההשגחה - לוודא שהמשגיח מוסמך לתפקיד וההשגחה מתאימה למאפייני בית העסק. המועצות הדתיות חותמות עם בעלי העסקים על הסכם לקבלת השגחה על הכשרות ולמתן תעודת הכשר לבית העסק. בהסכם צריכים להיות מפורטים תנאי הכשרות החלים על בית העסק, מספר שעות השגחה ועלות שעת השגחה. ברוב המועצות הדתיות שנבדקו כולל ההסכם סעיף שבו בית העסק מתחייב לשלם למשגיח את שכרו כמתחייב בחוק, לרבות תנאים סוציאליים. רוב המשגיחים מחלקים את יום עבודתם בין כמה בתי עסק ורק מיעוטם צמודים לאורך כל יום עבודתם לבית עסק אחד, לדוגמה משגיח בבית מלון.</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בדוח הקודם הועלו ממצאים חמורים שנגעו גם לעבודתן של המועצות הדתיות בתחום הכשרות - לא נמצאו </w:t>
      </w:r>
      <w:r w:rsidRPr="00B737AC">
        <w:rPr>
          <w:rFonts w:ascii="Tahoma" w:hAnsi="Tahoma" w:cs="Tahoma"/>
          <w:b/>
          <w:sz w:val="17"/>
          <w:szCs w:val="17"/>
          <w:rtl/>
        </w:rPr>
        <w:t xml:space="preserve">אישורים המעידים על עמידת המשגיחים במבחני ההסמכה של </w:t>
      </w:r>
      <w:r w:rsidRPr="00B737AC">
        <w:rPr>
          <w:rFonts w:ascii="Tahoma" w:hAnsi="Tahoma" w:cs="Tahoma" w:hint="cs"/>
          <w:b/>
          <w:sz w:val="17"/>
          <w:szCs w:val="17"/>
          <w:rtl/>
        </w:rPr>
        <w:t xml:space="preserve">הרבנות הראשית; </w:t>
      </w:r>
      <w:r w:rsidRPr="00B737AC">
        <w:rPr>
          <w:rFonts w:ascii="Tahoma" w:hAnsi="Tahoma" w:cs="Tahoma"/>
          <w:b/>
          <w:sz w:val="17"/>
          <w:szCs w:val="17"/>
          <w:rtl/>
        </w:rPr>
        <w:t xml:space="preserve">לא נקבעו קריטריונים בדבר היקף ההשגחה הנדרש </w:t>
      </w:r>
      <w:r w:rsidRPr="00B737AC">
        <w:rPr>
          <w:rFonts w:ascii="Tahoma" w:hAnsi="Tahoma" w:cs="Tahoma" w:hint="cs"/>
          <w:b/>
          <w:sz w:val="17"/>
          <w:szCs w:val="17"/>
          <w:rtl/>
        </w:rPr>
        <w:t xml:space="preserve">לפי </w:t>
      </w:r>
      <w:r w:rsidRPr="00B737AC">
        <w:rPr>
          <w:rFonts w:ascii="Tahoma" w:hAnsi="Tahoma" w:cs="Tahoma"/>
          <w:b/>
          <w:sz w:val="17"/>
          <w:szCs w:val="17"/>
          <w:rtl/>
        </w:rPr>
        <w:t>סוגי בתי העסק</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עסקים </w:t>
      </w:r>
      <w:r w:rsidRPr="00B737AC">
        <w:rPr>
          <w:rFonts w:ascii="Tahoma" w:hAnsi="Tahoma" w:cs="Tahoma" w:hint="cs"/>
          <w:b/>
          <w:sz w:val="17"/>
          <w:szCs w:val="17"/>
          <w:rtl/>
        </w:rPr>
        <w:t>בעלי</w:t>
      </w:r>
      <w:r w:rsidRPr="00B737AC">
        <w:rPr>
          <w:rFonts w:ascii="Tahoma" w:hAnsi="Tahoma" w:cs="Tahoma"/>
          <w:b/>
          <w:sz w:val="17"/>
          <w:szCs w:val="17"/>
          <w:rtl/>
        </w:rPr>
        <w:t xml:space="preserve"> מאפיינים דומים נדרש</w:t>
      </w:r>
      <w:r w:rsidRPr="00B737AC">
        <w:rPr>
          <w:rFonts w:ascii="Tahoma" w:hAnsi="Tahoma" w:cs="Tahoma" w:hint="cs"/>
          <w:b/>
          <w:sz w:val="17"/>
          <w:szCs w:val="17"/>
          <w:rtl/>
        </w:rPr>
        <w:t>ו</w:t>
      </w:r>
      <w:r w:rsidRPr="00B737AC">
        <w:rPr>
          <w:rFonts w:ascii="Tahoma" w:hAnsi="Tahoma" w:cs="Tahoma"/>
          <w:b/>
          <w:sz w:val="17"/>
          <w:szCs w:val="17"/>
          <w:rtl/>
        </w:rPr>
        <w:t xml:space="preserve"> להעסיק משגיחים בהיקף שעות</w:t>
      </w:r>
      <w:r w:rsidRPr="00B737AC">
        <w:rPr>
          <w:rFonts w:ascii="Tahoma" w:hAnsi="Tahoma" w:cs="Tahoma" w:hint="cs"/>
          <w:b/>
          <w:sz w:val="17"/>
          <w:szCs w:val="17"/>
          <w:rtl/>
        </w:rPr>
        <w:t xml:space="preserve"> שונה; </w:t>
      </w:r>
      <w:r w:rsidRPr="00B737AC">
        <w:rPr>
          <w:rFonts w:ascii="Tahoma" w:hAnsi="Tahoma" w:cs="Tahoma"/>
          <w:b/>
          <w:sz w:val="17"/>
          <w:szCs w:val="17"/>
          <w:rtl/>
        </w:rPr>
        <w:t xml:space="preserve">מחלקות הכשרות </w:t>
      </w:r>
      <w:r w:rsidRPr="00B737AC">
        <w:rPr>
          <w:rFonts w:ascii="Tahoma" w:hAnsi="Tahoma" w:cs="Tahoma" w:hint="cs"/>
          <w:b/>
          <w:sz w:val="17"/>
          <w:szCs w:val="17"/>
          <w:rtl/>
        </w:rPr>
        <w:t>לא עקבו</w:t>
      </w:r>
      <w:r w:rsidRPr="00B737AC">
        <w:rPr>
          <w:rFonts w:ascii="Tahoma" w:hAnsi="Tahoma" w:cs="Tahoma"/>
          <w:b/>
          <w:sz w:val="17"/>
          <w:szCs w:val="17"/>
          <w:rtl/>
        </w:rPr>
        <w:t xml:space="preserve"> אחר נוכחות המשגיחים </w:t>
      </w:r>
      <w:r w:rsidRPr="00B737AC">
        <w:rPr>
          <w:rFonts w:ascii="Tahoma" w:hAnsi="Tahoma" w:cs="Tahoma" w:hint="cs"/>
          <w:b/>
          <w:sz w:val="17"/>
          <w:szCs w:val="17"/>
          <w:rtl/>
        </w:rPr>
        <w:t>בבתי העסק מ</w:t>
      </w:r>
      <w:r w:rsidRPr="00B737AC">
        <w:rPr>
          <w:rFonts w:ascii="Tahoma" w:hAnsi="Tahoma" w:cs="Tahoma"/>
          <w:b/>
          <w:sz w:val="17"/>
          <w:szCs w:val="17"/>
          <w:rtl/>
        </w:rPr>
        <w:t xml:space="preserve">כיוון שהם </w:t>
      </w:r>
      <w:r w:rsidRPr="00B737AC">
        <w:rPr>
          <w:rFonts w:ascii="Tahoma" w:hAnsi="Tahoma" w:cs="Tahoma" w:hint="cs"/>
          <w:b/>
          <w:sz w:val="17"/>
          <w:szCs w:val="17"/>
          <w:rtl/>
        </w:rPr>
        <w:t>לא</w:t>
      </w:r>
      <w:r w:rsidRPr="00B737AC">
        <w:rPr>
          <w:rFonts w:ascii="Tahoma" w:hAnsi="Tahoma" w:cs="Tahoma"/>
          <w:b/>
          <w:sz w:val="17"/>
          <w:szCs w:val="17"/>
          <w:rtl/>
        </w:rPr>
        <w:t xml:space="preserve"> מ</w:t>
      </w:r>
      <w:r w:rsidRPr="00B737AC">
        <w:rPr>
          <w:rFonts w:ascii="Tahoma" w:hAnsi="Tahoma" w:cs="Tahoma" w:hint="cs"/>
          <w:b/>
          <w:sz w:val="17"/>
          <w:szCs w:val="17"/>
          <w:rtl/>
        </w:rPr>
        <w:t xml:space="preserve">ילאו </w:t>
      </w:r>
      <w:r w:rsidRPr="00B737AC">
        <w:rPr>
          <w:rFonts w:ascii="Tahoma" w:hAnsi="Tahoma" w:cs="Tahoma"/>
          <w:b/>
          <w:sz w:val="17"/>
          <w:szCs w:val="17"/>
          <w:rtl/>
        </w:rPr>
        <w:t>דוחות נוכחות; משגיחי</w:t>
      </w:r>
      <w:r w:rsidRPr="00B737AC">
        <w:rPr>
          <w:rFonts w:ascii="Tahoma" w:hAnsi="Tahoma" w:cs="Tahoma" w:hint="cs"/>
          <w:b/>
          <w:sz w:val="17"/>
          <w:szCs w:val="17"/>
          <w:rtl/>
        </w:rPr>
        <w:t>ם</w:t>
      </w:r>
      <w:r w:rsidRPr="00B737AC">
        <w:rPr>
          <w:rFonts w:ascii="Tahoma" w:hAnsi="Tahoma" w:cs="Tahoma"/>
          <w:b/>
          <w:sz w:val="17"/>
          <w:szCs w:val="17"/>
          <w:rtl/>
        </w:rPr>
        <w:t xml:space="preserve"> רבים שובצ</w:t>
      </w:r>
      <w:r w:rsidRPr="00B737AC">
        <w:rPr>
          <w:rFonts w:ascii="Tahoma" w:hAnsi="Tahoma" w:cs="Tahoma" w:hint="cs"/>
          <w:b/>
          <w:sz w:val="17"/>
          <w:szCs w:val="17"/>
          <w:rtl/>
        </w:rPr>
        <w:t>ו</w:t>
      </w:r>
      <w:r w:rsidRPr="00B737AC">
        <w:rPr>
          <w:rFonts w:ascii="Tahoma" w:hAnsi="Tahoma" w:cs="Tahoma"/>
          <w:b/>
          <w:sz w:val="17"/>
          <w:szCs w:val="17"/>
          <w:rtl/>
        </w:rPr>
        <w:t xml:space="preserve"> להשגחה בכמה בתי עסק </w:t>
      </w:r>
      <w:r w:rsidRPr="00B737AC">
        <w:rPr>
          <w:rFonts w:ascii="Tahoma" w:hAnsi="Tahoma" w:cs="Tahoma" w:hint="cs"/>
          <w:b/>
          <w:sz w:val="17"/>
          <w:szCs w:val="17"/>
          <w:rtl/>
        </w:rPr>
        <w:t>בו זמנית</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משגיחים </w:t>
      </w:r>
      <w:r w:rsidRPr="00B737AC">
        <w:rPr>
          <w:rFonts w:ascii="Tahoma" w:hAnsi="Tahoma" w:cs="Tahoma" w:hint="cs"/>
          <w:b/>
          <w:sz w:val="17"/>
          <w:szCs w:val="17"/>
          <w:rtl/>
        </w:rPr>
        <w:t xml:space="preserve">מסוימים </w:t>
      </w:r>
      <w:r w:rsidRPr="00B737AC">
        <w:rPr>
          <w:rFonts w:ascii="Tahoma" w:hAnsi="Tahoma" w:cs="Tahoma"/>
          <w:b/>
          <w:sz w:val="17"/>
          <w:szCs w:val="17"/>
          <w:rtl/>
        </w:rPr>
        <w:t xml:space="preserve">לא נמצאו בבתי העסק בשעות </w:t>
      </w:r>
      <w:r w:rsidRPr="00B737AC">
        <w:rPr>
          <w:rFonts w:ascii="Tahoma" w:hAnsi="Tahoma" w:cs="Tahoma" w:hint="cs"/>
          <w:b/>
          <w:sz w:val="17"/>
          <w:szCs w:val="17"/>
          <w:rtl/>
        </w:rPr>
        <w:t>שנקבעו להם</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בעקבות פרסום הדוח הקודם הפיץ המשרד לשירותי דת נוהל </w:t>
      </w:r>
      <w:r w:rsidRPr="00B737AC">
        <w:rPr>
          <w:rFonts w:ascii="Tahoma" w:hAnsi="Tahoma" w:cs="Tahoma" w:hint="cs"/>
          <w:sz w:val="17"/>
          <w:szCs w:val="17"/>
          <w:rtl/>
        </w:rPr>
        <w:t>בדבר אופן הפעלת מערך הכשרות בידי המועצות הדתיות</w:t>
      </w:r>
      <w:r w:rsidRPr="00B737AC">
        <w:rPr>
          <w:rFonts w:ascii="Tahoma" w:hAnsi="Tahoma" w:cs="Tahoma" w:hint="cs"/>
          <w:b/>
          <w:sz w:val="17"/>
          <w:szCs w:val="17"/>
          <w:rtl/>
        </w:rPr>
        <w:t xml:space="preserve"> - "נוהל הפעלת מערך הכשרות במועצות הדתיות" - הקובע את הצדדים הארגוניים במערך הכשרות, ובכלל זה קליטת משגיחים ומפקחים, ניהול תיקי משגיחים, ניהול תיקי בתי עסק </w:t>
      </w:r>
      <w:r w:rsidRPr="00B737AC">
        <w:rPr>
          <w:rFonts w:ascii="Tahoma" w:hAnsi="Tahoma" w:cs="Tahoma" w:hint="cs"/>
          <w:b/>
          <w:sz w:val="17"/>
          <w:szCs w:val="17"/>
          <w:rtl/>
        </w:rPr>
        <w:t>מושגחים</w:t>
      </w:r>
      <w:r w:rsidRPr="00B737AC">
        <w:rPr>
          <w:rFonts w:ascii="Tahoma" w:hAnsi="Tahoma" w:cs="Tahoma" w:hint="cs"/>
          <w:b/>
          <w:sz w:val="17"/>
          <w:szCs w:val="17"/>
          <w:rtl/>
        </w:rPr>
        <w:t>, הנפקת תעודת כשרות, מניעת מצבים של ניגוד עניינים, עבודה בגופי כשרות פרטיים ונוהל דיווחים ופיקוח על משגיחים ומפקחים</w:t>
      </w:r>
      <w:r>
        <w:rPr>
          <w:rStyle w:val="FootnoteReference0"/>
          <w:rFonts w:ascii="Tahoma" w:hAnsi="Tahoma" w:cs="Tahoma"/>
          <w:b/>
          <w:sz w:val="17"/>
          <w:szCs w:val="17"/>
          <w:rtl/>
        </w:rPr>
        <w:footnoteReference w:id="23"/>
      </w:r>
      <w:r w:rsidRPr="00B737AC">
        <w:rPr>
          <w:rFonts w:ascii="Tahoma" w:hAnsi="Tahoma" w:cs="Tahoma" w:hint="cs"/>
          <w:b/>
          <w:sz w:val="17"/>
          <w:szCs w:val="17"/>
          <w:rtl/>
        </w:rPr>
        <w:t xml:space="preserve"> (להלן - נוהל כשרות).</w:t>
      </w:r>
    </w:p>
    <w:p w:rsidR="006A0E07" w:rsidRPr="00B737AC" w:rsidP="00F41B61">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בביקורת הנוכחית נבדק פועלן של כמה מועצות דתיות בתחום הכשרות. הביקורת נערכה בשלוש המועצות הדתיות הגדולות במדינה - ירושלים, תל אביב-יפו וחיפה - וכן במועצות הדתיות נתניה, אשדוד, רחובות ובאר יעקב, בשוק הסיטונאי שבצריפין וברבנות לכשרות ארצית (</w:t>
      </w:r>
      <w:r w:rsidRPr="00B737AC">
        <w:rPr>
          <w:rFonts w:ascii="Tahoma" w:hAnsi="Tahoma" w:cs="Tahoma"/>
          <w:b/>
          <w:sz w:val="17"/>
          <w:szCs w:val="17"/>
          <w:rtl/>
        </w:rPr>
        <w:t>באחריותה מצוי הטיפול בכשרות באזורים שבהם אין פועלות מועצות דתיות</w:t>
      </w:r>
      <w:r w:rsidRPr="00B737AC">
        <w:rPr>
          <w:rFonts w:ascii="Tahoma" w:hAnsi="Tahoma" w:cs="Tahoma" w:hint="cs"/>
          <w:b/>
          <w:sz w:val="17"/>
          <w:szCs w:val="17"/>
          <w:rtl/>
        </w:rPr>
        <w:t>).</w:t>
      </w:r>
    </w:p>
    <w:p w:rsidR="006A0E07" w:rsidRPr="00B737AC" w:rsidP="00F41B61">
      <w:pPr>
        <w:pStyle w:val="RESHET"/>
        <w:rPr>
          <w:rtl/>
        </w:rPr>
      </w:pPr>
      <w:r w:rsidRPr="00B737AC">
        <w:rPr>
          <w:rFonts w:hint="cs"/>
          <w:rtl/>
        </w:rPr>
        <w:t>הביקורת העלתה ליקויים חמורים באופן הפעלתו של מערך הכשרות בידי המועצות הדתיות. נמצא כי במועד סיום הביקורת הנוכחית, כעשור לאחר מועד סיומה של הביקורת הקודמת, עדיין לא חל שיפור משמעותי בתפקודו של מערך הכשרות הממלכתי, וכי מרבית הליקויים שהועלו בדוח הקודם עדיין לא תוקנו. להלן הפרטים:</w:t>
      </w:r>
      <w:r w:rsidRPr="0051777B" w:rsidR="0051777B">
        <w:rPr>
          <w:noProof/>
          <w:rtl/>
        </w:rPr>
        <w:t xml:space="preserve"> </w:t>
      </w:r>
      <w:r w:rsidRPr="0012789B" w:rsidR="0051777B">
        <w:rPr>
          <w:noProof/>
          <w:rtl/>
          <w:lang w:eastAsia="en-US"/>
        </w:rPr>
        <mc:AlternateContent>
          <mc:Choice Requires="wps">
            <w:drawing>
              <wp:anchor distT="0" distB="0" distL="114300" distR="114300" simplePos="0" relativeHeight="251672576" behindDoc="1" locked="0" layoutInCell="1" allowOverlap="1">
                <wp:simplePos x="0" y="0"/>
                <wp:positionH relativeFrom="margin">
                  <wp:posOffset>-431800</wp:posOffset>
                </wp:positionH>
                <wp:positionV relativeFrom="margin">
                  <wp:align>top</wp:align>
                </wp:positionV>
                <wp:extent cx="1620000" cy="4140000"/>
                <wp:effectExtent l="0" t="0" r="0" b="0"/>
                <wp:wrapNone/>
                <wp:docPr id="3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51777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10284580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805341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51777B">
                            <w:pPr>
                              <w:spacing w:after="0" w:line="240" w:lineRule="auto"/>
                              <w:rPr>
                                <w:color w:val="0B5294"/>
                                <w:spacing w:val="-4"/>
                                <w:sz w:val="24"/>
                                <w:szCs w:val="24"/>
                                <w:rtl/>
                                <w:cs/>
                              </w:rPr>
                            </w:pP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העלתה</w:t>
                            </w:r>
                            <w:r w:rsidRPr="0051777B">
                              <w:rPr>
                                <w:rFonts w:cs="Tahoma"/>
                                <w:color w:val="0B5294"/>
                                <w:spacing w:val="-4"/>
                                <w:sz w:val="24"/>
                                <w:szCs w:val="24"/>
                                <w:rtl/>
                              </w:rPr>
                              <w:t xml:space="preserve"> </w:t>
                            </w:r>
                            <w:r w:rsidRPr="0051777B">
                              <w:rPr>
                                <w:rFonts w:cs="Tahoma" w:hint="eastAsia"/>
                                <w:color w:val="0B5294"/>
                                <w:spacing w:val="-4"/>
                                <w:sz w:val="24"/>
                                <w:szCs w:val="24"/>
                                <w:rtl/>
                              </w:rPr>
                              <w:t>ליקויים</w:t>
                            </w:r>
                            <w:r w:rsidRPr="0051777B">
                              <w:rPr>
                                <w:rFonts w:cs="Tahoma"/>
                                <w:color w:val="0B5294"/>
                                <w:spacing w:val="-4"/>
                                <w:sz w:val="24"/>
                                <w:szCs w:val="24"/>
                                <w:rtl/>
                              </w:rPr>
                              <w:t xml:space="preserve"> </w:t>
                            </w:r>
                            <w:r w:rsidRPr="0051777B">
                              <w:rPr>
                                <w:rFonts w:cs="Tahoma" w:hint="eastAsia"/>
                                <w:color w:val="0B5294"/>
                                <w:spacing w:val="-4"/>
                                <w:sz w:val="24"/>
                                <w:szCs w:val="24"/>
                                <w:rtl/>
                              </w:rPr>
                              <w:t>חמורים</w:t>
                            </w:r>
                            <w:r w:rsidRPr="0051777B">
                              <w:rPr>
                                <w:rFonts w:cs="Tahoma"/>
                                <w:color w:val="0B5294"/>
                                <w:spacing w:val="-4"/>
                                <w:sz w:val="24"/>
                                <w:szCs w:val="24"/>
                                <w:rtl/>
                              </w:rPr>
                              <w:t xml:space="preserve"> </w:t>
                            </w:r>
                            <w:r w:rsidRPr="0051777B">
                              <w:rPr>
                                <w:rFonts w:cs="Tahoma" w:hint="eastAsia"/>
                                <w:color w:val="0B5294"/>
                                <w:spacing w:val="-4"/>
                                <w:sz w:val="24"/>
                                <w:szCs w:val="24"/>
                                <w:rtl/>
                              </w:rPr>
                              <w:t>באופן</w:t>
                            </w:r>
                            <w:r w:rsidRPr="0051777B">
                              <w:rPr>
                                <w:rFonts w:cs="Tahoma"/>
                                <w:color w:val="0B5294"/>
                                <w:spacing w:val="-4"/>
                                <w:sz w:val="24"/>
                                <w:szCs w:val="24"/>
                                <w:rtl/>
                              </w:rPr>
                              <w:t xml:space="preserve"> </w:t>
                            </w:r>
                            <w:r w:rsidRPr="0051777B">
                              <w:rPr>
                                <w:rFonts w:cs="Tahoma" w:hint="eastAsia"/>
                                <w:color w:val="0B5294"/>
                                <w:spacing w:val="-4"/>
                                <w:sz w:val="24"/>
                                <w:szCs w:val="24"/>
                                <w:rtl/>
                              </w:rPr>
                              <w:t>הפעלתו</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מערך</w:t>
                            </w:r>
                            <w:r w:rsidRPr="0051777B">
                              <w:rPr>
                                <w:rFonts w:cs="Tahoma"/>
                                <w:color w:val="0B5294"/>
                                <w:spacing w:val="-4"/>
                                <w:sz w:val="24"/>
                                <w:szCs w:val="24"/>
                                <w:rtl/>
                              </w:rPr>
                              <w:t xml:space="preserve"> </w:t>
                            </w:r>
                            <w:r w:rsidRPr="0051777B">
                              <w:rPr>
                                <w:rFonts w:cs="Tahoma" w:hint="eastAsia"/>
                                <w:color w:val="0B5294"/>
                                <w:spacing w:val="-4"/>
                                <w:sz w:val="24"/>
                                <w:szCs w:val="24"/>
                                <w:rtl/>
                              </w:rPr>
                              <w:t>הכשרות</w:t>
                            </w:r>
                            <w:r w:rsidRPr="0051777B">
                              <w:rPr>
                                <w:rFonts w:cs="Tahoma"/>
                                <w:color w:val="0B5294"/>
                                <w:spacing w:val="-4"/>
                                <w:sz w:val="24"/>
                                <w:szCs w:val="24"/>
                                <w:rtl/>
                              </w:rPr>
                              <w:t xml:space="preserve"> </w:t>
                            </w:r>
                            <w:r w:rsidRPr="0051777B">
                              <w:rPr>
                                <w:rFonts w:cs="Tahoma" w:hint="eastAsia"/>
                                <w:color w:val="0B5294"/>
                                <w:spacing w:val="-4"/>
                                <w:sz w:val="24"/>
                                <w:szCs w:val="24"/>
                                <w:rtl/>
                              </w:rPr>
                              <w:t>בידי</w:t>
                            </w:r>
                            <w:r w:rsidRPr="0051777B">
                              <w:rPr>
                                <w:rFonts w:cs="Tahoma"/>
                                <w:color w:val="0B5294"/>
                                <w:spacing w:val="-4"/>
                                <w:sz w:val="24"/>
                                <w:szCs w:val="24"/>
                                <w:rtl/>
                              </w:rPr>
                              <w:t xml:space="preserve"> </w:t>
                            </w:r>
                            <w:r w:rsidRPr="0051777B">
                              <w:rPr>
                                <w:rFonts w:cs="Tahoma" w:hint="eastAsia"/>
                                <w:color w:val="0B5294"/>
                                <w:spacing w:val="-4"/>
                                <w:sz w:val="24"/>
                                <w:szCs w:val="24"/>
                                <w:rtl/>
                              </w:rPr>
                              <w:t>המועצות</w:t>
                            </w:r>
                            <w:r w:rsidRPr="0051777B">
                              <w:rPr>
                                <w:rFonts w:cs="Tahoma"/>
                                <w:color w:val="0B5294"/>
                                <w:spacing w:val="-4"/>
                                <w:sz w:val="24"/>
                                <w:szCs w:val="24"/>
                                <w:rtl/>
                              </w:rPr>
                              <w:t xml:space="preserve"> </w:t>
                            </w:r>
                            <w:r w:rsidRPr="0051777B">
                              <w:rPr>
                                <w:rFonts w:cs="Tahoma" w:hint="eastAsia"/>
                                <w:color w:val="0B5294"/>
                                <w:spacing w:val="-4"/>
                                <w:sz w:val="24"/>
                                <w:szCs w:val="24"/>
                                <w:rtl/>
                              </w:rPr>
                              <w:t>הדתיות</w:t>
                            </w:r>
                            <w:r w:rsidRPr="0051777B">
                              <w:rPr>
                                <w:rFonts w:cs="Tahoma"/>
                                <w:color w:val="0B5294"/>
                                <w:spacing w:val="-4"/>
                                <w:sz w:val="24"/>
                                <w:szCs w:val="24"/>
                                <w:rtl/>
                              </w:rPr>
                              <w:t xml:space="preserve">. </w:t>
                            </w:r>
                            <w:r w:rsidRPr="0051777B">
                              <w:rPr>
                                <w:rFonts w:cs="Tahoma" w:hint="eastAsia"/>
                                <w:color w:val="0B5294"/>
                                <w:spacing w:val="-4"/>
                                <w:sz w:val="24"/>
                                <w:szCs w:val="24"/>
                                <w:rtl/>
                              </w:rPr>
                              <w:t>נמצא</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xml:space="preserve"> </w:t>
                            </w:r>
                            <w:r w:rsidRPr="0051777B">
                              <w:rPr>
                                <w:rFonts w:cs="Tahoma" w:hint="eastAsia"/>
                                <w:color w:val="0B5294"/>
                                <w:spacing w:val="-4"/>
                                <w:sz w:val="24"/>
                                <w:szCs w:val="24"/>
                                <w:rtl/>
                              </w:rPr>
                              <w:t>במועד</w:t>
                            </w:r>
                            <w:r w:rsidRPr="0051777B">
                              <w:rPr>
                                <w:rFonts w:cs="Tahoma"/>
                                <w:color w:val="0B5294"/>
                                <w:spacing w:val="-4"/>
                                <w:sz w:val="24"/>
                                <w:szCs w:val="24"/>
                                <w:rtl/>
                              </w:rPr>
                              <w:t xml:space="preserve"> </w:t>
                            </w:r>
                            <w:r w:rsidRPr="0051777B">
                              <w:rPr>
                                <w:rFonts w:cs="Tahoma" w:hint="eastAsia"/>
                                <w:color w:val="0B5294"/>
                                <w:spacing w:val="-4"/>
                                <w:sz w:val="24"/>
                                <w:szCs w:val="24"/>
                                <w:rtl/>
                              </w:rPr>
                              <w:t>סיום</w:t>
                            </w:r>
                            <w:r w:rsidRPr="0051777B">
                              <w:rPr>
                                <w:rFonts w:cs="Tahoma"/>
                                <w:color w:val="0B5294"/>
                                <w:spacing w:val="-4"/>
                                <w:sz w:val="24"/>
                                <w:szCs w:val="24"/>
                                <w:rtl/>
                              </w:rPr>
                              <w:t xml:space="preserve"> </w:t>
                            </w: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הנוכחית</w:t>
                            </w:r>
                            <w:r w:rsidRPr="0051777B">
                              <w:rPr>
                                <w:rFonts w:cs="Tahoma"/>
                                <w:color w:val="0B5294"/>
                                <w:spacing w:val="-4"/>
                                <w:sz w:val="24"/>
                                <w:szCs w:val="24"/>
                                <w:rtl/>
                              </w:rPr>
                              <w:t xml:space="preserve">, </w:t>
                            </w:r>
                            <w:r w:rsidRPr="0051777B">
                              <w:rPr>
                                <w:rFonts w:cs="Tahoma" w:hint="eastAsia"/>
                                <w:color w:val="0B5294"/>
                                <w:spacing w:val="-4"/>
                                <w:sz w:val="24"/>
                                <w:szCs w:val="24"/>
                                <w:rtl/>
                              </w:rPr>
                              <w:t>כעשור</w:t>
                            </w:r>
                            <w:r w:rsidRPr="0051777B">
                              <w:rPr>
                                <w:rFonts w:cs="Tahoma"/>
                                <w:color w:val="0B5294"/>
                                <w:spacing w:val="-4"/>
                                <w:sz w:val="24"/>
                                <w:szCs w:val="24"/>
                                <w:rtl/>
                              </w:rPr>
                              <w:t xml:space="preserve"> </w:t>
                            </w:r>
                            <w:r w:rsidRPr="0051777B">
                              <w:rPr>
                                <w:rFonts w:cs="Tahoma" w:hint="eastAsia"/>
                                <w:color w:val="0B5294"/>
                                <w:spacing w:val="-4"/>
                                <w:sz w:val="24"/>
                                <w:szCs w:val="24"/>
                                <w:rtl/>
                              </w:rPr>
                              <w:t>לאחר</w:t>
                            </w:r>
                            <w:r w:rsidRPr="0051777B">
                              <w:rPr>
                                <w:rFonts w:cs="Tahoma"/>
                                <w:color w:val="0B5294"/>
                                <w:spacing w:val="-4"/>
                                <w:sz w:val="24"/>
                                <w:szCs w:val="24"/>
                                <w:rtl/>
                              </w:rPr>
                              <w:t xml:space="preserve"> </w:t>
                            </w:r>
                            <w:r w:rsidRPr="0051777B">
                              <w:rPr>
                                <w:rFonts w:cs="Tahoma" w:hint="eastAsia"/>
                                <w:color w:val="0B5294"/>
                                <w:spacing w:val="-4"/>
                                <w:sz w:val="24"/>
                                <w:szCs w:val="24"/>
                                <w:rtl/>
                              </w:rPr>
                              <w:t>מועד</w:t>
                            </w:r>
                            <w:r w:rsidRPr="0051777B">
                              <w:rPr>
                                <w:rFonts w:cs="Tahoma"/>
                                <w:color w:val="0B5294"/>
                                <w:spacing w:val="-4"/>
                                <w:sz w:val="24"/>
                                <w:szCs w:val="24"/>
                                <w:rtl/>
                              </w:rPr>
                              <w:t xml:space="preserve"> </w:t>
                            </w:r>
                            <w:r w:rsidRPr="0051777B">
                              <w:rPr>
                                <w:rFonts w:cs="Tahoma" w:hint="eastAsia"/>
                                <w:color w:val="0B5294"/>
                                <w:spacing w:val="-4"/>
                                <w:sz w:val="24"/>
                                <w:szCs w:val="24"/>
                                <w:rtl/>
                              </w:rPr>
                              <w:t>סיומה</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הקודמת</w:t>
                            </w:r>
                            <w:r w:rsidRPr="0051777B">
                              <w:rPr>
                                <w:rFonts w:cs="Tahoma"/>
                                <w:color w:val="0B5294"/>
                                <w:spacing w:val="-4"/>
                                <w:sz w:val="24"/>
                                <w:szCs w:val="24"/>
                                <w:rtl/>
                              </w:rPr>
                              <w:t xml:space="preserve">, </w:t>
                            </w:r>
                            <w:r w:rsidRPr="0051777B">
                              <w:rPr>
                                <w:rFonts w:cs="Tahoma" w:hint="eastAsia"/>
                                <w:color w:val="0B5294"/>
                                <w:spacing w:val="-4"/>
                                <w:sz w:val="24"/>
                                <w:szCs w:val="24"/>
                                <w:rtl/>
                              </w:rPr>
                              <w:t>עדיין</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חל</w:t>
                            </w:r>
                            <w:r w:rsidRPr="0051777B">
                              <w:rPr>
                                <w:rFonts w:cs="Tahoma"/>
                                <w:color w:val="0B5294"/>
                                <w:spacing w:val="-4"/>
                                <w:sz w:val="24"/>
                                <w:szCs w:val="24"/>
                                <w:rtl/>
                              </w:rPr>
                              <w:t xml:space="preserve"> </w:t>
                            </w:r>
                            <w:r w:rsidRPr="0051777B">
                              <w:rPr>
                                <w:rFonts w:cs="Tahoma" w:hint="eastAsia"/>
                                <w:color w:val="0B5294"/>
                                <w:spacing w:val="-4"/>
                                <w:sz w:val="24"/>
                                <w:szCs w:val="24"/>
                                <w:rtl/>
                              </w:rPr>
                              <w:t>שיפור</w:t>
                            </w:r>
                            <w:r w:rsidRPr="0051777B">
                              <w:rPr>
                                <w:rFonts w:cs="Tahoma"/>
                                <w:color w:val="0B5294"/>
                                <w:spacing w:val="-4"/>
                                <w:sz w:val="24"/>
                                <w:szCs w:val="24"/>
                                <w:rtl/>
                              </w:rPr>
                              <w:t xml:space="preserve"> </w:t>
                            </w:r>
                            <w:r w:rsidRPr="0051777B">
                              <w:rPr>
                                <w:rFonts w:cs="Tahoma" w:hint="eastAsia"/>
                                <w:color w:val="0B5294"/>
                                <w:spacing w:val="-4"/>
                                <w:sz w:val="24"/>
                                <w:szCs w:val="24"/>
                                <w:rtl/>
                              </w:rPr>
                              <w:t>משמעותי</w:t>
                            </w:r>
                            <w:r w:rsidRPr="0051777B">
                              <w:rPr>
                                <w:rFonts w:cs="Tahoma"/>
                                <w:color w:val="0B5294"/>
                                <w:spacing w:val="-4"/>
                                <w:sz w:val="24"/>
                                <w:szCs w:val="24"/>
                                <w:rtl/>
                              </w:rPr>
                              <w:t xml:space="preserve"> </w:t>
                            </w:r>
                            <w:r w:rsidRPr="0051777B">
                              <w:rPr>
                                <w:rFonts w:cs="Tahoma" w:hint="eastAsia"/>
                                <w:color w:val="0B5294"/>
                                <w:spacing w:val="-4"/>
                                <w:sz w:val="24"/>
                                <w:szCs w:val="24"/>
                                <w:rtl/>
                              </w:rPr>
                              <w:t>בתפקודו</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מערך</w:t>
                            </w:r>
                            <w:r w:rsidRPr="0051777B">
                              <w:rPr>
                                <w:rFonts w:cs="Tahoma"/>
                                <w:color w:val="0B5294"/>
                                <w:spacing w:val="-4"/>
                                <w:sz w:val="24"/>
                                <w:szCs w:val="24"/>
                                <w:rtl/>
                              </w:rPr>
                              <w:t xml:space="preserve"> </w:t>
                            </w:r>
                            <w:r w:rsidRPr="0051777B">
                              <w:rPr>
                                <w:rFonts w:cs="Tahoma" w:hint="eastAsia"/>
                                <w:color w:val="0B5294"/>
                                <w:spacing w:val="-4"/>
                                <w:sz w:val="24"/>
                                <w:szCs w:val="24"/>
                                <w:rtl/>
                              </w:rPr>
                              <w:t>הכשרות</w:t>
                            </w:r>
                            <w:r w:rsidRPr="0051777B">
                              <w:rPr>
                                <w:rFonts w:cs="Tahoma"/>
                                <w:color w:val="0B5294"/>
                                <w:spacing w:val="-4"/>
                                <w:sz w:val="24"/>
                                <w:szCs w:val="24"/>
                                <w:rtl/>
                              </w:rPr>
                              <w:t xml:space="preserve"> </w:t>
                            </w:r>
                            <w:r w:rsidRPr="0051777B">
                              <w:rPr>
                                <w:rFonts w:cs="Tahoma" w:hint="eastAsia"/>
                                <w:color w:val="0B5294"/>
                                <w:spacing w:val="-4"/>
                                <w:sz w:val="24"/>
                                <w:szCs w:val="24"/>
                                <w:rtl/>
                              </w:rPr>
                              <w:t>הממלכתי</w:t>
                            </w:r>
                            <w:r w:rsidRPr="0051777B">
                              <w:rPr>
                                <w:rFonts w:cs="Tahoma"/>
                                <w:color w:val="0B5294"/>
                                <w:spacing w:val="-4"/>
                                <w:sz w:val="24"/>
                                <w:szCs w:val="24"/>
                                <w:rtl/>
                              </w:rPr>
                              <w:t xml:space="preserve">, </w:t>
                            </w:r>
                            <w:r w:rsidRPr="0051777B">
                              <w:rPr>
                                <w:rFonts w:cs="Tahoma" w:hint="eastAsia"/>
                                <w:color w:val="0B5294"/>
                                <w:spacing w:val="-4"/>
                                <w:sz w:val="24"/>
                                <w:szCs w:val="24"/>
                                <w:rtl/>
                              </w:rPr>
                              <w:t>וכי</w:t>
                            </w:r>
                            <w:r w:rsidRPr="0051777B">
                              <w:rPr>
                                <w:rFonts w:cs="Tahoma"/>
                                <w:color w:val="0B5294"/>
                                <w:spacing w:val="-4"/>
                                <w:sz w:val="24"/>
                                <w:szCs w:val="24"/>
                                <w:rtl/>
                              </w:rPr>
                              <w:t xml:space="preserve"> </w:t>
                            </w:r>
                            <w:r w:rsidRPr="0051777B">
                              <w:rPr>
                                <w:rFonts w:cs="Tahoma" w:hint="eastAsia"/>
                                <w:color w:val="0B5294"/>
                                <w:spacing w:val="-4"/>
                                <w:sz w:val="24"/>
                                <w:szCs w:val="24"/>
                                <w:rtl/>
                              </w:rPr>
                              <w:t>מרבית</w:t>
                            </w:r>
                            <w:r w:rsidRPr="0051777B">
                              <w:rPr>
                                <w:rFonts w:cs="Tahoma"/>
                                <w:color w:val="0B5294"/>
                                <w:spacing w:val="-4"/>
                                <w:sz w:val="24"/>
                                <w:szCs w:val="24"/>
                                <w:rtl/>
                              </w:rPr>
                              <w:t xml:space="preserve"> </w:t>
                            </w:r>
                            <w:r w:rsidRPr="0051777B">
                              <w:rPr>
                                <w:rFonts w:cs="Tahoma" w:hint="eastAsia"/>
                                <w:color w:val="0B5294"/>
                                <w:spacing w:val="-4"/>
                                <w:sz w:val="24"/>
                                <w:szCs w:val="24"/>
                                <w:rtl/>
                              </w:rPr>
                              <w:t>הליקויים</w:t>
                            </w:r>
                            <w:r w:rsidRPr="0051777B">
                              <w:rPr>
                                <w:rFonts w:cs="Tahoma"/>
                                <w:color w:val="0B5294"/>
                                <w:spacing w:val="-4"/>
                                <w:sz w:val="24"/>
                                <w:szCs w:val="24"/>
                                <w:rtl/>
                              </w:rPr>
                              <w:t xml:space="preserve"> </w:t>
                            </w:r>
                            <w:r w:rsidRPr="0051777B">
                              <w:rPr>
                                <w:rFonts w:cs="Tahoma" w:hint="eastAsia"/>
                                <w:color w:val="0B5294"/>
                                <w:spacing w:val="-4"/>
                                <w:sz w:val="24"/>
                                <w:szCs w:val="24"/>
                                <w:rtl/>
                              </w:rPr>
                              <w:t>שהועלו</w:t>
                            </w:r>
                            <w:r w:rsidRPr="0051777B">
                              <w:rPr>
                                <w:rFonts w:cs="Tahoma"/>
                                <w:color w:val="0B5294"/>
                                <w:spacing w:val="-4"/>
                                <w:sz w:val="24"/>
                                <w:szCs w:val="24"/>
                                <w:rtl/>
                              </w:rPr>
                              <w:t xml:space="preserve"> </w:t>
                            </w:r>
                            <w:r w:rsidRPr="0051777B">
                              <w:rPr>
                                <w:rFonts w:cs="Tahoma" w:hint="eastAsia"/>
                                <w:color w:val="0B5294"/>
                                <w:spacing w:val="-4"/>
                                <w:sz w:val="24"/>
                                <w:szCs w:val="24"/>
                                <w:rtl/>
                              </w:rPr>
                              <w:t>בדוח</w:t>
                            </w:r>
                            <w:r w:rsidRPr="0051777B">
                              <w:rPr>
                                <w:rFonts w:cs="Tahoma"/>
                                <w:color w:val="0B5294"/>
                                <w:spacing w:val="-4"/>
                                <w:sz w:val="24"/>
                                <w:szCs w:val="24"/>
                                <w:rtl/>
                              </w:rPr>
                              <w:t xml:space="preserve"> </w:t>
                            </w:r>
                            <w:r w:rsidRPr="0051777B">
                              <w:rPr>
                                <w:rFonts w:cs="Tahoma" w:hint="eastAsia"/>
                                <w:color w:val="0B5294"/>
                                <w:spacing w:val="-4"/>
                                <w:sz w:val="24"/>
                                <w:szCs w:val="24"/>
                                <w:rtl/>
                              </w:rPr>
                              <w:t>הקודם</w:t>
                            </w:r>
                            <w:r w:rsidRPr="0051777B">
                              <w:rPr>
                                <w:rFonts w:cs="Tahoma"/>
                                <w:color w:val="0B5294"/>
                                <w:spacing w:val="-4"/>
                                <w:sz w:val="24"/>
                                <w:szCs w:val="24"/>
                                <w:rtl/>
                              </w:rPr>
                              <w:t xml:space="preserve"> </w:t>
                            </w:r>
                            <w:r w:rsidRPr="0051777B">
                              <w:rPr>
                                <w:rFonts w:cs="Tahoma" w:hint="eastAsia"/>
                                <w:color w:val="0B5294"/>
                                <w:spacing w:val="-4"/>
                                <w:sz w:val="24"/>
                                <w:szCs w:val="24"/>
                                <w:rtl/>
                              </w:rPr>
                              <w:t>עדיין</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תוקנו</w:t>
                            </w:r>
                          </w:p>
                          <w:p w:rsidR="00D007E4" w:rsidRPr="00373C5D" w:rsidP="0051777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09269368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956671"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3"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42880" filled="f" stroked="f">
                <v:textbox>
                  <w:txbxContent>
                    <w:p w:rsidR="00D007E4" w:rsidRPr="00373C5D" w:rsidP="0051777B">
                      <w:pPr>
                        <w:spacing w:line="240" w:lineRule="atLeast"/>
                        <w:rPr>
                          <w:rFonts w:cs="Tahoma"/>
                          <w:b/>
                          <w:bCs/>
                          <w:color w:val="0B5294"/>
                          <w:sz w:val="48"/>
                          <w:szCs w:val="48"/>
                          <w:rtl/>
                        </w:rPr>
                      </w:pPr>
                      <w:drawing>
                        <wp:inline distT="0" distB="0" distL="0" distR="0">
                          <wp:extent cx="311150" cy="256800"/>
                          <wp:effectExtent l="0" t="0" r="0" b="0"/>
                          <wp:docPr id="2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562352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51777B">
                      <w:pPr>
                        <w:spacing w:after="0" w:line="240" w:lineRule="auto"/>
                        <w:rPr>
                          <w:color w:val="0B5294"/>
                          <w:spacing w:val="-4"/>
                          <w:sz w:val="24"/>
                          <w:szCs w:val="24"/>
                          <w:rtl/>
                          <w:cs/>
                        </w:rPr>
                      </w:pP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העלתה</w:t>
                      </w:r>
                      <w:r w:rsidRPr="0051777B">
                        <w:rPr>
                          <w:rFonts w:cs="Tahoma"/>
                          <w:color w:val="0B5294"/>
                          <w:spacing w:val="-4"/>
                          <w:sz w:val="24"/>
                          <w:szCs w:val="24"/>
                          <w:rtl/>
                        </w:rPr>
                        <w:t xml:space="preserve"> </w:t>
                      </w:r>
                      <w:r w:rsidRPr="0051777B">
                        <w:rPr>
                          <w:rFonts w:cs="Tahoma" w:hint="eastAsia"/>
                          <w:color w:val="0B5294"/>
                          <w:spacing w:val="-4"/>
                          <w:sz w:val="24"/>
                          <w:szCs w:val="24"/>
                          <w:rtl/>
                        </w:rPr>
                        <w:t>ליקויים</w:t>
                      </w:r>
                      <w:r w:rsidRPr="0051777B">
                        <w:rPr>
                          <w:rFonts w:cs="Tahoma"/>
                          <w:color w:val="0B5294"/>
                          <w:spacing w:val="-4"/>
                          <w:sz w:val="24"/>
                          <w:szCs w:val="24"/>
                          <w:rtl/>
                        </w:rPr>
                        <w:t xml:space="preserve"> </w:t>
                      </w:r>
                      <w:r w:rsidRPr="0051777B">
                        <w:rPr>
                          <w:rFonts w:cs="Tahoma" w:hint="eastAsia"/>
                          <w:color w:val="0B5294"/>
                          <w:spacing w:val="-4"/>
                          <w:sz w:val="24"/>
                          <w:szCs w:val="24"/>
                          <w:rtl/>
                        </w:rPr>
                        <w:t>חמורים</w:t>
                      </w:r>
                      <w:r w:rsidRPr="0051777B">
                        <w:rPr>
                          <w:rFonts w:cs="Tahoma"/>
                          <w:color w:val="0B5294"/>
                          <w:spacing w:val="-4"/>
                          <w:sz w:val="24"/>
                          <w:szCs w:val="24"/>
                          <w:rtl/>
                        </w:rPr>
                        <w:t xml:space="preserve"> </w:t>
                      </w:r>
                      <w:r w:rsidRPr="0051777B">
                        <w:rPr>
                          <w:rFonts w:cs="Tahoma" w:hint="eastAsia"/>
                          <w:color w:val="0B5294"/>
                          <w:spacing w:val="-4"/>
                          <w:sz w:val="24"/>
                          <w:szCs w:val="24"/>
                          <w:rtl/>
                        </w:rPr>
                        <w:t>באופן</w:t>
                      </w:r>
                      <w:r w:rsidRPr="0051777B">
                        <w:rPr>
                          <w:rFonts w:cs="Tahoma"/>
                          <w:color w:val="0B5294"/>
                          <w:spacing w:val="-4"/>
                          <w:sz w:val="24"/>
                          <w:szCs w:val="24"/>
                          <w:rtl/>
                        </w:rPr>
                        <w:t xml:space="preserve"> </w:t>
                      </w:r>
                      <w:r w:rsidRPr="0051777B">
                        <w:rPr>
                          <w:rFonts w:cs="Tahoma" w:hint="eastAsia"/>
                          <w:color w:val="0B5294"/>
                          <w:spacing w:val="-4"/>
                          <w:sz w:val="24"/>
                          <w:szCs w:val="24"/>
                          <w:rtl/>
                        </w:rPr>
                        <w:t>הפעלתו</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מערך</w:t>
                      </w:r>
                      <w:r w:rsidRPr="0051777B">
                        <w:rPr>
                          <w:rFonts w:cs="Tahoma"/>
                          <w:color w:val="0B5294"/>
                          <w:spacing w:val="-4"/>
                          <w:sz w:val="24"/>
                          <w:szCs w:val="24"/>
                          <w:rtl/>
                        </w:rPr>
                        <w:t xml:space="preserve"> </w:t>
                      </w:r>
                      <w:r w:rsidRPr="0051777B">
                        <w:rPr>
                          <w:rFonts w:cs="Tahoma" w:hint="eastAsia"/>
                          <w:color w:val="0B5294"/>
                          <w:spacing w:val="-4"/>
                          <w:sz w:val="24"/>
                          <w:szCs w:val="24"/>
                          <w:rtl/>
                        </w:rPr>
                        <w:t>הכשרות</w:t>
                      </w:r>
                      <w:r w:rsidRPr="0051777B">
                        <w:rPr>
                          <w:rFonts w:cs="Tahoma"/>
                          <w:color w:val="0B5294"/>
                          <w:spacing w:val="-4"/>
                          <w:sz w:val="24"/>
                          <w:szCs w:val="24"/>
                          <w:rtl/>
                        </w:rPr>
                        <w:t xml:space="preserve"> </w:t>
                      </w:r>
                      <w:r w:rsidRPr="0051777B">
                        <w:rPr>
                          <w:rFonts w:cs="Tahoma" w:hint="eastAsia"/>
                          <w:color w:val="0B5294"/>
                          <w:spacing w:val="-4"/>
                          <w:sz w:val="24"/>
                          <w:szCs w:val="24"/>
                          <w:rtl/>
                        </w:rPr>
                        <w:t>בידי</w:t>
                      </w:r>
                      <w:r w:rsidRPr="0051777B">
                        <w:rPr>
                          <w:rFonts w:cs="Tahoma"/>
                          <w:color w:val="0B5294"/>
                          <w:spacing w:val="-4"/>
                          <w:sz w:val="24"/>
                          <w:szCs w:val="24"/>
                          <w:rtl/>
                        </w:rPr>
                        <w:t xml:space="preserve"> </w:t>
                      </w:r>
                      <w:r w:rsidRPr="0051777B">
                        <w:rPr>
                          <w:rFonts w:cs="Tahoma" w:hint="eastAsia"/>
                          <w:color w:val="0B5294"/>
                          <w:spacing w:val="-4"/>
                          <w:sz w:val="24"/>
                          <w:szCs w:val="24"/>
                          <w:rtl/>
                        </w:rPr>
                        <w:t>המועצות</w:t>
                      </w:r>
                      <w:r w:rsidRPr="0051777B">
                        <w:rPr>
                          <w:rFonts w:cs="Tahoma"/>
                          <w:color w:val="0B5294"/>
                          <w:spacing w:val="-4"/>
                          <w:sz w:val="24"/>
                          <w:szCs w:val="24"/>
                          <w:rtl/>
                        </w:rPr>
                        <w:t xml:space="preserve"> </w:t>
                      </w:r>
                      <w:r w:rsidRPr="0051777B">
                        <w:rPr>
                          <w:rFonts w:cs="Tahoma" w:hint="eastAsia"/>
                          <w:color w:val="0B5294"/>
                          <w:spacing w:val="-4"/>
                          <w:sz w:val="24"/>
                          <w:szCs w:val="24"/>
                          <w:rtl/>
                        </w:rPr>
                        <w:t>הדתיות</w:t>
                      </w:r>
                      <w:r w:rsidRPr="0051777B">
                        <w:rPr>
                          <w:rFonts w:cs="Tahoma"/>
                          <w:color w:val="0B5294"/>
                          <w:spacing w:val="-4"/>
                          <w:sz w:val="24"/>
                          <w:szCs w:val="24"/>
                          <w:rtl/>
                        </w:rPr>
                        <w:t xml:space="preserve">. </w:t>
                      </w:r>
                      <w:r w:rsidRPr="0051777B">
                        <w:rPr>
                          <w:rFonts w:cs="Tahoma" w:hint="eastAsia"/>
                          <w:color w:val="0B5294"/>
                          <w:spacing w:val="-4"/>
                          <w:sz w:val="24"/>
                          <w:szCs w:val="24"/>
                          <w:rtl/>
                        </w:rPr>
                        <w:t>נמצא</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xml:space="preserve"> </w:t>
                      </w:r>
                      <w:r w:rsidRPr="0051777B">
                        <w:rPr>
                          <w:rFonts w:cs="Tahoma" w:hint="eastAsia"/>
                          <w:color w:val="0B5294"/>
                          <w:spacing w:val="-4"/>
                          <w:sz w:val="24"/>
                          <w:szCs w:val="24"/>
                          <w:rtl/>
                        </w:rPr>
                        <w:t>במועד</w:t>
                      </w:r>
                      <w:r w:rsidRPr="0051777B">
                        <w:rPr>
                          <w:rFonts w:cs="Tahoma"/>
                          <w:color w:val="0B5294"/>
                          <w:spacing w:val="-4"/>
                          <w:sz w:val="24"/>
                          <w:szCs w:val="24"/>
                          <w:rtl/>
                        </w:rPr>
                        <w:t xml:space="preserve"> </w:t>
                      </w:r>
                      <w:r w:rsidRPr="0051777B">
                        <w:rPr>
                          <w:rFonts w:cs="Tahoma" w:hint="eastAsia"/>
                          <w:color w:val="0B5294"/>
                          <w:spacing w:val="-4"/>
                          <w:sz w:val="24"/>
                          <w:szCs w:val="24"/>
                          <w:rtl/>
                        </w:rPr>
                        <w:t>סיום</w:t>
                      </w:r>
                      <w:r w:rsidRPr="0051777B">
                        <w:rPr>
                          <w:rFonts w:cs="Tahoma"/>
                          <w:color w:val="0B5294"/>
                          <w:spacing w:val="-4"/>
                          <w:sz w:val="24"/>
                          <w:szCs w:val="24"/>
                          <w:rtl/>
                        </w:rPr>
                        <w:t xml:space="preserve"> </w:t>
                      </w: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הנוכחית</w:t>
                      </w:r>
                      <w:r w:rsidRPr="0051777B">
                        <w:rPr>
                          <w:rFonts w:cs="Tahoma"/>
                          <w:color w:val="0B5294"/>
                          <w:spacing w:val="-4"/>
                          <w:sz w:val="24"/>
                          <w:szCs w:val="24"/>
                          <w:rtl/>
                        </w:rPr>
                        <w:t xml:space="preserve">, </w:t>
                      </w:r>
                      <w:r w:rsidRPr="0051777B">
                        <w:rPr>
                          <w:rFonts w:cs="Tahoma" w:hint="eastAsia"/>
                          <w:color w:val="0B5294"/>
                          <w:spacing w:val="-4"/>
                          <w:sz w:val="24"/>
                          <w:szCs w:val="24"/>
                          <w:rtl/>
                        </w:rPr>
                        <w:t>כעשור</w:t>
                      </w:r>
                      <w:r w:rsidRPr="0051777B">
                        <w:rPr>
                          <w:rFonts w:cs="Tahoma"/>
                          <w:color w:val="0B5294"/>
                          <w:spacing w:val="-4"/>
                          <w:sz w:val="24"/>
                          <w:szCs w:val="24"/>
                          <w:rtl/>
                        </w:rPr>
                        <w:t xml:space="preserve"> </w:t>
                      </w:r>
                      <w:r w:rsidRPr="0051777B">
                        <w:rPr>
                          <w:rFonts w:cs="Tahoma" w:hint="eastAsia"/>
                          <w:color w:val="0B5294"/>
                          <w:spacing w:val="-4"/>
                          <w:sz w:val="24"/>
                          <w:szCs w:val="24"/>
                          <w:rtl/>
                        </w:rPr>
                        <w:t>לאחר</w:t>
                      </w:r>
                      <w:r w:rsidRPr="0051777B">
                        <w:rPr>
                          <w:rFonts w:cs="Tahoma"/>
                          <w:color w:val="0B5294"/>
                          <w:spacing w:val="-4"/>
                          <w:sz w:val="24"/>
                          <w:szCs w:val="24"/>
                          <w:rtl/>
                        </w:rPr>
                        <w:t xml:space="preserve"> </w:t>
                      </w:r>
                      <w:r w:rsidRPr="0051777B">
                        <w:rPr>
                          <w:rFonts w:cs="Tahoma" w:hint="eastAsia"/>
                          <w:color w:val="0B5294"/>
                          <w:spacing w:val="-4"/>
                          <w:sz w:val="24"/>
                          <w:szCs w:val="24"/>
                          <w:rtl/>
                        </w:rPr>
                        <w:t>מועד</w:t>
                      </w:r>
                      <w:r w:rsidRPr="0051777B">
                        <w:rPr>
                          <w:rFonts w:cs="Tahoma"/>
                          <w:color w:val="0B5294"/>
                          <w:spacing w:val="-4"/>
                          <w:sz w:val="24"/>
                          <w:szCs w:val="24"/>
                          <w:rtl/>
                        </w:rPr>
                        <w:t xml:space="preserve"> </w:t>
                      </w:r>
                      <w:r w:rsidRPr="0051777B">
                        <w:rPr>
                          <w:rFonts w:cs="Tahoma" w:hint="eastAsia"/>
                          <w:color w:val="0B5294"/>
                          <w:spacing w:val="-4"/>
                          <w:sz w:val="24"/>
                          <w:szCs w:val="24"/>
                          <w:rtl/>
                        </w:rPr>
                        <w:t>סיומה</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הביקורת</w:t>
                      </w:r>
                      <w:r w:rsidRPr="0051777B">
                        <w:rPr>
                          <w:rFonts w:cs="Tahoma"/>
                          <w:color w:val="0B5294"/>
                          <w:spacing w:val="-4"/>
                          <w:sz w:val="24"/>
                          <w:szCs w:val="24"/>
                          <w:rtl/>
                        </w:rPr>
                        <w:t xml:space="preserve"> </w:t>
                      </w:r>
                      <w:r w:rsidRPr="0051777B">
                        <w:rPr>
                          <w:rFonts w:cs="Tahoma" w:hint="eastAsia"/>
                          <w:color w:val="0B5294"/>
                          <w:spacing w:val="-4"/>
                          <w:sz w:val="24"/>
                          <w:szCs w:val="24"/>
                          <w:rtl/>
                        </w:rPr>
                        <w:t>הקודמת</w:t>
                      </w:r>
                      <w:r w:rsidRPr="0051777B">
                        <w:rPr>
                          <w:rFonts w:cs="Tahoma"/>
                          <w:color w:val="0B5294"/>
                          <w:spacing w:val="-4"/>
                          <w:sz w:val="24"/>
                          <w:szCs w:val="24"/>
                          <w:rtl/>
                        </w:rPr>
                        <w:t xml:space="preserve">, </w:t>
                      </w:r>
                      <w:r w:rsidRPr="0051777B">
                        <w:rPr>
                          <w:rFonts w:cs="Tahoma" w:hint="eastAsia"/>
                          <w:color w:val="0B5294"/>
                          <w:spacing w:val="-4"/>
                          <w:sz w:val="24"/>
                          <w:szCs w:val="24"/>
                          <w:rtl/>
                        </w:rPr>
                        <w:t>עדיין</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חל</w:t>
                      </w:r>
                      <w:r w:rsidRPr="0051777B">
                        <w:rPr>
                          <w:rFonts w:cs="Tahoma"/>
                          <w:color w:val="0B5294"/>
                          <w:spacing w:val="-4"/>
                          <w:sz w:val="24"/>
                          <w:szCs w:val="24"/>
                          <w:rtl/>
                        </w:rPr>
                        <w:t xml:space="preserve"> </w:t>
                      </w:r>
                      <w:r w:rsidRPr="0051777B">
                        <w:rPr>
                          <w:rFonts w:cs="Tahoma" w:hint="eastAsia"/>
                          <w:color w:val="0B5294"/>
                          <w:spacing w:val="-4"/>
                          <w:sz w:val="24"/>
                          <w:szCs w:val="24"/>
                          <w:rtl/>
                        </w:rPr>
                        <w:t>שיפור</w:t>
                      </w:r>
                      <w:r w:rsidRPr="0051777B">
                        <w:rPr>
                          <w:rFonts w:cs="Tahoma"/>
                          <w:color w:val="0B5294"/>
                          <w:spacing w:val="-4"/>
                          <w:sz w:val="24"/>
                          <w:szCs w:val="24"/>
                          <w:rtl/>
                        </w:rPr>
                        <w:t xml:space="preserve"> </w:t>
                      </w:r>
                      <w:r w:rsidRPr="0051777B">
                        <w:rPr>
                          <w:rFonts w:cs="Tahoma" w:hint="eastAsia"/>
                          <w:color w:val="0B5294"/>
                          <w:spacing w:val="-4"/>
                          <w:sz w:val="24"/>
                          <w:szCs w:val="24"/>
                          <w:rtl/>
                        </w:rPr>
                        <w:t>משמעותי</w:t>
                      </w:r>
                      <w:r w:rsidRPr="0051777B">
                        <w:rPr>
                          <w:rFonts w:cs="Tahoma"/>
                          <w:color w:val="0B5294"/>
                          <w:spacing w:val="-4"/>
                          <w:sz w:val="24"/>
                          <w:szCs w:val="24"/>
                          <w:rtl/>
                        </w:rPr>
                        <w:t xml:space="preserve"> </w:t>
                      </w:r>
                      <w:r w:rsidRPr="0051777B">
                        <w:rPr>
                          <w:rFonts w:cs="Tahoma" w:hint="eastAsia"/>
                          <w:color w:val="0B5294"/>
                          <w:spacing w:val="-4"/>
                          <w:sz w:val="24"/>
                          <w:szCs w:val="24"/>
                          <w:rtl/>
                        </w:rPr>
                        <w:t>בתפקודו</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מערך</w:t>
                      </w:r>
                      <w:r w:rsidRPr="0051777B">
                        <w:rPr>
                          <w:rFonts w:cs="Tahoma"/>
                          <w:color w:val="0B5294"/>
                          <w:spacing w:val="-4"/>
                          <w:sz w:val="24"/>
                          <w:szCs w:val="24"/>
                          <w:rtl/>
                        </w:rPr>
                        <w:t xml:space="preserve"> </w:t>
                      </w:r>
                      <w:r w:rsidRPr="0051777B">
                        <w:rPr>
                          <w:rFonts w:cs="Tahoma" w:hint="eastAsia"/>
                          <w:color w:val="0B5294"/>
                          <w:spacing w:val="-4"/>
                          <w:sz w:val="24"/>
                          <w:szCs w:val="24"/>
                          <w:rtl/>
                        </w:rPr>
                        <w:t>הכשרות</w:t>
                      </w:r>
                      <w:r w:rsidRPr="0051777B">
                        <w:rPr>
                          <w:rFonts w:cs="Tahoma"/>
                          <w:color w:val="0B5294"/>
                          <w:spacing w:val="-4"/>
                          <w:sz w:val="24"/>
                          <w:szCs w:val="24"/>
                          <w:rtl/>
                        </w:rPr>
                        <w:t xml:space="preserve"> </w:t>
                      </w:r>
                      <w:r w:rsidRPr="0051777B">
                        <w:rPr>
                          <w:rFonts w:cs="Tahoma" w:hint="eastAsia"/>
                          <w:color w:val="0B5294"/>
                          <w:spacing w:val="-4"/>
                          <w:sz w:val="24"/>
                          <w:szCs w:val="24"/>
                          <w:rtl/>
                        </w:rPr>
                        <w:t>הממלכתי</w:t>
                      </w:r>
                      <w:r w:rsidRPr="0051777B">
                        <w:rPr>
                          <w:rFonts w:cs="Tahoma"/>
                          <w:color w:val="0B5294"/>
                          <w:spacing w:val="-4"/>
                          <w:sz w:val="24"/>
                          <w:szCs w:val="24"/>
                          <w:rtl/>
                        </w:rPr>
                        <w:t xml:space="preserve">, </w:t>
                      </w:r>
                      <w:r w:rsidRPr="0051777B">
                        <w:rPr>
                          <w:rFonts w:cs="Tahoma" w:hint="eastAsia"/>
                          <w:color w:val="0B5294"/>
                          <w:spacing w:val="-4"/>
                          <w:sz w:val="24"/>
                          <w:szCs w:val="24"/>
                          <w:rtl/>
                        </w:rPr>
                        <w:t>וכי</w:t>
                      </w:r>
                      <w:r w:rsidRPr="0051777B">
                        <w:rPr>
                          <w:rFonts w:cs="Tahoma"/>
                          <w:color w:val="0B5294"/>
                          <w:spacing w:val="-4"/>
                          <w:sz w:val="24"/>
                          <w:szCs w:val="24"/>
                          <w:rtl/>
                        </w:rPr>
                        <w:t xml:space="preserve"> </w:t>
                      </w:r>
                      <w:r w:rsidRPr="0051777B">
                        <w:rPr>
                          <w:rFonts w:cs="Tahoma" w:hint="eastAsia"/>
                          <w:color w:val="0B5294"/>
                          <w:spacing w:val="-4"/>
                          <w:sz w:val="24"/>
                          <w:szCs w:val="24"/>
                          <w:rtl/>
                        </w:rPr>
                        <w:t>מרבית</w:t>
                      </w:r>
                      <w:r w:rsidRPr="0051777B">
                        <w:rPr>
                          <w:rFonts w:cs="Tahoma"/>
                          <w:color w:val="0B5294"/>
                          <w:spacing w:val="-4"/>
                          <w:sz w:val="24"/>
                          <w:szCs w:val="24"/>
                          <w:rtl/>
                        </w:rPr>
                        <w:t xml:space="preserve"> </w:t>
                      </w:r>
                      <w:r w:rsidRPr="0051777B">
                        <w:rPr>
                          <w:rFonts w:cs="Tahoma" w:hint="eastAsia"/>
                          <w:color w:val="0B5294"/>
                          <w:spacing w:val="-4"/>
                          <w:sz w:val="24"/>
                          <w:szCs w:val="24"/>
                          <w:rtl/>
                        </w:rPr>
                        <w:t>הליקויים</w:t>
                      </w:r>
                      <w:r w:rsidRPr="0051777B">
                        <w:rPr>
                          <w:rFonts w:cs="Tahoma"/>
                          <w:color w:val="0B5294"/>
                          <w:spacing w:val="-4"/>
                          <w:sz w:val="24"/>
                          <w:szCs w:val="24"/>
                          <w:rtl/>
                        </w:rPr>
                        <w:t xml:space="preserve"> </w:t>
                      </w:r>
                      <w:r w:rsidRPr="0051777B">
                        <w:rPr>
                          <w:rFonts w:cs="Tahoma" w:hint="eastAsia"/>
                          <w:color w:val="0B5294"/>
                          <w:spacing w:val="-4"/>
                          <w:sz w:val="24"/>
                          <w:szCs w:val="24"/>
                          <w:rtl/>
                        </w:rPr>
                        <w:t>שהועלו</w:t>
                      </w:r>
                      <w:r w:rsidRPr="0051777B">
                        <w:rPr>
                          <w:rFonts w:cs="Tahoma"/>
                          <w:color w:val="0B5294"/>
                          <w:spacing w:val="-4"/>
                          <w:sz w:val="24"/>
                          <w:szCs w:val="24"/>
                          <w:rtl/>
                        </w:rPr>
                        <w:t xml:space="preserve"> </w:t>
                      </w:r>
                      <w:r w:rsidRPr="0051777B">
                        <w:rPr>
                          <w:rFonts w:cs="Tahoma" w:hint="eastAsia"/>
                          <w:color w:val="0B5294"/>
                          <w:spacing w:val="-4"/>
                          <w:sz w:val="24"/>
                          <w:szCs w:val="24"/>
                          <w:rtl/>
                        </w:rPr>
                        <w:t>בדוח</w:t>
                      </w:r>
                      <w:r w:rsidRPr="0051777B">
                        <w:rPr>
                          <w:rFonts w:cs="Tahoma"/>
                          <w:color w:val="0B5294"/>
                          <w:spacing w:val="-4"/>
                          <w:sz w:val="24"/>
                          <w:szCs w:val="24"/>
                          <w:rtl/>
                        </w:rPr>
                        <w:t xml:space="preserve"> </w:t>
                      </w:r>
                      <w:r w:rsidRPr="0051777B">
                        <w:rPr>
                          <w:rFonts w:cs="Tahoma" w:hint="eastAsia"/>
                          <w:color w:val="0B5294"/>
                          <w:spacing w:val="-4"/>
                          <w:sz w:val="24"/>
                          <w:szCs w:val="24"/>
                          <w:rtl/>
                        </w:rPr>
                        <w:t>הקודם</w:t>
                      </w:r>
                      <w:r w:rsidRPr="0051777B">
                        <w:rPr>
                          <w:rFonts w:cs="Tahoma"/>
                          <w:color w:val="0B5294"/>
                          <w:spacing w:val="-4"/>
                          <w:sz w:val="24"/>
                          <w:szCs w:val="24"/>
                          <w:rtl/>
                        </w:rPr>
                        <w:t xml:space="preserve"> </w:t>
                      </w:r>
                      <w:r w:rsidRPr="0051777B">
                        <w:rPr>
                          <w:rFonts w:cs="Tahoma" w:hint="eastAsia"/>
                          <w:color w:val="0B5294"/>
                          <w:spacing w:val="-4"/>
                          <w:sz w:val="24"/>
                          <w:szCs w:val="24"/>
                          <w:rtl/>
                        </w:rPr>
                        <w:t>עדיין</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תוקנו</w:t>
                      </w:r>
                    </w:p>
                    <w:p w:rsidR="00D007E4" w:rsidRPr="00373C5D" w:rsidP="0051777B">
                      <w:pPr>
                        <w:spacing w:before="120" w:after="0" w:line="240" w:lineRule="atLeast"/>
                        <w:rPr>
                          <w:rFonts w:cs="Tahoma"/>
                          <w:b/>
                          <w:bCs/>
                          <w:color w:val="0B5294"/>
                          <w:sz w:val="48"/>
                          <w:szCs w:val="48"/>
                          <w:rtl/>
                        </w:rPr>
                      </w:pPr>
                      <w:drawing>
                        <wp:inline distT="0" distB="0" distL="0" distR="0">
                          <wp:extent cx="288000" cy="31337"/>
                          <wp:effectExtent l="0" t="0" r="0" b="6985"/>
                          <wp:docPr id="2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697992"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P="00B737AC">
      <w:pPr>
        <w:spacing w:line="240" w:lineRule="exact"/>
        <w:ind w:right="2268"/>
        <w:jc w:val="both"/>
        <w:rPr>
          <w:rFonts w:ascii="Tahoma" w:hAnsi="Tahoma" w:cs="Tahoma"/>
          <w:bCs/>
          <w:sz w:val="17"/>
          <w:szCs w:val="17"/>
          <w:rtl/>
        </w:rPr>
      </w:pPr>
    </w:p>
    <w:p w:rsidR="00F41B61" w:rsidRPr="00B737AC" w:rsidP="00B737AC">
      <w:pPr>
        <w:spacing w:line="240" w:lineRule="exact"/>
        <w:ind w:right="2268"/>
        <w:jc w:val="both"/>
        <w:rPr>
          <w:rFonts w:ascii="Tahoma" w:hAnsi="Tahoma" w:cs="Tahoma"/>
          <w:bCs/>
          <w:sz w:val="17"/>
          <w:szCs w:val="17"/>
          <w:rtl/>
        </w:rPr>
      </w:pPr>
    </w:p>
    <w:p w:rsidR="006A0E07" w:rsidRPr="00E504E1" w:rsidP="00B737AC">
      <w:pPr>
        <w:pStyle w:val="KOT4"/>
        <w:rPr>
          <w:rtl/>
        </w:rPr>
      </w:pPr>
      <w:bookmarkStart w:id="45" w:name="_Toc473096476"/>
      <w:bookmarkStart w:id="46" w:name="_Toc474826274"/>
      <w:r w:rsidRPr="00E504E1">
        <w:rPr>
          <w:rFonts w:hint="eastAsia"/>
          <w:rtl/>
        </w:rPr>
        <w:t>מעמד</w:t>
      </w:r>
      <w:r w:rsidRPr="00E504E1">
        <w:rPr>
          <w:rtl/>
        </w:rPr>
        <w:t xml:space="preserve"> </w:t>
      </w:r>
      <w:r w:rsidRPr="00E504E1">
        <w:rPr>
          <w:rFonts w:hint="eastAsia"/>
          <w:rtl/>
        </w:rPr>
        <w:t>משגיחי</w:t>
      </w:r>
      <w:r w:rsidRPr="00E504E1">
        <w:rPr>
          <w:rtl/>
        </w:rPr>
        <w:t xml:space="preserve"> </w:t>
      </w:r>
      <w:r w:rsidRPr="00E504E1">
        <w:rPr>
          <w:rFonts w:hint="eastAsia"/>
          <w:rtl/>
        </w:rPr>
        <w:t>הכשרות</w:t>
      </w:r>
      <w:bookmarkEnd w:id="45"/>
      <w:bookmarkEnd w:id="46"/>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sz w:val="17"/>
          <w:szCs w:val="17"/>
          <w:rtl/>
        </w:rPr>
        <w:t>בהעסקת משגיחים עולה ניגוד עניינים מובנה: מצד אחד המועצות הדתיות הן אלה הבוחרות את משגיחי הכשרות, משבצות אותם בבתי העסק, קובעות את היקף העסקתם ומפקחות על עבודתם, ומצד אחר רוב רובם של המשגיחים אינם עובדים של המועצות הדתיות והם מקבלים את שכרם ישירות מבעלי בתי העסק שהם משגיחים בהם. להערכת משרד מבקר המדינה, המבוססת על נתונים שמסרו 93 מועצות דתיות (3,305 משגיחים), כל המועצות הדתיות מפעילות יחד 3,900-3,800 משגיחים.</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משרד מבקר המדינה בדק בעבר את </w:t>
      </w:r>
      <w:r w:rsidRPr="00B737AC">
        <w:rPr>
          <w:rFonts w:ascii="Tahoma" w:hAnsi="Tahoma" w:cs="Tahoma"/>
          <w:b/>
          <w:sz w:val="17"/>
          <w:szCs w:val="17"/>
          <w:rtl/>
        </w:rPr>
        <w:t xml:space="preserve">העסקתם ומעמדם של </w:t>
      </w:r>
      <w:r w:rsidRPr="00B737AC">
        <w:rPr>
          <w:rFonts w:ascii="Tahoma" w:hAnsi="Tahoma" w:cs="Tahoma" w:hint="cs"/>
          <w:b/>
          <w:sz w:val="17"/>
          <w:szCs w:val="17"/>
          <w:rtl/>
        </w:rPr>
        <w:t>ה</w:t>
      </w:r>
      <w:r w:rsidRPr="00B737AC">
        <w:rPr>
          <w:rFonts w:ascii="Tahoma" w:hAnsi="Tahoma" w:cs="Tahoma"/>
          <w:b/>
          <w:sz w:val="17"/>
          <w:szCs w:val="17"/>
          <w:rtl/>
        </w:rPr>
        <w:t>משגיחי</w:t>
      </w:r>
      <w:r w:rsidRPr="00B737AC">
        <w:rPr>
          <w:rFonts w:ascii="Tahoma" w:hAnsi="Tahoma" w:cs="Tahoma" w:hint="cs"/>
          <w:b/>
          <w:sz w:val="17"/>
          <w:szCs w:val="17"/>
          <w:rtl/>
        </w:rPr>
        <w:t>ם</w:t>
      </w:r>
      <w:r>
        <w:rPr>
          <w:rStyle w:val="FootnoteReference0"/>
          <w:rFonts w:ascii="Tahoma" w:hAnsi="Tahoma" w:cs="Tahoma"/>
          <w:b/>
          <w:sz w:val="17"/>
          <w:szCs w:val="17"/>
          <w:rtl/>
        </w:rPr>
        <w:footnoteReference w:id="24"/>
      </w:r>
      <w:r w:rsidRPr="00B737AC">
        <w:rPr>
          <w:rFonts w:ascii="Tahoma" w:hAnsi="Tahoma" w:cs="Tahoma" w:hint="cs"/>
          <w:b/>
          <w:sz w:val="17"/>
          <w:szCs w:val="17"/>
          <w:rtl/>
        </w:rPr>
        <w:t xml:space="preserve"> והמליץ כי </w:t>
      </w:r>
      <w:r w:rsidRPr="00B737AC">
        <w:rPr>
          <w:rFonts w:ascii="Tahoma" w:hAnsi="Tahoma" w:cs="Tahoma"/>
          <w:b/>
          <w:sz w:val="17"/>
          <w:szCs w:val="17"/>
          <w:rtl/>
        </w:rPr>
        <w:t xml:space="preserve">הרבנות ומשרד </w:t>
      </w:r>
      <w:r w:rsidRPr="00B737AC">
        <w:rPr>
          <w:rFonts w:ascii="Tahoma" w:hAnsi="Tahoma" w:cs="Tahoma" w:hint="cs"/>
          <w:b/>
          <w:sz w:val="17"/>
          <w:szCs w:val="17"/>
          <w:rtl/>
        </w:rPr>
        <w:t>הדתות יפעלו</w:t>
      </w:r>
      <w:r w:rsidRPr="00B737AC">
        <w:rPr>
          <w:rFonts w:ascii="Tahoma" w:hAnsi="Tahoma" w:cs="Tahoma"/>
          <w:b/>
          <w:sz w:val="17"/>
          <w:szCs w:val="17"/>
          <w:rtl/>
        </w:rPr>
        <w:t xml:space="preserve"> </w:t>
      </w:r>
      <w:r w:rsidRPr="00B737AC">
        <w:rPr>
          <w:rFonts w:ascii="Tahoma" w:hAnsi="Tahoma" w:cs="Tahoma" w:hint="cs"/>
          <w:b/>
          <w:sz w:val="17"/>
          <w:szCs w:val="17"/>
          <w:rtl/>
        </w:rPr>
        <w:t>להסדרת</w:t>
      </w:r>
      <w:r w:rsidRPr="00B737AC">
        <w:rPr>
          <w:rFonts w:ascii="Tahoma" w:hAnsi="Tahoma" w:cs="Tahoma"/>
          <w:b/>
          <w:sz w:val="17"/>
          <w:szCs w:val="17"/>
          <w:rtl/>
        </w:rPr>
        <w:t xml:space="preserve"> מעמדם של המשגיחים, </w:t>
      </w:r>
      <w:r w:rsidRPr="00B737AC">
        <w:rPr>
          <w:rFonts w:ascii="Tahoma" w:hAnsi="Tahoma" w:cs="Tahoma" w:hint="cs"/>
          <w:b/>
          <w:sz w:val="17"/>
          <w:szCs w:val="17"/>
          <w:rtl/>
        </w:rPr>
        <w:t xml:space="preserve">ולביטול </w:t>
      </w:r>
      <w:r w:rsidRPr="00B737AC">
        <w:rPr>
          <w:rFonts w:ascii="Tahoma" w:hAnsi="Tahoma" w:cs="Tahoma"/>
          <w:b/>
          <w:sz w:val="17"/>
          <w:szCs w:val="17"/>
          <w:rtl/>
        </w:rPr>
        <w:t>תלות</w:t>
      </w:r>
      <w:r w:rsidRPr="00B737AC">
        <w:rPr>
          <w:rFonts w:ascii="Tahoma" w:hAnsi="Tahoma" w:cs="Tahoma" w:hint="cs"/>
          <w:b/>
          <w:sz w:val="17"/>
          <w:szCs w:val="17"/>
          <w:rtl/>
        </w:rPr>
        <w:t>ם</w:t>
      </w:r>
      <w:r w:rsidRPr="00B737AC">
        <w:rPr>
          <w:rFonts w:ascii="Tahoma" w:hAnsi="Tahoma" w:cs="Tahoma"/>
          <w:b/>
          <w:sz w:val="17"/>
          <w:szCs w:val="17"/>
          <w:rtl/>
        </w:rPr>
        <w:t xml:space="preserve"> בבעלי בתי העסק</w:t>
      </w:r>
      <w:r w:rsidRPr="00B737AC">
        <w:rPr>
          <w:rFonts w:ascii="Tahoma" w:hAnsi="Tahoma" w:cs="Tahoma" w:hint="cs"/>
          <w:b/>
          <w:sz w:val="17"/>
          <w:szCs w:val="17"/>
          <w:rtl/>
        </w:rPr>
        <w:t xml:space="preserve"> המעסיקים אותם</w:t>
      </w:r>
      <w:r w:rsidRPr="00B737AC">
        <w:rPr>
          <w:rFonts w:ascii="Tahoma" w:hAnsi="Tahoma" w:cs="Tahoma"/>
          <w:b/>
          <w:sz w:val="17"/>
          <w:szCs w:val="17"/>
          <w:rtl/>
        </w:rPr>
        <w:t xml:space="preserve"> וניגוד העניינים שתלות זו יוצרת.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בשנת 2004 עתרה התנועה להגינות שלטונית לבג"ץ</w:t>
      </w:r>
      <w:r>
        <w:rPr>
          <w:rStyle w:val="FootnoteReference0"/>
          <w:rFonts w:ascii="Tahoma" w:hAnsi="Tahoma" w:cs="Tahoma"/>
          <w:b/>
          <w:sz w:val="17"/>
          <w:szCs w:val="17"/>
          <w:rtl/>
        </w:rPr>
        <w:footnoteReference w:id="25"/>
      </w:r>
      <w:r w:rsidRPr="00B737AC">
        <w:rPr>
          <w:rFonts w:ascii="Tahoma" w:hAnsi="Tahoma" w:cs="Tahoma" w:hint="cs"/>
          <w:b/>
          <w:sz w:val="17"/>
          <w:szCs w:val="17"/>
          <w:rtl/>
        </w:rPr>
        <w:t xml:space="preserve"> וביקשה כי יוציא צו שיורה על כך שהמשגיחים לא יקבלו שכר במישרין מבתי העסק </w:t>
      </w:r>
      <w:r w:rsidRPr="00B737AC">
        <w:rPr>
          <w:rFonts w:ascii="Tahoma" w:hAnsi="Tahoma" w:cs="Tahoma" w:hint="cs"/>
          <w:b/>
          <w:sz w:val="17"/>
          <w:szCs w:val="17"/>
          <w:rtl/>
        </w:rPr>
        <w:t>המושגחים</w:t>
      </w:r>
      <w:r w:rsidRPr="00B737AC">
        <w:rPr>
          <w:rFonts w:ascii="Tahoma" w:hAnsi="Tahoma" w:cs="Tahoma" w:hint="cs"/>
          <w:b/>
          <w:sz w:val="17"/>
          <w:szCs w:val="17"/>
          <w:rtl/>
        </w:rPr>
        <w:t>, ושהרבנות תקבע נהלים להעסקת המשגיחים ולהכשרתם. עתירה זו עדיין תלויה ועומדת ומאז ועד היום לא פתר המשרד סוגיות אלה.</w:t>
      </w:r>
      <w:r w:rsidRPr="00D007E4" w:rsidR="00D007E4">
        <w:rPr>
          <w:noProof/>
          <w:rtl/>
        </w:rPr>
        <w:t xml:space="preserve"> </w:t>
      </w:r>
      <w:r w:rsidRPr="0012789B" w:rsidR="00D007E4">
        <w:rPr>
          <w:noProof/>
          <w:rtl/>
        </w:rPr>
        <mc:AlternateContent>
          <mc:Choice Requires="wps">
            <w:drawing>
              <wp:anchor distT="0" distB="0" distL="114300" distR="114300" simplePos="0" relativeHeight="251736064" behindDoc="1" locked="0" layoutInCell="1" allowOverlap="1">
                <wp:simplePos x="0" y="0"/>
                <wp:positionH relativeFrom="margin">
                  <wp:posOffset>-431800</wp:posOffset>
                </wp:positionH>
                <wp:positionV relativeFrom="margin">
                  <wp:align>top</wp:align>
                </wp:positionV>
                <wp:extent cx="1620000" cy="4140000"/>
                <wp:effectExtent l="0" t="0" r="0" b="0"/>
                <wp:wrapNone/>
                <wp:docPr id="4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D007E4">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29265307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61077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בשנת</w:t>
                            </w:r>
                            <w:r w:rsidRPr="00D007E4">
                              <w:rPr>
                                <w:rFonts w:cs="Tahoma"/>
                                <w:color w:val="0B5294"/>
                                <w:spacing w:val="-4"/>
                                <w:sz w:val="24"/>
                                <w:szCs w:val="24"/>
                                <w:rtl/>
                              </w:rPr>
                              <w:t xml:space="preserve"> 2004 </w:t>
                            </w:r>
                            <w:r w:rsidRPr="00D007E4">
                              <w:rPr>
                                <w:rFonts w:cs="Tahoma" w:hint="eastAsia"/>
                                <w:color w:val="0B5294"/>
                                <w:spacing w:val="-4"/>
                                <w:sz w:val="24"/>
                                <w:szCs w:val="24"/>
                                <w:rtl/>
                              </w:rPr>
                              <w:t>עתרה</w:t>
                            </w:r>
                            <w:r w:rsidRPr="00D007E4">
                              <w:rPr>
                                <w:rFonts w:cs="Tahoma"/>
                                <w:color w:val="0B5294"/>
                                <w:spacing w:val="-4"/>
                                <w:sz w:val="24"/>
                                <w:szCs w:val="24"/>
                                <w:rtl/>
                              </w:rPr>
                              <w:t xml:space="preserve"> </w:t>
                            </w:r>
                            <w:r w:rsidRPr="00D007E4">
                              <w:rPr>
                                <w:rFonts w:cs="Tahoma" w:hint="eastAsia"/>
                                <w:color w:val="0B5294"/>
                                <w:spacing w:val="-4"/>
                                <w:sz w:val="24"/>
                                <w:szCs w:val="24"/>
                                <w:rtl/>
                              </w:rPr>
                              <w:t>התנועה</w:t>
                            </w:r>
                            <w:r w:rsidRPr="00D007E4">
                              <w:rPr>
                                <w:rFonts w:cs="Tahoma"/>
                                <w:color w:val="0B5294"/>
                                <w:spacing w:val="-4"/>
                                <w:sz w:val="24"/>
                                <w:szCs w:val="24"/>
                                <w:rtl/>
                              </w:rPr>
                              <w:t xml:space="preserve"> </w:t>
                            </w:r>
                            <w:r w:rsidRPr="00D007E4">
                              <w:rPr>
                                <w:rFonts w:cs="Tahoma" w:hint="eastAsia"/>
                                <w:color w:val="0B5294"/>
                                <w:spacing w:val="-4"/>
                                <w:sz w:val="24"/>
                                <w:szCs w:val="24"/>
                                <w:rtl/>
                              </w:rPr>
                              <w:t>להגינות</w:t>
                            </w:r>
                            <w:r w:rsidRPr="00D007E4">
                              <w:rPr>
                                <w:rFonts w:cs="Tahoma"/>
                                <w:color w:val="0B5294"/>
                                <w:spacing w:val="-4"/>
                                <w:sz w:val="24"/>
                                <w:szCs w:val="24"/>
                                <w:rtl/>
                              </w:rPr>
                              <w:t xml:space="preserve"> </w:t>
                            </w:r>
                            <w:r w:rsidRPr="00D007E4">
                              <w:rPr>
                                <w:rFonts w:cs="Tahoma" w:hint="eastAsia"/>
                                <w:color w:val="0B5294"/>
                                <w:spacing w:val="-4"/>
                                <w:sz w:val="24"/>
                                <w:szCs w:val="24"/>
                                <w:rtl/>
                              </w:rPr>
                              <w:t>שלטונית</w:t>
                            </w:r>
                            <w:r w:rsidRPr="00D007E4">
                              <w:rPr>
                                <w:rFonts w:cs="Tahoma"/>
                                <w:color w:val="0B5294"/>
                                <w:spacing w:val="-4"/>
                                <w:sz w:val="24"/>
                                <w:szCs w:val="24"/>
                                <w:rtl/>
                              </w:rPr>
                              <w:t xml:space="preserve"> </w:t>
                            </w:r>
                            <w:r w:rsidRPr="00D007E4">
                              <w:rPr>
                                <w:rFonts w:cs="Tahoma" w:hint="eastAsia"/>
                                <w:color w:val="0B5294"/>
                                <w:spacing w:val="-4"/>
                                <w:sz w:val="24"/>
                                <w:szCs w:val="24"/>
                                <w:rtl/>
                              </w:rPr>
                              <w:t>לבג</w:t>
                            </w:r>
                            <w:r w:rsidRPr="00D007E4">
                              <w:rPr>
                                <w:rFonts w:cs="Tahoma"/>
                                <w:color w:val="0B5294"/>
                                <w:spacing w:val="-4"/>
                                <w:sz w:val="24"/>
                                <w:szCs w:val="24"/>
                                <w:rtl/>
                              </w:rPr>
                              <w:t>"</w:t>
                            </w:r>
                            <w:r w:rsidRPr="00D007E4">
                              <w:rPr>
                                <w:rFonts w:cs="Tahoma" w:hint="eastAsia"/>
                                <w:color w:val="0B5294"/>
                                <w:spacing w:val="-4"/>
                                <w:sz w:val="24"/>
                                <w:szCs w:val="24"/>
                                <w:rtl/>
                              </w:rPr>
                              <w:t>ץ</w:t>
                            </w:r>
                            <w:r w:rsidRPr="00D007E4">
                              <w:rPr>
                                <w:rFonts w:cs="Tahoma"/>
                                <w:color w:val="0B5294"/>
                                <w:spacing w:val="-4"/>
                                <w:sz w:val="24"/>
                                <w:szCs w:val="24"/>
                                <w:rtl/>
                              </w:rPr>
                              <w:t xml:space="preserve">  </w:t>
                            </w:r>
                            <w:r w:rsidRPr="00D007E4">
                              <w:rPr>
                                <w:rFonts w:cs="Tahoma" w:hint="eastAsia"/>
                                <w:color w:val="0B5294"/>
                                <w:spacing w:val="-4"/>
                                <w:sz w:val="24"/>
                                <w:szCs w:val="24"/>
                                <w:rtl/>
                              </w:rPr>
                              <w:t>וביקשה</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w:t>
                            </w:r>
                            <w:r w:rsidRPr="00D007E4">
                              <w:rPr>
                                <w:rFonts w:cs="Tahoma" w:hint="eastAsia"/>
                                <w:color w:val="0B5294"/>
                                <w:spacing w:val="-4"/>
                                <w:sz w:val="24"/>
                                <w:szCs w:val="24"/>
                                <w:rtl/>
                              </w:rPr>
                              <w:t>יוציא</w:t>
                            </w:r>
                            <w:r w:rsidRPr="00D007E4">
                              <w:rPr>
                                <w:rFonts w:cs="Tahoma"/>
                                <w:color w:val="0B5294"/>
                                <w:spacing w:val="-4"/>
                                <w:sz w:val="24"/>
                                <w:szCs w:val="24"/>
                                <w:rtl/>
                              </w:rPr>
                              <w:t xml:space="preserve"> </w:t>
                            </w:r>
                            <w:r w:rsidRPr="00D007E4">
                              <w:rPr>
                                <w:rFonts w:cs="Tahoma" w:hint="eastAsia"/>
                                <w:color w:val="0B5294"/>
                                <w:spacing w:val="-4"/>
                                <w:sz w:val="24"/>
                                <w:szCs w:val="24"/>
                                <w:rtl/>
                              </w:rPr>
                              <w:t>צו</w:t>
                            </w:r>
                            <w:r w:rsidRPr="00D007E4">
                              <w:rPr>
                                <w:rFonts w:cs="Tahoma"/>
                                <w:color w:val="0B5294"/>
                                <w:spacing w:val="-4"/>
                                <w:sz w:val="24"/>
                                <w:szCs w:val="24"/>
                                <w:rtl/>
                              </w:rPr>
                              <w:t xml:space="preserve"> </w:t>
                            </w:r>
                            <w:r w:rsidRPr="00D007E4">
                              <w:rPr>
                                <w:rFonts w:cs="Tahoma" w:hint="eastAsia"/>
                                <w:color w:val="0B5294"/>
                                <w:spacing w:val="-4"/>
                                <w:sz w:val="24"/>
                                <w:szCs w:val="24"/>
                                <w:rtl/>
                              </w:rPr>
                              <w:t>שיורה</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כך</w:t>
                            </w:r>
                            <w:r w:rsidRPr="00D007E4">
                              <w:rPr>
                                <w:rFonts w:cs="Tahoma"/>
                                <w:color w:val="0B5294"/>
                                <w:spacing w:val="-4"/>
                                <w:sz w:val="24"/>
                                <w:szCs w:val="24"/>
                                <w:rtl/>
                              </w:rPr>
                              <w:t xml:space="preserve"> </w:t>
                            </w:r>
                            <w:r w:rsidRPr="00D007E4">
                              <w:rPr>
                                <w:rFonts w:cs="Tahoma" w:hint="eastAsia"/>
                                <w:color w:val="0B5294"/>
                                <w:spacing w:val="-4"/>
                                <w:sz w:val="24"/>
                                <w:szCs w:val="24"/>
                                <w:rtl/>
                              </w:rPr>
                              <w:t>שהמשגיחים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לא</w:t>
                            </w:r>
                            <w:r w:rsidRPr="00D007E4">
                              <w:rPr>
                                <w:rFonts w:cs="Tahoma"/>
                                <w:color w:val="0B5294"/>
                                <w:spacing w:val="-4"/>
                                <w:sz w:val="24"/>
                                <w:szCs w:val="24"/>
                                <w:rtl/>
                              </w:rPr>
                              <w:t xml:space="preserve"> </w:t>
                            </w:r>
                            <w:r w:rsidRPr="00D007E4">
                              <w:rPr>
                                <w:rFonts w:cs="Tahoma" w:hint="eastAsia"/>
                                <w:color w:val="0B5294"/>
                                <w:spacing w:val="-4"/>
                                <w:sz w:val="24"/>
                                <w:szCs w:val="24"/>
                                <w:rtl/>
                              </w:rPr>
                              <w:t>יקבלו</w:t>
                            </w:r>
                            <w:r w:rsidRPr="00D007E4">
                              <w:rPr>
                                <w:rFonts w:cs="Tahoma"/>
                                <w:color w:val="0B5294"/>
                                <w:spacing w:val="-4"/>
                                <w:sz w:val="24"/>
                                <w:szCs w:val="24"/>
                                <w:rtl/>
                              </w:rPr>
                              <w:t xml:space="preserve"> </w:t>
                            </w:r>
                            <w:r w:rsidRPr="00D007E4">
                              <w:rPr>
                                <w:rFonts w:cs="Tahoma" w:hint="eastAsia"/>
                                <w:color w:val="0B5294"/>
                                <w:spacing w:val="-4"/>
                                <w:sz w:val="24"/>
                                <w:szCs w:val="24"/>
                                <w:rtl/>
                              </w:rPr>
                              <w:t>שכר</w:t>
                            </w:r>
                            <w:r w:rsidRPr="00D007E4">
                              <w:rPr>
                                <w:rFonts w:cs="Tahoma"/>
                                <w:color w:val="0B5294"/>
                                <w:spacing w:val="-4"/>
                                <w:sz w:val="24"/>
                                <w:szCs w:val="24"/>
                                <w:rtl/>
                              </w:rPr>
                              <w:t xml:space="preserve"> </w:t>
                            </w:r>
                            <w:r w:rsidRPr="00D007E4">
                              <w:rPr>
                                <w:rFonts w:cs="Tahoma" w:hint="eastAsia"/>
                                <w:color w:val="0B5294"/>
                                <w:spacing w:val="-4"/>
                                <w:sz w:val="24"/>
                                <w:szCs w:val="24"/>
                                <w:rtl/>
                              </w:rPr>
                              <w:t>במישרין</w:t>
                            </w:r>
                            <w:r w:rsidRPr="00D007E4">
                              <w:rPr>
                                <w:rFonts w:cs="Tahoma"/>
                                <w:color w:val="0B5294"/>
                                <w:spacing w:val="-4"/>
                                <w:sz w:val="24"/>
                                <w:szCs w:val="24"/>
                                <w:rtl/>
                              </w:rPr>
                              <w:t xml:space="preserve"> </w:t>
                            </w:r>
                            <w:r w:rsidRPr="00D007E4">
                              <w:rPr>
                                <w:rFonts w:cs="Tahoma" w:hint="eastAsia"/>
                                <w:color w:val="0B5294"/>
                                <w:spacing w:val="-4"/>
                                <w:sz w:val="24"/>
                                <w:szCs w:val="24"/>
                                <w:rtl/>
                              </w:rPr>
                              <w:t>מבתי</w:t>
                            </w:r>
                            <w:r w:rsidRPr="00D007E4">
                              <w:rPr>
                                <w:rFonts w:cs="Tahoma"/>
                                <w:color w:val="0B5294"/>
                                <w:spacing w:val="-4"/>
                                <w:sz w:val="24"/>
                                <w:szCs w:val="24"/>
                                <w:rtl/>
                              </w:rPr>
                              <w:t xml:space="preserve"> </w:t>
                            </w:r>
                            <w:r w:rsidRPr="00D007E4">
                              <w:rPr>
                                <w:rFonts w:cs="Tahoma" w:hint="eastAsia"/>
                                <w:color w:val="0B5294"/>
                                <w:spacing w:val="-4"/>
                                <w:sz w:val="24"/>
                                <w:szCs w:val="24"/>
                                <w:rtl/>
                              </w:rPr>
                              <w:t>העסק</w:t>
                            </w:r>
                            <w:r w:rsidRPr="00D007E4">
                              <w:rPr>
                                <w:rFonts w:cs="Tahoma"/>
                                <w:color w:val="0B5294"/>
                                <w:spacing w:val="-4"/>
                                <w:sz w:val="24"/>
                                <w:szCs w:val="24"/>
                                <w:rtl/>
                              </w:rPr>
                              <w:t xml:space="preserve"> </w:t>
                            </w:r>
                            <w:r w:rsidRPr="00D007E4">
                              <w:rPr>
                                <w:rFonts w:cs="Tahoma" w:hint="eastAsia"/>
                                <w:color w:val="0B5294"/>
                                <w:spacing w:val="-4"/>
                                <w:sz w:val="24"/>
                                <w:szCs w:val="24"/>
                                <w:rtl/>
                              </w:rPr>
                              <w:t>המושגחים</w:t>
                            </w:r>
                            <w:r w:rsidRPr="00D007E4">
                              <w:rPr>
                                <w:rFonts w:cs="Tahoma"/>
                                <w:color w:val="0B5294"/>
                                <w:spacing w:val="-4"/>
                                <w:sz w:val="24"/>
                                <w:szCs w:val="24"/>
                                <w:rtl/>
                              </w:rPr>
                              <w:t xml:space="preserve">, </w:t>
                            </w:r>
                            <w:r w:rsidRPr="00D007E4">
                              <w:rPr>
                                <w:rFonts w:cs="Tahoma" w:hint="eastAsia"/>
                                <w:color w:val="0B5294"/>
                                <w:spacing w:val="-4"/>
                                <w:sz w:val="24"/>
                                <w:szCs w:val="24"/>
                                <w:rtl/>
                              </w:rPr>
                              <w:t>ושהרבנות</w:t>
                            </w:r>
                            <w:r w:rsidRPr="00D007E4">
                              <w:rPr>
                                <w:rFonts w:cs="Tahoma"/>
                                <w:color w:val="0B5294"/>
                                <w:spacing w:val="-4"/>
                                <w:sz w:val="24"/>
                                <w:szCs w:val="24"/>
                                <w:rtl/>
                              </w:rPr>
                              <w:t xml:space="preserve"> </w:t>
                            </w:r>
                            <w:r w:rsidRPr="00D007E4">
                              <w:rPr>
                                <w:rFonts w:cs="Tahoma" w:hint="eastAsia"/>
                                <w:color w:val="0B5294"/>
                                <w:spacing w:val="-4"/>
                                <w:sz w:val="24"/>
                                <w:szCs w:val="24"/>
                                <w:rtl/>
                              </w:rPr>
                              <w:t>תקבע</w:t>
                            </w:r>
                            <w:r w:rsidRPr="00D007E4">
                              <w:rPr>
                                <w:rFonts w:cs="Tahoma"/>
                                <w:color w:val="0B5294"/>
                                <w:spacing w:val="-4"/>
                                <w:sz w:val="24"/>
                                <w:szCs w:val="24"/>
                                <w:rtl/>
                              </w:rPr>
                              <w:t xml:space="preserve"> </w:t>
                            </w:r>
                            <w:r w:rsidRPr="00D007E4">
                              <w:rPr>
                                <w:rFonts w:cs="Tahoma" w:hint="eastAsia"/>
                                <w:color w:val="0B5294"/>
                                <w:spacing w:val="-4"/>
                                <w:sz w:val="24"/>
                                <w:szCs w:val="24"/>
                                <w:rtl/>
                              </w:rPr>
                              <w:t>נהלים</w:t>
                            </w:r>
                            <w:r w:rsidRPr="00D007E4">
                              <w:rPr>
                                <w:rFonts w:cs="Tahoma"/>
                                <w:color w:val="0B5294"/>
                                <w:spacing w:val="-4"/>
                                <w:sz w:val="24"/>
                                <w:szCs w:val="24"/>
                                <w:rtl/>
                              </w:rPr>
                              <w:t xml:space="preserve"> </w:t>
                            </w:r>
                            <w:r w:rsidRPr="00D007E4">
                              <w:rPr>
                                <w:rFonts w:cs="Tahoma" w:hint="eastAsia"/>
                                <w:color w:val="0B5294"/>
                                <w:spacing w:val="-4"/>
                                <w:sz w:val="24"/>
                                <w:szCs w:val="24"/>
                                <w:rtl/>
                              </w:rPr>
                              <w:t>להעסקת</w:t>
                            </w:r>
                            <w:r w:rsidRPr="00D007E4">
                              <w:rPr>
                                <w:rFonts w:cs="Tahoma"/>
                                <w:color w:val="0B5294"/>
                                <w:spacing w:val="-4"/>
                                <w:sz w:val="24"/>
                                <w:szCs w:val="24"/>
                                <w:rtl/>
                              </w:rPr>
                              <w:t xml:space="preserve">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ולהכשרתם</w:t>
                            </w:r>
                            <w:r w:rsidRPr="00D007E4">
                              <w:rPr>
                                <w:rFonts w:cs="Tahoma"/>
                                <w:color w:val="0B5294"/>
                                <w:spacing w:val="-4"/>
                                <w:sz w:val="24"/>
                                <w:szCs w:val="24"/>
                                <w:rtl/>
                              </w:rPr>
                              <w:t xml:space="preserve">. </w:t>
                            </w:r>
                            <w:r w:rsidRPr="00D007E4">
                              <w:rPr>
                                <w:rFonts w:cs="Tahoma" w:hint="eastAsia"/>
                                <w:color w:val="0B5294"/>
                                <w:spacing w:val="-4"/>
                                <w:sz w:val="24"/>
                                <w:szCs w:val="24"/>
                                <w:rtl/>
                              </w:rPr>
                              <w:t>עתירה</w:t>
                            </w:r>
                            <w:r w:rsidRPr="00D007E4">
                              <w:rPr>
                                <w:rFonts w:cs="Tahoma"/>
                                <w:color w:val="0B5294"/>
                                <w:spacing w:val="-4"/>
                                <w:sz w:val="24"/>
                                <w:szCs w:val="24"/>
                                <w:rtl/>
                              </w:rPr>
                              <w:t xml:space="preserve"> </w:t>
                            </w:r>
                            <w:r w:rsidRPr="00D007E4">
                              <w:rPr>
                                <w:rFonts w:cs="Tahoma" w:hint="eastAsia"/>
                                <w:color w:val="0B5294"/>
                                <w:spacing w:val="-4"/>
                                <w:sz w:val="24"/>
                                <w:szCs w:val="24"/>
                                <w:rtl/>
                              </w:rPr>
                              <w:t>זו</w:t>
                            </w:r>
                            <w:r w:rsidRPr="00D007E4">
                              <w:rPr>
                                <w:rFonts w:cs="Tahoma"/>
                                <w:color w:val="0B5294"/>
                                <w:spacing w:val="-4"/>
                                <w:sz w:val="24"/>
                                <w:szCs w:val="24"/>
                                <w:rtl/>
                              </w:rPr>
                              <w:t xml:space="preserve"> </w:t>
                            </w:r>
                            <w:r w:rsidRPr="00D007E4">
                              <w:rPr>
                                <w:rFonts w:cs="Tahoma" w:hint="eastAsia"/>
                                <w:color w:val="0B5294"/>
                                <w:spacing w:val="-4"/>
                                <w:sz w:val="24"/>
                                <w:szCs w:val="24"/>
                                <w:rtl/>
                              </w:rPr>
                              <w:t>עדיין</w:t>
                            </w:r>
                            <w:r w:rsidRPr="00D007E4">
                              <w:rPr>
                                <w:rFonts w:cs="Tahoma"/>
                                <w:color w:val="0B5294"/>
                                <w:spacing w:val="-4"/>
                                <w:sz w:val="24"/>
                                <w:szCs w:val="24"/>
                                <w:rtl/>
                              </w:rPr>
                              <w:t xml:space="preserve"> </w:t>
                            </w:r>
                            <w:r w:rsidRPr="00D007E4">
                              <w:rPr>
                                <w:rFonts w:cs="Tahoma" w:hint="eastAsia"/>
                                <w:color w:val="0B5294"/>
                                <w:spacing w:val="-4"/>
                                <w:sz w:val="24"/>
                                <w:szCs w:val="24"/>
                                <w:rtl/>
                              </w:rPr>
                              <w:t>תלויה</w:t>
                            </w:r>
                            <w:r w:rsidRPr="00D007E4">
                              <w:rPr>
                                <w:rFonts w:cs="Tahoma"/>
                                <w:color w:val="0B5294"/>
                                <w:spacing w:val="-4"/>
                                <w:sz w:val="24"/>
                                <w:szCs w:val="24"/>
                                <w:rtl/>
                              </w:rPr>
                              <w:t xml:space="preserve"> </w:t>
                            </w:r>
                            <w:r w:rsidRPr="00D007E4">
                              <w:rPr>
                                <w:rFonts w:cs="Tahoma" w:hint="eastAsia"/>
                                <w:color w:val="0B5294"/>
                                <w:spacing w:val="-4"/>
                                <w:sz w:val="24"/>
                                <w:szCs w:val="24"/>
                                <w:rtl/>
                              </w:rPr>
                              <w:t>ועומדת</w:t>
                            </w:r>
                            <w:r w:rsidRPr="00D007E4">
                              <w:rPr>
                                <w:rFonts w:cs="Tahoma"/>
                                <w:color w:val="0B5294"/>
                                <w:spacing w:val="-4"/>
                                <w:sz w:val="24"/>
                                <w:szCs w:val="24"/>
                                <w:rtl/>
                              </w:rPr>
                              <w:t xml:space="preserve"> </w:t>
                            </w:r>
                            <w:r w:rsidRPr="00D007E4">
                              <w:rPr>
                                <w:rFonts w:cs="Tahoma" w:hint="eastAsia"/>
                                <w:color w:val="0B5294"/>
                                <w:spacing w:val="-4"/>
                                <w:sz w:val="24"/>
                                <w:szCs w:val="24"/>
                                <w:rtl/>
                              </w:rPr>
                              <w:t>ומאז</w:t>
                            </w:r>
                            <w:r w:rsidRPr="00D007E4">
                              <w:rPr>
                                <w:rFonts w:cs="Tahoma"/>
                                <w:color w:val="0B5294"/>
                                <w:spacing w:val="-4"/>
                                <w:sz w:val="24"/>
                                <w:szCs w:val="24"/>
                                <w:rtl/>
                              </w:rPr>
                              <w:t xml:space="preserve"> </w:t>
                            </w:r>
                            <w:r w:rsidRPr="00D007E4">
                              <w:rPr>
                                <w:rFonts w:cs="Tahoma" w:hint="eastAsia"/>
                                <w:color w:val="0B5294"/>
                                <w:spacing w:val="-4"/>
                                <w:sz w:val="24"/>
                                <w:szCs w:val="24"/>
                                <w:rtl/>
                              </w:rPr>
                              <w:t>ועד</w:t>
                            </w:r>
                            <w:r w:rsidRPr="00D007E4">
                              <w:rPr>
                                <w:rFonts w:cs="Tahoma"/>
                                <w:color w:val="0B5294"/>
                                <w:spacing w:val="-4"/>
                                <w:sz w:val="24"/>
                                <w:szCs w:val="24"/>
                                <w:rtl/>
                              </w:rPr>
                              <w:t xml:space="preserve"> </w:t>
                            </w:r>
                            <w:r w:rsidRPr="00D007E4">
                              <w:rPr>
                                <w:rFonts w:cs="Tahoma" w:hint="eastAsia"/>
                                <w:color w:val="0B5294"/>
                                <w:spacing w:val="-4"/>
                                <w:sz w:val="24"/>
                                <w:szCs w:val="24"/>
                                <w:rtl/>
                              </w:rPr>
                              <w:t>היום</w:t>
                            </w:r>
                            <w:r w:rsidRPr="00D007E4">
                              <w:rPr>
                                <w:rFonts w:cs="Tahoma"/>
                                <w:color w:val="0B5294"/>
                                <w:spacing w:val="-4"/>
                                <w:sz w:val="24"/>
                                <w:szCs w:val="24"/>
                                <w:rtl/>
                              </w:rPr>
                              <w:t xml:space="preserve"> </w:t>
                            </w:r>
                            <w:r w:rsidRPr="00D007E4">
                              <w:rPr>
                                <w:rFonts w:cs="Tahoma" w:hint="eastAsia"/>
                                <w:color w:val="0B5294"/>
                                <w:spacing w:val="-4"/>
                                <w:sz w:val="24"/>
                                <w:szCs w:val="24"/>
                                <w:rtl/>
                              </w:rPr>
                              <w:t>לא</w:t>
                            </w:r>
                            <w:r w:rsidRPr="00D007E4">
                              <w:rPr>
                                <w:rFonts w:cs="Tahoma"/>
                                <w:color w:val="0B5294"/>
                                <w:spacing w:val="-4"/>
                                <w:sz w:val="24"/>
                                <w:szCs w:val="24"/>
                                <w:rtl/>
                              </w:rPr>
                              <w:t xml:space="preserve"> </w:t>
                            </w:r>
                            <w:r w:rsidRPr="00D007E4">
                              <w:rPr>
                                <w:rFonts w:cs="Tahoma" w:hint="eastAsia"/>
                                <w:color w:val="0B5294"/>
                                <w:spacing w:val="-4"/>
                                <w:sz w:val="24"/>
                                <w:szCs w:val="24"/>
                                <w:rtl/>
                              </w:rPr>
                              <w:t>פתר</w:t>
                            </w:r>
                            <w:r w:rsidRPr="00D007E4">
                              <w:rPr>
                                <w:rFonts w:cs="Tahoma"/>
                                <w:color w:val="0B5294"/>
                                <w:spacing w:val="-4"/>
                                <w:sz w:val="24"/>
                                <w:szCs w:val="24"/>
                                <w:rtl/>
                              </w:rPr>
                              <w:t xml:space="preserve"> </w:t>
                            </w:r>
                            <w:r w:rsidRPr="00D007E4">
                              <w:rPr>
                                <w:rFonts w:cs="Tahoma" w:hint="eastAsia"/>
                                <w:color w:val="0B5294"/>
                                <w:spacing w:val="-4"/>
                                <w:sz w:val="24"/>
                                <w:szCs w:val="24"/>
                                <w:rtl/>
                              </w:rPr>
                              <w:t>המשרד</w:t>
                            </w:r>
                            <w:r w:rsidRPr="00D007E4">
                              <w:rPr>
                                <w:rFonts w:cs="Tahoma"/>
                                <w:color w:val="0B5294"/>
                                <w:spacing w:val="-4"/>
                                <w:sz w:val="24"/>
                                <w:szCs w:val="24"/>
                                <w:rtl/>
                              </w:rPr>
                              <w:t xml:space="preserve"> </w:t>
                            </w:r>
                            <w:r w:rsidRPr="00D007E4">
                              <w:rPr>
                                <w:rFonts w:cs="Tahoma" w:hint="eastAsia"/>
                                <w:color w:val="0B5294"/>
                                <w:spacing w:val="-4"/>
                                <w:sz w:val="24"/>
                                <w:szCs w:val="24"/>
                                <w:rtl/>
                              </w:rPr>
                              <w:t>סוגיות</w:t>
                            </w:r>
                            <w:r w:rsidRPr="00D007E4">
                              <w:rPr>
                                <w:rFonts w:cs="Tahoma"/>
                                <w:color w:val="0B5294"/>
                                <w:spacing w:val="-4"/>
                                <w:sz w:val="24"/>
                                <w:szCs w:val="24"/>
                                <w:rtl/>
                              </w:rPr>
                              <w:t xml:space="preserve"> </w:t>
                            </w:r>
                            <w:r w:rsidRPr="00D007E4">
                              <w:rPr>
                                <w:rFonts w:cs="Tahoma" w:hint="eastAsia"/>
                                <w:color w:val="0B5294"/>
                                <w:spacing w:val="-4"/>
                                <w:sz w:val="24"/>
                                <w:szCs w:val="24"/>
                                <w:rtl/>
                              </w:rPr>
                              <w:t>אלה</w:t>
                            </w:r>
                          </w:p>
                          <w:p w:rsidR="00D007E4" w:rsidRPr="00373C5D" w:rsidP="00D007E4">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74717488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926550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4"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79392" filled="f" stroked="f">
                <v:textbox>
                  <w:txbxContent>
                    <w:p w:rsidR="00D007E4" w:rsidRPr="00373C5D" w:rsidP="00D007E4">
                      <w:pPr>
                        <w:spacing w:line="240" w:lineRule="atLeast"/>
                        <w:rPr>
                          <w:rFonts w:cs="Tahoma"/>
                          <w:b/>
                          <w:bCs/>
                          <w:color w:val="0B5294"/>
                          <w:sz w:val="48"/>
                          <w:szCs w:val="48"/>
                          <w:rtl/>
                        </w:rPr>
                      </w:pPr>
                      <w:drawing>
                        <wp:inline distT="0" distB="0" distL="0" distR="0">
                          <wp:extent cx="311150" cy="256800"/>
                          <wp:effectExtent l="0" t="0" r="0" b="0"/>
                          <wp:docPr id="12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717540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בשנת</w:t>
                      </w:r>
                      <w:r w:rsidRPr="00D007E4">
                        <w:rPr>
                          <w:rFonts w:cs="Tahoma"/>
                          <w:color w:val="0B5294"/>
                          <w:spacing w:val="-4"/>
                          <w:sz w:val="24"/>
                          <w:szCs w:val="24"/>
                          <w:rtl/>
                        </w:rPr>
                        <w:t xml:space="preserve"> 2004 </w:t>
                      </w:r>
                      <w:r w:rsidRPr="00D007E4">
                        <w:rPr>
                          <w:rFonts w:cs="Tahoma" w:hint="eastAsia"/>
                          <w:color w:val="0B5294"/>
                          <w:spacing w:val="-4"/>
                          <w:sz w:val="24"/>
                          <w:szCs w:val="24"/>
                          <w:rtl/>
                        </w:rPr>
                        <w:t>עתרה</w:t>
                      </w:r>
                      <w:r w:rsidRPr="00D007E4">
                        <w:rPr>
                          <w:rFonts w:cs="Tahoma"/>
                          <w:color w:val="0B5294"/>
                          <w:spacing w:val="-4"/>
                          <w:sz w:val="24"/>
                          <w:szCs w:val="24"/>
                          <w:rtl/>
                        </w:rPr>
                        <w:t xml:space="preserve"> </w:t>
                      </w:r>
                      <w:r w:rsidRPr="00D007E4">
                        <w:rPr>
                          <w:rFonts w:cs="Tahoma" w:hint="eastAsia"/>
                          <w:color w:val="0B5294"/>
                          <w:spacing w:val="-4"/>
                          <w:sz w:val="24"/>
                          <w:szCs w:val="24"/>
                          <w:rtl/>
                        </w:rPr>
                        <w:t>התנועה</w:t>
                      </w:r>
                      <w:r w:rsidRPr="00D007E4">
                        <w:rPr>
                          <w:rFonts w:cs="Tahoma"/>
                          <w:color w:val="0B5294"/>
                          <w:spacing w:val="-4"/>
                          <w:sz w:val="24"/>
                          <w:szCs w:val="24"/>
                          <w:rtl/>
                        </w:rPr>
                        <w:t xml:space="preserve"> </w:t>
                      </w:r>
                      <w:r w:rsidRPr="00D007E4">
                        <w:rPr>
                          <w:rFonts w:cs="Tahoma" w:hint="eastAsia"/>
                          <w:color w:val="0B5294"/>
                          <w:spacing w:val="-4"/>
                          <w:sz w:val="24"/>
                          <w:szCs w:val="24"/>
                          <w:rtl/>
                        </w:rPr>
                        <w:t>להגינות</w:t>
                      </w:r>
                      <w:r w:rsidRPr="00D007E4">
                        <w:rPr>
                          <w:rFonts w:cs="Tahoma"/>
                          <w:color w:val="0B5294"/>
                          <w:spacing w:val="-4"/>
                          <w:sz w:val="24"/>
                          <w:szCs w:val="24"/>
                          <w:rtl/>
                        </w:rPr>
                        <w:t xml:space="preserve"> </w:t>
                      </w:r>
                      <w:r w:rsidRPr="00D007E4">
                        <w:rPr>
                          <w:rFonts w:cs="Tahoma" w:hint="eastAsia"/>
                          <w:color w:val="0B5294"/>
                          <w:spacing w:val="-4"/>
                          <w:sz w:val="24"/>
                          <w:szCs w:val="24"/>
                          <w:rtl/>
                        </w:rPr>
                        <w:t>שלטונית</w:t>
                      </w:r>
                      <w:r w:rsidRPr="00D007E4">
                        <w:rPr>
                          <w:rFonts w:cs="Tahoma"/>
                          <w:color w:val="0B5294"/>
                          <w:spacing w:val="-4"/>
                          <w:sz w:val="24"/>
                          <w:szCs w:val="24"/>
                          <w:rtl/>
                        </w:rPr>
                        <w:t xml:space="preserve"> </w:t>
                      </w:r>
                      <w:r w:rsidRPr="00D007E4">
                        <w:rPr>
                          <w:rFonts w:cs="Tahoma" w:hint="eastAsia"/>
                          <w:color w:val="0B5294"/>
                          <w:spacing w:val="-4"/>
                          <w:sz w:val="24"/>
                          <w:szCs w:val="24"/>
                          <w:rtl/>
                        </w:rPr>
                        <w:t>לבג</w:t>
                      </w:r>
                      <w:r w:rsidRPr="00D007E4">
                        <w:rPr>
                          <w:rFonts w:cs="Tahoma"/>
                          <w:color w:val="0B5294"/>
                          <w:spacing w:val="-4"/>
                          <w:sz w:val="24"/>
                          <w:szCs w:val="24"/>
                          <w:rtl/>
                        </w:rPr>
                        <w:t>"</w:t>
                      </w:r>
                      <w:r w:rsidRPr="00D007E4">
                        <w:rPr>
                          <w:rFonts w:cs="Tahoma" w:hint="eastAsia"/>
                          <w:color w:val="0B5294"/>
                          <w:spacing w:val="-4"/>
                          <w:sz w:val="24"/>
                          <w:szCs w:val="24"/>
                          <w:rtl/>
                        </w:rPr>
                        <w:t>ץ</w:t>
                      </w:r>
                      <w:r w:rsidRPr="00D007E4">
                        <w:rPr>
                          <w:rFonts w:cs="Tahoma"/>
                          <w:color w:val="0B5294"/>
                          <w:spacing w:val="-4"/>
                          <w:sz w:val="24"/>
                          <w:szCs w:val="24"/>
                          <w:rtl/>
                        </w:rPr>
                        <w:t xml:space="preserve">  </w:t>
                      </w:r>
                      <w:r w:rsidRPr="00D007E4">
                        <w:rPr>
                          <w:rFonts w:cs="Tahoma" w:hint="eastAsia"/>
                          <w:color w:val="0B5294"/>
                          <w:spacing w:val="-4"/>
                          <w:sz w:val="24"/>
                          <w:szCs w:val="24"/>
                          <w:rtl/>
                        </w:rPr>
                        <w:t>וביקשה</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w:t>
                      </w:r>
                      <w:r w:rsidRPr="00D007E4">
                        <w:rPr>
                          <w:rFonts w:cs="Tahoma" w:hint="eastAsia"/>
                          <w:color w:val="0B5294"/>
                          <w:spacing w:val="-4"/>
                          <w:sz w:val="24"/>
                          <w:szCs w:val="24"/>
                          <w:rtl/>
                        </w:rPr>
                        <w:t>יוציא</w:t>
                      </w:r>
                      <w:r w:rsidRPr="00D007E4">
                        <w:rPr>
                          <w:rFonts w:cs="Tahoma"/>
                          <w:color w:val="0B5294"/>
                          <w:spacing w:val="-4"/>
                          <w:sz w:val="24"/>
                          <w:szCs w:val="24"/>
                          <w:rtl/>
                        </w:rPr>
                        <w:t xml:space="preserve"> </w:t>
                      </w:r>
                      <w:r w:rsidRPr="00D007E4">
                        <w:rPr>
                          <w:rFonts w:cs="Tahoma" w:hint="eastAsia"/>
                          <w:color w:val="0B5294"/>
                          <w:spacing w:val="-4"/>
                          <w:sz w:val="24"/>
                          <w:szCs w:val="24"/>
                          <w:rtl/>
                        </w:rPr>
                        <w:t>צו</w:t>
                      </w:r>
                      <w:r w:rsidRPr="00D007E4">
                        <w:rPr>
                          <w:rFonts w:cs="Tahoma"/>
                          <w:color w:val="0B5294"/>
                          <w:spacing w:val="-4"/>
                          <w:sz w:val="24"/>
                          <w:szCs w:val="24"/>
                          <w:rtl/>
                        </w:rPr>
                        <w:t xml:space="preserve"> </w:t>
                      </w:r>
                      <w:r w:rsidRPr="00D007E4">
                        <w:rPr>
                          <w:rFonts w:cs="Tahoma" w:hint="eastAsia"/>
                          <w:color w:val="0B5294"/>
                          <w:spacing w:val="-4"/>
                          <w:sz w:val="24"/>
                          <w:szCs w:val="24"/>
                          <w:rtl/>
                        </w:rPr>
                        <w:t>שיורה</w:t>
                      </w:r>
                      <w:r w:rsidRPr="00D007E4">
                        <w:rPr>
                          <w:rFonts w:cs="Tahoma"/>
                          <w:color w:val="0B5294"/>
                          <w:spacing w:val="-4"/>
                          <w:sz w:val="24"/>
                          <w:szCs w:val="24"/>
                          <w:rtl/>
                        </w:rPr>
                        <w:t xml:space="preserve"> </w:t>
                      </w: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כך</w:t>
                      </w:r>
                      <w:r w:rsidRPr="00D007E4">
                        <w:rPr>
                          <w:rFonts w:cs="Tahoma"/>
                          <w:color w:val="0B5294"/>
                          <w:spacing w:val="-4"/>
                          <w:sz w:val="24"/>
                          <w:szCs w:val="24"/>
                          <w:rtl/>
                        </w:rPr>
                        <w:t xml:space="preserve"> </w:t>
                      </w:r>
                      <w:r w:rsidRPr="00D007E4">
                        <w:rPr>
                          <w:rFonts w:cs="Tahoma" w:hint="eastAsia"/>
                          <w:color w:val="0B5294"/>
                          <w:spacing w:val="-4"/>
                          <w:sz w:val="24"/>
                          <w:szCs w:val="24"/>
                          <w:rtl/>
                        </w:rPr>
                        <w:t>שהמשגיחים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לא</w:t>
                      </w:r>
                      <w:r w:rsidRPr="00D007E4">
                        <w:rPr>
                          <w:rFonts w:cs="Tahoma"/>
                          <w:color w:val="0B5294"/>
                          <w:spacing w:val="-4"/>
                          <w:sz w:val="24"/>
                          <w:szCs w:val="24"/>
                          <w:rtl/>
                        </w:rPr>
                        <w:t xml:space="preserve"> </w:t>
                      </w:r>
                      <w:r w:rsidRPr="00D007E4">
                        <w:rPr>
                          <w:rFonts w:cs="Tahoma" w:hint="eastAsia"/>
                          <w:color w:val="0B5294"/>
                          <w:spacing w:val="-4"/>
                          <w:sz w:val="24"/>
                          <w:szCs w:val="24"/>
                          <w:rtl/>
                        </w:rPr>
                        <w:t>יקבלו</w:t>
                      </w:r>
                      <w:r w:rsidRPr="00D007E4">
                        <w:rPr>
                          <w:rFonts w:cs="Tahoma"/>
                          <w:color w:val="0B5294"/>
                          <w:spacing w:val="-4"/>
                          <w:sz w:val="24"/>
                          <w:szCs w:val="24"/>
                          <w:rtl/>
                        </w:rPr>
                        <w:t xml:space="preserve"> </w:t>
                      </w:r>
                      <w:r w:rsidRPr="00D007E4">
                        <w:rPr>
                          <w:rFonts w:cs="Tahoma" w:hint="eastAsia"/>
                          <w:color w:val="0B5294"/>
                          <w:spacing w:val="-4"/>
                          <w:sz w:val="24"/>
                          <w:szCs w:val="24"/>
                          <w:rtl/>
                        </w:rPr>
                        <w:t>שכר</w:t>
                      </w:r>
                      <w:r w:rsidRPr="00D007E4">
                        <w:rPr>
                          <w:rFonts w:cs="Tahoma"/>
                          <w:color w:val="0B5294"/>
                          <w:spacing w:val="-4"/>
                          <w:sz w:val="24"/>
                          <w:szCs w:val="24"/>
                          <w:rtl/>
                        </w:rPr>
                        <w:t xml:space="preserve"> </w:t>
                      </w:r>
                      <w:r w:rsidRPr="00D007E4">
                        <w:rPr>
                          <w:rFonts w:cs="Tahoma" w:hint="eastAsia"/>
                          <w:color w:val="0B5294"/>
                          <w:spacing w:val="-4"/>
                          <w:sz w:val="24"/>
                          <w:szCs w:val="24"/>
                          <w:rtl/>
                        </w:rPr>
                        <w:t>במישרין</w:t>
                      </w:r>
                      <w:r w:rsidRPr="00D007E4">
                        <w:rPr>
                          <w:rFonts w:cs="Tahoma"/>
                          <w:color w:val="0B5294"/>
                          <w:spacing w:val="-4"/>
                          <w:sz w:val="24"/>
                          <w:szCs w:val="24"/>
                          <w:rtl/>
                        </w:rPr>
                        <w:t xml:space="preserve"> </w:t>
                      </w:r>
                      <w:r w:rsidRPr="00D007E4">
                        <w:rPr>
                          <w:rFonts w:cs="Tahoma" w:hint="eastAsia"/>
                          <w:color w:val="0B5294"/>
                          <w:spacing w:val="-4"/>
                          <w:sz w:val="24"/>
                          <w:szCs w:val="24"/>
                          <w:rtl/>
                        </w:rPr>
                        <w:t>מבתי</w:t>
                      </w:r>
                      <w:r w:rsidRPr="00D007E4">
                        <w:rPr>
                          <w:rFonts w:cs="Tahoma"/>
                          <w:color w:val="0B5294"/>
                          <w:spacing w:val="-4"/>
                          <w:sz w:val="24"/>
                          <w:szCs w:val="24"/>
                          <w:rtl/>
                        </w:rPr>
                        <w:t xml:space="preserve"> </w:t>
                      </w:r>
                      <w:r w:rsidRPr="00D007E4">
                        <w:rPr>
                          <w:rFonts w:cs="Tahoma" w:hint="eastAsia"/>
                          <w:color w:val="0B5294"/>
                          <w:spacing w:val="-4"/>
                          <w:sz w:val="24"/>
                          <w:szCs w:val="24"/>
                          <w:rtl/>
                        </w:rPr>
                        <w:t>העסק</w:t>
                      </w:r>
                      <w:r w:rsidRPr="00D007E4">
                        <w:rPr>
                          <w:rFonts w:cs="Tahoma"/>
                          <w:color w:val="0B5294"/>
                          <w:spacing w:val="-4"/>
                          <w:sz w:val="24"/>
                          <w:szCs w:val="24"/>
                          <w:rtl/>
                        </w:rPr>
                        <w:t xml:space="preserve"> </w:t>
                      </w:r>
                      <w:r w:rsidRPr="00D007E4">
                        <w:rPr>
                          <w:rFonts w:cs="Tahoma" w:hint="eastAsia"/>
                          <w:color w:val="0B5294"/>
                          <w:spacing w:val="-4"/>
                          <w:sz w:val="24"/>
                          <w:szCs w:val="24"/>
                          <w:rtl/>
                        </w:rPr>
                        <w:t>המושגחים</w:t>
                      </w:r>
                      <w:r w:rsidRPr="00D007E4">
                        <w:rPr>
                          <w:rFonts w:cs="Tahoma"/>
                          <w:color w:val="0B5294"/>
                          <w:spacing w:val="-4"/>
                          <w:sz w:val="24"/>
                          <w:szCs w:val="24"/>
                          <w:rtl/>
                        </w:rPr>
                        <w:t xml:space="preserve">, </w:t>
                      </w:r>
                      <w:r w:rsidRPr="00D007E4">
                        <w:rPr>
                          <w:rFonts w:cs="Tahoma" w:hint="eastAsia"/>
                          <w:color w:val="0B5294"/>
                          <w:spacing w:val="-4"/>
                          <w:sz w:val="24"/>
                          <w:szCs w:val="24"/>
                          <w:rtl/>
                        </w:rPr>
                        <w:t>ושהרבנות</w:t>
                      </w:r>
                      <w:r w:rsidRPr="00D007E4">
                        <w:rPr>
                          <w:rFonts w:cs="Tahoma"/>
                          <w:color w:val="0B5294"/>
                          <w:spacing w:val="-4"/>
                          <w:sz w:val="24"/>
                          <w:szCs w:val="24"/>
                          <w:rtl/>
                        </w:rPr>
                        <w:t xml:space="preserve"> </w:t>
                      </w:r>
                      <w:r w:rsidRPr="00D007E4">
                        <w:rPr>
                          <w:rFonts w:cs="Tahoma" w:hint="eastAsia"/>
                          <w:color w:val="0B5294"/>
                          <w:spacing w:val="-4"/>
                          <w:sz w:val="24"/>
                          <w:szCs w:val="24"/>
                          <w:rtl/>
                        </w:rPr>
                        <w:t>תקבע</w:t>
                      </w:r>
                      <w:r w:rsidRPr="00D007E4">
                        <w:rPr>
                          <w:rFonts w:cs="Tahoma"/>
                          <w:color w:val="0B5294"/>
                          <w:spacing w:val="-4"/>
                          <w:sz w:val="24"/>
                          <w:szCs w:val="24"/>
                          <w:rtl/>
                        </w:rPr>
                        <w:t xml:space="preserve"> </w:t>
                      </w:r>
                      <w:r w:rsidRPr="00D007E4">
                        <w:rPr>
                          <w:rFonts w:cs="Tahoma" w:hint="eastAsia"/>
                          <w:color w:val="0B5294"/>
                          <w:spacing w:val="-4"/>
                          <w:sz w:val="24"/>
                          <w:szCs w:val="24"/>
                          <w:rtl/>
                        </w:rPr>
                        <w:t>נהלים</w:t>
                      </w:r>
                      <w:r w:rsidRPr="00D007E4">
                        <w:rPr>
                          <w:rFonts w:cs="Tahoma"/>
                          <w:color w:val="0B5294"/>
                          <w:spacing w:val="-4"/>
                          <w:sz w:val="24"/>
                          <w:szCs w:val="24"/>
                          <w:rtl/>
                        </w:rPr>
                        <w:t xml:space="preserve"> </w:t>
                      </w:r>
                      <w:r w:rsidRPr="00D007E4">
                        <w:rPr>
                          <w:rFonts w:cs="Tahoma" w:hint="eastAsia"/>
                          <w:color w:val="0B5294"/>
                          <w:spacing w:val="-4"/>
                          <w:sz w:val="24"/>
                          <w:szCs w:val="24"/>
                          <w:rtl/>
                        </w:rPr>
                        <w:t>להעסקת</w:t>
                      </w:r>
                      <w:r w:rsidRPr="00D007E4">
                        <w:rPr>
                          <w:rFonts w:cs="Tahoma"/>
                          <w:color w:val="0B5294"/>
                          <w:spacing w:val="-4"/>
                          <w:sz w:val="24"/>
                          <w:szCs w:val="24"/>
                          <w:rtl/>
                        </w:rPr>
                        <w:t xml:space="preserve">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ולהכשרתם</w:t>
                      </w:r>
                      <w:r w:rsidRPr="00D007E4">
                        <w:rPr>
                          <w:rFonts w:cs="Tahoma"/>
                          <w:color w:val="0B5294"/>
                          <w:spacing w:val="-4"/>
                          <w:sz w:val="24"/>
                          <w:szCs w:val="24"/>
                          <w:rtl/>
                        </w:rPr>
                        <w:t xml:space="preserve">. </w:t>
                      </w:r>
                      <w:r w:rsidRPr="00D007E4">
                        <w:rPr>
                          <w:rFonts w:cs="Tahoma" w:hint="eastAsia"/>
                          <w:color w:val="0B5294"/>
                          <w:spacing w:val="-4"/>
                          <w:sz w:val="24"/>
                          <w:szCs w:val="24"/>
                          <w:rtl/>
                        </w:rPr>
                        <w:t>עתירה</w:t>
                      </w:r>
                      <w:r w:rsidRPr="00D007E4">
                        <w:rPr>
                          <w:rFonts w:cs="Tahoma"/>
                          <w:color w:val="0B5294"/>
                          <w:spacing w:val="-4"/>
                          <w:sz w:val="24"/>
                          <w:szCs w:val="24"/>
                          <w:rtl/>
                        </w:rPr>
                        <w:t xml:space="preserve"> </w:t>
                      </w:r>
                      <w:r w:rsidRPr="00D007E4">
                        <w:rPr>
                          <w:rFonts w:cs="Tahoma" w:hint="eastAsia"/>
                          <w:color w:val="0B5294"/>
                          <w:spacing w:val="-4"/>
                          <w:sz w:val="24"/>
                          <w:szCs w:val="24"/>
                          <w:rtl/>
                        </w:rPr>
                        <w:t>זו</w:t>
                      </w:r>
                      <w:r w:rsidRPr="00D007E4">
                        <w:rPr>
                          <w:rFonts w:cs="Tahoma"/>
                          <w:color w:val="0B5294"/>
                          <w:spacing w:val="-4"/>
                          <w:sz w:val="24"/>
                          <w:szCs w:val="24"/>
                          <w:rtl/>
                        </w:rPr>
                        <w:t xml:space="preserve"> </w:t>
                      </w:r>
                      <w:r w:rsidRPr="00D007E4">
                        <w:rPr>
                          <w:rFonts w:cs="Tahoma" w:hint="eastAsia"/>
                          <w:color w:val="0B5294"/>
                          <w:spacing w:val="-4"/>
                          <w:sz w:val="24"/>
                          <w:szCs w:val="24"/>
                          <w:rtl/>
                        </w:rPr>
                        <w:t>עדיין</w:t>
                      </w:r>
                      <w:r w:rsidRPr="00D007E4">
                        <w:rPr>
                          <w:rFonts w:cs="Tahoma"/>
                          <w:color w:val="0B5294"/>
                          <w:spacing w:val="-4"/>
                          <w:sz w:val="24"/>
                          <w:szCs w:val="24"/>
                          <w:rtl/>
                        </w:rPr>
                        <w:t xml:space="preserve"> </w:t>
                      </w:r>
                      <w:r w:rsidRPr="00D007E4">
                        <w:rPr>
                          <w:rFonts w:cs="Tahoma" w:hint="eastAsia"/>
                          <w:color w:val="0B5294"/>
                          <w:spacing w:val="-4"/>
                          <w:sz w:val="24"/>
                          <w:szCs w:val="24"/>
                          <w:rtl/>
                        </w:rPr>
                        <w:t>תלויה</w:t>
                      </w:r>
                      <w:r w:rsidRPr="00D007E4">
                        <w:rPr>
                          <w:rFonts w:cs="Tahoma"/>
                          <w:color w:val="0B5294"/>
                          <w:spacing w:val="-4"/>
                          <w:sz w:val="24"/>
                          <w:szCs w:val="24"/>
                          <w:rtl/>
                        </w:rPr>
                        <w:t xml:space="preserve"> </w:t>
                      </w:r>
                      <w:r w:rsidRPr="00D007E4">
                        <w:rPr>
                          <w:rFonts w:cs="Tahoma" w:hint="eastAsia"/>
                          <w:color w:val="0B5294"/>
                          <w:spacing w:val="-4"/>
                          <w:sz w:val="24"/>
                          <w:szCs w:val="24"/>
                          <w:rtl/>
                        </w:rPr>
                        <w:t>ועומדת</w:t>
                      </w:r>
                      <w:r w:rsidRPr="00D007E4">
                        <w:rPr>
                          <w:rFonts w:cs="Tahoma"/>
                          <w:color w:val="0B5294"/>
                          <w:spacing w:val="-4"/>
                          <w:sz w:val="24"/>
                          <w:szCs w:val="24"/>
                          <w:rtl/>
                        </w:rPr>
                        <w:t xml:space="preserve"> </w:t>
                      </w:r>
                      <w:r w:rsidRPr="00D007E4">
                        <w:rPr>
                          <w:rFonts w:cs="Tahoma" w:hint="eastAsia"/>
                          <w:color w:val="0B5294"/>
                          <w:spacing w:val="-4"/>
                          <w:sz w:val="24"/>
                          <w:szCs w:val="24"/>
                          <w:rtl/>
                        </w:rPr>
                        <w:t>ומאז</w:t>
                      </w:r>
                      <w:r w:rsidRPr="00D007E4">
                        <w:rPr>
                          <w:rFonts w:cs="Tahoma"/>
                          <w:color w:val="0B5294"/>
                          <w:spacing w:val="-4"/>
                          <w:sz w:val="24"/>
                          <w:szCs w:val="24"/>
                          <w:rtl/>
                        </w:rPr>
                        <w:t xml:space="preserve"> </w:t>
                      </w:r>
                      <w:r w:rsidRPr="00D007E4">
                        <w:rPr>
                          <w:rFonts w:cs="Tahoma" w:hint="eastAsia"/>
                          <w:color w:val="0B5294"/>
                          <w:spacing w:val="-4"/>
                          <w:sz w:val="24"/>
                          <w:szCs w:val="24"/>
                          <w:rtl/>
                        </w:rPr>
                        <w:t>ועד</w:t>
                      </w:r>
                      <w:r w:rsidRPr="00D007E4">
                        <w:rPr>
                          <w:rFonts w:cs="Tahoma"/>
                          <w:color w:val="0B5294"/>
                          <w:spacing w:val="-4"/>
                          <w:sz w:val="24"/>
                          <w:szCs w:val="24"/>
                          <w:rtl/>
                        </w:rPr>
                        <w:t xml:space="preserve"> </w:t>
                      </w:r>
                      <w:r w:rsidRPr="00D007E4">
                        <w:rPr>
                          <w:rFonts w:cs="Tahoma" w:hint="eastAsia"/>
                          <w:color w:val="0B5294"/>
                          <w:spacing w:val="-4"/>
                          <w:sz w:val="24"/>
                          <w:szCs w:val="24"/>
                          <w:rtl/>
                        </w:rPr>
                        <w:t>היום</w:t>
                      </w:r>
                      <w:r w:rsidRPr="00D007E4">
                        <w:rPr>
                          <w:rFonts w:cs="Tahoma"/>
                          <w:color w:val="0B5294"/>
                          <w:spacing w:val="-4"/>
                          <w:sz w:val="24"/>
                          <w:szCs w:val="24"/>
                          <w:rtl/>
                        </w:rPr>
                        <w:t xml:space="preserve"> </w:t>
                      </w:r>
                      <w:r w:rsidRPr="00D007E4">
                        <w:rPr>
                          <w:rFonts w:cs="Tahoma" w:hint="eastAsia"/>
                          <w:color w:val="0B5294"/>
                          <w:spacing w:val="-4"/>
                          <w:sz w:val="24"/>
                          <w:szCs w:val="24"/>
                          <w:rtl/>
                        </w:rPr>
                        <w:t>לא</w:t>
                      </w:r>
                      <w:r w:rsidRPr="00D007E4">
                        <w:rPr>
                          <w:rFonts w:cs="Tahoma"/>
                          <w:color w:val="0B5294"/>
                          <w:spacing w:val="-4"/>
                          <w:sz w:val="24"/>
                          <w:szCs w:val="24"/>
                          <w:rtl/>
                        </w:rPr>
                        <w:t xml:space="preserve"> </w:t>
                      </w:r>
                      <w:r w:rsidRPr="00D007E4">
                        <w:rPr>
                          <w:rFonts w:cs="Tahoma" w:hint="eastAsia"/>
                          <w:color w:val="0B5294"/>
                          <w:spacing w:val="-4"/>
                          <w:sz w:val="24"/>
                          <w:szCs w:val="24"/>
                          <w:rtl/>
                        </w:rPr>
                        <w:t>פתר</w:t>
                      </w:r>
                      <w:r w:rsidRPr="00D007E4">
                        <w:rPr>
                          <w:rFonts w:cs="Tahoma"/>
                          <w:color w:val="0B5294"/>
                          <w:spacing w:val="-4"/>
                          <w:sz w:val="24"/>
                          <w:szCs w:val="24"/>
                          <w:rtl/>
                        </w:rPr>
                        <w:t xml:space="preserve"> </w:t>
                      </w:r>
                      <w:r w:rsidRPr="00D007E4">
                        <w:rPr>
                          <w:rFonts w:cs="Tahoma" w:hint="eastAsia"/>
                          <w:color w:val="0B5294"/>
                          <w:spacing w:val="-4"/>
                          <w:sz w:val="24"/>
                          <w:szCs w:val="24"/>
                          <w:rtl/>
                        </w:rPr>
                        <w:t>המשרד</w:t>
                      </w:r>
                      <w:r w:rsidRPr="00D007E4">
                        <w:rPr>
                          <w:rFonts w:cs="Tahoma"/>
                          <w:color w:val="0B5294"/>
                          <w:spacing w:val="-4"/>
                          <w:sz w:val="24"/>
                          <w:szCs w:val="24"/>
                          <w:rtl/>
                        </w:rPr>
                        <w:t xml:space="preserve"> </w:t>
                      </w:r>
                      <w:r w:rsidRPr="00D007E4">
                        <w:rPr>
                          <w:rFonts w:cs="Tahoma" w:hint="eastAsia"/>
                          <w:color w:val="0B5294"/>
                          <w:spacing w:val="-4"/>
                          <w:sz w:val="24"/>
                          <w:szCs w:val="24"/>
                          <w:rtl/>
                        </w:rPr>
                        <w:t>סוגיות</w:t>
                      </w:r>
                      <w:r w:rsidRPr="00D007E4">
                        <w:rPr>
                          <w:rFonts w:cs="Tahoma"/>
                          <w:color w:val="0B5294"/>
                          <w:spacing w:val="-4"/>
                          <w:sz w:val="24"/>
                          <w:szCs w:val="24"/>
                          <w:rtl/>
                        </w:rPr>
                        <w:t xml:space="preserve"> </w:t>
                      </w:r>
                      <w:r w:rsidRPr="00D007E4">
                        <w:rPr>
                          <w:rFonts w:cs="Tahoma" w:hint="eastAsia"/>
                          <w:color w:val="0B5294"/>
                          <w:spacing w:val="-4"/>
                          <w:sz w:val="24"/>
                          <w:szCs w:val="24"/>
                          <w:rtl/>
                        </w:rPr>
                        <w:t>אלה</w:t>
                      </w:r>
                    </w:p>
                    <w:p w:rsidR="00D007E4" w:rsidRPr="00373C5D" w:rsidP="00D007E4">
                      <w:pPr>
                        <w:spacing w:before="120" w:after="0" w:line="240" w:lineRule="atLeast"/>
                        <w:rPr>
                          <w:rFonts w:cs="Tahoma"/>
                          <w:b/>
                          <w:bCs/>
                          <w:color w:val="0B5294"/>
                          <w:sz w:val="48"/>
                          <w:szCs w:val="48"/>
                          <w:rtl/>
                        </w:rPr>
                      </w:pPr>
                      <w:drawing>
                        <wp:inline distT="0" distB="0" distL="0" distR="0">
                          <wp:extent cx="288000" cy="31337"/>
                          <wp:effectExtent l="0" t="0" r="0" b="6985"/>
                          <wp:docPr id="12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7976244"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בדוח הקודם ציין משרד מבקר המדינה כי במשך השנים הקימו הרבנות והרשות הארצית לשירותי דת ועדות שונות לבחינת מעמדו של משגיח הכשרות ולהגשת חלופה לאופן העסקתו בבית העסק שהוא משגיח בו; הוצעו הצעות חוק, אך עד מועד סיום הביקורת הקודמת טרם הבשילו מהלכים אלה. בסיכום הדוח הקודם ציין משרד מבקר המדינה כי "שאלת דרך העסקתם של משגיחי הכשרות ומעמדם העסיקה אפוא את הרבנות ואת הגופים הממשלתיים שהיו אחראים למועצות הדתיות זה שנים רבות אולם עד מועד סיום הביקורת לא חל בה כל שינוי. לדעת משרד מבקר המדינה, על כל הגורמים המעורבים לפעול לקדם את הטיפול בעניין".</w:t>
      </w:r>
    </w:p>
    <w:p w:rsidR="006A0E07" w:rsidRPr="00B737AC" w:rsidP="00B737AC">
      <w:pPr>
        <w:spacing w:line="240" w:lineRule="exact"/>
        <w:ind w:right="2268"/>
        <w:jc w:val="both"/>
        <w:rPr>
          <w:rFonts w:ascii="Tahoma" w:hAnsi="Tahoma" w:cs="Tahoma"/>
          <w:sz w:val="17"/>
          <w:szCs w:val="17"/>
          <w:rtl/>
        </w:rPr>
      </w:pPr>
    </w:p>
    <w:p w:rsidR="006A0E07" w:rsidRPr="004F5330" w:rsidP="00B737AC">
      <w:pPr>
        <w:pStyle w:val="KOT5"/>
        <w:rPr>
          <w:rtl/>
        </w:rPr>
      </w:pPr>
      <w:bookmarkStart w:id="47" w:name="_Toc473096477"/>
      <w:bookmarkStart w:id="48" w:name="_Toc474826275"/>
      <w:r>
        <w:rPr>
          <w:rFonts w:hint="cs"/>
          <w:rtl/>
        </w:rPr>
        <w:t>המהלכים להסדרת מעמד משגיח</w:t>
      </w:r>
      <w:bookmarkEnd w:id="47"/>
      <w:r>
        <w:rPr>
          <w:rFonts w:hint="cs"/>
          <w:rtl/>
        </w:rPr>
        <w:t xml:space="preserve"> הכשרות</w:t>
      </w:r>
      <w:bookmarkEnd w:id="48"/>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בביקורת הנוכחית בחן משרד מבקר המדינה את הצעדים שנקטו הרבנות והמשרד להסדרת מעמד המשגיחים ולהעסקתם באופן שיצמצם את ניגוד העניינים במילוי תפקידם. להלן פירוט הפעילות הממשלתית וציוני דרך משמעותיים בנוגע להסדרת מערך הכשרות ומעמד המשגיח:</w:t>
      </w:r>
    </w:p>
    <w:p w:rsidR="006A0E07" w:rsidRPr="00B737AC" w:rsidP="00F41B61">
      <w:pPr>
        <w:pStyle w:val="ListParagraph"/>
        <w:numPr>
          <w:ilvl w:val="0"/>
          <w:numId w:val="27"/>
        </w:numPr>
        <w:autoSpaceDE/>
        <w:autoSpaceDN/>
        <w:adjustRightInd/>
        <w:spacing w:line="240" w:lineRule="exact"/>
        <w:ind w:right="2268"/>
        <w:rPr>
          <w:b/>
          <w:sz w:val="17"/>
          <w:szCs w:val="17"/>
          <w:rtl/>
        </w:rPr>
      </w:pPr>
      <w:r w:rsidRPr="00B737AC">
        <w:rPr>
          <w:rStyle w:val="Heading7Char"/>
          <w:rFonts w:ascii="Tahoma" w:hAnsi="Tahoma" w:cs="Tahoma" w:hint="cs"/>
          <w:sz w:val="17"/>
          <w:szCs w:val="17"/>
          <w:rtl/>
        </w:rPr>
        <w:t>צוות</w:t>
      </w:r>
      <w:r w:rsidRPr="00B737AC">
        <w:rPr>
          <w:rStyle w:val="Heading7Char"/>
          <w:rFonts w:ascii="Tahoma" w:hAnsi="Tahoma" w:cs="Tahoma"/>
          <w:sz w:val="17"/>
          <w:szCs w:val="17"/>
          <w:rtl/>
        </w:rPr>
        <w:t xml:space="preserve"> בין-משרדי למניעת ניגוד עניינים בין משגיח </w:t>
      </w:r>
      <w:r w:rsidRPr="00B737AC">
        <w:rPr>
          <w:rStyle w:val="Heading7Char"/>
          <w:rFonts w:ascii="Tahoma" w:hAnsi="Tahoma" w:cs="Tahoma" w:hint="cs"/>
          <w:sz w:val="17"/>
          <w:szCs w:val="17"/>
          <w:rtl/>
        </w:rPr>
        <w:t>למושגח</w:t>
      </w:r>
      <w:r w:rsidRPr="00B737AC">
        <w:rPr>
          <w:rFonts w:hint="cs"/>
          <w:b/>
          <w:sz w:val="17"/>
          <w:szCs w:val="17"/>
          <w:rtl/>
        </w:rPr>
        <w:t xml:space="preserve">: בשנת 2001 החליטה הממשלה על הקמת צוות בין-משרדי והטילה עליו להכין תכנית מפורטת למניעת ניגוד עניינים בין המשגיח </w:t>
      </w:r>
      <w:r w:rsidRPr="00B737AC">
        <w:rPr>
          <w:rFonts w:hint="cs"/>
          <w:b/>
          <w:sz w:val="17"/>
          <w:szCs w:val="17"/>
          <w:rtl/>
        </w:rPr>
        <w:t>למושגח</w:t>
      </w:r>
      <w:r w:rsidRPr="00B737AC">
        <w:rPr>
          <w:rFonts w:hint="cs"/>
          <w:b/>
          <w:sz w:val="17"/>
          <w:szCs w:val="17"/>
          <w:rtl/>
        </w:rPr>
        <w:t xml:space="preserve"> ולאיתור פתרונות לבעיית הפיקוח</w:t>
      </w:r>
      <w:r>
        <w:rPr>
          <w:rStyle w:val="FootnoteReference0"/>
          <w:b/>
          <w:sz w:val="17"/>
          <w:szCs w:val="17"/>
          <w:rtl/>
        </w:rPr>
        <w:footnoteReference w:id="26"/>
      </w:r>
      <w:r w:rsidRPr="00B737AC">
        <w:rPr>
          <w:rFonts w:hint="cs"/>
          <w:b/>
          <w:sz w:val="17"/>
          <w:szCs w:val="17"/>
          <w:rtl/>
        </w:rPr>
        <w:t>; בשנת 2004 הגישה כאמור התנועה להגינות שלטונית עתירה לבג"ץ בעניין; בספטמבר 2004 מונה צוות היגוי לצורך ארגון מחודש של שירותי הדת בישראל.</w:t>
      </w:r>
    </w:p>
    <w:p w:rsidR="006A0E07" w:rsidRPr="00B737AC" w:rsidP="00F41B61">
      <w:pPr>
        <w:pStyle w:val="ListParagraph"/>
        <w:numPr>
          <w:ilvl w:val="0"/>
          <w:numId w:val="27"/>
        </w:numPr>
        <w:autoSpaceDE/>
        <w:autoSpaceDN/>
        <w:adjustRightInd/>
        <w:spacing w:line="240" w:lineRule="exact"/>
        <w:ind w:right="2268"/>
        <w:rPr>
          <w:b/>
          <w:sz w:val="17"/>
          <w:szCs w:val="17"/>
          <w:rtl/>
        </w:rPr>
      </w:pPr>
      <w:r w:rsidRPr="00B737AC">
        <w:rPr>
          <w:rStyle w:val="Heading7Char"/>
          <w:rFonts w:ascii="Tahoma" w:hAnsi="Tahoma" w:cs="Tahoma" w:hint="cs"/>
          <w:sz w:val="17"/>
          <w:szCs w:val="17"/>
          <w:rtl/>
        </w:rPr>
        <w:t>ועדה</w:t>
      </w:r>
      <w:r w:rsidRPr="00B737AC">
        <w:rPr>
          <w:rStyle w:val="Heading7Char"/>
          <w:rFonts w:ascii="Tahoma" w:hAnsi="Tahoma" w:cs="Tahoma"/>
          <w:sz w:val="17"/>
          <w:szCs w:val="17"/>
          <w:rtl/>
        </w:rPr>
        <w:t xml:space="preserve"> לבחינת רפורמה בנושא הכשרות</w:t>
      </w:r>
      <w:r w:rsidRPr="00B737AC">
        <w:rPr>
          <w:rFonts w:hint="cs"/>
          <w:b/>
          <w:sz w:val="17"/>
          <w:szCs w:val="17"/>
          <w:rtl/>
        </w:rPr>
        <w:t>: באוגוסט 2005 הודיעה המדינה לבג"ץ כי יוקם צוות בין-משרדי שימליץ על המדיניות הראויה בנוגע להעסקתם של משגיחים. בספטמבר 2005 הוקמה "הוועדה לבחינת הרפורמה בנושא הכשרות" ו</w:t>
      </w:r>
      <w:r w:rsidRPr="00B737AC">
        <w:rPr>
          <w:rFonts w:hint="cs"/>
          <w:sz w:val="17"/>
          <w:szCs w:val="17"/>
          <w:rtl/>
        </w:rPr>
        <w:t>בראשה עמד עו"ד אמנון דה-</w:t>
      </w:r>
      <w:r w:rsidRPr="00B737AC">
        <w:rPr>
          <w:rFonts w:hint="cs"/>
          <w:sz w:val="17"/>
          <w:szCs w:val="17"/>
          <w:rtl/>
        </w:rPr>
        <w:t>הרטוך</w:t>
      </w:r>
      <w:r w:rsidRPr="00B737AC">
        <w:rPr>
          <w:rFonts w:hint="cs"/>
          <w:b/>
          <w:sz w:val="17"/>
          <w:szCs w:val="17"/>
          <w:rtl/>
        </w:rPr>
        <w:t xml:space="preserve"> (להלן - ועדת דה-</w:t>
      </w:r>
      <w:r w:rsidRPr="00B737AC">
        <w:rPr>
          <w:rFonts w:hint="cs"/>
          <w:b/>
          <w:sz w:val="17"/>
          <w:szCs w:val="17"/>
          <w:rtl/>
        </w:rPr>
        <w:t>הרטוך</w:t>
      </w:r>
      <w:r w:rsidRPr="00B737AC">
        <w:rPr>
          <w:rFonts w:hint="cs"/>
          <w:b/>
          <w:sz w:val="17"/>
          <w:szCs w:val="17"/>
          <w:rtl/>
        </w:rPr>
        <w:t xml:space="preserve">). הוועדה הגישה דוח מסכם בספטמבר 2006, ובו המליצה בין היתר להעסיק את המשגיחים באמצעות חברות כוח אדם כדי למנוע היקלעותם למצב של ניגוד עניינים. בעניין זה המליצה הוועדה לקיים מכרז ארצי לבחירת כמה חברות כוח אדם שייתנו שירותי כשרות; כל מועצה דתית תבחר אחת מהחברות שייבחרו </w:t>
      </w:r>
      <w:r w:rsidRPr="00B737AC">
        <w:rPr>
          <w:rFonts w:hint="cs"/>
          <w:b/>
          <w:sz w:val="17"/>
          <w:szCs w:val="17"/>
          <w:rtl/>
        </w:rPr>
        <w:t>ותתקשר אתה בהסכם לצורך העסקת משגיחים. חברת כוח האדם תפקח על המשגיחים והרבנות תמנה מפקח-על שיהיה אחראי לניהול שירותי ההשגחה.</w:t>
      </w:r>
    </w:p>
    <w:p w:rsidR="006A0E07" w:rsidRPr="00B737AC" w:rsidP="00F41B61">
      <w:pPr>
        <w:pStyle w:val="ListParagraph"/>
        <w:numPr>
          <w:ilvl w:val="0"/>
          <w:numId w:val="27"/>
        </w:numPr>
        <w:autoSpaceDE/>
        <w:autoSpaceDN/>
        <w:adjustRightInd/>
        <w:spacing w:line="240" w:lineRule="exact"/>
        <w:ind w:right="2268"/>
        <w:rPr>
          <w:b/>
          <w:sz w:val="17"/>
          <w:szCs w:val="17"/>
        </w:rPr>
      </w:pPr>
      <w:r w:rsidRPr="00B737AC">
        <w:rPr>
          <w:rStyle w:val="Heading7Char"/>
          <w:rFonts w:ascii="Tahoma" w:hAnsi="Tahoma" w:cs="Tahoma" w:hint="cs"/>
          <w:sz w:val="17"/>
          <w:szCs w:val="17"/>
          <w:rtl/>
        </w:rPr>
        <w:t>הצעת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חוק</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פיקוח</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על</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הכשרות</w:t>
      </w:r>
      <w:r w:rsidRPr="00B737AC">
        <w:rPr>
          <w:rFonts w:hint="cs"/>
          <w:b/>
          <w:sz w:val="17"/>
          <w:szCs w:val="17"/>
          <w:rtl/>
        </w:rPr>
        <w:t>: בעקבות דוח ועדת דה-</w:t>
      </w:r>
      <w:r w:rsidRPr="00B737AC">
        <w:rPr>
          <w:rFonts w:hint="cs"/>
          <w:b/>
          <w:sz w:val="17"/>
          <w:szCs w:val="17"/>
          <w:rtl/>
        </w:rPr>
        <w:t>הרטוך</w:t>
      </w:r>
      <w:r w:rsidRPr="00B737AC">
        <w:rPr>
          <w:rFonts w:hint="cs"/>
          <w:b/>
          <w:sz w:val="17"/>
          <w:szCs w:val="17"/>
          <w:rtl/>
        </w:rPr>
        <w:t xml:space="preserve"> הוגשה הצעת חוק הפיקוח על הכשרות, התשס"ז-2007, במטרה להעלות את רמת הכשרות ואת רמת הפיקוח על המשגיחים, לקבוע נוהלי כשרות ארציים אחידים ולהסדיר את הכשרת המשגיחים והעסקתם באמצעות חברות כוח אדם. הצעת החוק אף העניקה למפקח הכשרות סמכות להטיל עיצומים על משגיחים שאינם ממלאים את תפקידם. הצעת החוק לא הבשילה לכדי חקיקה מחייבת.</w:t>
      </w:r>
    </w:p>
    <w:p w:rsidR="006A0E07" w:rsidRPr="00B737AC" w:rsidP="00B737AC">
      <w:pPr>
        <w:pStyle w:val="ListParagraph"/>
        <w:numPr>
          <w:ilvl w:val="0"/>
          <w:numId w:val="27"/>
        </w:numPr>
        <w:autoSpaceDE/>
        <w:autoSpaceDN/>
        <w:adjustRightInd/>
        <w:spacing w:line="240" w:lineRule="exact"/>
        <w:ind w:right="2268"/>
        <w:rPr>
          <w:b/>
          <w:sz w:val="17"/>
          <w:szCs w:val="17"/>
          <w:rtl/>
        </w:rPr>
      </w:pPr>
      <w:r w:rsidRPr="00B737AC">
        <w:rPr>
          <w:rStyle w:val="Heading7Char"/>
          <w:rFonts w:ascii="Tahoma" w:hAnsi="Tahoma" w:cs="Tahoma" w:hint="cs"/>
          <w:sz w:val="17"/>
          <w:szCs w:val="17"/>
          <w:rtl/>
        </w:rPr>
        <w:t>החלטה</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על</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ניסוי</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חלוץ</w:t>
      </w:r>
      <w:r w:rsidRPr="00B737AC">
        <w:rPr>
          <w:rStyle w:val="Heading7Char"/>
          <w:rFonts w:ascii="Tahoma" w:hAnsi="Tahoma" w:cs="Tahoma"/>
          <w:sz w:val="17"/>
          <w:szCs w:val="17"/>
          <w:rtl/>
        </w:rPr>
        <w:t xml:space="preserve"> (פיילוט</w:t>
      </w:r>
      <w:r w:rsidRPr="00B737AC">
        <w:rPr>
          <w:rStyle w:val="Heading7Char"/>
          <w:rFonts w:ascii="Tahoma" w:hAnsi="Tahoma" w:cs="Tahoma" w:hint="cs"/>
          <w:sz w:val="17"/>
          <w:szCs w:val="17"/>
          <w:rtl/>
        </w:rPr>
        <w:t>)</w:t>
      </w:r>
      <w:r w:rsidRPr="00B737AC">
        <w:rPr>
          <w:rFonts w:hint="cs"/>
          <w:sz w:val="17"/>
          <w:szCs w:val="17"/>
          <w:rtl/>
        </w:rPr>
        <w:t>: באוגוסט 2011 החליטו משרדי המשפטים והאוצר, המשרד והרבנות הראשית לקדם פתרון באמצעות ניסוי חלוץ (להלן - פיילוט) המבוסס על מסקנות ועדת דה-</w:t>
      </w:r>
      <w:r w:rsidRPr="00B737AC">
        <w:rPr>
          <w:rFonts w:hint="cs"/>
          <w:sz w:val="17"/>
          <w:szCs w:val="17"/>
          <w:rtl/>
        </w:rPr>
        <w:t>הרטוך</w:t>
      </w:r>
      <w:r w:rsidRPr="00B737AC">
        <w:rPr>
          <w:rFonts w:hint="cs"/>
          <w:sz w:val="17"/>
          <w:szCs w:val="17"/>
          <w:rtl/>
        </w:rPr>
        <w:t xml:space="preserve">. </w:t>
      </w:r>
      <w:r w:rsidRPr="00B737AC">
        <w:rPr>
          <w:rFonts w:hint="cs"/>
          <w:b/>
          <w:sz w:val="17"/>
          <w:szCs w:val="17"/>
          <w:rtl/>
        </w:rPr>
        <w:t>בבסיס הפיילוט יעמוד פרסום מכרזים לחברות לענייני כשרות שעמן יהיו המועצות הדתיות רשאיות להתקשר לצורך מתן שירותי כשרות. בהחלטה צוין כי קידום החלופה אינו מונע מן המשרד לפעול בעת ובעונה אחת לקידום הסדר מקיף וכוללני יותר של שירותי הכשרות.</w:t>
      </w:r>
    </w:p>
    <w:p w:rsidR="006A0E07" w:rsidRPr="00B737AC" w:rsidP="00F41B61">
      <w:pPr>
        <w:pStyle w:val="ListParagraph"/>
        <w:numPr>
          <w:ilvl w:val="0"/>
          <w:numId w:val="27"/>
        </w:numPr>
        <w:autoSpaceDE/>
        <w:autoSpaceDN/>
        <w:adjustRightInd/>
        <w:spacing w:line="240" w:lineRule="exact"/>
        <w:ind w:right="2268"/>
        <w:rPr>
          <w:b/>
          <w:sz w:val="17"/>
          <w:szCs w:val="17"/>
          <w:rtl/>
        </w:rPr>
      </w:pPr>
      <w:r w:rsidRPr="00B737AC">
        <w:rPr>
          <w:rStyle w:val="Heading7Char"/>
          <w:rFonts w:ascii="Tahoma" w:hAnsi="Tahoma" w:cs="Tahoma" w:hint="cs"/>
          <w:sz w:val="17"/>
          <w:szCs w:val="17"/>
          <w:rtl/>
        </w:rPr>
        <w:t>המלצה</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להקים</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חברה</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ממשלתית</w:t>
      </w:r>
      <w:r w:rsidRPr="00B737AC">
        <w:rPr>
          <w:rFonts w:hint="cs"/>
          <w:b/>
          <w:sz w:val="17"/>
          <w:szCs w:val="17"/>
          <w:rtl/>
        </w:rPr>
        <w:t xml:space="preserve">: בהמשך, עשה המשרד עבודת מטה מקיפה לבחינת מבנה חדש למערכת הכשרות, בין היתר כדי למצוא פתרון לסוגיית ניגוד העניינים שבו מצוי משגיח המקבל את שכרו מבית העסק </w:t>
      </w:r>
      <w:r w:rsidRPr="00B737AC">
        <w:rPr>
          <w:rFonts w:hint="cs"/>
          <w:b/>
          <w:sz w:val="17"/>
          <w:szCs w:val="17"/>
          <w:rtl/>
        </w:rPr>
        <w:t>המושגח</w:t>
      </w:r>
      <w:r w:rsidRPr="00B737AC">
        <w:rPr>
          <w:rFonts w:hint="cs"/>
          <w:b/>
          <w:sz w:val="17"/>
          <w:szCs w:val="17"/>
          <w:rtl/>
        </w:rPr>
        <w:t>. הוקם צוות משותף למשרד ולרבנות ובראשו סגן השר לשירותי דת דאז הרב אלי בן דהן. בנובמבר 2014 המליץ הצוות על הקמת חברה ממשלתית לכשרות ללא כוונת רווח שתיתן מענה לנושא זה. לנוכח מורכבות הנושא ציין הצוות כי יש לבצע את המהלך בזהירות, ברגישות ובשלבים.</w:t>
      </w:r>
    </w:p>
    <w:p w:rsidR="006A0E07" w:rsidRPr="00B737AC" w:rsidP="00F41B61">
      <w:pPr>
        <w:pStyle w:val="ListParagraph"/>
        <w:numPr>
          <w:ilvl w:val="0"/>
          <w:numId w:val="27"/>
        </w:numPr>
        <w:autoSpaceDE/>
        <w:autoSpaceDN/>
        <w:adjustRightInd/>
        <w:spacing w:after="240" w:line="240" w:lineRule="exact"/>
        <w:ind w:right="2268"/>
        <w:rPr>
          <w:b/>
          <w:sz w:val="17"/>
          <w:szCs w:val="17"/>
        </w:rPr>
      </w:pPr>
      <w:r w:rsidRPr="00B737AC">
        <w:rPr>
          <w:rStyle w:val="Heading7Char"/>
          <w:rFonts w:ascii="Tahoma" w:hAnsi="Tahoma" w:cs="Tahoma" w:hint="eastAsia"/>
          <w:sz w:val="17"/>
          <w:szCs w:val="17"/>
          <w:rtl/>
        </w:rPr>
        <w:t>החלטת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השר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להקים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חברה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ממשלתית</w:t>
      </w:r>
      <w:r w:rsidRPr="00B737AC">
        <w:rPr>
          <w:rStyle w:val="Heading7Char"/>
          <w:rFonts w:ascii="Tahoma" w:hAnsi="Tahoma" w:cs="Tahoma" w:hint="cs"/>
          <w:sz w:val="17"/>
          <w:szCs w:val="17"/>
          <w:rtl/>
        </w:rPr>
        <w:t>:</w:t>
      </w:r>
      <w:r w:rsidRPr="00B737AC">
        <w:rPr>
          <w:rFonts w:hint="cs"/>
          <w:sz w:val="17"/>
          <w:szCs w:val="17"/>
          <w:rtl/>
        </w:rPr>
        <w:t xml:space="preserve"> בנובמבר 2014</w:t>
      </w:r>
      <w:r w:rsidRPr="00B737AC">
        <w:rPr>
          <w:rFonts w:hint="cs"/>
          <w:b/>
          <w:sz w:val="17"/>
          <w:szCs w:val="17"/>
          <w:rtl/>
        </w:rPr>
        <w:t xml:space="preserve"> קיים סגן השר לשירותי דת דאז דיון בנושא "שינוי מתווה יישום מהפכת הכשרות", ובו הוחלט "לפעול באופן מידי להקמת חברה ממשלתית והכנת הצעת מחליטים בעניין". בהמשך לכך, קבע סגן השר את המהלכים שיינקטו לקידום הקמת החברה. מנהל תחום כשרות (הסדרה) במשרד הופקד על ריכוז מהלכים אלה.</w:t>
      </w:r>
    </w:p>
    <w:p w:rsidR="006A0E07" w:rsidRPr="00B737AC" w:rsidP="00F41B61">
      <w:pPr>
        <w:pStyle w:val="RESHET"/>
        <w:ind w:left="567"/>
        <w:rPr>
          <w:rtl/>
        </w:rPr>
      </w:pPr>
      <w:r w:rsidRPr="00B737AC">
        <w:rPr>
          <w:rFonts w:hint="cs"/>
          <w:rtl/>
        </w:rPr>
        <w:t xml:space="preserve">בביקורת עלה כי ממועד אותו דיון, נובמבר 2014, ועד מועד סיום הביקורת, ספטמבר 2016 (להלן - מועד סיום הביקורת), לא קידמה הנהלת המשרד את הקמת החברה הממשלתית, ועקב כך נותרה בעינה תלותם של המשגיחים בבעלי בתי העסק </w:t>
      </w:r>
      <w:r w:rsidRPr="00B737AC">
        <w:rPr>
          <w:rFonts w:hint="cs"/>
          <w:rtl/>
        </w:rPr>
        <w:t>המושגחים</w:t>
      </w:r>
      <w:r w:rsidRPr="00B737AC">
        <w:rPr>
          <w:rFonts w:hint="cs"/>
          <w:rtl/>
        </w:rPr>
        <w:t>.</w:t>
      </w:r>
    </w:p>
    <w:p w:rsidR="006A0E07" w:rsidRPr="00B737AC" w:rsidP="0051777B">
      <w:pPr>
        <w:pStyle w:val="ListParagraph"/>
        <w:numPr>
          <w:ilvl w:val="0"/>
          <w:numId w:val="27"/>
        </w:numPr>
        <w:autoSpaceDE/>
        <w:autoSpaceDN/>
        <w:adjustRightInd/>
        <w:spacing w:before="180" w:line="240" w:lineRule="exact"/>
        <w:ind w:right="2268"/>
        <w:rPr>
          <w:sz w:val="17"/>
          <w:szCs w:val="17"/>
          <w:rtl/>
        </w:rPr>
      </w:pPr>
      <w:bookmarkStart w:id="49" w:name="_Toc473096478"/>
      <w:r w:rsidRPr="00B737AC">
        <w:rPr>
          <w:rStyle w:val="Heading7Char"/>
          <w:rFonts w:ascii="Tahoma" w:hAnsi="Tahoma" w:cs="Tahoma" w:hint="eastAsia"/>
          <w:sz w:val="17"/>
          <w:szCs w:val="17"/>
          <w:rtl/>
        </w:rPr>
        <w:t>מסירת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האחריות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למתן</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שירותי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השגחה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w:t>
      </w:r>
      <w:r w:rsidRPr="00B737AC">
        <w:rPr>
          <w:rStyle w:val="Heading7Char"/>
          <w:rFonts w:ascii="Tahoma" w:hAnsi="Tahoma" w:cs="Tahoma" w:hint="cs"/>
          <w:sz w:val="17"/>
          <w:szCs w:val="17"/>
          <w:rtl/>
        </w:rPr>
        <w:t xml:space="preserve">ידיה של </w:t>
      </w:r>
      <w:r w:rsidRPr="00B737AC">
        <w:rPr>
          <w:rStyle w:val="Heading7Char"/>
          <w:rFonts w:ascii="Tahoma" w:hAnsi="Tahoma" w:cs="Tahoma" w:hint="eastAsia"/>
          <w:sz w:val="17"/>
          <w:szCs w:val="17"/>
          <w:rtl/>
        </w:rPr>
        <w:t>חברה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זכיינית</w:t>
      </w:r>
      <w:bookmarkEnd w:id="49"/>
      <w:r w:rsidRPr="00B737AC">
        <w:rPr>
          <w:rStyle w:val="Heading7Char"/>
          <w:rFonts w:ascii="Tahoma" w:hAnsi="Tahoma" w:cs="Tahoma"/>
          <w:sz w:val="17"/>
          <w:szCs w:val="17"/>
          <w:rtl/>
        </w:rPr>
        <w:t>:</w:t>
      </w:r>
      <w:r w:rsidRPr="00B737AC">
        <w:rPr>
          <w:rFonts w:hint="cs"/>
          <w:sz w:val="17"/>
          <w:szCs w:val="17"/>
          <w:rtl/>
        </w:rPr>
        <w:t xml:space="preserve"> במהלך דיוני בג"ץ בעתירה של התנועה </w:t>
      </w:r>
      <w:r w:rsidR="0051777B">
        <w:rPr>
          <w:rFonts w:hint="cs"/>
          <w:sz w:val="17"/>
          <w:szCs w:val="17"/>
          <w:rtl/>
        </w:rPr>
        <w:t>להגינות</w:t>
      </w:r>
      <w:r w:rsidRPr="00B737AC">
        <w:rPr>
          <w:rFonts w:hint="cs"/>
          <w:sz w:val="17"/>
          <w:szCs w:val="17"/>
          <w:rtl/>
        </w:rPr>
        <w:t xml:space="preserve"> שלטונית, בשנים 2011 ו-2014, מסר המשרד לבית המשפט כי הוא מקדם פיילוט שבמסגרתו תימסר האחריות למתן שירותי השגחה לידיה של חברה זכיינית. החברה תעסיק את המשגיח ותגבה את שכרו מבית העסק, וכך יימנע מצב של ניגוד עניינים.</w:t>
      </w:r>
    </w:p>
    <w:p w:rsidR="006A0E07" w:rsidRPr="00B737AC" w:rsidP="00F41B61">
      <w:pPr>
        <w:pStyle w:val="ListParagraph"/>
        <w:numPr>
          <w:ilvl w:val="0"/>
          <w:numId w:val="0"/>
        </w:numPr>
        <w:spacing w:after="240" w:line="240" w:lineRule="exact"/>
        <w:ind w:left="340" w:right="2268"/>
        <w:rPr>
          <w:b/>
          <w:sz w:val="17"/>
          <w:szCs w:val="17"/>
          <w:rtl/>
        </w:rPr>
      </w:pPr>
      <w:r w:rsidRPr="00B737AC">
        <w:rPr>
          <w:rFonts w:hint="cs"/>
          <w:b/>
          <w:sz w:val="17"/>
          <w:szCs w:val="17"/>
          <w:rtl/>
        </w:rPr>
        <w:t xml:space="preserve">בסיכום דיון מאוגוסט 2015 בהשתתפות השר דוד אזולאי קבע מנכ"ל המשרד כי יופעל פיילוט שבמסגרתו תיתן חברה זכיינית את שירותי ההשגחה, וזאת כדי </w:t>
      </w:r>
      <w:r w:rsidRPr="00B737AC">
        <w:rPr>
          <w:rFonts w:hint="cs"/>
          <w:b/>
          <w:sz w:val="17"/>
          <w:szCs w:val="17"/>
          <w:rtl/>
        </w:rPr>
        <w:t xml:space="preserve">לבחון ניתוק התלות של המשגיח </w:t>
      </w:r>
      <w:r w:rsidRPr="00B737AC">
        <w:rPr>
          <w:rFonts w:hint="cs"/>
          <w:b/>
          <w:sz w:val="17"/>
          <w:szCs w:val="17"/>
          <w:rtl/>
        </w:rPr>
        <w:t>במושגח</w:t>
      </w:r>
      <w:r w:rsidRPr="00B737AC">
        <w:rPr>
          <w:rFonts w:hint="cs"/>
          <w:b/>
          <w:sz w:val="17"/>
          <w:szCs w:val="17"/>
          <w:rtl/>
        </w:rPr>
        <w:t>. בהמשך קבע המשרד שהפיילוט יופעל בירושלים ובנתניה.</w:t>
      </w:r>
    </w:p>
    <w:p w:rsidR="006A0E07" w:rsidRPr="00B737AC" w:rsidP="00F41B61">
      <w:pPr>
        <w:pStyle w:val="RESHET"/>
        <w:ind w:left="567"/>
        <w:rPr>
          <w:rtl/>
        </w:rPr>
      </w:pPr>
      <w:r w:rsidRPr="00B737AC">
        <w:rPr>
          <w:rFonts w:hint="cs"/>
          <w:rtl/>
        </w:rPr>
        <w:t>לפני פרסום המכרז לבחירת החברה הזכיינית לא בחנו השותפים להחלטה - המשרד, הרבנות ומשרדי המשפטים והאוצר - את ההשלכות שבהפעלת מנגנון כזה הנוגעות למשאבים הנדרשים להפעלה יעילה ומקצועית שלו, וכן את העלות הצפויה לשעת השגחה בשיטה זו והשפעתה על עלות מוצרי המזון.</w:t>
      </w:r>
    </w:p>
    <w:p w:rsidR="006A0E07" w:rsidRPr="00B737AC" w:rsidP="00F41B61">
      <w:pPr>
        <w:pStyle w:val="RESHET"/>
        <w:ind w:left="567"/>
        <w:rPr>
          <w:rtl/>
        </w:rPr>
      </w:pPr>
      <w:r w:rsidRPr="00B737AC">
        <w:rPr>
          <w:rFonts w:hint="cs"/>
          <w:rtl/>
        </w:rPr>
        <w:t>משרד מבקר המדינה מעיר לשותפים להחלטה על הפעלת הפיילוט כי מתן שירותי השגחה באמצעות חברה זכיינית הוא מהלך מהותי המשנה את התשתית שעל בסיסה פועל מערך הכשרות. אין זה סביר שמהלך כזה - מהלך הטומן בחובו השפעות כלכליות ותפעוליות ומשפיע גם על מעמד המשגיח - ייעשה בלי בחינה מקיפה. היה מצופה שהשותפים להחלטה ינתחו את הסיכונים שבמהלך זה, את יתרונותיו ואת חסרונותיו וישוו בינו לבין חלופות אחרות.</w:t>
      </w:r>
    </w:p>
    <w:p w:rsidR="006A0E07" w:rsidRPr="00B737AC" w:rsidP="00F41B61">
      <w:pPr>
        <w:pStyle w:val="ListParagraph"/>
        <w:numPr>
          <w:ilvl w:val="0"/>
          <w:numId w:val="0"/>
        </w:numPr>
        <w:spacing w:before="180" w:line="240" w:lineRule="exact"/>
        <w:ind w:left="340" w:right="2268"/>
        <w:rPr>
          <w:b/>
          <w:sz w:val="17"/>
          <w:szCs w:val="17"/>
          <w:rtl/>
        </w:rPr>
      </w:pPr>
      <w:r w:rsidRPr="00B737AC">
        <w:rPr>
          <w:rFonts w:hint="cs"/>
          <w:b/>
          <w:sz w:val="17"/>
          <w:szCs w:val="17"/>
          <w:rtl/>
        </w:rPr>
        <w:t>אשר לרבנות, מהמסמכים שבהם מתועדים דיוני מועצת הרבנות מאוגוסט 2013 עד יוני 2016 עלה כי מועצת הרבנות לא עסקה בדיוניה בסוגיית מעמד המשגיח ולא דנה בהצעות השונות שעמדו על הפרק לצורך הסדרת נושא זה, לרבות הקמת חברה ממשלתית או התקשרות עם חברה זכיינית.</w:t>
      </w:r>
    </w:p>
    <w:p w:rsidR="006A0E07" w:rsidRPr="00B737AC" w:rsidP="00F41B61">
      <w:pPr>
        <w:pStyle w:val="ListParagraph"/>
        <w:numPr>
          <w:ilvl w:val="0"/>
          <w:numId w:val="0"/>
        </w:numPr>
        <w:spacing w:line="240" w:lineRule="exact"/>
        <w:ind w:left="340" w:right="2268"/>
        <w:rPr>
          <w:b/>
          <w:sz w:val="17"/>
          <w:szCs w:val="17"/>
          <w:rtl/>
        </w:rPr>
      </w:pPr>
      <w:r w:rsidRPr="00B737AC">
        <w:rPr>
          <w:rFonts w:hint="cs"/>
          <w:b/>
          <w:sz w:val="17"/>
          <w:szCs w:val="17"/>
          <w:rtl/>
        </w:rPr>
        <w:t>ב-17.4.16 בחרה ועדת המכרזים המשרדית בחברה א' להפעלת הפיילוט בנתניה ובירושלים. הוחלט שהפיילוט יכלול משגיחים חדשים ויופעל בבתי עסק חדשים בלבד. בהצעת החברה צוין כי גובה שכרו השעתי של משגיח</w:t>
      </w:r>
      <w:r w:rsidRPr="00B737AC">
        <w:rPr>
          <w:rFonts w:hint="cs"/>
          <w:b/>
          <w:sz w:val="17"/>
          <w:szCs w:val="17"/>
          <w:rtl/>
        </w:rPr>
        <w:t xml:space="preserve"> </w:t>
      </w:r>
      <w:r w:rsidRPr="00B737AC">
        <w:rPr>
          <w:rFonts w:hint="cs"/>
          <w:b/>
          <w:sz w:val="17"/>
          <w:szCs w:val="17"/>
          <w:rtl/>
        </w:rPr>
        <w:t>יהיה 32 ש"ח ברוטו ועלות שעת השגחה למעסיק תהיה כ-59 ש"ח לשעה כולל מע"מ</w:t>
      </w:r>
      <w:r>
        <w:rPr>
          <w:rStyle w:val="FootnoteReference0"/>
          <w:b/>
          <w:sz w:val="17"/>
          <w:szCs w:val="17"/>
          <w:rtl/>
        </w:rPr>
        <w:footnoteReference w:id="27"/>
      </w:r>
      <w:r w:rsidRPr="00B737AC">
        <w:rPr>
          <w:rFonts w:hint="cs"/>
          <w:b/>
          <w:sz w:val="17"/>
          <w:szCs w:val="17"/>
          <w:rtl/>
        </w:rPr>
        <w:t>.</w:t>
      </w:r>
    </w:p>
    <w:p w:rsidR="006A0E07" w:rsidRPr="00B737AC" w:rsidP="00B737AC">
      <w:pPr>
        <w:pStyle w:val="ListParagraph"/>
        <w:numPr>
          <w:ilvl w:val="1"/>
          <w:numId w:val="27"/>
        </w:numPr>
        <w:autoSpaceDE/>
        <w:autoSpaceDN/>
        <w:adjustRightInd/>
        <w:spacing w:line="240" w:lineRule="exact"/>
        <w:ind w:right="2268"/>
        <w:rPr>
          <w:bCs/>
          <w:sz w:val="17"/>
          <w:szCs w:val="17"/>
          <w:rtl/>
        </w:rPr>
      </w:pPr>
      <w:r w:rsidRPr="00F41B61">
        <w:rPr>
          <w:rStyle w:val="Heading7Char"/>
          <w:rFonts w:ascii="Tahoma" w:hAnsi="Tahoma" w:cs="Tahoma" w:hint="cs"/>
          <w:sz w:val="17"/>
          <w:szCs w:val="17"/>
          <w:rtl/>
        </w:rPr>
        <w:t>פ</w:t>
      </w:r>
      <w:r w:rsidRPr="00F41B61">
        <w:rPr>
          <w:rStyle w:val="Heading7Char"/>
          <w:rFonts w:ascii="Tahoma" w:hAnsi="Tahoma" w:cs="Tahoma" w:hint="eastAsia"/>
          <w:sz w:val="17"/>
          <w:szCs w:val="17"/>
          <w:rtl/>
        </w:rPr>
        <w:t>יילוט</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במועצה</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הדתית</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נתניה</w:t>
      </w:r>
      <w:r w:rsidRPr="00B737AC">
        <w:rPr>
          <w:rStyle w:val="Heading7Char"/>
          <w:rFonts w:ascii="Tahoma" w:hAnsi="Tahoma" w:cs="Tahoma" w:hint="cs"/>
          <w:sz w:val="17"/>
          <w:szCs w:val="17"/>
          <w:rtl/>
        </w:rPr>
        <w:t>:</w:t>
      </w:r>
      <w:r w:rsidRPr="00B737AC">
        <w:rPr>
          <w:rFonts w:hint="cs"/>
          <w:b/>
          <w:sz w:val="17"/>
          <w:szCs w:val="17"/>
          <w:rtl/>
        </w:rPr>
        <w:t xml:space="preserve"> ביולי 2016 הודיע היו"ר הממונה על המועצה הדתית נתניה כי המועצה הדתית מבקשת שלא להתקשר עם הזכיין. הוא נימק זאת בכך ששיטת ההפעלה במכרז תייקר את עלות ההשגחה ותיצור הפליה בין בתי העסק בשל פערי התשלום למשגיחים. היו"ר הממונה ציין שכיום המועצה הדתית נתניה מחייבת את בתי העסק </w:t>
      </w:r>
      <w:r w:rsidRPr="00B737AC">
        <w:rPr>
          <w:rFonts w:hint="cs"/>
          <w:b/>
          <w:sz w:val="17"/>
          <w:szCs w:val="17"/>
          <w:rtl/>
        </w:rPr>
        <w:t>המושגחים</w:t>
      </w:r>
      <w:r w:rsidRPr="00B737AC">
        <w:rPr>
          <w:rFonts w:hint="cs"/>
          <w:b/>
          <w:sz w:val="17"/>
          <w:szCs w:val="17"/>
          <w:rtl/>
        </w:rPr>
        <w:t xml:space="preserve"> בעלות מעסיק של 37 ש"ח לשעת השגחה. ואכן, הפיילוט לא הופעל בעיר.</w:t>
      </w:r>
    </w:p>
    <w:p w:rsidR="006A0E07" w:rsidRPr="00B737AC" w:rsidP="00D007E4">
      <w:pPr>
        <w:pStyle w:val="ListParagraph"/>
        <w:numPr>
          <w:ilvl w:val="1"/>
          <w:numId w:val="27"/>
        </w:numPr>
        <w:autoSpaceDE/>
        <w:autoSpaceDN/>
        <w:adjustRightInd/>
        <w:spacing w:after="240" w:line="240" w:lineRule="exact"/>
        <w:ind w:right="2268"/>
        <w:rPr>
          <w:b/>
          <w:sz w:val="17"/>
          <w:szCs w:val="17"/>
          <w:rtl/>
        </w:rPr>
      </w:pPr>
      <w:r w:rsidRPr="00F41B61">
        <w:rPr>
          <w:rStyle w:val="Heading7Char"/>
          <w:rFonts w:ascii="Tahoma" w:hAnsi="Tahoma" w:cs="Tahoma" w:hint="eastAsia"/>
          <w:sz w:val="17"/>
          <w:szCs w:val="17"/>
          <w:rtl/>
        </w:rPr>
        <w:t>הפיילוט</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במועצה</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הדתית</w:t>
      </w:r>
      <w:r w:rsidRPr="00F41B61">
        <w:rPr>
          <w:rStyle w:val="Heading7Char"/>
          <w:rFonts w:ascii="Tahoma" w:hAnsi="Tahoma" w:cs="Tahoma"/>
          <w:sz w:val="17"/>
          <w:szCs w:val="17"/>
          <w:rtl/>
        </w:rPr>
        <w:t xml:space="preserve"> </w:t>
      </w:r>
      <w:r w:rsidRPr="00F41B61">
        <w:rPr>
          <w:rStyle w:val="Heading7Char"/>
          <w:rFonts w:ascii="Tahoma" w:hAnsi="Tahoma" w:cs="Tahoma" w:hint="eastAsia"/>
          <w:sz w:val="17"/>
          <w:szCs w:val="17"/>
          <w:rtl/>
        </w:rPr>
        <w:t>ירושלים</w:t>
      </w:r>
      <w:r w:rsidRPr="00B737AC">
        <w:rPr>
          <w:rStyle w:val="Heading7Char"/>
          <w:rFonts w:ascii="Tahoma" w:hAnsi="Tahoma" w:cs="Tahoma" w:hint="cs"/>
          <w:sz w:val="17"/>
          <w:szCs w:val="17"/>
          <w:rtl/>
        </w:rPr>
        <w:t>:</w:t>
      </w:r>
      <w:r w:rsidRPr="00B737AC" w:rsidR="00F41B61">
        <w:rPr>
          <w:rFonts w:hint="cs"/>
          <w:b/>
          <w:sz w:val="17"/>
          <w:szCs w:val="17"/>
          <w:rtl/>
        </w:rPr>
        <w:t xml:space="preserve"> </w:t>
      </w:r>
      <w:r w:rsidRPr="00B737AC">
        <w:rPr>
          <w:rFonts w:hint="cs"/>
          <w:b/>
          <w:sz w:val="17"/>
          <w:szCs w:val="17"/>
          <w:rtl/>
        </w:rPr>
        <w:t xml:space="preserve">מועצה זו הסכימה להשתלב בפיילוט, ובאוגוסט 2016 חתמה על חוזה התקשרות עם החברה שזכתה במכרז. בתשובה נוספת מינואר 2017 מסרה המועצה כי עד כה הופנו לחברה חמישה בתי עסק שהיא אמורה לחתום עמם על הסכם להעסקת משגיח כשרות, אך בשל התנגדות האיגוד המקצועי להסדר ההעסקה דרך חברת כוח אדם, והתנגדות בעלי העסקים שאינם מוכנים להעסיק את </w:t>
      </w:r>
      <w:r w:rsidRPr="00B737AC">
        <w:rPr>
          <w:rFonts w:hint="cs"/>
          <w:b/>
          <w:sz w:val="17"/>
          <w:szCs w:val="17"/>
          <w:rtl/>
        </w:rPr>
        <w:t>המשגיחים באמצעות חברת כוח האדם</w:t>
      </w:r>
      <w:r w:rsidRPr="00B737AC" w:rsidR="00D007E4">
        <w:rPr>
          <w:rFonts w:hint="cs"/>
          <w:b/>
          <w:sz w:val="17"/>
          <w:szCs w:val="17"/>
          <w:rtl/>
        </w:rPr>
        <w:t>,</w:t>
      </w:r>
      <w:r w:rsidR="0051777B">
        <w:rPr>
          <w:rFonts w:hint="cs"/>
          <w:b/>
          <w:sz w:val="17"/>
          <w:szCs w:val="17"/>
          <w:rtl/>
        </w:rPr>
        <w:t xml:space="preserve"> </w:t>
      </w:r>
      <w:r w:rsidRPr="00B737AC">
        <w:rPr>
          <w:rFonts w:hint="cs"/>
          <w:b/>
          <w:sz w:val="17"/>
          <w:szCs w:val="17"/>
          <w:rtl/>
        </w:rPr>
        <w:t>בפועל טרם הוחל בהפעלת הפיילוט בירושלים.</w:t>
      </w:r>
    </w:p>
    <w:p w:rsidR="006A0E07" w:rsidRPr="00B737AC" w:rsidP="00F41B61">
      <w:pPr>
        <w:pStyle w:val="RESHET"/>
        <w:ind w:left="907"/>
        <w:rPr>
          <w:rtl/>
        </w:rPr>
      </w:pPr>
      <w:r w:rsidRPr="00B737AC">
        <w:rPr>
          <w:rFonts w:hint="cs"/>
          <w:rtl/>
        </w:rPr>
        <w:t>נכון לינואר 2017 הפיילוט אינו מופעל ולא נראה באופק המועד שבו יוכל המשרד להפיק לקחים מהפעלת פיילוט שכזה, בכדי לבחון אם שיטת פעולה זו תוכל לפתור את סוגיית מעמד המשגיח, ואם כן - להטמיע אותה בקרב כל המועצות הדתיות.</w:t>
      </w:r>
    </w:p>
    <w:p w:rsidR="006A0E07" w:rsidRPr="00B737AC" w:rsidP="00F41B61">
      <w:pPr>
        <w:pStyle w:val="ListParagraph"/>
        <w:numPr>
          <w:ilvl w:val="0"/>
          <w:numId w:val="27"/>
        </w:numPr>
        <w:autoSpaceDE/>
        <w:autoSpaceDN/>
        <w:adjustRightInd/>
        <w:spacing w:before="180" w:line="240" w:lineRule="exact"/>
        <w:ind w:right="2268"/>
        <w:rPr>
          <w:b/>
          <w:sz w:val="17"/>
          <w:szCs w:val="17"/>
        </w:rPr>
      </w:pPr>
      <w:r w:rsidRPr="00B737AC">
        <w:rPr>
          <w:rStyle w:val="Heading7Char"/>
          <w:rFonts w:ascii="Tahoma" w:hAnsi="Tahoma" w:cs="Tahoma" w:hint="cs"/>
          <w:sz w:val="17"/>
          <w:szCs w:val="17"/>
          <w:rtl/>
        </w:rPr>
        <w:t>צוות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בחינה</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מטעם</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הרב</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הראשי</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לישראל</w:t>
      </w:r>
      <w:r w:rsidRPr="00B737AC">
        <w:rPr>
          <w:rFonts w:hint="cs"/>
          <w:b/>
          <w:sz w:val="17"/>
          <w:szCs w:val="17"/>
          <w:rtl/>
        </w:rPr>
        <w:t>: כאמור, בסוף מרץ 2016 מינה הרב הראשי לישראל, הרב דוד ברוך לאו, את צוות הבחינה כדי</w:t>
      </w:r>
      <w:r w:rsidRPr="00B737AC">
        <w:rPr>
          <w:b/>
          <w:sz w:val="17"/>
          <w:szCs w:val="17"/>
          <w:rtl/>
        </w:rPr>
        <w:t xml:space="preserve"> לבחון את מכלול ההיבטים הנוגעים למערך הכשרות בישראל ולהציע דרכים לשנות או לתקן</w:t>
      </w:r>
      <w:r w:rsidRPr="00B737AC">
        <w:rPr>
          <w:rFonts w:hint="cs"/>
          <w:b/>
          <w:sz w:val="17"/>
          <w:szCs w:val="17"/>
          <w:rtl/>
        </w:rPr>
        <w:t xml:space="preserve"> </w:t>
      </w:r>
      <w:r w:rsidRPr="00B737AC">
        <w:rPr>
          <w:b/>
          <w:sz w:val="17"/>
          <w:szCs w:val="17"/>
          <w:rtl/>
        </w:rPr>
        <w:t xml:space="preserve">את ההסדרים הקיימים במערך זה. </w:t>
      </w:r>
      <w:r w:rsidRPr="00B737AC">
        <w:rPr>
          <w:rFonts w:hint="cs"/>
          <w:sz w:val="17"/>
          <w:szCs w:val="17"/>
          <w:rtl/>
        </w:rPr>
        <w:t>בדצמבר 2016 הצוות עדיין לא סיים</w:t>
      </w:r>
      <w:r w:rsidRPr="00B737AC">
        <w:rPr>
          <w:sz w:val="17"/>
          <w:szCs w:val="17"/>
          <w:rtl/>
        </w:rPr>
        <w:t xml:space="preserve"> </w:t>
      </w:r>
      <w:r w:rsidRPr="00B737AC">
        <w:rPr>
          <w:rFonts w:hint="cs"/>
          <w:sz w:val="17"/>
          <w:szCs w:val="17"/>
          <w:rtl/>
        </w:rPr>
        <w:t>את</w:t>
      </w:r>
      <w:r w:rsidRPr="00B737AC">
        <w:rPr>
          <w:sz w:val="17"/>
          <w:szCs w:val="17"/>
          <w:rtl/>
        </w:rPr>
        <w:t xml:space="preserve"> </w:t>
      </w:r>
      <w:r w:rsidRPr="00B737AC">
        <w:rPr>
          <w:rFonts w:hint="cs"/>
          <w:sz w:val="17"/>
          <w:szCs w:val="17"/>
          <w:rtl/>
        </w:rPr>
        <w:t>עבודתו</w:t>
      </w:r>
      <w:r w:rsidRPr="00B737AC">
        <w:rPr>
          <w:sz w:val="17"/>
          <w:szCs w:val="17"/>
          <w:rtl/>
        </w:rPr>
        <w:t>.</w:t>
      </w:r>
    </w:p>
    <w:p w:rsidR="006A0E07" w:rsidRPr="00B737AC" w:rsidP="00B737AC">
      <w:pPr>
        <w:pStyle w:val="ListParagraph"/>
        <w:numPr>
          <w:ilvl w:val="0"/>
          <w:numId w:val="27"/>
        </w:numPr>
        <w:autoSpaceDE/>
        <w:autoSpaceDN/>
        <w:adjustRightInd/>
        <w:spacing w:line="240" w:lineRule="exact"/>
        <w:ind w:right="2268"/>
        <w:rPr>
          <w:b/>
          <w:sz w:val="17"/>
          <w:szCs w:val="17"/>
          <w:rtl/>
        </w:rPr>
      </w:pPr>
      <w:r w:rsidRPr="00B737AC">
        <w:rPr>
          <w:rStyle w:val="Heading7Char"/>
          <w:rFonts w:ascii="Tahoma" w:hAnsi="Tahoma" w:cs="Tahoma" w:hint="cs"/>
          <w:sz w:val="17"/>
          <w:szCs w:val="17"/>
          <w:rtl/>
        </w:rPr>
        <w:t>הצעת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אגף</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התקציבים</w:t>
      </w:r>
      <w:r w:rsidRPr="00B737AC">
        <w:rPr>
          <w:rFonts w:hint="cs"/>
          <w:b/>
          <w:sz w:val="17"/>
          <w:szCs w:val="17"/>
          <w:rtl/>
        </w:rPr>
        <w:t>: בתשובת אגף התקציבים שבמשרד האוצר מינואר 2017 הוא ה</w:t>
      </w:r>
      <w:r w:rsidRPr="00B737AC">
        <w:rPr>
          <w:b/>
          <w:sz w:val="17"/>
          <w:szCs w:val="17"/>
          <w:rtl/>
        </w:rPr>
        <w:t xml:space="preserve">ציע </w:t>
      </w:r>
      <w:r w:rsidRPr="00B737AC">
        <w:rPr>
          <w:rFonts w:hint="cs"/>
          <w:b/>
          <w:sz w:val="17"/>
          <w:szCs w:val="17"/>
          <w:rtl/>
        </w:rPr>
        <w:t>ש</w:t>
      </w:r>
      <w:r w:rsidRPr="00B737AC">
        <w:rPr>
          <w:b/>
          <w:sz w:val="17"/>
          <w:szCs w:val="17"/>
          <w:rtl/>
        </w:rPr>
        <w:t>הרבנות הראשית תשמש כרגולטור הקובע אמות מידה להשגחה ש</w:t>
      </w:r>
      <w:r w:rsidRPr="00B737AC">
        <w:rPr>
          <w:rFonts w:hint="cs"/>
          <w:b/>
          <w:sz w:val="17"/>
          <w:szCs w:val="17"/>
          <w:rtl/>
        </w:rPr>
        <w:t>ע</w:t>
      </w:r>
      <w:r w:rsidRPr="00B737AC">
        <w:rPr>
          <w:b/>
          <w:sz w:val="17"/>
          <w:szCs w:val="17"/>
          <w:rtl/>
        </w:rPr>
        <w:t>ל גופים פרטיים</w:t>
      </w:r>
      <w:r w:rsidRPr="00B737AC">
        <w:rPr>
          <w:rFonts w:hint="cs"/>
          <w:b/>
          <w:sz w:val="17"/>
          <w:szCs w:val="17"/>
          <w:rtl/>
        </w:rPr>
        <w:t xml:space="preserve"> לעמוד בהם. </w:t>
      </w:r>
      <w:r w:rsidRPr="00B737AC">
        <w:rPr>
          <w:b/>
          <w:sz w:val="17"/>
          <w:szCs w:val="17"/>
          <w:rtl/>
        </w:rPr>
        <w:t xml:space="preserve">כל גוף </w:t>
      </w:r>
      <w:r w:rsidRPr="00B737AC">
        <w:rPr>
          <w:rFonts w:hint="cs"/>
          <w:b/>
          <w:sz w:val="17"/>
          <w:szCs w:val="17"/>
          <w:rtl/>
        </w:rPr>
        <w:t xml:space="preserve">שיעמוד </w:t>
      </w:r>
      <w:r w:rsidRPr="00B737AC">
        <w:rPr>
          <w:b/>
          <w:sz w:val="17"/>
          <w:szCs w:val="17"/>
          <w:rtl/>
        </w:rPr>
        <w:t xml:space="preserve">באמות </w:t>
      </w:r>
      <w:r w:rsidRPr="00B737AC">
        <w:rPr>
          <w:rFonts w:hint="cs"/>
          <w:b/>
          <w:sz w:val="17"/>
          <w:szCs w:val="17"/>
          <w:rtl/>
        </w:rPr>
        <w:t>ה</w:t>
      </w:r>
      <w:r w:rsidRPr="00B737AC">
        <w:rPr>
          <w:b/>
          <w:sz w:val="17"/>
          <w:szCs w:val="17"/>
          <w:rtl/>
        </w:rPr>
        <w:t>מידה הללו יוכל לקבל ממנה רישיון למתן שירותי השגחה ותעודות כשרות</w:t>
      </w:r>
      <w:r w:rsidRPr="00B737AC">
        <w:rPr>
          <w:rFonts w:hint="cs"/>
          <w:b/>
          <w:sz w:val="17"/>
          <w:szCs w:val="17"/>
          <w:rtl/>
        </w:rPr>
        <w:t xml:space="preserve"> והוא שיעסיק את המשגיחים</w:t>
      </w:r>
      <w:r w:rsidRPr="00B737AC">
        <w:rPr>
          <w:b/>
          <w:sz w:val="17"/>
          <w:szCs w:val="17"/>
          <w:rtl/>
        </w:rPr>
        <w:t xml:space="preserve">; </w:t>
      </w:r>
      <w:r w:rsidRPr="00B737AC">
        <w:rPr>
          <w:rFonts w:hint="cs"/>
          <w:b/>
          <w:sz w:val="17"/>
          <w:szCs w:val="17"/>
          <w:rtl/>
        </w:rPr>
        <w:t>באופן זה</w:t>
      </w:r>
      <w:r w:rsidRPr="00B737AC">
        <w:rPr>
          <w:b/>
          <w:sz w:val="17"/>
          <w:szCs w:val="17"/>
          <w:rtl/>
        </w:rPr>
        <w:t xml:space="preserve">, </w:t>
      </w:r>
      <w:r w:rsidRPr="00B737AC">
        <w:rPr>
          <w:rFonts w:hint="cs"/>
          <w:b/>
          <w:sz w:val="17"/>
          <w:szCs w:val="17"/>
          <w:rtl/>
        </w:rPr>
        <w:t>טוען</w:t>
      </w:r>
      <w:r w:rsidRPr="00B737AC">
        <w:rPr>
          <w:b/>
          <w:sz w:val="17"/>
          <w:szCs w:val="17"/>
          <w:rtl/>
        </w:rPr>
        <w:t xml:space="preserve"> משרד האוצר, התחרות שתיווצר בין הגופים הפרטיים תביא להפחתת עלויות מערך הכשרות</w:t>
      </w:r>
      <w:r w:rsidRPr="00B737AC">
        <w:rPr>
          <w:rFonts w:hint="cs"/>
          <w:b/>
          <w:sz w:val="17"/>
          <w:szCs w:val="17"/>
          <w:rtl/>
        </w:rPr>
        <w:t xml:space="preserve">, </w:t>
      </w:r>
      <w:r w:rsidRPr="00B737AC">
        <w:rPr>
          <w:b/>
          <w:sz w:val="17"/>
          <w:szCs w:val="17"/>
          <w:rtl/>
        </w:rPr>
        <w:t>ל</w:t>
      </w:r>
      <w:r w:rsidRPr="00B737AC">
        <w:rPr>
          <w:rFonts w:hint="cs"/>
          <w:b/>
          <w:sz w:val="17"/>
          <w:szCs w:val="17"/>
          <w:rtl/>
        </w:rPr>
        <w:t xml:space="preserve">מיצוי </w:t>
      </w:r>
      <w:r w:rsidRPr="00B737AC">
        <w:rPr>
          <w:b/>
          <w:sz w:val="17"/>
          <w:szCs w:val="17"/>
          <w:rtl/>
        </w:rPr>
        <w:t>המשאבים</w:t>
      </w:r>
      <w:r w:rsidRPr="00B737AC">
        <w:rPr>
          <w:rFonts w:hint="cs"/>
          <w:b/>
          <w:sz w:val="17"/>
          <w:szCs w:val="17"/>
          <w:rtl/>
        </w:rPr>
        <w:t>,</w:t>
      </w:r>
      <w:r w:rsidRPr="00B737AC">
        <w:rPr>
          <w:b/>
          <w:sz w:val="17"/>
          <w:szCs w:val="17"/>
          <w:rtl/>
        </w:rPr>
        <w:t xml:space="preserve"> להעסקה יעילה יותר של המשגיחים ולביטול ניגודי העניינים</w:t>
      </w:r>
      <w:r w:rsidRPr="00B737AC">
        <w:rPr>
          <w:rFonts w:hint="cs"/>
          <w:b/>
          <w:sz w:val="17"/>
          <w:szCs w:val="17"/>
          <w:rtl/>
        </w:rPr>
        <w:t>.</w:t>
      </w:r>
    </w:p>
    <w:p w:rsidR="006A0E07" w:rsidRPr="00B737AC" w:rsidP="00F41B61">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 xml:space="preserve">אשר לקשר שבין המשגיח </w:t>
      </w:r>
      <w:r w:rsidRPr="00B737AC">
        <w:rPr>
          <w:rFonts w:ascii="Tahoma" w:hAnsi="Tahoma" w:cs="Tahoma" w:hint="cs"/>
          <w:b/>
          <w:sz w:val="17"/>
          <w:szCs w:val="17"/>
          <w:rtl/>
        </w:rPr>
        <w:t>למושגח</w:t>
      </w:r>
      <w:r w:rsidRPr="00B737AC">
        <w:rPr>
          <w:rFonts w:ascii="Tahoma" w:hAnsi="Tahoma" w:cs="Tahoma" w:hint="cs"/>
          <w:b/>
          <w:sz w:val="17"/>
          <w:szCs w:val="17"/>
          <w:rtl/>
        </w:rPr>
        <w:t xml:space="preserve"> ראוי להביא מדבריו של המשנֶה לנשיאת בית המשפט העליון, השופט אליקים רובינשטיין</w:t>
      </w:r>
      <w:r>
        <w:rPr>
          <w:rStyle w:val="FootnoteReference0"/>
          <w:rFonts w:ascii="Tahoma" w:hAnsi="Tahoma" w:cs="Tahoma"/>
          <w:b/>
          <w:sz w:val="17"/>
          <w:szCs w:val="17"/>
          <w:rtl/>
        </w:rPr>
        <w:footnoteReference w:id="28"/>
      </w:r>
      <w:r w:rsidRPr="00B737AC">
        <w:rPr>
          <w:rFonts w:ascii="Tahoma" w:hAnsi="Tahoma" w:cs="Tahoma" w:hint="cs"/>
          <w:b/>
          <w:sz w:val="17"/>
          <w:szCs w:val="17"/>
          <w:rtl/>
        </w:rPr>
        <w:t>, אשר עמד על התמשכות הטיפול בסוגיה:</w:t>
      </w:r>
    </w:p>
    <w:p w:rsidR="006A0E07" w:rsidRPr="00B737AC" w:rsidP="0051777B">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"בבית משפט</w:t>
      </w:r>
      <w:r w:rsidRPr="00B737AC">
        <w:rPr>
          <w:rFonts w:ascii="Tahoma" w:hAnsi="Tahoma" w:cs="Tahoma" w:hint="cs"/>
          <w:b/>
          <w:sz w:val="17"/>
          <w:szCs w:val="17"/>
          <w:rtl/>
          <w:lang w:val="fr-FR"/>
        </w:rPr>
        <w:t xml:space="preserve"> ז</w:t>
      </w:r>
      <w:r w:rsidRPr="00B737AC">
        <w:rPr>
          <w:rFonts w:ascii="Tahoma" w:hAnsi="Tahoma" w:cs="Tahoma" w:hint="cs"/>
          <w:b/>
          <w:sz w:val="17"/>
          <w:szCs w:val="17"/>
          <w:rtl/>
        </w:rPr>
        <w:t xml:space="preserve">ה מתנהל מזה שנים רבות תיק שעניינו הקשר בין משגיחי הכשרות לעסק בו הם נותנים השגחתם, והמכשלה הברורה הטמונה בכך שהמשגיח מקבל שכרו מן </w:t>
      </w:r>
      <w:r w:rsidRPr="00B737AC">
        <w:rPr>
          <w:rFonts w:ascii="Tahoma" w:hAnsi="Tahoma" w:cs="Tahoma" w:hint="cs"/>
          <w:b/>
          <w:sz w:val="17"/>
          <w:szCs w:val="17"/>
          <w:rtl/>
        </w:rPr>
        <w:t>המושגח</w:t>
      </w:r>
      <w:r w:rsidRPr="00B737AC">
        <w:rPr>
          <w:rFonts w:ascii="Tahoma" w:hAnsi="Tahoma" w:cs="Tahoma" w:hint="cs"/>
          <w:b/>
          <w:sz w:val="17"/>
          <w:szCs w:val="17"/>
          <w:rtl/>
        </w:rPr>
        <w:t>... כך נאמר בהחלטתנו בו מ-30.3.15: הסוגיה שמעלה העתירה, שהשבוע ימלאו לה י"א שנים, קרי הפרדה בין משגיחי הכשרות לבתי העסק</w:t>
      </w:r>
      <w:r w:rsidRPr="00B737AC">
        <w:rPr>
          <w:rFonts w:ascii="Tahoma" w:hAnsi="Tahoma" w:cs="Tahoma"/>
          <w:b/>
          <w:sz w:val="17"/>
          <w:szCs w:val="17"/>
          <w:rtl/>
        </w:rPr>
        <w:t xml:space="preserve"> </w:t>
      </w:r>
      <w:r w:rsidRPr="00B737AC">
        <w:rPr>
          <w:rFonts w:ascii="Tahoma" w:hAnsi="Tahoma" w:cs="Tahoma" w:hint="cs"/>
          <w:b/>
          <w:sz w:val="17"/>
          <w:szCs w:val="17"/>
          <w:rtl/>
        </w:rPr>
        <w:t>המושגחים</w:t>
      </w:r>
      <w:r w:rsidRPr="00B737AC">
        <w:rPr>
          <w:rFonts w:ascii="Tahoma" w:hAnsi="Tahoma" w:cs="Tahoma" w:hint="cs"/>
          <w:b/>
          <w:sz w:val="17"/>
          <w:szCs w:val="17"/>
          <w:rtl/>
        </w:rPr>
        <w:t xml:space="preserve"> באופן</w:t>
      </w:r>
      <w:r w:rsidRPr="00B737AC">
        <w:rPr>
          <w:rFonts w:ascii="Tahoma" w:hAnsi="Tahoma" w:cs="Tahoma"/>
          <w:b/>
          <w:sz w:val="17"/>
          <w:szCs w:val="17"/>
          <w:rtl/>
        </w:rPr>
        <w:t xml:space="preserve"> </w:t>
      </w:r>
      <w:r w:rsidRPr="00B737AC">
        <w:rPr>
          <w:rFonts w:ascii="Tahoma" w:hAnsi="Tahoma" w:cs="Tahoma" w:hint="cs"/>
          <w:b/>
          <w:sz w:val="17"/>
          <w:szCs w:val="17"/>
          <w:rtl/>
        </w:rPr>
        <w:t>שימנע</w:t>
      </w:r>
      <w:r w:rsidRPr="00B737AC">
        <w:rPr>
          <w:rFonts w:ascii="Tahoma" w:hAnsi="Tahoma" w:cs="Tahoma"/>
          <w:b/>
          <w:sz w:val="17"/>
          <w:szCs w:val="17"/>
          <w:rtl/>
        </w:rPr>
        <w:t xml:space="preserve"> </w:t>
      </w:r>
      <w:r w:rsidRPr="00B737AC">
        <w:rPr>
          <w:rFonts w:ascii="Tahoma" w:hAnsi="Tahoma" w:cs="Tahoma" w:hint="cs"/>
          <w:b/>
          <w:sz w:val="17"/>
          <w:szCs w:val="17"/>
          <w:rtl/>
        </w:rPr>
        <w:t>ניגוד</w:t>
      </w:r>
      <w:r w:rsidRPr="00B737AC">
        <w:rPr>
          <w:rFonts w:ascii="Tahoma" w:hAnsi="Tahoma" w:cs="Tahoma"/>
          <w:b/>
          <w:sz w:val="17"/>
          <w:szCs w:val="17"/>
          <w:rtl/>
        </w:rPr>
        <w:t xml:space="preserve"> </w:t>
      </w:r>
      <w:r w:rsidRPr="00B737AC">
        <w:rPr>
          <w:rFonts w:ascii="Tahoma" w:hAnsi="Tahoma" w:cs="Tahoma" w:hint="cs"/>
          <w:b/>
          <w:sz w:val="17"/>
          <w:szCs w:val="17"/>
          <w:rtl/>
        </w:rPr>
        <w:t>עניינים, ראויה</w:t>
      </w:r>
      <w:r w:rsidRPr="00B737AC">
        <w:rPr>
          <w:rFonts w:ascii="Tahoma" w:hAnsi="Tahoma" w:cs="Tahoma"/>
          <w:b/>
          <w:sz w:val="17"/>
          <w:szCs w:val="17"/>
          <w:rtl/>
        </w:rPr>
        <w:t xml:space="preserve"> </w:t>
      </w:r>
      <w:r w:rsidRPr="00B737AC">
        <w:rPr>
          <w:rFonts w:ascii="Tahoma" w:hAnsi="Tahoma" w:cs="Tahoma" w:hint="cs"/>
          <w:b/>
          <w:sz w:val="17"/>
          <w:szCs w:val="17"/>
          <w:rtl/>
        </w:rPr>
        <w:t>מאוד</w:t>
      </w:r>
      <w:r w:rsidRPr="00B737AC">
        <w:rPr>
          <w:rFonts w:ascii="Tahoma" w:hAnsi="Tahoma" w:cs="Tahoma"/>
          <w:b/>
          <w:sz w:val="17"/>
          <w:szCs w:val="17"/>
          <w:rtl/>
        </w:rPr>
        <w:t xml:space="preserve"> </w:t>
      </w:r>
      <w:r w:rsidRPr="00B737AC">
        <w:rPr>
          <w:rFonts w:ascii="Tahoma" w:hAnsi="Tahoma" w:cs="Tahoma" w:hint="cs"/>
          <w:b/>
          <w:sz w:val="17"/>
          <w:szCs w:val="17"/>
          <w:rtl/>
        </w:rPr>
        <w:t>לכל הדעות.</w:t>
      </w:r>
      <w:r w:rsidRPr="00B737AC">
        <w:rPr>
          <w:rFonts w:ascii="Tahoma" w:hAnsi="Tahoma" w:cs="Tahoma"/>
          <w:b/>
          <w:sz w:val="17"/>
          <w:szCs w:val="17"/>
          <w:rtl/>
        </w:rPr>
        <w:t xml:space="preserve"> </w:t>
      </w:r>
      <w:r w:rsidRPr="00B737AC">
        <w:rPr>
          <w:rFonts w:ascii="Tahoma" w:hAnsi="Tahoma" w:cs="Tahoma" w:hint="cs"/>
          <w:b/>
          <w:sz w:val="17"/>
          <w:szCs w:val="17"/>
          <w:rtl/>
        </w:rPr>
        <w:t>השגתו</w:t>
      </w:r>
      <w:r w:rsidRPr="00B737AC">
        <w:rPr>
          <w:rFonts w:ascii="Tahoma" w:hAnsi="Tahoma" w:cs="Tahoma"/>
          <w:b/>
          <w:sz w:val="17"/>
          <w:szCs w:val="17"/>
          <w:rtl/>
        </w:rPr>
        <w:t xml:space="preserve"> </w:t>
      </w:r>
      <w:r w:rsidRPr="00B737AC">
        <w:rPr>
          <w:rFonts w:ascii="Tahoma" w:hAnsi="Tahoma" w:cs="Tahoma" w:hint="cs"/>
          <w:b/>
          <w:sz w:val="17"/>
          <w:szCs w:val="17"/>
          <w:rtl/>
        </w:rPr>
        <w:t>של</w:t>
      </w:r>
      <w:r w:rsidRPr="00B737AC">
        <w:rPr>
          <w:rFonts w:ascii="Tahoma" w:hAnsi="Tahoma" w:cs="Tahoma"/>
          <w:b/>
          <w:sz w:val="17"/>
          <w:szCs w:val="17"/>
          <w:rtl/>
        </w:rPr>
        <w:t xml:space="preserve"> </w:t>
      </w:r>
      <w:r w:rsidRPr="00B737AC">
        <w:rPr>
          <w:rFonts w:ascii="Tahoma" w:hAnsi="Tahoma" w:cs="Tahoma" w:hint="cs"/>
          <w:b/>
          <w:sz w:val="17"/>
          <w:szCs w:val="17"/>
          <w:rtl/>
        </w:rPr>
        <w:t>יעד</w:t>
      </w:r>
      <w:r w:rsidRPr="00B737AC">
        <w:rPr>
          <w:rFonts w:ascii="Tahoma" w:hAnsi="Tahoma" w:cs="Tahoma"/>
          <w:b/>
          <w:sz w:val="17"/>
          <w:szCs w:val="17"/>
          <w:rtl/>
        </w:rPr>
        <w:t xml:space="preserve"> </w:t>
      </w:r>
      <w:r w:rsidRPr="00B737AC">
        <w:rPr>
          <w:rFonts w:ascii="Tahoma" w:hAnsi="Tahoma" w:cs="Tahoma" w:hint="cs"/>
          <w:b/>
          <w:sz w:val="17"/>
          <w:szCs w:val="17"/>
          <w:rtl/>
        </w:rPr>
        <w:t>זה</w:t>
      </w:r>
      <w:r w:rsidRPr="00B737AC">
        <w:rPr>
          <w:rFonts w:ascii="Tahoma" w:hAnsi="Tahoma" w:cs="Tahoma"/>
          <w:b/>
          <w:sz w:val="17"/>
          <w:szCs w:val="17"/>
          <w:rtl/>
        </w:rPr>
        <w:t xml:space="preserve"> </w:t>
      </w:r>
      <w:r w:rsidRPr="00B737AC">
        <w:rPr>
          <w:rFonts w:ascii="Tahoma" w:hAnsi="Tahoma" w:cs="Tahoma" w:hint="cs"/>
          <w:b/>
          <w:sz w:val="17"/>
          <w:szCs w:val="17"/>
          <w:rtl/>
        </w:rPr>
        <w:t>תשפר</w:t>
      </w:r>
      <w:r w:rsidRPr="00B737AC">
        <w:rPr>
          <w:rFonts w:ascii="Tahoma" w:hAnsi="Tahoma" w:cs="Tahoma"/>
          <w:b/>
          <w:sz w:val="17"/>
          <w:szCs w:val="17"/>
          <w:rtl/>
        </w:rPr>
        <w:t xml:space="preserve"> </w:t>
      </w:r>
      <w:r w:rsidRPr="00B737AC">
        <w:rPr>
          <w:rFonts w:ascii="Tahoma" w:hAnsi="Tahoma" w:cs="Tahoma" w:hint="cs"/>
          <w:b/>
          <w:sz w:val="17"/>
          <w:szCs w:val="17"/>
          <w:rtl/>
        </w:rPr>
        <w:t>את הכשרות</w:t>
      </w:r>
      <w:r w:rsidRPr="00B737AC">
        <w:rPr>
          <w:rFonts w:ascii="Tahoma" w:hAnsi="Tahoma" w:cs="Tahoma"/>
          <w:b/>
          <w:sz w:val="17"/>
          <w:szCs w:val="17"/>
          <w:rtl/>
        </w:rPr>
        <w:t xml:space="preserve"> </w:t>
      </w:r>
      <w:r w:rsidRPr="00B737AC">
        <w:rPr>
          <w:rFonts w:ascii="Tahoma" w:hAnsi="Tahoma" w:cs="Tahoma" w:hint="cs"/>
          <w:b/>
          <w:sz w:val="17"/>
          <w:szCs w:val="17"/>
          <w:rtl/>
        </w:rPr>
        <w:t>הממלכתית</w:t>
      </w:r>
      <w:r w:rsidRPr="00B737AC">
        <w:rPr>
          <w:rFonts w:ascii="Tahoma" w:hAnsi="Tahoma" w:cs="Tahoma"/>
          <w:b/>
          <w:sz w:val="17"/>
          <w:szCs w:val="17"/>
          <w:rtl/>
        </w:rPr>
        <w:t xml:space="preserve"> </w:t>
      </w:r>
      <w:r w:rsidRPr="00B737AC">
        <w:rPr>
          <w:rFonts w:ascii="Tahoma" w:hAnsi="Tahoma" w:cs="Tahoma" w:hint="cs"/>
          <w:b/>
          <w:sz w:val="17"/>
          <w:szCs w:val="17"/>
          <w:rtl/>
        </w:rPr>
        <w:t>והמוסדית ואולי תעמיד אותה במקום הראוי לה יותר מאשר המצב הקיים. איננו מתעלמים</w:t>
      </w:r>
      <w:r w:rsidRPr="00B737AC">
        <w:rPr>
          <w:rFonts w:ascii="Tahoma" w:hAnsi="Tahoma" w:cs="Tahoma"/>
          <w:b/>
          <w:sz w:val="17"/>
          <w:szCs w:val="17"/>
          <w:rtl/>
        </w:rPr>
        <w:t xml:space="preserve"> </w:t>
      </w:r>
      <w:r w:rsidRPr="00B737AC">
        <w:rPr>
          <w:rFonts w:ascii="Tahoma" w:hAnsi="Tahoma" w:cs="Tahoma" w:hint="cs"/>
          <w:b/>
          <w:sz w:val="17"/>
          <w:szCs w:val="17"/>
          <w:rtl/>
        </w:rPr>
        <w:t>ממורכבות</w:t>
      </w:r>
      <w:r w:rsidRPr="00B737AC">
        <w:rPr>
          <w:rFonts w:ascii="Tahoma" w:hAnsi="Tahoma" w:cs="Tahoma"/>
          <w:b/>
          <w:sz w:val="17"/>
          <w:szCs w:val="17"/>
          <w:rtl/>
        </w:rPr>
        <w:t xml:space="preserve"> </w:t>
      </w:r>
      <w:r w:rsidRPr="00B737AC">
        <w:rPr>
          <w:rFonts w:ascii="Tahoma" w:hAnsi="Tahoma" w:cs="Tahoma" w:hint="cs"/>
          <w:b/>
          <w:sz w:val="17"/>
          <w:szCs w:val="17"/>
          <w:rtl/>
        </w:rPr>
        <w:t>הנושא, וגם לא ממאמציהם של המשיבים לאורך השנים למצוא</w:t>
      </w:r>
      <w:r w:rsidRPr="00B737AC">
        <w:rPr>
          <w:rFonts w:ascii="Tahoma" w:hAnsi="Tahoma" w:cs="Tahoma"/>
          <w:b/>
          <w:sz w:val="17"/>
          <w:szCs w:val="17"/>
          <w:rtl/>
        </w:rPr>
        <w:t xml:space="preserve"> </w:t>
      </w:r>
      <w:r w:rsidRPr="00B737AC">
        <w:rPr>
          <w:rFonts w:ascii="Tahoma" w:hAnsi="Tahoma" w:cs="Tahoma" w:hint="cs"/>
          <w:b/>
          <w:sz w:val="17"/>
          <w:szCs w:val="17"/>
          <w:rtl/>
        </w:rPr>
        <w:t>פתרונות, אך</w:t>
      </w:r>
      <w:r w:rsidRPr="00B737AC">
        <w:rPr>
          <w:rFonts w:ascii="Tahoma" w:hAnsi="Tahoma" w:cs="Tahoma"/>
          <w:b/>
          <w:sz w:val="17"/>
          <w:szCs w:val="17"/>
          <w:rtl/>
        </w:rPr>
        <w:t xml:space="preserve"> </w:t>
      </w:r>
      <w:r w:rsidRPr="00B737AC">
        <w:rPr>
          <w:rFonts w:ascii="Tahoma" w:hAnsi="Tahoma" w:cs="Tahoma" w:hint="cs"/>
          <w:b/>
          <w:sz w:val="17"/>
          <w:szCs w:val="17"/>
          <w:rtl/>
        </w:rPr>
        <w:t>התהליך</w:t>
      </w:r>
      <w:r w:rsidRPr="00B737AC">
        <w:rPr>
          <w:rFonts w:ascii="Tahoma" w:hAnsi="Tahoma" w:cs="Tahoma"/>
          <w:b/>
          <w:sz w:val="17"/>
          <w:szCs w:val="17"/>
          <w:rtl/>
        </w:rPr>
        <w:t xml:space="preserve"> </w:t>
      </w:r>
      <w:r w:rsidRPr="00B737AC">
        <w:rPr>
          <w:rFonts w:ascii="Tahoma" w:hAnsi="Tahoma" w:cs="Tahoma" w:hint="cs"/>
          <w:b/>
          <w:sz w:val="17"/>
          <w:szCs w:val="17"/>
          <w:rtl/>
        </w:rPr>
        <w:t>איטי</w:t>
      </w:r>
      <w:r w:rsidRPr="00B737AC">
        <w:rPr>
          <w:rFonts w:ascii="Tahoma" w:hAnsi="Tahoma" w:cs="Tahoma"/>
          <w:b/>
          <w:sz w:val="17"/>
          <w:szCs w:val="17"/>
          <w:rtl/>
        </w:rPr>
        <w:t xml:space="preserve"> </w:t>
      </w:r>
      <w:r w:rsidRPr="00B737AC">
        <w:rPr>
          <w:rFonts w:ascii="Tahoma" w:hAnsi="Tahoma" w:cs="Tahoma" w:hint="cs"/>
          <w:b/>
          <w:sz w:val="17"/>
          <w:szCs w:val="17"/>
          <w:rtl/>
        </w:rPr>
        <w:t>מדי</w:t>
      </w:r>
      <w:r w:rsidRPr="00B737AC">
        <w:rPr>
          <w:rFonts w:ascii="Tahoma" w:hAnsi="Tahoma" w:cs="Tahoma"/>
          <w:b/>
          <w:sz w:val="17"/>
          <w:szCs w:val="17"/>
          <w:rtl/>
        </w:rPr>
        <w:t xml:space="preserve"> </w:t>
      </w:r>
      <w:r w:rsidRPr="00B737AC">
        <w:rPr>
          <w:rFonts w:ascii="Tahoma" w:hAnsi="Tahoma" w:cs="Tahoma" w:hint="cs"/>
          <w:b/>
          <w:sz w:val="17"/>
          <w:szCs w:val="17"/>
          <w:rtl/>
        </w:rPr>
        <w:t>וסופו</w:t>
      </w:r>
      <w:r w:rsidRPr="00B737AC">
        <w:rPr>
          <w:rFonts w:ascii="Tahoma" w:hAnsi="Tahoma" w:cs="Tahoma"/>
          <w:b/>
          <w:sz w:val="17"/>
          <w:szCs w:val="17"/>
          <w:rtl/>
        </w:rPr>
        <w:t xml:space="preserve"> </w:t>
      </w:r>
      <w:r w:rsidRPr="00B737AC">
        <w:rPr>
          <w:rFonts w:ascii="Tahoma" w:hAnsi="Tahoma" w:cs="Tahoma" w:hint="cs"/>
          <w:b/>
          <w:sz w:val="17"/>
          <w:szCs w:val="17"/>
          <w:rtl/>
        </w:rPr>
        <w:t>אינו</w:t>
      </w:r>
      <w:r w:rsidRPr="00B737AC">
        <w:rPr>
          <w:rFonts w:ascii="Tahoma" w:hAnsi="Tahoma" w:cs="Tahoma"/>
          <w:b/>
          <w:sz w:val="17"/>
          <w:szCs w:val="17"/>
          <w:rtl/>
        </w:rPr>
        <w:t xml:space="preserve"> </w:t>
      </w:r>
      <w:r w:rsidRPr="00B737AC">
        <w:rPr>
          <w:rFonts w:ascii="Tahoma" w:hAnsi="Tahoma" w:cs="Tahoma" w:hint="cs"/>
          <w:b/>
          <w:sz w:val="17"/>
          <w:szCs w:val="17"/>
          <w:rtl/>
        </w:rPr>
        <w:t>נראה</w:t>
      </w:r>
      <w:r w:rsidRPr="00B737AC">
        <w:rPr>
          <w:rFonts w:ascii="Tahoma" w:hAnsi="Tahoma" w:cs="Tahoma"/>
          <w:b/>
          <w:sz w:val="17"/>
          <w:szCs w:val="17"/>
          <w:rtl/>
        </w:rPr>
        <w:t xml:space="preserve"> </w:t>
      </w:r>
      <w:r w:rsidRPr="00B737AC">
        <w:rPr>
          <w:rFonts w:ascii="Tahoma" w:hAnsi="Tahoma" w:cs="Tahoma" w:hint="cs"/>
          <w:b/>
          <w:sz w:val="17"/>
          <w:szCs w:val="17"/>
          <w:rtl/>
        </w:rPr>
        <w:t>באופק... והנה חלפה</w:t>
      </w:r>
      <w:r w:rsidRPr="00B737AC">
        <w:rPr>
          <w:rFonts w:ascii="Tahoma" w:hAnsi="Tahoma" w:cs="Tahoma"/>
          <w:b/>
          <w:sz w:val="17"/>
          <w:szCs w:val="17"/>
          <w:rtl/>
        </w:rPr>
        <w:t xml:space="preserve"> </w:t>
      </w:r>
      <w:r w:rsidRPr="00B737AC">
        <w:rPr>
          <w:rFonts w:ascii="Tahoma" w:hAnsi="Tahoma" w:cs="Tahoma" w:hint="cs"/>
          <w:b/>
          <w:sz w:val="17"/>
          <w:szCs w:val="17"/>
          <w:rtl/>
        </w:rPr>
        <w:t>עוד</w:t>
      </w:r>
      <w:r w:rsidRPr="00B737AC">
        <w:rPr>
          <w:rFonts w:ascii="Tahoma" w:hAnsi="Tahoma" w:cs="Tahoma"/>
          <w:b/>
          <w:sz w:val="17"/>
          <w:szCs w:val="17"/>
          <w:rtl/>
        </w:rPr>
        <w:t xml:space="preserve"> </w:t>
      </w:r>
      <w:r w:rsidRPr="00B737AC">
        <w:rPr>
          <w:rFonts w:ascii="Tahoma" w:hAnsi="Tahoma" w:cs="Tahoma" w:hint="cs"/>
          <w:b/>
          <w:sz w:val="17"/>
          <w:szCs w:val="17"/>
          <w:rtl/>
        </w:rPr>
        <w:t>שנה</w:t>
      </w:r>
      <w:r w:rsidRPr="00B737AC">
        <w:rPr>
          <w:rFonts w:ascii="Tahoma" w:hAnsi="Tahoma" w:cs="Tahoma"/>
          <w:b/>
          <w:sz w:val="17"/>
          <w:szCs w:val="17"/>
          <w:rtl/>
        </w:rPr>
        <w:t xml:space="preserve"> </w:t>
      </w:r>
      <w:r w:rsidRPr="00B737AC">
        <w:rPr>
          <w:rFonts w:ascii="Tahoma" w:hAnsi="Tahoma" w:cs="Tahoma" w:hint="cs"/>
          <w:b/>
          <w:sz w:val="17"/>
          <w:szCs w:val="17"/>
          <w:rtl/>
        </w:rPr>
        <w:t>מאז</w:t>
      </w:r>
      <w:r w:rsidRPr="00B737AC">
        <w:rPr>
          <w:rFonts w:ascii="Tahoma" w:hAnsi="Tahoma" w:cs="Tahoma"/>
          <w:b/>
          <w:sz w:val="17"/>
          <w:szCs w:val="17"/>
          <w:rtl/>
        </w:rPr>
        <w:t xml:space="preserve"> </w:t>
      </w:r>
      <w:r w:rsidRPr="00B737AC">
        <w:rPr>
          <w:rFonts w:ascii="Tahoma" w:hAnsi="Tahoma" w:cs="Tahoma" w:hint="cs"/>
          <w:b/>
          <w:sz w:val="17"/>
          <w:szCs w:val="17"/>
          <w:rtl/>
        </w:rPr>
        <w:t>ההחלטה</w:t>
      </w:r>
      <w:r w:rsidRPr="00B737AC">
        <w:rPr>
          <w:rFonts w:ascii="Tahoma" w:hAnsi="Tahoma" w:cs="Tahoma"/>
          <w:b/>
          <w:sz w:val="17"/>
          <w:szCs w:val="17"/>
          <w:rtl/>
        </w:rPr>
        <w:t xml:space="preserve"> </w:t>
      </w:r>
      <w:r w:rsidRPr="00B737AC">
        <w:rPr>
          <w:rFonts w:ascii="Tahoma" w:hAnsi="Tahoma" w:cs="Tahoma" w:hint="cs"/>
          <w:b/>
          <w:sz w:val="17"/>
          <w:szCs w:val="17"/>
          <w:rtl/>
        </w:rPr>
        <w:t>ב-2015. אכן, לאחרונה נמסר</w:t>
      </w:r>
      <w:r w:rsidRPr="00B737AC">
        <w:rPr>
          <w:rFonts w:ascii="Tahoma" w:hAnsi="Tahoma" w:cs="Tahoma"/>
          <w:b/>
          <w:sz w:val="17"/>
          <w:szCs w:val="17"/>
          <w:rtl/>
        </w:rPr>
        <w:t xml:space="preserve"> </w:t>
      </w:r>
      <w:r w:rsidRPr="00B737AC">
        <w:rPr>
          <w:rFonts w:ascii="Tahoma" w:hAnsi="Tahoma" w:cs="Tahoma" w:hint="cs"/>
          <w:b/>
          <w:sz w:val="17"/>
          <w:szCs w:val="17"/>
          <w:rtl/>
        </w:rPr>
        <w:t>לנו</w:t>
      </w:r>
      <w:r w:rsidRPr="00B737AC">
        <w:rPr>
          <w:rFonts w:ascii="Tahoma" w:hAnsi="Tahoma" w:cs="Tahoma"/>
          <w:b/>
          <w:sz w:val="17"/>
          <w:szCs w:val="17"/>
          <w:rtl/>
        </w:rPr>
        <w:t xml:space="preserve"> </w:t>
      </w:r>
      <w:r w:rsidRPr="00B737AC">
        <w:rPr>
          <w:rFonts w:ascii="Tahoma" w:hAnsi="Tahoma" w:cs="Tahoma" w:hint="cs"/>
          <w:b/>
          <w:sz w:val="17"/>
          <w:szCs w:val="17"/>
          <w:rtl/>
        </w:rPr>
        <w:t>בגדרי בג"ץ 3336/04 (ראו החלטה מ-28.2.16), לקראת 'בת המצווה' של</w:t>
      </w:r>
      <w:r w:rsidRPr="00B737AC">
        <w:rPr>
          <w:rFonts w:ascii="Tahoma" w:hAnsi="Tahoma" w:cs="Tahoma"/>
          <w:b/>
          <w:sz w:val="17"/>
          <w:szCs w:val="17"/>
          <w:rtl/>
        </w:rPr>
        <w:t xml:space="preserve"> </w:t>
      </w:r>
      <w:r w:rsidRPr="00B737AC">
        <w:rPr>
          <w:rFonts w:ascii="Tahoma" w:hAnsi="Tahoma" w:cs="Tahoma" w:hint="cs"/>
          <w:b/>
          <w:sz w:val="17"/>
          <w:szCs w:val="17"/>
          <w:rtl/>
        </w:rPr>
        <w:t>העתירה, כי הנה יוצא</w:t>
      </w:r>
      <w:r w:rsidRPr="00B737AC">
        <w:rPr>
          <w:rFonts w:ascii="Tahoma" w:hAnsi="Tahoma" w:cs="Tahoma"/>
          <w:b/>
          <w:sz w:val="17"/>
          <w:szCs w:val="17"/>
          <w:rtl/>
        </w:rPr>
        <w:t xml:space="preserve"> </w:t>
      </w:r>
      <w:r w:rsidRPr="00B737AC">
        <w:rPr>
          <w:rFonts w:ascii="Tahoma" w:hAnsi="Tahoma" w:cs="Tahoma" w:hint="cs"/>
          <w:b/>
          <w:sz w:val="17"/>
          <w:szCs w:val="17"/>
          <w:rtl/>
        </w:rPr>
        <w:t>לדרך</w:t>
      </w:r>
      <w:r w:rsidRPr="00B737AC">
        <w:rPr>
          <w:rFonts w:ascii="Tahoma" w:hAnsi="Tahoma" w:cs="Tahoma"/>
          <w:b/>
          <w:sz w:val="17"/>
          <w:szCs w:val="17"/>
          <w:rtl/>
        </w:rPr>
        <w:t xml:space="preserve"> </w:t>
      </w:r>
      <w:r w:rsidRPr="00B737AC">
        <w:rPr>
          <w:rFonts w:ascii="Tahoma" w:hAnsi="Tahoma" w:cs="Tahoma" w:hint="cs"/>
          <w:b/>
          <w:sz w:val="17"/>
          <w:szCs w:val="17"/>
          <w:rtl/>
        </w:rPr>
        <w:t>מכרז</w:t>
      </w:r>
      <w:r w:rsidRPr="00B737AC">
        <w:rPr>
          <w:rFonts w:ascii="Tahoma" w:hAnsi="Tahoma" w:cs="Tahoma"/>
          <w:b/>
          <w:sz w:val="17"/>
          <w:szCs w:val="17"/>
          <w:rtl/>
        </w:rPr>
        <w:t xml:space="preserve"> </w:t>
      </w:r>
      <w:r w:rsidRPr="00B737AC">
        <w:rPr>
          <w:rFonts w:ascii="Tahoma" w:hAnsi="Tahoma" w:cs="Tahoma" w:hint="cs"/>
          <w:b/>
          <w:sz w:val="17"/>
          <w:szCs w:val="17"/>
          <w:rtl/>
        </w:rPr>
        <w:t>ניסוי (פיילוט) להשגחה שאינה</w:t>
      </w:r>
      <w:r w:rsidRPr="00B737AC">
        <w:rPr>
          <w:rFonts w:ascii="Tahoma" w:hAnsi="Tahoma" w:cs="Tahoma"/>
          <w:b/>
          <w:sz w:val="17"/>
          <w:szCs w:val="17"/>
          <w:rtl/>
        </w:rPr>
        <w:t xml:space="preserve"> </w:t>
      </w:r>
      <w:r w:rsidRPr="00B737AC">
        <w:rPr>
          <w:rFonts w:ascii="Tahoma" w:hAnsi="Tahoma" w:cs="Tahoma" w:hint="cs"/>
          <w:b/>
          <w:sz w:val="17"/>
          <w:szCs w:val="17"/>
          <w:rtl/>
        </w:rPr>
        <w:t>תלוית-עסק. בהמשך</w:t>
      </w:r>
      <w:r w:rsidRPr="00B737AC">
        <w:rPr>
          <w:rFonts w:ascii="Tahoma" w:hAnsi="Tahoma" w:cs="Tahoma"/>
          <w:b/>
          <w:sz w:val="17"/>
          <w:szCs w:val="17"/>
          <w:rtl/>
        </w:rPr>
        <w:t xml:space="preserve"> </w:t>
      </w:r>
      <w:r w:rsidRPr="00B737AC">
        <w:rPr>
          <w:rFonts w:ascii="Tahoma" w:hAnsi="Tahoma" w:cs="Tahoma" w:hint="cs"/>
          <w:b/>
          <w:sz w:val="17"/>
          <w:szCs w:val="17"/>
          <w:rtl/>
        </w:rPr>
        <w:t>הוגשו הודעות</w:t>
      </w:r>
      <w:r w:rsidRPr="00B737AC">
        <w:rPr>
          <w:rFonts w:ascii="Tahoma" w:hAnsi="Tahoma" w:cs="Tahoma"/>
          <w:b/>
          <w:sz w:val="17"/>
          <w:szCs w:val="17"/>
          <w:rtl/>
        </w:rPr>
        <w:t xml:space="preserve"> </w:t>
      </w:r>
      <w:r w:rsidRPr="00B737AC">
        <w:rPr>
          <w:rFonts w:ascii="Tahoma" w:hAnsi="Tahoma" w:cs="Tahoma" w:hint="cs"/>
          <w:b/>
          <w:sz w:val="17"/>
          <w:szCs w:val="17"/>
          <w:rtl/>
        </w:rPr>
        <w:t>נוספות, ובהן</w:t>
      </w:r>
      <w:r w:rsidRPr="00B737AC">
        <w:rPr>
          <w:rFonts w:ascii="Tahoma" w:hAnsi="Tahoma" w:cs="Tahoma"/>
          <w:b/>
          <w:sz w:val="17"/>
          <w:szCs w:val="17"/>
          <w:rtl/>
        </w:rPr>
        <w:t xml:space="preserve"> </w:t>
      </w:r>
      <w:r w:rsidRPr="00B737AC">
        <w:rPr>
          <w:rFonts w:ascii="Tahoma" w:hAnsi="Tahoma" w:cs="Tahoma" w:hint="cs"/>
          <w:b/>
          <w:sz w:val="17"/>
          <w:szCs w:val="17"/>
          <w:rtl/>
        </w:rPr>
        <w:t>כי</w:t>
      </w:r>
      <w:r w:rsidRPr="00B737AC">
        <w:rPr>
          <w:rFonts w:ascii="Tahoma" w:hAnsi="Tahoma" w:cs="Tahoma"/>
          <w:b/>
          <w:sz w:val="17"/>
          <w:szCs w:val="17"/>
          <w:rtl/>
        </w:rPr>
        <w:t xml:space="preserve"> </w:t>
      </w:r>
      <w:r w:rsidRPr="00B737AC">
        <w:rPr>
          <w:rFonts w:ascii="Tahoma" w:hAnsi="Tahoma" w:cs="Tahoma" w:hint="cs"/>
          <w:b/>
          <w:sz w:val="17"/>
          <w:szCs w:val="17"/>
          <w:rtl/>
        </w:rPr>
        <w:t>המכרז</w:t>
      </w:r>
      <w:r w:rsidRPr="00B737AC">
        <w:rPr>
          <w:rFonts w:ascii="Tahoma" w:hAnsi="Tahoma" w:cs="Tahoma"/>
          <w:b/>
          <w:sz w:val="17"/>
          <w:szCs w:val="17"/>
          <w:rtl/>
        </w:rPr>
        <w:t xml:space="preserve"> </w:t>
      </w:r>
      <w:r w:rsidRPr="00B737AC">
        <w:rPr>
          <w:rFonts w:ascii="Tahoma" w:hAnsi="Tahoma" w:cs="Tahoma" w:hint="cs"/>
          <w:b/>
          <w:sz w:val="17"/>
          <w:szCs w:val="17"/>
          <w:rtl/>
        </w:rPr>
        <w:t>יצא</w:t>
      </w:r>
      <w:r w:rsidRPr="00B737AC">
        <w:rPr>
          <w:rFonts w:ascii="Tahoma" w:hAnsi="Tahoma" w:cs="Tahoma"/>
          <w:b/>
          <w:sz w:val="17"/>
          <w:szCs w:val="17"/>
          <w:rtl/>
        </w:rPr>
        <w:t xml:space="preserve"> </w:t>
      </w:r>
      <w:r w:rsidRPr="00B737AC">
        <w:rPr>
          <w:rFonts w:ascii="Tahoma" w:hAnsi="Tahoma" w:cs="Tahoma" w:hint="cs"/>
          <w:b/>
          <w:sz w:val="17"/>
          <w:szCs w:val="17"/>
          <w:rtl/>
        </w:rPr>
        <w:t>לדרך</w:t>
      </w:r>
      <w:r w:rsidRPr="00B737AC">
        <w:rPr>
          <w:rFonts w:ascii="Tahoma" w:hAnsi="Tahoma" w:cs="Tahoma"/>
          <w:b/>
          <w:sz w:val="17"/>
          <w:szCs w:val="17"/>
          <w:rtl/>
        </w:rPr>
        <w:t xml:space="preserve"> </w:t>
      </w:r>
      <w:r w:rsidRPr="00B737AC">
        <w:rPr>
          <w:rFonts w:ascii="Tahoma" w:hAnsi="Tahoma" w:cs="Tahoma" w:hint="cs"/>
          <w:b/>
          <w:sz w:val="17"/>
          <w:szCs w:val="17"/>
          <w:rtl/>
        </w:rPr>
        <w:t>וזכתה</w:t>
      </w:r>
      <w:r w:rsidRPr="00B737AC">
        <w:rPr>
          <w:rFonts w:ascii="Tahoma" w:hAnsi="Tahoma" w:cs="Tahoma"/>
          <w:b/>
          <w:sz w:val="17"/>
          <w:szCs w:val="17"/>
          <w:rtl/>
        </w:rPr>
        <w:t xml:space="preserve"> </w:t>
      </w:r>
      <w:r w:rsidRPr="00B737AC">
        <w:rPr>
          <w:rFonts w:ascii="Tahoma" w:hAnsi="Tahoma" w:cs="Tahoma" w:hint="cs"/>
          <w:b/>
          <w:sz w:val="17"/>
          <w:szCs w:val="17"/>
          <w:rtl/>
        </w:rPr>
        <w:t>חברה פלונית</w:t>
      </w:r>
      <w:r w:rsidRPr="00B737AC">
        <w:rPr>
          <w:rFonts w:ascii="Tahoma" w:hAnsi="Tahoma" w:cs="Tahoma"/>
          <w:b/>
          <w:sz w:val="17"/>
          <w:szCs w:val="17"/>
          <w:rtl/>
        </w:rPr>
        <w:t xml:space="preserve"> </w:t>
      </w:r>
      <w:r w:rsidRPr="00B737AC">
        <w:rPr>
          <w:rFonts w:ascii="Tahoma" w:hAnsi="Tahoma" w:cs="Tahoma" w:hint="cs"/>
          <w:b/>
          <w:sz w:val="17"/>
          <w:szCs w:val="17"/>
          <w:rtl/>
        </w:rPr>
        <w:t>בירושלים</w:t>
      </w:r>
      <w:r w:rsidRPr="00B737AC">
        <w:rPr>
          <w:rFonts w:ascii="Tahoma" w:hAnsi="Tahoma" w:cs="Tahoma"/>
          <w:b/>
          <w:sz w:val="17"/>
          <w:szCs w:val="17"/>
          <w:rtl/>
        </w:rPr>
        <w:t xml:space="preserve"> </w:t>
      </w:r>
      <w:r w:rsidRPr="00B737AC">
        <w:rPr>
          <w:rFonts w:ascii="Tahoma" w:hAnsi="Tahoma" w:cs="Tahoma" w:hint="cs"/>
          <w:b/>
          <w:sz w:val="17"/>
          <w:szCs w:val="17"/>
          <w:rtl/>
        </w:rPr>
        <w:t>ובנתניה (ערי</w:t>
      </w:r>
      <w:r w:rsidRPr="00B737AC">
        <w:rPr>
          <w:rFonts w:ascii="Tahoma" w:hAnsi="Tahoma" w:cs="Tahoma"/>
          <w:b/>
          <w:sz w:val="17"/>
          <w:szCs w:val="17"/>
          <w:rtl/>
        </w:rPr>
        <w:t xml:space="preserve"> </w:t>
      </w:r>
      <w:r w:rsidRPr="00B737AC">
        <w:rPr>
          <w:rFonts w:ascii="Tahoma" w:hAnsi="Tahoma" w:cs="Tahoma" w:hint="cs"/>
          <w:b/>
          <w:sz w:val="17"/>
          <w:szCs w:val="17"/>
          <w:rtl/>
        </w:rPr>
        <w:t>ניסוי) וההתקשרויות</w:t>
      </w:r>
      <w:r w:rsidRPr="00B737AC">
        <w:rPr>
          <w:rFonts w:ascii="Tahoma" w:hAnsi="Tahoma" w:cs="Tahoma"/>
          <w:b/>
          <w:sz w:val="17"/>
          <w:szCs w:val="17"/>
          <w:rtl/>
        </w:rPr>
        <w:t xml:space="preserve"> </w:t>
      </w:r>
      <w:r w:rsidRPr="00B737AC">
        <w:rPr>
          <w:rFonts w:ascii="Tahoma" w:hAnsi="Tahoma" w:cs="Tahoma" w:hint="cs"/>
          <w:b/>
          <w:sz w:val="17"/>
          <w:szCs w:val="17"/>
          <w:rtl/>
        </w:rPr>
        <w:t>מקודמות... האם הגאולה קרבה?"</w:t>
      </w:r>
      <w:r w:rsidR="0051777B">
        <w:rPr>
          <w:rFonts w:ascii="Tahoma" w:hAnsi="Tahoma" w:cs="Tahoma" w:hint="cs"/>
          <w:b/>
          <w:sz w:val="17"/>
          <w:szCs w:val="17"/>
          <w:rtl/>
        </w:rPr>
        <w:t>.</w:t>
      </w:r>
      <w:r w:rsidRPr="00B737AC">
        <w:rPr>
          <w:rFonts w:ascii="Tahoma" w:hAnsi="Tahoma" w:cs="Tahoma" w:hint="cs"/>
          <w:b/>
          <w:sz w:val="17"/>
          <w:szCs w:val="17"/>
          <w:rtl/>
        </w:rPr>
        <w:t xml:space="preserve"> בהחלטתו בתיק 3336/04 שהתקבלה ב-28.2.16 ציין המש</w:t>
      </w:r>
      <w:r w:rsidRPr="00B737AC">
        <w:rPr>
          <w:rFonts w:ascii="Tahoma" w:hAnsi="Tahoma" w:cs="Tahoma"/>
          <w:b/>
          <w:sz w:val="17"/>
          <w:szCs w:val="17"/>
          <w:rtl/>
        </w:rPr>
        <w:t>נֶה</w:t>
      </w:r>
      <w:r w:rsidRPr="00B737AC">
        <w:rPr>
          <w:rFonts w:ascii="Tahoma" w:hAnsi="Tahoma" w:cs="Tahoma" w:hint="cs"/>
          <w:b/>
          <w:sz w:val="17"/>
          <w:szCs w:val="17"/>
          <w:rtl/>
        </w:rPr>
        <w:t xml:space="preserve"> לנשיאת בית המשפט העליון: "מכל מקום, זו מן העתירות המחייבות 'שמרטפות' של בית המשפט וכך אנו ממשיכים במעקב ובדרבון ככל הניתן, להשגת פתרון".</w:t>
      </w:r>
    </w:p>
    <w:p w:rsidR="006A0E07" w:rsidRPr="00B737AC" w:rsidP="00F41B61">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בדיון</w:t>
      </w:r>
      <w:r w:rsidRPr="00B737AC">
        <w:rPr>
          <w:rFonts w:ascii="Tahoma" w:hAnsi="Tahoma" w:cs="Tahoma"/>
          <w:b/>
          <w:sz w:val="17"/>
          <w:szCs w:val="17"/>
          <w:rtl/>
        </w:rPr>
        <w:t xml:space="preserve"> </w:t>
      </w:r>
      <w:r w:rsidRPr="00B737AC">
        <w:rPr>
          <w:rFonts w:ascii="Tahoma" w:hAnsi="Tahoma" w:cs="Tahoma" w:hint="cs"/>
          <w:b/>
          <w:sz w:val="17"/>
          <w:szCs w:val="17"/>
          <w:rtl/>
        </w:rPr>
        <w:t xml:space="preserve">נוסף </w:t>
      </w:r>
      <w:r w:rsidRPr="00B737AC">
        <w:rPr>
          <w:rFonts w:ascii="Tahoma" w:hAnsi="Tahoma" w:cs="Tahoma"/>
          <w:b/>
          <w:sz w:val="17"/>
          <w:szCs w:val="17"/>
          <w:rtl/>
        </w:rPr>
        <w:t xml:space="preserve">בבג"ץ בתחילת פברואר 2017 קבע </w:t>
      </w:r>
      <w:r w:rsidRPr="00B737AC">
        <w:rPr>
          <w:rFonts w:ascii="Tahoma" w:hAnsi="Tahoma" w:cs="Tahoma" w:hint="cs"/>
          <w:b/>
          <w:sz w:val="17"/>
          <w:szCs w:val="17"/>
          <w:rtl/>
        </w:rPr>
        <w:t>השופט אליקים רובינשטיין</w:t>
      </w:r>
      <w:r w:rsidRPr="00B737AC">
        <w:rPr>
          <w:rFonts w:ascii="Tahoma" w:hAnsi="Tahoma" w:cs="Tahoma"/>
          <w:b/>
          <w:sz w:val="17"/>
          <w:szCs w:val="17"/>
          <w:rtl/>
        </w:rPr>
        <w:t xml:space="preserve"> כי: "הנושא שלפנינו מייאש; עתירה מ-2004, צו על תנאי מ-2008 והתוצאות זעומות, ואולי אף נסיגה לאורך השנים, ...הוועדה של הרבנות </w:t>
      </w:r>
      <w:r w:rsidR="00D007E4">
        <w:rPr>
          <w:rFonts w:ascii="Tahoma" w:hAnsi="Tahoma" w:cs="Tahoma" w:hint="cs"/>
          <w:b/>
          <w:sz w:val="17"/>
          <w:szCs w:val="17"/>
          <w:rtl/>
        </w:rPr>
        <w:t>ה</w:t>
      </w:r>
      <w:r w:rsidRPr="00B737AC">
        <w:rPr>
          <w:rFonts w:ascii="Tahoma" w:hAnsi="Tahoma" w:cs="Tahoma"/>
          <w:b/>
          <w:sz w:val="17"/>
          <w:szCs w:val="17"/>
          <w:rtl/>
        </w:rPr>
        <w:t>ראשית... ואנו מצפים לעיין בדו"ח הסיכום, אך דומה שאין אנו רואים עדין את חוף המבטחים"</w:t>
      </w:r>
      <w:r w:rsidRPr="00B737AC">
        <w:rPr>
          <w:rFonts w:ascii="Tahoma" w:hAnsi="Tahoma" w:cs="Tahoma" w:hint="cs"/>
          <w:b/>
          <w:sz w:val="17"/>
          <w:szCs w:val="17"/>
          <w:rtl/>
        </w:rPr>
        <w:t>.</w:t>
      </w:r>
      <w:r w:rsidRPr="0012789B" w:rsidR="0051777B">
        <w:rPr>
          <w:rFonts w:cs="Tahoma"/>
          <w:noProof/>
          <w:sz w:val="17"/>
          <w:szCs w:val="17"/>
          <w:rtl/>
        </w:rPr>
        <mc:AlternateContent>
          <mc:Choice Requires="wps">
            <w:drawing>
              <wp:anchor distT="0" distB="0" distL="114300" distR="114300" simplePos="0" relativeHeight="251674624" behindDoc="1" locked="0" layoutInCell="1" allowOverlap="1">
                <wp:simplePos x="0" y="0"/>
                <wp:positionH relativeFrom="margin">
                  <wp:posOffset>-431800</wp:posOffset>
                </wp:positionH>
                <wp:positionV relativeFrom="margin">
                  <wp:align>top</wp:align>
                </wp:positionV>
                <wp:extent cx="1620000" cy="4140000"/>
                <wp:effectExtent l="0" t="0" r="0" b="0"/>
                <wp:wrapNone/>
                <wp:docPr id="29"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51777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20180274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021794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007E4">
                            <w:pPr>
                              <w:spacing w:after="0" w:line="240" w:lineRule="auto"/>
                              <w:rPr>
                                <w:color w:val="0B5294"/>
                                <w:spacing w:val="-4"/>
                                <w:sz w:val="24"/>
                                <w:szCs w:val="24"/>
                                <w:rtl/>
                                <w:cs/>
                              </w:rPr>
                            </w:pPr>
                            <w:r w:rsidRPr="0051777B">
                              <w:rPr>
                                <w:rFonts w:cs="Tahoma" w:hint="eastAsia"/>
                                <w:color w:val="0B5294"/>
                                <w:spacing w:val="-4"/>
                                <w:sz w:val="24"/>
                                <w:szCs w:val="24"/>
                                <w:rtl/>
                              </w:rPr>
                              <w:t>בדיון</w:t>
                            </w:r>
                            <w:r w:rsidRPr="0051777B">
                              <w:rPr>
                                <w:rFonts w:cs="Tahoma"/>
                                <w:color w:val="0B5294"/>
                                <w:spacing w:val="-4"/>
                                <w:sz w:val="24"/>
                                <w:szCs w:val="24"/>
                                <w:rtl/>
                              </w:rPr>
                              <w:t xml:space="preserve"> </w:t>
                            </w:r>
                            <w:r w:rsidRPr="0051777B">
                              <w:rPr>
                                <w:rFonts w:cs="Tahoma" w:hint="eastAsia"/>
                                <w:color w:val="0B5294"/>
                                <w:spacing w:val="-4"/>
                                <w:sz w:val="24"/>
                                <w:szCs w:val="24"/>
                                <w:rtl/>
                              </w:rPr>
                              <w:t>בבג</w:t>
                            </w:r>
                            <w:r w:rsidRPr="0051777B">
                              <w:rPr>
                                <w:rFonts w:cs="Tahoma"/>
                                <w:color w:val="0B5294"/>
                                <w:spacing w:val="-4"/>
                                <w:sz w:val="24"/>
                                <w:szCs w:val="24"/>
                                <w:rtl/>
                              </w:rPr>
                              <w:t>"</w:t>
                            </w:r>
                            <w:r w:rsidRPr="0051777B">
                              <w:rPr>
                                <w:rFonts w:cs="Tahoma" w:hint="eastAsia"/>
                                <w:color w:val="0B5294"/>
                                <w:spacing w:val="-4"/>
                                <w:sz w:val="24"/>
                                <w:szCs w:val="24"/>
                                <w:rtl/>
                              </w:rPr>
                              <w:t>ץ</w:t>
                            </w:r>
                            <w:r w:rsidRPr="0051777B">
                              <w:rPr>
                                <w:rFonts w:cs="Tahoma"/>
                                <w:color w:val="0B5294"/>
                                <w:spacing w:val="-4"/>
                                <w:sz w:val="24"/>
                                <w:szCs w:val="24"/>
                                <w:rtl/>
                              </w:rPr>
                              <w:t xml:space="preserve"> </w:t>
                            </w:r>
                            <w:r w:rsidRPr="0051777B">
                              <w:rPr>
                                <w:rFonts w:cs="Tahoma" w:hint="eastAsia"/>
                                <w:color w:val="0B5294"/>
                                <w:spacing w:val="-4"/>
                                <w:sz w:val="24"/>
                                <w:szCs w:val="24"/>
                                <w:rtl/>
                              </w:rPr>
                              <w:t>בתחילת</w:t>
                            </w:r>
                            <w:r w:rsidRPr="0051777B">
                              <w:rPr>
                                <w:rFonts w:cs="Tahoma"/>
                                <w:color w:val="0B5294"/>
                                <w:spacing w:val="-4"/>
                                <w:sz w:val="24"/>
                                <w:szCs w:val="24"/>
                                <w:rtl/>
                              </w:rPr>
                              <w:t xml:space="preserve"> </w:t>
                            </w:r>
                            <w:r w:rsidRPr="0051777B">
                              <w:rPr>
                                <w:rFonts w:cs="Tahoma" w:hint="eastAsia"/>
                                <w:color w:val="0B5294"/>
                                <w:spacing w:val="-4"/>
                                <w:sz w:val="24"/>
                                <w:szCs w:val="24"/>
                                <w:rtl/>
                              </w:rPr>
                              <w:t>פברואר</w:t>
                            </w:r>
                            <w:r w:rsidRPr="0051777B">
                              <w:rPr>
                                <w:rFonts w:cs="Tahoma"/>
                                <w:color w:val="0B5294"/>
                                <w:spacing w:val="-4"/>
                                <w:sz w:val="24"/>
                                <w:szCs w:val="24"/>
                                <w:rtl/>
                              </w:rPr>
                              <w:t xml:space="preserve"> 2017 </w:t>
                            </w:r>
                            <w:r w:rsidRPr="0051777B">
                              <w:rPr>
                                <w:rFonts w:cs="Tahoma" w:hint="eastAsia"/>
                                <w:color w:val="0B5294"/>
                                <w:spacing w:val="-4"/>
                                <w:sz w:val="24"/>
                                <w:szCs w:val="24"/>
                                <w:rtl/>
                              </w:rPr>
                              <w:t>קבע</w:t>
                            </w:r>
                            <w:r w:rsidRPr="0051777B">
                              <w:rPr>
                                <w:rFonts w:cs="Tahoma"/>
                                <w:color w:val="0B5294"/>
                                <w:spacing w:val="-4"/>
                                <w:sz w:val="24"/>
                                <w:szCs w:val="24"/>
                                <w:rtl/>
                              </w:rPr>
                              <w:t xml:space="preserve"> </w:t>
                            </w:r>
                            <w:r w:rsidRPr="0051777B">
                              <w:rPr>
                                <w:rFonts w:cs="Tahoma" w:hint="eastAsia"/>
                                <w:color w:val="0B5294"/>
                                <w:spacing w:val="-4"/>
                                <w:sz w:val="24"/>
                                <w:szCs w:val="24"/>
                                <w:rtl/>
                              </w:rPr>
                              <w:t>השופט</w:t>
                            </w:r>
                            <w:r w:rsidRPr="0051777B">
                              <w:rPr>
                                <w:rFonts w:cs="Tahoma"/>
                                <w:color w:val="0B5294"/>
                                <w:spacing w:val="-4"/>
                                <w:sz w:val="24"/>
                                <w:szCs w:val="24"/>
                                <w:rtl/>
                              </w:rPr>
                              <w:t xml:space="preserve"> </w:t>
                            </w:r>
                            <w:r w:rsidRPr="0051777B">
                              <w:rPr>
                                <w:rFonts w:cs="Tahoma" w:hint="eastAsia"/>
                                <w:color w:val="0B5294"/>
                                <w:spacing w:val="-4"/>
                                <w:sz w:val="24"/>
                                <w:szCs w:val="24"/>
                                <w:rtl/>
                              </w:rPr>
                              <w:t>אליקים</w:t>
                            </w:r>
                            <w:r w:rsidRPr="0051777B">
                              <w:rPr>
                                <w:rFonts w:cs="Tahoma"/>
                                <w:color w:val="0B5294"/>
                                <w:spacing w:val="-4"/>
                                <w:sz w:val="24"/>
                                <w:szCs w:val="24"/>
                                <w:rtl/>
                              </w:rPr>
                              <w:t xml:space="preserve"> </w:t>
                            </w:r>
                            <w:r w:rsidRPr="0051777B">
                              <w:rPr>
                                <w:rFonts w:cs="Tahoma" w:hint="eastAsia"/>
                                <w:color w:val="0B5294"/>
                                <w:spacing w:val="-4"/>
                                <w:sz w:val="24"/>
                                <w:szCs w:val="24"/>
                                <w:rtl/>
                              </w:rPr>
                              <w:t>רובינשטיין</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w:t>
                            </w:r>
                            <w:r w:rsidRPr="0051777B">
                              <w:rPr>
                                <w:rFonts w:cs="Tahoma" w:hint="eastAsia"/>
                                <w:color w:val="0B5294"/>
                                <w:spacing w:val="-4"/>
                                <w:sz w:val="24"/>
                                <w:szCs w:val="24"/>
                                <w:rtl/>
                              </w:rPr>
                              <w:t>הנושא</w:t>
                            </w:r>
                            <w:r w:rsidRPr="0051777B">
                              <w:rPr>
                                <w:rFonts w:cs="Tahoma"/>
                                <w:color w:val="0B5294"/>
                                <w:spacing w:val="-4"/>
                                <w:sz w:val="24"/>
                                <w:szCs w:val="24"/>
                                <w:rtl/>
                              </w:rPr>
                              <w:t xml:space="preserve"> </w:t>
                            </w:r>
                            <w:r w:rsidRPr="0051777B">
                              <w:rPr>
                                <w:rFonts w:cs="Tahoma" w:hint="eastAsia"/>
                                <w:color w:val="0B5294"/>
                                <w:spacing w:val="-4"/>
                                <w:sz w:val="24"/>
                                <w:szCs w:val="24"/>
                                <w:rtl/>
                              </w:rPr>
                              <w:t>שלפנינו</w:t>
                            </w:r>
                            <w:r w:rsidRPr="0051777B">
                              <w:rPr>
                                <w:rFonts w:cs="Tahoma"/>
                                <w:color w:val="0B5294"/>
                                <w:spacing w:val="-4"/>
                                <w:sz w:val="24"/>
                                <w:szCs w:val="24"/>
                                <w:rtl/>
                              </w:rPr>
                              <w:t xml:space="preserve"> </w:t>
                            </w:r>
                            <w:r w:rsidRPr="0051777B">
                              <w:rPr>
                                <w:rFonts w:cs="Tahoma" w:hint="eastAsia"/>
                                <w:color w:val="0B5294"/>
                                <w:spacing w:val="-4"/>
                                <w:sz w:val="24"/>
                                <w:szCs w:val="24"/>
                                <w:rtl/>
                              </w:rPr>
                              <w:t>מייאש</w:t>
                            </w:r>
                            <w:r w:rsidRPr="0051777B">
                              <w:rPr>
                                <w:rFonts w:cs="Tahoma"/>
                                <w:color w:val="0B5294"/>
                                <w:spacing w:val="-4"/>
                                <w:sz w:val="24"/>
                                <w:szCs w:val="24"/>
                                <w:rtl/>
                              </w:rPr>
                              <w:t xml:space="preserve">; </w:t>
                            </w:r>
                            <w:r w:rsidRPr="0051777B">
                              <w:rPr>
                                <w:rFonts w:cs="Tahoma" w:hint="eastAsia"/>
                                <w:color w:val="0B5294"/>
                                <w:spacing w:val="-4"/>
                                <w:sz w:val="24"/>
                                <w:szCs w:val="24"/>
                                <w:rtl/>
                              </w:rPr>
                              <w:t>עתירה</w:t>
                            </w:r>
                            <w:r w:rsidRPr="0051777B">
                              <w:rPr>
                                <w:rFonts w:cs="Tahoma"/>
                                <w:color w:val="0B5294"/>
                                <w:spacing w:val="-4"/>
                                <w:sz w:val="24"/>
                                <w:szCs w:val="24"/>
                                <w:rtl/>
                              </w:rPr>
                              <w:t xml:space="preserve"> </w:t>
                            </w:r>
                            <w:r w:rsidRPr="0051777B">
                              <w:rPr>
                                <w:rFonts w:cs="Tahoma" w:hint="eastAsia"/>
                                <w:color w:val="0B5294"/>
                                <w:spacing w:val="-4"/>
                                <w:sz w:val="24"/>
                                <w:szCs w:val="24"/>
                                <w:rtl/>
                              </w:rPr>
                              <w:t>מ</w:t>
                            </w:r>
                            <w:r w:rsidRPr="0051777B">
                              <w:rPr>
                                <w:rFonts w:cs="Tahoma"/>
                                <w:color w:val="0B5294"/>
                                <w:spacing w:val="-4"/>
                                <w:sz w:val="24"/>
                                <w:szCs w:val="24"/>
                                <w:rtl/>
                              </w:rPr>
                              <w:t xml:space="preserve">-2004, </w:t>
                            </w:r>
                            <w:r w:rsidRPr="0051777B">
                              <w:rPr>
                                <w:rFonts w:cs="Tahoma" w:hint="eastAsia"/>
                                <w:color w:val="0B5294"/>
                                <w:spacing w:val="-4"/>
                                <w:sz w:val="24"/>
                                <w:szCs w:val="24"/>
                                <w:rtl/>
                              </w:rPr>
                              <w:t>צו</w:t>
                            </w:r>
                            <w:r w:rsidRPr="0051777B">
                              <w:rPr>
                                <w:rFonts w:cs="Tahoma"/>
                                <w:color w:val="0B5294"/>
                                <w:spacing w:val="-4"/>
                                <w:sz w:val="24"/>
                                <w:szCs w:val="24"/>
                                <w:rtl/>
                              </w:rPr>
                              <w:t xml:space="preserve"> </w:t>
                            </w:r>
                            <w:r w:rsidRPr="0051777B">
                              <w:rPr>
                                <w:rFonts w:cs="Tahoma" w:hint="eastAsia"/>
                                <w:color w:val="0B5294"/>
                                <w:spacing w:val="-4"/>
                                <w:sz w:val="24"/>
                                <w:szCs w:val="24"/>
                                <w:rtl/>
                              </w:rPr>
                              <w:t>על</w:t>
                            </w:r>
                            <w:r w:rsidRPr="0051777B">
                              <w:rPr>
                                <w:rFonts w:cs="Tahoma"/>
                                <w:color w:val="0B5294"/>
                                <w:spacing w:val="-4"/>
                                <w:sz w:val="24"/>
                                <w:szCs w:val="24"/>
                                <w:rtl/>
                              </w:rPr>
                              <w:t xml:space="preserve"> </w:t>
                            </w:r>
                            <w:r w:rsidRPr="0051777B">
                              <w:rPr>
                                <w:rFonts w:cs="Tahoma" w:hint="eastAsia"/>
                                <w:color w:val="0B5294"/>
                                <w:spacing w:val="-4"/>
                                <w:sz w:val="24"/>
                                <w:szCs w:val="24"/>
                                <w:rtl/>
                              </w:rPr>
                              <w:t>תנאי</w:t>
                            </w:r>
                            <w:r w:rsidRPr="0051777B">
                              <w:rPr>
                                <w:rFonts w:cs="Tahoma"/>
                                <w:color w:val="0B5294"/>
                                <w:spacing w:val="-4"/>
                                <w:sz w:val="24"/>
                                <w:szCs w:val="24"/>
                                <w:rtl/>
                              </w:rPr>
                              <w:t xml:space="preserve"> </w:t>
                            </w:r>
                            <w:r w:rsidRPr="0051777B">
                              <w:rPr>
                                <w:rFonts w:cs="Tahoma" w:hint="eastAsia"/>
                                <w:color w:val="0B5294"/>
                                <w:spacing w:val="-4"/>
                                <w:sz w:val="24"/>
                                <w:szCs w:val="24"/>
                                <w:rtl/>
                              </w:rPr>
                              <w:t>מ</w:t>
                            </w:r>
                            <w:r w:rsidRPr="0051777B">
                              <w:rPr>
                                <w:rFonts w:cs="Tahoma"/>
                                <w:color w:val="0B5294"/>
                                <w:spacing w:val="-4"/>
                                <w:sz w:val="24"/>
                                <w:szCs w:val="24"/>
                                <w:rtl/>
                              </w:rPr>
                              <w:t xml:space="preserve">-2008 </w:t>
                            </w:r>
                            <w:r w:rsidRPr="0051777B">
                              <w:rPr>
                                <w:rFonts w:cs="Tahoma" w:hint="eastAsia"/>
                                <w:color w:val="0B5294"/>
                                <w:spacing w:val="-4"/>
                                <w:sz w:val="24"/>
                                <w:szCs w:val="24"/>
                                <w:rtl/>
                              </w:rPr>
                              <w:t>והתוצאות</w:t>
                            </w:r>
                            <w:r w:rsidRPr="0051777B">
                              <w:rPr>
                                <w:rFonts w:cs="Tahoma"/>
                                <w:color w:val="0B5294"/>
                                <w:spacing w:val="-4"/>
                                <w:sz w:val="24"/>
                                <w:szCs w:val="24"/>
                                <w:rtl/>
                              </w:rPr>
                              <w:t xml:space="preserve"> </w:t>
                            </w:r>
                            <w:r w:rsidRPr="0051777B">
                              <w:rPr>
                                <w:rFonts w:cs="Tahoma" w:hint="eastAsia"/>
                                <w:color w:val="0B5294"/>
                                <w:spacing w:val="-4"/>
                                <w:sz w:val="24"/>
                                <w:szCs w:val="24"/>
                                <w:rtl/>
                              </w:rPr>
                              <w:t>זעומות</w:t>
                            </w:r>
                            <w:r w:rsidRPr="0051777B">
                              <w:rPr>
                                <w:rFonts w:cs="Tahoma"/>
                                <w:color w:val="0B5294"/>
                                <w:spacing w:val="-4"/>
                                <w:sz w:val="24"/>
                                <w:szCs w:val="24"/>
                                <w:rtl/>
                              </w:rPr>
                              <w:t xml:space="preserve">, </w:t>
                            </w:r>
                            <w:r w:rsidRPr="0051777B">
                              <w:rPr>
                                <w:rFonts w:cs="Tahoma" w:hint="eastAsia"/>
                                <w:color w:val="0B5294"/>
                                <w:spacing w:val="-4"/>
                                <w:sz w:val="24"/>
                                <w:szCs w:val="24"/>
                                <w:rtl/>
                              </w:rPr>
                              <w:t>ואולי</w:t>
                            </w:r>
                            <w:r w:rsidRPr="0051777B">
                              <w:rPr>
                                <w:rFonts w:cs="Tahoma"/>
                                <w:color w:val="0B5294"/>
                                <w:spacing w:val="-4"/>
                                <w:sz w:val="24"/>
                                <w:szCs w:val="24"/>
                                <w:rtl/>
                              </w:rPr>
                              <w:t xml:space="preserve"> </w:t>
                            </w:r>
                            <w:r w:rsidRPr="0051777B">
                              <w:rPr>
                                <w:rFonts w:cs="Tahoma" w:hint="eastAsia"/>
                                <w:color w:val="0B5294"/>
                                <w:spacing w:val="-4"/>
                                <w:sz w:val="24"/>
                                <w:szCs w:val="24"/>
                                <w:rtl/>
                              </w:rPr>
                              <w:t>אף</w:t>
                            </w:r>
                            <w:r w:rsidRPr="0051777B">
                              <w:rPr>
                                <w:rFonts w:cs="Tahoma"/>
                                <w:color w:val="0B5294"/>
                                <w:spacing w:val="-4"/>
                                <w:sz w:val="24"/>
                                <w:szCs w:val="24"/>
                                <w:rtl/>
                              </w:rPr>
                              <w:t xml:space="preserve"> </w:t>
                            </w:r>
                            <w:r w:rsidRPr="0051777B">
                              <w:rPr>
                                <w:rFonts w:cs="Tahoma" w:hint="eastAsia"/>
                                <w:color w:val="0B5294"/>
                                <w:spacing w:val="-4"/>
                                <w:sz w:val="24"/>
                                <w:szCs w:val="24"/>
                                <w:rtl/>
                              </w:rPr>
                              <w:t>נסיגה</w:t>
                            </w:r>
                            <w:r w:rsidRPr="0051777B">
                              <w:rPr>
                                <w:rFonts w:cs="Tahoma"/>
                                <w:color w:val="0B5294"/>
                                <w:spacing w:val="-4"/>
                                <w:sz w:val="24"/>
                                <w:szCs w:val="24"/>
                                <w:rtl/>
                              </w:rPr>
                              <w:t xml:space="preserve"> </w:t>
                            </w:r>
                            <w:r w:rsidRPr="0051777B">
                              <w:rPr>
                                <w:rFonts w:cs="Tahoma" w:hint="eastAsia"/>
                                <w:color w:val="0B5294"/>
                                <w:spacing w:val="-4"/>
                                <w:sz w:val="24"/>
                                <w:szCs w:val="24"/>
                                <w:rtl/>
                              </w:rPr>
                              <w:t>לאורך</w:t>
                            </w:r>
                            <w:r w:rsidRPr="0051777B">
                              <w:rPr>
                                <w:rFonts w:cs="Tahoma"/>
                                <w:color w:val="0B5294"/>
                                <w:spacing w:val="-4"/>
                                <w:sz w:val="24"/>
                                <w:szCs w:val="24"/>
                                <w:rtl/>
                              </w:rPr>
                              <w:t xml:space="preserve"> </w:t>
                            </w:r>
                            <w:r w:rsidRPr="0051777B">
                              <w:rPr>
                                <w:rFonts w:cs="Tahoma" w:hint="eastAsia"/>
                                <w:color w:val="0B5294"/>
                                <w:spacing w:val="-4"/>
                                <w:sz w:val="24"/>
                                <w:szCs w:val="24"/>
                                <w:rtl/>
                              </w:rPr>
                              <w:t>השנים</w:t>
                            </w:r>
                            <w:r w:rsidRPr="0051777B">
                              <w:rPr>
                                <w:rFonts w:cs="Tahoma"/>
                                <w:color w:val="0B5294"/>
                                <w:spacing w:val="-4"/>
                                <w:sz w:val="24"/>
                                <w:szCs w:val="24"/>
                                <w:rtl/>
                              </w:rPr>
                              <w:t>, ...</w:t>
                            </w:r>
                            <w:r w:rsidRPr="0051777B">
                              <w:rPr>
                                <w:rFonts w:cs="Tahoma" w:hint="eastAsia"/>
                                <w:color w:val="0B5294"/>
                                <w:spacing w:val="-4"/>
                                <w:sz w:val="24"/>
                                <w:szCs w:val="24"/>
                                <w:rtl/>
                              </w:rPr>
                              <w:t>הוועדה</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הרבנות</w:t>
                            </w:r>
                            <w:r w:rsidRPr="0051777B">
                              <w:rPr>
                                <w:rFonts w:cs="Tahoma"/>
                                <w:color w:val="0B5294"/>
                                <w:spacing w:val="-4"/>
                                <w:sz w:val="24"/>
                                <w:szCs w:val="24"/>
                                <w:rtl/>
                              </w:rPr>
                              <w:t xml:space="preserve"> </w:t>
                            </w:r>
                            <w:r>
                              <w:rPr>
                                <w:rFonts w:cs="Tahoma" w:hint="cs"/>
                                <w:color w:val="0B5294"/>
                                <w:spacing w:val="-4"/>
                                <w:sz w:val="24"/>
                                <w:szCs w:val="24"/>
                                <w:rtl/>
                              </w:rPr>
                              <w:t>ה</w:t>
                            </w:r>
                            <w:r w:rsidRPr="0051777B">
                              <w:rPr>
                                <w:rFonts w:cs="Tahoma" w:hint="eastAsia"/>
                                <w:color w:val="0B5294"/>
                                <w:spacing w:val="-4"/>
                                <w:sz w:val="24"/>
                                <w:szCs w:val="24"/>
                                <w:rtl/>
                              </w:rPr>
                              <w:t>ראשית</w:t>
                            </w:r>
                            <w:r w:rsidRPr="0051777B">
                              <w:rPr>
                                <w:rFonts w:cs="Tahoma"/>
                                <w:color w:val="0B5294"/>
                                <w:spacing w:val="-4"/>
                                <w:sz w:val="24"/>
                                <w:szCs w:val="24"/>
                                <w:rtl/>
                              </w:rPr>
                              <w:t xml:space="preserve">... </w:t>
                            </w:r>
                            <w:r w:rsidRPr="0051777B">
                              <w:rPr>
                                <w:rFonts w:cs="Tahoma" w:hint="eastAsia"/>
                                <w:color w:val="0B5294"/>
                                <w:spacing w:val="-4"/>
                                <w:sz w:val="24"/>
                                <w:szCs w:val="24"/>
                                <w:rtl/>
                              </w:rPr>
                              <w:t>ואנו</w:t>
                            </w:r>
                            <w:r w:rsidRPr="0051777B">
                              <w:rPr>
                                <w:rFonts w:cs="Tahoma"/>
                                <w:color w:val="0B5294"/>
                                <w:spacing w:val="-4"/>
                                <w:sz w:val="24"/>
                                <w:szCs w:val="24"/>
                                <w:rtl/>
                              </w:rPr>
                              <w:t xml:space="preserve"> </w:t>
                            </w:r>
                            <w:r w:rsidRPr="0051777B">
                              <w:rPr>
                                <w:rFonts w:cs="Tahoma" w:hint="eastAsia"/>
                                <w:color w:val="0B5294"/>
                                <w:spacing w:val="-4"/>
                                <w:sz w:val="24"/>
                                <w:szCs w:val="24"/>
                                <w:rtl/>
                              </w:rPr>
                              <w:t>מצפים</w:t>
                            </w:r>
                            <w:r w:rsidRPr="0051777B">
                              <w:rPr>
                                <w:rFonts w:cs="Tahoma"/>
                                <w:color w:val="0B5294"/>
                                <w:spacing w:val="-4"/>
                                <w:sz w:val="24"/>
                                <w:szCs w:val="24"/>
                                <w:rtl/>
                              </w:rPr>
                              <w:t xml:space="preserve"> </w:t>
                            </w:r>
                            <w:r w:rsidRPr="0051777B">
                              <w:rPr>
                                <w:rFonts w:cs="Tahoma" w:hint="eastAsia"/>
                                <w:color w:val="0B5294"/>
                                <w:spacing w:val="-4"/>
                                <w:sz w:val="24"/>
                                <w:szCs w:val="24"/>
                                <w:rtl/>
                              </w:rPr>
                              <w:t>לעיין</w:t>
                            </w:r>
                            <w:r w:rsidRPr="0051777B">
                              <w:rPr>
                                <w:rFonts w:cs="Tahoma"/>
                                <w:color w:val="0B5294"/>
                                <w:spacing w:val="-4"/>
                                <w:sz w:val="24"/>
                                <w:szCs w:val="24"/>
                                <w:rtl/>
                              </w:rPr>
                              <w:t xml:space="preserve"> </w:t>
                            </w:r>
                            <w:r w:rsidRPr="0051777B">
                              <w:rPr>
                                <w:rFonts w:cs="Tahoma" w:hint="eastAsia"/>
                                <w:color w:val="0B5294"/>
                                <w:spacing w:val="-4"/>
                                <w:sz w:val="24"/>
                                <w:szCs w:val="24"/>
                                <w:rtl/>
                              </w:rPr>
                              <w:t>בדו</w:t>
                            </w:r>
                            <w:r w:rsidRPr="0051777B">
                              <w:rPr>
                                <w:rFonts w:cs="Tahoma"/>
                                <w:color w:val="0B5294"/>
                                <w:spacing w:val="-4"/>
                                <w:sz w:val="24"/>
                                <w:szCs w:val="24"/>
                                <w:rtl/>
                              </w:rPr>
                              <w:t>"</w:t>
                            </w:r>
                            <w:r w:rsidRPr="0051777B">
                              <w:rPr>
                                <w:rFonts w:cs="Tahoma" w:hint="eastAsia"/>
                                <w:color w:val="0B5294"/>
                                <w:spacing w:val="-4"/>
                                <w:sz w:val="24"/>
                                <w:szCs w:val="24"/>
                                <w:rtl/>
                              </w:rPr>
                              <w:t>ח</w:t>
                            </w:r>
                            <w:r w:rsidRPr="0051777B">
                              <w:rPr>
                                <w:rFonts w:cs="Tahoma"/>
                                <w:color w:val="0B5294"/>
                                <w:spacing w:val="-4"/>
                                <w:sz w:val="24"/>
                                <w:szCs w:val="24"/>
                                <w:rtl/>
                              </w:rPr>
                              <w:t xml:space="preserve"> </w:t>
                            </w:r>
                            <w:r w:rsidRPr="0051777B">
                              <w:rPr>
                                <w:rFonts w:cs="Tahoma" w:hint="eastAsia"/>
                                <w:color w:val="0B5294"/>
                                <w:spacing w:val="-4"/>
                                <w:sz w:val="24"/>
                                <w:szCs w:val="24"/>
                                <w:rtl/>
                              </w:rPr>
                              <w:t>הסיכום</w:t>
                            </w:r>
                            <w:r w:rsidRPr="0051777B">
                              <w:rPr>
                                <w:rFonts w:cs="Tahoma"/>
                                <w:color w:val="0B5294"/>
                                <w:spacing w:val="-4"/>
                                <w:sz w:val="24"/>
                                <w:szCs w:val="24"/>
                                <w:rtl/>
                              </w:rPr>
                              <w:t xml:space="preserve">, </w:t>
                            </w:r>
                            <w:r w:rsidRPr="0051777B">
                              <w:rPr>
                                <w:rFonts w:cs="Tahoma" w:hint="eastAsia"/>
                                <w:color w:val="0B5294"/>
                                <w:spacing w:val="-4"/>
                                <w:sz w:val="24"/>
                                <w:szCs w:val="24"/>
                                <w:rtl/>
                              </w:rPr>
                              <w:t>אך</w:t>
                            </w:r>
                            <w:r w:rsidRPr="0051777B">
                              <w:rPr>
                                <w:rFonts w:cs="Tahoma"/>
                                <w:color w:val="0B5294"/>
                                <w:spacing w:val="-4"/>
                                <w:sz w:val="24"/>
                                <w:szCs w:val="24"/>
                                <w:rtl/>
                              </w:rPr>
                              <w:t xml:space="preserve"> </w:t>
                            </w:r>
                            <w:r w:rsidRPr="0051777B">
                              <w:rPr>
                                <w:rFonts w:cs="Tahoma" w:hint="eastAsia"/>
                                <w:color w:val="0B5294"/>
                                <w:spacing w:val="-4"/>
                                <w:sz w:val="24"/>
                                <w:szCs w:val="24"/>
                                <w:rtl/>
                              </w:rPr>
                              <w:t>דומה</w:t>
                            </w:r>
                            <w:r w:rsidRPr="0051777B">
                              <w:rPr>
                                <w:rFonts w:cs="Tahoma"/>
                                <w:color w:val="0B5294"/>
                                <w:spacing w:val="-4"/>
                                <w:sz w:val="24"/>
                                <w:szCs w:val="24"/>
                                <w:rtl/>
                              </w:rPr>
                              <w:t xml:space="preserve"> </w:t>
                            </w:r>
                            <w:r w:rsidRPr="0051777B">
                              <w:rPr>
                                <w:rFonts w:cs="Tahoma" w:hint="eastAsia"/>
                                <w:color w:val="0B5294"/>
                                <w:spacing w:val="-4"/>
                                <w:sz w:val="24"/>
                                <w:szCs w:val="24"/>
                                <w:rtl/>
                              </w:rPr>
                              <w:t>שאין</w:t>
                            </w:r>
                            <w:r w:rsidRPr="0051777B">
                              <w:rPr>
                                <w:rFonts w:cs="Tahoma"/>
                                <w:color w:val="0B5294"/>
                                <w:spacing w:val="-4"/>
                                <w:sz w:val="24"/>
                                <w:szCs w:val="24"/>
                                <w:rtl/>
                              </w:rPr>
                              <w:t xml:space="preserve"> </w:t>
                            </w:r>
                            <w:r w:rsidRPr="0051777B">
                              <w:rPr>
                                <w:rFonts w:cs="Tahoma" w:hint="eastAsia"/>
                                <w:color w:val="0B5294"/>
                                <w:spacing w:val="-4"/>
                                <w:sz w:val="24"/>
                                <w:szCs w:val="24"/>
                                <w:rtl/>
                              </w:rPr>
                              <w:t>אנו</w:t>
                            </w:r>
                            <w:r w:rsidRPr="0051777B">
                              <w:rPr>
                                <w:rFonts w:cs="Tahoma"/>
                                <w:color w:val="0B5294"/>
                                <w:spacing w:val="-4"/>
                                <w:sz w:val="24"/>
                                <w:szCs w:val="24"/>
                                <w:rtl/>
                              </w:rPr>
                              <w:t xml:space="preserve"> </w:t>
                            </w:r>
                            <w:r w:rsidRPr="0051777B">
                              <w:rPr>
                                <w:rFonts w:cs="Tahoma" w:hint="eastAsia"/>
                                <w:color w:val="0B5294"/>
                                <w:spacing w:val="-4"/>
                                <w:sz w:val="24"/>
                                <w:szCs w:val="24"/>
                                <w:rtl/>
                              </w:rPr>
                              <w:t>רואים</w:t>
                            </w:r>
                            <w:r w:rsidRPr="0051777B">
                              <w:rPr>
                                <w:rFonts w:cs="Tahoma"/>
                                <w:color w:val="0B5294"/>
                                <w:spacing w:val="-4"/>
                                <w:sz w:val="24"/>
                                <w:szCs w:val="24"/>
                                <w:rtl/>
                              </w:rPr>
                              <w:t xml:space="preserve"> </w:t>
                            </w:r>
                            <w:r w:rsidRPr="0051777B">
                              <w:rPr>
                                <w:rFonts w:cs="Tahoma" w:hint="eastAsia"/>
                                <w:color w:val="0B5294"/>
                                <w:spacing w:val="-4"/>
                                <w:sz w:val="24"/>
                                <w:szCs w:val="24"/>
                                <w:rtl/>
                              </w:rPr>
                              <w:t>עדין</w:t>
                            </w:r>
                            <w:r w:rsidRPr="0051777B">
                              <w:rPr>
                                <w:rFonts w:cs="Tahoma"/>
                                <w:color w:val="0B5294"/>
                                <w:spacing w:val="-4"/>
                                <w:sz w:val="24"/>
                                <w:szCs w:val="24"/>
                                <w:rtl/>
                              </w:rPr>
                              <w:t xml:space="preserve"> </w:t>
                            </w:r>
                            <w:r w:rsidRPr="0051777B">
                              <w:rPr>
                                <w:rFonts w:cs="Tahoma" w:hint="eastAsia"/>
                                <w:color w:val="0B5294"/>
                                <w:spacing w:val="-4"/>
                                <w:sz w:val="24"/>
                                <w:szCs w:val="24"/>
                                <w:rtl/>
                              </w:rPr>
                              <w:t>את</w:t>
                            </w:r>
                            <w:r w:rsidRPr="0051777B">
                              <w:rPr>
                                <w:rFonts w:cs="Tahoma"/>
                                <w:color w:val="0B5294"/>
                                <w:spacing w:val="-4"/>
                                <w:sz w:val="24"/>
                                <w:szCs w:val="24"/>
                                <w:rtl/>
                              </w:rPr>
                              <w:t xml:space="preserve"> </w:t>
                            </w:r>
                            <w:r w:rsidRPr="0051777B">
                              <w:rPr>
                                <w:rFonts w:cs="Tahoma" w:hint="eastAsia"/>
                                <w:color w:val="0B5294"/>
                                <w:spacing w:val="-4"/>
                                <w:sz w:val="24"/>
                                <w:szCs w:val="24"/>
                                <w:rtl/>
                              </w:rPr>
                              <w:t>חוף</w:t>
                            </w:r>
                            <w:r w:rsidRPr="0051777B">
                              <w:rPr>
                                <w:rFonts w:cs="Tahoma"/>
                                <w:color w:val="0B5294"/>
                                <w:spacing w:val="-4"/>
                                <w:sz w:val="24"/>
                                <w:szCs w:val="24"/>
                                <w:rtl/>
                              </w:rPr>
                              <w:t xml:space="preserve"> </w:t>
                            </w:r>
                            <w:r w:rsidRPr="0051777B">
                              <w:rPr>
                                <w:rFonts w:cs="Tahoma" w:hint="eastAsia"/>
                                <w:color w:val="0B5294"/>
                                <w:spacing w:val="-4"/>
                                <w:sz w:val="24"/>
                                <w:szCs w:val="24"/>
                                <w:rtl/>
                              </w:rPr>
                              <w:t>המבטחים</w:t>
                            </w:r>
                            <w:r w:rsidRPr="0051777B">
                              <w:rPr>
                                <w:rFonts w:cs="Tahoma"/>
                                <w:color w:val="0B5294"/>
                                <w:spacing w:val="-4"/>
                                <w:sz w:val="24"/>
                                <w:szCs w:val="24"/>
                                <w:rtl/>
                              </w:rPr>
                              <w:t>"</w:t>
                            </w:r>
                          </w:p>
                          <w:p w:rsidR="00D007E4" w:rsidRPr="00373C5D" w:rsidP="0051777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0286072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001395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5"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40832" filled="f" stroked="f">
                <v:textbox>
                  <w:txbxContent>
                    <w:p w:rsidR="00D007E4" w:rsidRPr="00373C5D" w:rsidP="0051777B">
                      <w:pPr>
                        <w:spacing w:line="240" w:lineRule="atLeast"/>
                        <w:rPr>
                          <w:rFonts w:cs="Tahoma"/>
                          <w:b/>
                          <w:bCs/>
                          <w:color w:val="0B5294"/>
                          <w:sz w:val="48"/>
                          <w:szCs w:val="48"/>
                          <w:rtl/>
                        </w:rPr>
                      </w:pPr>
                      <w:drawing>
                        <wp:inline distT="0" distB="0" distL="0" distR="0">
                          <wp:extent cx="311150" cy="256800"/>
                          <wp:effectExtent l="0" t="0" r="0" b="0"/>
                          <wp:docPr id="3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82435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007E4">
                      <w:pPr>
                        <w:spacing w:after="0" w:line="240" w:lineRule="auto"/>
                        <w:rPr>
                          <w:color w:val="0B5294"/>
                          <w:spacing w:val="-4"/>
                          <w:sz w:val="24"/>
                          <w:szCs w:val="24"/>
                          <w:rtl/>
                          <w:cs/>
                        </w:rPr>
                      </w:pPr>
                      <w:r w:rsidRPr="0051777B">
                        <w:rPr>
                          <w:rFonts w:cs="Tahoma" w:hint="eastAsia"/>
                          <w:color w:val="0B5294"/>
                          <w:spacing w:val="-4"/>
                          <w:sz w:val="24"/>
                          <w:szCs w:val="24"/>
                          <w:rtl/>
                        </w:rPr>
                        <w:t>בדיון</w:t>
                      </w:r>
                      <w:r w:rsidRPr="0051777B">
                        <w:rPr>
                          <w:rFonts w:cs="Tahoma"/>
                          <w:color w:val="0B5294"/>
                          <w:spacing w:val="-4"/>
                          <w:sz w:val="24"/>
                          <w:szCs w:val="24"/>
                          <w:rtl/>
                        </w:rPr>
                        <w:t xml:space="preserve"> </w:t>
                      </w:r>
                      <w:r w:rsidRPr="0051777B">
                        <w:rPr>
                          <w:rFonts w:cs="Tahoma" w:hint="eastAsia"/>
                          <w:color w:val="0B5294"/>
                          <w:spacing w:val="-4"/>
                          <w:sz w:val="24"/>
                          <w:szCs w:val="24"/>
                          <w:rtl/>
                        </w:rPr>
                        <w:t>בבג</w:t>
                      </w:r>
                      <w:r w:rsidRPr="0051777B">
                        <w:rPr>
                          <w:rFonts w:cs="Tahoma"/>
                          <w:color w:val="0B5294"/>
                          <w:spacing w:val="-4"/>
                          <w:sz w:val="24"/>
                          <w:szCs w:val="24"/>
                          <w:rtl/>
                        </w:rPr>
                        <w:t>"</w:t>
                      </w:r>
                      <w:r w:rsidRPr="0051777B">
                        <w:rPr>
                          <w:rFonts w:cs="Tahoma" w:hint="eastAsia"/>
                          <w:color w:val="0B5294"/>
                          <w:spacing w:val="-4"/>
                          <w:sz w:val="24"/>
                          <w:szCs w:val="24"/>
                          <w:rtl/>
                        </w:rPr>
                        <w:t>ץ</w:t>
                      </w:r>
                      <w:r w:rsidRPr="0051777B">
                        <w:rPr>
                          <w:rFonts w:cs="Tahoma"/>
                          <w:color w:val="0B5294"/>
                          <w:spacing w:val="-4"/>
                          <w:sz w:val="24"/>
                          <w:szCs w:val="24"/>
                          <w:rtl/>
                        </w:rPr>
                        <w:t xml:space="preserve"> </w:t>
                      </w:r>
                      <w:r w:rsidRPr="0051777B">
                        <w:rPr>
                          <w:rFonts w:cs="Tahoma" w:hint="eastAsia"/>
                          <w:color w:val="0B5294"/>
                          <w:spacing w:val="-4"/>
                          <w:sz w:val="24"/>
                          <w:szCs w:val="24"/>
                          <w:rtl/>
                        </w:rPr>
                        <w:t>בתחילת</w:t>
                      </w:r>
                      <w:r w:rsidRPr="0051777B">
                        <w:rPr>
                          <w:rFonts w:cs="Tahoma"/>
                          <w:color w:val="0B5294"/>
                          <w:spacing w:val="-4"/>
                          <w:sz w:val="24"/>
                          <w:szCs w:val="24"/>
                          <w:rtl/>
                        </w:rPr>
                        <w:t xml:space="preserve"> </w:t>
                      </w:r>
                      <w:r w:rsidRPr="0051777B">
                        <w:rPr>
                          <w:rFonts w:cs="Tahoma" w:hint="eastAsia"/>
                          <w:color w:val="0B5294"/>
                          <w:spacing w:val="-4"/>
                          <w:sz w:val="24"/>
                          <w:szCs w:val="24"/>
                          <w:rtl/>
                        </w:rPr>
                        <w:t>פברואר</w:t>
                      </w:r>
                      <w:r w:rsidRPr="0051777B">
                        <w:rPr>
                          <w:rFonts w:cs="Tahoma"/>
                          <w:color w:val="0B5294"/>
                          <w:spacing w:val="-4"/>
                          <w:sz w:val="24"/>
                          <w:szCs w:val="24"/>
                          <w:rtl/>
                        </w:rPr>
                        <w:t xml:space="preserve"> 2017 </w:t>
                      </w:r>
                      <w:r w:rsidRPr="0051777B">
                        <w:rPr>
                          <w:rFonts w:cs="Tahoma" w:hint="eastAsia"/>
                          <w:color w:val="0B5294"/>
                          <w:spacing w:val="-4"/>
                          <w:sz w:val="24"/>
                          <w:szCs w:val="24"/>
                          <w:rtl/>
                        </w:rPr>
                        <w:t>קבע</w:t>
                      </w:r>
                      <w:r w:rsidRPr="0051777B">
                        <w:rPr>
                          <w:rFonts w:cs="Tahoma"/>
                          <w:color w:val="0B5294"/>
                          <w:spacing w:val="-4"/>
                          <w:sz w:val="24"/>
                          <w:szCs w:val="24"/>
                          <w:rtl/>
                        </w:rPr>
                        <w:t xml:space="preserve"> </w:t>
                      </w:r>
                      <w:r w:rsidRPr="0051777B">
                        <w:rPr>
                          <w:rFonts w:cs="Tahoma" w:hint="eastAsia"/>
                          <w:color w:val="0B5294"/>
                          <w:spacing w:val="-4"/>
                          <w:sz w:val="24"/>
                          <w:szCs w:val="24"/>
                          <w:rtl/>
                        </w:rPr>
                        <w:t>השופט</w:t>
                      </w:r>
                      <w:r w:rsidRPr="0051777B">
                        <w:rPr>
                          <w:rFonts w:cs="Tahoma"/>
                          <w:color w:val="0B5294"/>
                          <w:spacing w:val="-4"/>
                          <w:sz w:val="24"/>
                          <w:szCs w:val="24"/>
                          <w:rtl/>
                        </w:rPr>
                        <w:t xml:space="preserve"> </w:t>
                      </w:r>
                      <w:r w:rsidRPr="0051777B">
                        <w:rPr>
                          <w:rFonts w:cs="Tahoma" w:hint="eastAsia"/>
                          <w:color w:val="0B5294"/>
                          <w:spacing w:val="-4"/>
                          <w:sz w:val="24"/>
                          <w:szCs w:val="24"/>
                          <w:rtl/>
                        </w:rPr>
                        <w:t>אליקים</w:t>
                      </w:r>
                      <w:r w:rsidRPr="0051777B">
                        <w:rPr>
                          <w:rFonts w:cs="Tahoma"/>
                          <w:color w:val="0B5294"/>
                          <w:spacing w:val="-4"/>
                          <w:sz w:val="24"/>
                          <w:szCs w:val="24"/>
                          <w:rtl/>
                        </w:rPr>
                        <w:t xml:space="preserve"> </w:t>
                      </w:r>
                      <w:r w:rsidRPr="0051777B">
                        <w:rPr>
                          <w:rFonts w:cs="Tahoma" w:hint="eastAsia"/>
                          <w:color w:val="0B5294"/>
                          <w:spacing w:val="-4"/>
                          <w:sz w:val="24"/>
                          <w:szCs w:val="24"/>
                          <w:rtl/>
                        </w:rPr>
                        <w:t>רובינשטיין</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w:t>
                      </w:r>
                      <w:r w:rsidRPr="0051777B">
                        <w:rPr>
                          <w:rFonts w:cs="Tahoma" w:hint="eastAsia"/>
                          <w:color w:val="0B5294"/>
                          <w:spacing w:val="-4"/>
                          <w:sz w:val="24"/>
                          <w:szCs w:val="24"/>
                          <w:rtl/>
                        </w:rPr>
                        <w:t>הנושא</w:t>
                      </w:r>
                      <w:r w:rsidRPr="0051777B">
                        <w:rPr>
                          <w:rFonts w:cs="Tahoma"/>
                          <w:color w:val="0B5294"/>
                          <w:spacing w:val="-4"/>
                          <w:sz w:val="24"/>
                          <w:szCs w:val="24"/>
                          <w:rtl/>
                        </w:rPr>
                        <w:t xml:space="preserve"> </w:t>
                      </w:r>
                      <w:r w:rsidRPr="0051777B">
                        <w:rPr>
                          <w:rFonts w:cs="Tahoma" w:hint="eastAsia"/>
                          <w:color w:val="0B5294"/>
                          <w:spacing w:val="-4"/>
                          <w:sz w:val="24"/>
                          <w:szCs w:val="24"/>
                          <w:rtl/>
                        </w:rPr>
                        <w:t>שלפנינו</w:t>
                      </w:r>
                      <w:r w:rsidRPr="0051777B">
                        <w:rPr>
                          <w:rFonts w:cs="Tahoma"/>
                          <w:color w:val="0B5294"/>
                          <w:spacing w:val="-4"/>
                          <w:sz w:val="24"/>
                          <w:szCs w:val="24"/>
                          <w:rtl/>
                        </w:rPr>
                        <w:t xml:space="preserve"> </w:t>
                      </w:r>
                      <w:r w:rsidRPr="0051777B">
                        <w:rPr>
                          <w:rFonts w:cs="Tahoma" w:hint="eastAsia"/>
                          <w:color w:val="0B5294"/>
                          <w:spacing w:val="-4"/>
                          <w:sz w:val="24"/>
                          <w:szCs w:val="24"/>
                          <w:rtl/>
                        </w:rPr>
                        <w:t>מייאש</w:t>
                      </w:r>
                      <w:r w:rsidRPr="0051777B">
                        <w:rPr>
                          <w:rFonts w:cs="Tahoma"/>
                          <w:color w:val="0B5294"/>
                          <w:spacing w:val="-4"/>
                          <w:sz w:val="24"/>
                          <w:szCs w:val="24"/>
                          <w:rtl/>
                        </w:rPr>
                        <w:t xml:space="preserve">; </w:t>
                      </w:r>
                      <w:r w:rsidRPr="0051777B">
                        <w:rPr>
                          <w:rFonts w:cs="Tahoma" w:hint="eastAsia"/>
                          <w:color w:val="0B5294"/>
                          <w:spacing w:val="-4"/>
                          <w:sz w:val="24"/>
                          <w:szCs w:val="24"/>
                          <w:rtl/>
                        </w:rPr>
                        <w:t>עתירה</w:t>
                      </w:r>
                      <w:r w:rsidRPr="0051777B">
                        <w:rPr>
                          <w:rFonts w:cs="Tahoma"/>
                          <w:color w:val="0B5294"/>
                          <w:spacing w:val="-4"/>
                          <w:sz w:val="24"/>
                          <w:szCs w:val="24"/>
                          <w:rtl/>
                        </w:rPr>
                        <w:t xml:space="preserve"> </w:t>
                      </w:r>
                      <w:r w:rsidRPr="0051777B">
                        <w:rPr>
                          <w:rFonts w:cs="Tahoma" w:hint="eastAsia"/>
                          <w:color w:val="0B5294"/>
                          <w:spacing w:val="-4"/>
                          <w:sz w:val="24"/>
                          <w:szCs w:val="24"/>
                          <w:rtl/>
                        </w:rPr>
                        <w:t>מ</w:t>
                      </w:r>
                      <w:r w:rsidRPr="0051777B">
                        <w:rPr>
                          <w:rFonts w:cs="Tahoma"/>
                          <w:color w:val="0B5294"/>
                          <w:spacing w:val="-4"/>
                          <w:sz w:val="24"/>
                          <w:szCs w:val="24"/>
                          <w:rtl/>
                        </w:rPr>
                        <w:t xml:space="preserve">-2004, </w:t>
                      </w:r>
                      <w:r w:rsidRPr="0051777B">
                        <w:rPr>
                          <w:rFonts w:cs="Tahoma" w:hint="eastAsia"/>
                          <w:color w:val="0B5294"/>
                          <w:spacing w:val="-4"/>
                          <w:sz w:val="24"/>
                          <w:szCs w:val="24"/>
                          <w:rtl/>
                        </w:rPr>
                        <w:t>צו</w:t>
                      </w:r>
                      <w:r w:rsidRPr="0051777B">
                        <w:rPr>
                          <w:rFonts w:cs="Tahoma"/>
                          <w:color w:val="0B5294"/>
                          <w:spacing w:val="-4"/>
                          <w:sz w:val="24"/>
                          <w:szCs w:val="24"/>
                          <w:rtl/>
                        </w:rPr>
                        <w:t xml:space="preserve"> </w:t>
                      </w:r>
                      <w:r w:rsidRPr="0051777B">
                        <w:rPr>
                          <w:rFonts w:cs="Tahoma" w:hint="eastAsia"/>
                          <w:color w:val="0B5294"/>
                          <w:spacing w:val="-4"/>
                          <w:sz w:val="24"/>
                          <w:szCs w:val="24"/>
                          <w:rtl/>
                        </w:rPr>
                        <w:t>על</w:t>
                      </w:r>
                      <w:r w:rsidRPr="0051777B">
                        <w:rPr>
                          <w:rFonts w:cs="Tahoma"/>
                          <w:color w:val="0B5294"/>
                          <w:spacing w:val="-4"/>
                          <w:sz w:val="24"/>
                          <w:szCs w:val="24"/>
                          <w:rtl/>
                        </w:rPr>
                        <w:t xml:space="preserve"> </w:t>
                      </w:r>
                      <w:r w:rsidRPr="0051777B">
                        <w:rPr>
                          <w:rFonts w:cs="Tahoma" w:hint="eastAsia"/>
                          <w:color w:val="0B5294"/>
                          <w:spacing w:val="-4"/>
                          <w:sz w:val="24"/>
                          <w:szCs w:val="24"/>
                          <w:rtl/>
                        </w:rPr>
                        <w:t>תנאי</w:t>
                      </w:r>
                      <w:r w:rsidRPr="0051777B">
                        <w:rPr>
                          <w:rFonts w:cs="Tahoma"/>
                          <w:color w:val="0B5294"/>
                          <w:spacing w:val="-4"/>
                          <w:sz w:val="24"/>
                          <w:szCs w:val="24"/>
                          <w:rtl/>
                        </w:rPr>
                        <w:t xml:space="preserve"> </w:t>
                      </w:r>
                      <w:r w:rsidRPr="0051777B">
                        <w:rPr>
                          <w:rFonts w:cs="Tahoma" w:hint="eastAsia"/>
                          <w:color w:val="0B5294"/>
                          <w:spacing w:val="-4"/>
                          <w:sz w:val="24"/>
                          <w:szCs w:val="24"/>
                          <w:rtl/>
                        </w:rPr>
                        <w:t>מ</w:t>
                      </w:r>
                      <w:r w:rsidRPr="0051777B">
                        <w:rPr>
                          <w:rFonts w:cs="Tahoma"/>
                          <w:color w:val="0B5294"/>
                          <w:spacing w:val="-4"/>
                          <w:sz w:val="24"/>
                          <w:szCs w:val="24"/>
                          <w:rtl/>
                        </w:rPr>
                        <w:t xml:space="preserve">-2008 </w:t>
                      </w:r>
                      <w:r w:rsidRPr="0051777B">
                        <w:rPr>
                          <w:rFonts w:cs="Tahoma" w:hint="eastAsia"/>
                          <w:color w:val="0B5294"/>
                          <w:spacing w:val="-4"/>
                          <w:sz w:val="24"/>
                          <w:szCs w:val="24"/>
                          <w:rtl/>
                        </w:rPr>
                        <w:t>והתוצאות</w:t>
                      </w:r>
                      <w:r w:rsidRPr="0051777B">
                        <w:rPr>
                          <w:rFonts w:cs="Tahoma"/>
                          <w:color w:val="0B5294"/>
                          <w:spacing w:val="-4"/>
                          <w:sz w:val="24"/>
                          <w:szCs w:val="24"/>
                          <w:rtl/>
                        </w:rPr>
                        <w:t xml:space="preserve"> </w:t>
                      </w:r>
                      <w:r w:rsidRPr="0051777B">
                        <w:rPr>
                          <w:rFonts w:cs="Tahoma" w:hint="eastAsia"/>
                          <w:color w:val="0B5294"/>
                          <w:spacing w:val="-4"/>
                          <w:sz w:val="24"/>
                          <w:szCs w:val="24"/>
                          <w:rtl/>
                        </w:rPr>
                        <w:t>זעומות</w:t>
                      </w:r>
                      <w:r w:rsidRPr="0051777B">
                        <w:rPr>
                          <w:rFonts w:cs="Tahoma"/>
                          <w:color w:val="0B5294"/>
                          <w:spacing w:val="-4"/>
                          <w:sz w:val="24"/>
                          <w:szCs w:val="24"/>
                          <w:rtl/>
                        </w:rPr>
                        <w:t xml:space="preserve">, </w:t>
                      </w:r>
                      <w:r w:rsidRPr="0051777B">
                        <w:rPr>
                          <w:rFonts w:cs="Tahoma" w:hint="eastAsia"/>
                          <w:color w:val="0B5294"/>
                          <w:spacing w:val="-4"/>
                          <w:sz w:val="24"/>
                          <w:szCs w:val="24"/>
                          <w:rtl/>
                        </w:rPr>
                        <w:t>ואולי</w:t>
                      </w:r>
                      <w:r w:rsidRPr="0051777B">
                        <w:rPr>
                          <w:rFonts w:cs="Tahoma"/>
                          <w:color w:val="0B5294"/>
                          <w:spacing w:val="-4"/>
                          <w:sz w:val="24"/>
                          <w:szCs w:val="24"/>
                          <w:rtl/>
                        </w:rPr>
                        <w:t xml:space="preserve"> </w:t>
                      </w:r>
                      <w:r w:rsidRPr="0051777B">
                        <w:rPr>
                          <w:rFonts w:cs="Tahoma" w:hint="eastAsia"/>
                          <w:color w:val="0B5294"/>
                          <w:spacing w:val="-4"/>
                          <w:sz w:val="24"/>
                          <w:szCs w:val="24"/>
                          <w:rtl/>
                        </w:rPr>
                        <w:t>אף</w:t>
                      </w:r>
                      <w:r w:rsidRPr="0051777B">
                        <w:rPr>
                          <w:rFonts w:cs="Tahoma"/>
                          <w:color w:val="0B5294"/>
                          <w:spacing w:val="-4"/>
                          <w:sz w:val="24"/>
                          <w:szCs w:val="24"/>
                          <w:rtl/>
                        </w:rPr>
                        <w:t xml:space="preserve"> </w:t>
                      </w:r>
                      <w:r w:rsidRPr="0051777B">
                        <w:rPr>
                          <w:rFonts w:cs="Tahoma" w:hint="eastAsia"/>
                          <w:color w:val="0B5294"/>
                          <w:spacing w:val="-4"/>
                          <w:sz w:val="24"/>
                          <w:szCs w:val="24"/>
                          <w:rtl/>
                        </w:rPr>
                        <w:t>נסיגה</w:t>
                      </w:r>
                      <w:r w:rsidRPr="0051777B">
                        <w:rPr>
                          <w:rFonts w:cs="Tahoma"/>
                          <w:color w:val="0B5294"/>
                          <w:spacing w:val="-4"/>
                          <w:sz w:val="24"/>
                          <w:szCs w:val="24"/>
                          <w:rtl/>
                        </w:rPr>
                        <w:t xml:space="preserve"> </w:t>
                      </w:r>
                      <w:r w:rsidRPr="0051777B">
                        <w:rPr>
                          <w:rFonts w:cs="Tahoma" w:hint="eastAsia"/>
                          <w:color w:val="0B5294"/>
                          <w:spacing w:val="-4"/>
                          <w:sz w:val="24"/>
                          <w:szCs w:val="24"/>
                          <w:rtl/>
                        </w:rPr>
                        <w:t>לאורך</w:t>
                      </w:r>
                      <w:r w:rsidRPr="0051777B">
                        <w:rPr>
                          <w:rFonts w:cs="Tahoma"/>
                          <w:color w:val="0B5294"/>
                          <w:spacing w:val="-4"/>
                          <w:sz w:val="24"/>
                          <w:szCs w:val="24"/>
                          <w:rtl/>
                        </w:rPr>
                        <w:t xml:space="preserve"> </w:t>
                      </w:r>
                      <w:r w:rsidRPr="0051777B">
                        <w:rPr>
                          <w:rFonts w:cs="Tahoma" w:hint="eastAsia"/>
                          <w:color w:val="0B5294"/>
                          <w:spacing w:val="-4"/>
                          <w:sz w:val="24"/>
                          <w:szCs w:val="24"/>
                          <w:rtl/>
                        </w:rPr>
                        <w:t>השנים</w:t>
                      </w:r>
                      <w:r w:rsidRPr="0051777B">
                        <w:rPr>
                          <w:rFonts w:cs="Tahoma"/>
                          <w:color w:val="0B5294"/>
                          <w:spacing w:val="-4"/>
                          <w:sz w:val="24"/>
                          <w:szCs w:val="24"/>
                          <w:rtl/>
                        </w:rPr>
                        <w:t>, ...</w:t>
                      </w:r>
                      <w:r w:rsidRPr="0051777B">
                        <w:rPr>
                          <w:rFonts w:cs="Tahoma" w:hint="eastAsia"/>
                          <w:color w:val="0B5294"/>
                          <w:spacing w:val="-4"/>
                          <w:sz w:val="24"/>
                          <w:szCs w:val="24"/>
                          <w:rtl/>
                        </w:rPr>
                        <w:t>הוועדה</w:t>
                      </w:r>
                      <w:r w:rsidRPr="0051777B">
                        <w:rPr>
                          <w:rFonts w:cs="Tahoma"/>
                          <w:color w:val="0B5294"/>
                          <w:spacing w:val="-4"/>
                          <w:sz w:val="24"/>
                          <w:szCs w:val="24"/>
                          <w:rtl/>
                        </w:rPr>
                        <w:t xml:space="preserve"> </w:t>
                      </w:r>
                      <w:r w:rsidRPr="0051777B">
                        <w:rPr>
                          <w:rFonts w:cs="Tahoma" w:hint="eastAsia"/>
                          <w:color w:val="0B5294"/>
                          <w:spacing w:val="-4"/>
                          <w:sz w:val="24"/>
                          <w:szCs w:val="24"/>
                          <w:rtl/>
                        </w:rPr>
                        <w:t>של</w:t>
                      </w:r>
                      <w:r w:rsidRPr="0051777B">
                        <w:rPr>
                          <w:rFonts w:cs="Tahoma"/>
                          <w:color w:val="0B5294"/>
                          <w:spacing w:val="-4"/>
                          <w:sz w:val="24"/>
                          <w:szCs w:val="24"/>
                          <w:rtl/>
                        </w:rPr>
                        <w:t xml:space="preserve"> </w:t>
                      </w:r>
                      <w:r w:rsidRPr="0051777B">
                        <w:rPr>
                          <w:rFonts w:cs="Tahoma" w:hint="eastAsia"/>
                          <w:color w:val="0B5294"/>
                          <w:spacing w:val="-4"/>
                          <w:sz w:val="24"/>
                          <w:szCs w:val="24"/>
                          <w:rtl/>
                        </w:rPr>
                        <w:t>הרבנות</w:t>
                      </w:r>
                      <w:r w:rsidRPr="0051777B">
                        <w:rPr>
                          <w:rFonts w:cs="Tahoma"/>
                          <w:color w:val="0B5294"/>
                          <w:spacing w:val="-4"/>
                          <w:sz w:val="24"/>
                          <w:szCs w:val="24"/>
                          <w:rtl/>
                        </w:rPr>
                        <w:t xml:space="preserve"> </w:t>
                      </w:r>
                      <w:r>
                        <w:rPr>
                          <w:rFonts w:cs="Tahoma" w:hint="cs"/>
                          <w:color w:val="0B5294"/>
                          <w:spacing w:val="-4"/>
                          <w:sz w:val="24"/>
                          <w:szCs w:val="24"/>
                          <w:rtl/>
                        </w:rPr>
                        <w:t>ה</w:t>
                      </w:r>
                      <w:r w:rsidRPr="0051777B">
                        <w:rPr>
                          <w:rFonts w:cs="Tahoma" w:hint="eastAsia"/>
                          <w:color w:val="0B5294"/>
                          <w:spacing w:val="-4"/>
                          <w:sz w:val="24"/>
                          <w:szCs w:val="24"/>
                          <w:rtl/>
                        </w:rPr>
                        <w:t>ראשית</w:t>
                      </w:r>
                      <w:r w:rsidRPr="0051777B">
                        <w:rPr>
                          <w:rFonts w:cs="Tahoma"/>
                          <w:color w:val="0B5294"/>
                          <w:spacing w:val="-4"/>
                          <w:sz w:val="24"/>
                          <w:szCs w:val="24"/>
                          <w:rtl/>
                        </w:rPr>
                        <w:t xml:space="preserve">... </w:t>
                      </w:r>
                      <w:r w:rsidRPr="0051777B">
                        <w:rPr>
                          <w:rFonts w:cs="Tahoma" w:hint="eastAsia"/>
                          <w:color w:val="0B5294"/>
                          <w:spacing w:val="-4"/>
                          <w:sz w:val="24"/>
                          <w:szCs w:val="24"/>
                          <w:rtl/>
                        </w:rPr>
                        <w:t>ואנו</w:t>
                      </w:r>
                      <w:r w:rsidRPr="0051777B">
                        <w:rPr>
                          <w:rFonts w:cs="Tahoma"/>
                          <w:color w:val="0B5294"/>
                          <w:spacing w:val="-4"/>
                          <w:sz w:val="24"/>
                          <w:szCs w:val="24"/>
                          <w:rtl/>
                        </w:rPr>
                        <w:t xml:space="preserve"> </w:t>
                      </w:r>
                      <w:r w:rsidRPr="0051777B">
                        <w:rPr>
                          <w:rFonts w:cs="Tahoma" w:hint="eastAsia"/>
                          <w:color w:val="0B5294"/>
                          <w:spacing w:val="-4"/>
                          <w:sz w:val="24"/>
                          <w:szCs w:val="24"/>
                          <w:rtl/>
                        </w:rPr>
                        <w:t>מצפים</w:t>
                      </w:r>
                      <w:r w:rsidRPr="0051777B">
                        <w:rPr>
                          <w:rFonts w:cs="Tahoma"/>
                          <w:color w:val="0B5294"/>
                          <w:spacing w:val="-4"/>
                          <w:sz w:val="24"/>
                          <w:szCs w:val="24"/>
                          <w:rtl/>
                        </w:rPr>
                        <w:t xml:space="preserve"> </w:t>
                      </w:r>
                      <w:r w:rsidRPr="0051777B">
                        <w:rPr>
                          <w:rFonts w:cs="Tahoma" w:hint="eastAsia"/>
                          <w:color w:val="0B5294"/>
                          <w:spacing w:val="-4"/>
                          <w:sz w:val="24"/>
                          <w:szCs w:val="24"/>
                          <w:rtl/>
                        </w:rPr>
                        <w:t>לעיין</w:t>
                      </w:r>
                      <w:r w:rsidRPr="0051777B">
                        <w:rPr>
                          <w:rFonts w:cs="Tahoma"/>
                          <w:color w:val="0B5294"/>
                          <w:spacing w:val="-4"/>
                          <w:sz w:val="24"/>
                          <w:szCs w:val="24"/>
                          <w:rtl/>
                        </w:rPr>
                        <w:t xml:space="preserve"> </w:t>
                      </w:r>
                      <w:r w:rsidRPr="0051777B">
                        <w:rPr>
                          <w:rFonts w:cs="Tahoma" w:hint="eastAsia"/>
                          <w:color w:val="0B5294"/>
                          <w:spacing w:val="-4"/>
                          <w:sz w:val="24"/>
                          <w:szCs w:val="24"/>
                          <w:rtl/>
                        </w:rPr>
                        <w:t>בדו</w:t>
                      </w:r>
                      <w:r w:rsidRPr="0051777B">
                        <w:rPr>
                          <w:rFonts w:cs="Tahoma"/>
                          <w:color w:val="0B5294"/>
                          <w:spacing w:val="-4"/>
                          <w:sz w:val="24"/>
                          <w:szCs w:val="24"/>
                          <w:rtl/>
                        </w:rPr>
                        <w:t>"</w:t>
                      </w:r>
                      <w:r w:rsidRPr="0051777B">
                        <w:rPr>
                          <w:rFonts w:cs="Tahoma" w:hint="eastAsia"/>
                          <w:color w:val="0B5294"/>
                          <w:spacing w:val="-4"/>
                          <w:sz w:val="24"/>
                          <w:szCs w:val="24"/>
                          <w:rtl/>
                        </w:rPr>
                        <w:t>ח</w:t>
                      </w:r>
                      <w:r w:rsidRPr="0051777B">
                        <w:rPr>
                          <w:rFonts w:cs="Tahoma"/>
                          <w:color w:val="0B5294"/>
                          <w:spacing w:val="-4"/>
                          <w:sz w:val="24"/>
                          <w:szCs w:val="24"/>
                          <w:rtl/>
                        </w:rPr>
                        <w:t xml:space="preserve"> </w:t>
                      </w:r>
                      <w:r w:rsidRPr="0051777B">
                        <w:rPr>
                          <w:rFonts w:cs="Tahoma" w:hint="eastAsia"/>
                          <w:color w:val="0B5294"/>
                          <w:spacing w:val="-4"/>
                          <w:sz w:val="24"/>
                          <w:szCs w:val="24"/>
                          <w:rtl/>
                        </w:rPr>
                        <w:t>הסיכום</w:t>
                      </w:r>
                      <w:r w:rsidRPr="0051777B">
                        <w:rPr>
                          <w:rFonts w:cs="Tahoma"/>
                          <w:color w:val="0B5294"/>
                          <w:spacing w:val="-4"/>
                          <w:sz w:val="24"/>
                          <w:szCs w:val="24"/>
                          <w:rtl/>
                        </w:rPr>
                        <w:t xml:space="preserve">, </w:t>
                      </w:r>
                      <w:r w:rsidRPr="0051777B">
                        <w:rPr>
                          <w:rFonts w:cs="Tahoma" w:hint="eastAsia"/>
                          <w:color w:val="0B5294"/>
                          <w:spacing w:val="-4"/>
                          <w:sz w:val="24"/>
                          <w:szCs w:val="24"/>
                          <w:rtl/>
                        </w:rPr>
                        <w:t>אך</w:t>
                      </w:r>
                      <w:r w:rsidRPr="0051777B">
                        <w:rPr>
                          <w:rFonts w:cs="Tahoma"/>
                          <w:color w:val="0B5294"/>
                          <w:spacing w:val="-4"/>
                          <w:sz w:val="24"/>
                          <w:szCs w:val="24"/>
                          <w:rtl/>
                        </w:rPr>
                        <w:t xml:space="preserve"> </w:t>
                      </w:r>
                      <w:r w:rsidRPr="0051777B">
                        <w:rPr>
                          <w:rFonts w:cs="Tahoma" w:hint="eastAsia"/>
                          <w:color w:val="0B5294"/>
                          <w:spacing w:val="-4"/>
                          <w:sz w:val="24"/>
                          <w:szCs w:val="24"/>
                          <w:rtl/>
                        </w:rPr>
                        <w:t>דומה</w:t>
                      </w:r>
                      <w:r w:rsidRPr="0051777B">
                        <w:rPr>
                          <w:rFonts w:cs="Tahoma"/>
                          <w:color w:val="0B5294"/>
                          <w:spacing w:val="-4"/>
                          <w:sz w:val="24"/>
                          <w:szCs w:val="24"/>
                          <w:rtl/>
                        </w:rPr>
                        <w:t xml:space="preserve"> </w:t>
                      </w:r>
                      <w:r w:rsidRPr="0051777B">
                        <w:rPr>
                          <w:rFonts w:cs="Tahoma" w:hint="eastAsia"/>
                          <w:color w:val="0B5294"/>
                          <w:spacing w:val="-4"/>
                          <w:sz w:val="24"/>
                          <w:szCs w:val="24"/>
                          <w:rtl/>
                        </w:rPr>
                        <w:t>שאין</w:t>
                      </w:r>
                      <w:r w:rsidRPr="0051777B">
                        <w:rPr>
                          <w:rFonts w:cs="Tahoma"/>
                          <w:color w:val="0B5294"/>
                          <w:spacing w:val="-4"/>
                          <w:sz w:val="24"/>
                          <w:szCs w:val="24"/>
                          <w:rtl/>
                        </w:rPr>
                        <w:t xml:space="preserve"> </w:t>
                      </w:r>
                      <w:r w:rsidRPr="0051777B">
                        <w:rPr>
                          <w:rFonts w:cs="Tahoma" w:hint="eastAsia"/>
                          <w:color w:val="0B5294"/>
                          <w:spacing w:val="-4"/>
                          <w:sz w:val="24"/>
                          <w:szCs w:val="24"/>
                          <w:rtl/>
                        </w:rPr>
                        <w:t>אנו</w:t>
                      </w:r>
                      <w:r w:rsidRPr="0051777B">
                        <w:rPr>
                          <w:rFonts w:cs="Tahoma"/>
                          <w:color w:val="0B5294"/>
                          <w:spacing w:val="-4"/>
                          <w:sz w:val="24"/>
                          <w:szCs w:val="24"/>
                          <w:rtl/>
                        </w:rPr>
                        <w:t xml:space="preserve"> </w:t>
                      </w:r>
                      <w:r w:rsidRPr="0051777B">
                        <w:rPr>
                          <w:rFonts w:cs="Tahoma" w:hint="eastAsia"/>
                          <w:color w:val="0B5294"/>
                          <w:spacing w:val="-4"/>
                          <w:sz w:val="24"/>
                          <w:szCs w:val="24"/>
                          <w:rtl/>
                        </w:rPr>
                        <w:t>רואים</w:t>
                      </w:r>
                      <w:r w:rsidRPr="0051777B">
                        <w:rPr>
                          <w:rFonts w:cs="Tahoma"/>
                          <w:color w:val="0B5294"/>
                          <w:spacing w:val="-4"/>
                          <w:sz w:val="24"/>
                          <w:szCs w:val="24"/>
                          <w:rtl/>
                        </w:rPr>
                        <w:t xml:space="preserve"> </w:t>
                      </w:r>
                      <w:r w:rsidRPr="0051777B">
                        <w:rPr>
                          <w:rFonts w:cs="Tahoma" w:hint="eastAsia"/>
                          <w:color w:val="0B5294"/>
                          <w:spacing w:val="-4"/>
                          <w:sz w:val="24"/>
                          <w:szCs w:val="24"/>
                          <w:rtl/>
                        </w:rPr>
                        <w:t>עדין</w:t>
                      </w:r>
                      <w:r w:rsidRPr="0051777B">
                        <w:rPr>
                          <w:rFonts w:cs="Tahoma"/>
                          <w:color w:val="0B5294"/>
                          <w:spacing w:val="-4"/>
                          <w:sz w:val="24"/>
                          <w:szCs w:val="24"/>
                          <w:rtl/>
                        </w:rPr>
                        <w:t xml:space="preserve"> </w:t>
                      </w:r>
                      <w:r w:rsidRPr="0051777B">
                        <w:rPr>
                          <w:rFonts w:cs="Tahoma" w:hint="eastAsia"/>
                          <w:color w:val="0B5294"/>
                          <w:spacing w:val="-4"/>
                          <w:sz w:val="24"/>
                          <w:szCs w:val="24"/>
                          <w:rtl/>
                        </w:rPr>
                        <w:t>את</w:t>
                      </w:r>
                      <w:r w:rsidRPr="0051777B">
                        <w:rPr>
                          <w:rFonts w:cs="Tahoma"/>
                          <w:color w:val="0B5294"/>
                          <w:spacing w:val="-4"/>
                          <w:sz w:val="24"/>
                          <w:szCs w:val="24"/>
                          <w:rtl/>
                        </w:rPr>
                        <w:t xml:space="preserve"> </w:t>
                      </w:r>
                      <w:r w:rsidRPr="0051777B">
                        <w:rPr>
                          <w:rFonts w:cs="Tahoma" w:hint="eastAsia"/>
                          <w:color w:val="0B5294"/>
                          <w:spacing w:val="-4"/>
                          <w:sz w:val="24"/>
                          <w:szCs w:val="24"/>
                          <w:rtl/>
                        </w:rPr>
                        <w:t>חוף</w:t>
                      </w:r>
                      <w:r w:rsidRPr="0051777B">
                        <w:rPr>
                          <w:rFonts w:cs="Tahoma"/>
                          <w:color w:val="0B5294"/>
                          <w:spacing w:val="-4"/>
                          <w:sz w:val="24"/>
                          <w:szCs w:val="24"/>
                          <w:rtl/>
                        </w:rPr>
                        <w:t xml:space="preserve"> </w:t>
                      </w:r>
                      <w:r w:rsidRPr="0051777B">
                        <w:rPr>
                          <w:rFonts w:cs="Tahoma" w:hint="eastAsia"/>
                          <w:color w:val="0B5294"/>
                          <w:spacing w:val="-4"/>
                          <w:sz w:val="24"/>
                          <w:szCs w:val="24"/>
                          <w:rtl/>
                        </w:rPr>
                        <w:t>המבטחים</w:t>
                      </w:r>
                      <w:r w:rsidRPr="0051777B">
                        <w:rPr>
                          <w:rFonts w:cs="Tahoma"/>
                          <w:color w:val="0B5294"/>
                          <w:spacing w:val="-4"/>
                          <w:sz w:val="24"/>
                          <w:szCs w:val="24"/>
                          <w:rtl/>
                        </w:rPr>
                        <w:t>"</w:t>
                      </w:r>
                    </w:p>
                    <w:p w:rsidR="00D007E4" w:rsidRPr="00373C5D" w:rsidP="0051777B">
                      <w:pPr>
                        <w:spacing w:before="120" w:after="0" w:line="240" w:lineRule="atLeast"/>
                        <w:rPr>
                          <w:rFonts w:cs="Tahoma"/>
                          <w:b/>
                          <w:bCs/>
                          <w:color w:val="0B5294"/>
                          <w:sz w:val="48"/>
                          <w:szCs w:val="48"/>
                          <w:rtl/>
                        </w:rPr>
                      </w:pPr>
                      <w:drawing>
                        <wp:inline distT="0" distB="0" distL="0" distR="0">
                          <wp:extent cx="288000" cy="31337"/>
                          <wp:effectExtent l="0" t="0" r="0" b="6985"/>
                          <wp:docPr id="3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76142"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51777B">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בתשובה שמסר המשרד בינואר 2017 הדגיש מנכ"ל המשרד כי "הנהלת המשרד מחויבת לפיילוט שגובש והוצג לבית המשפט. על מנת שהפיילוט ישמש כלי מדידה, נעשה ניסיון להכניס אליו מועצות דתיות נוספות. לצד הפיילוט נבדקות אופציות נוספות במטרה לתת מענה לסוגיית משגיח-</w:t>
      </w:r>
      <w:r w:rsidRPr="00B737AC">
        <w:rPr>
          <w:rFonts w:ascii="Tahoma" w:hAnsi="Tahoma" w:cs="Tahoma" w:hint="cs"/>
          <w:b/>
          <w:sz w:val="17"/>
          <w:szCs w:val="17"/>
          <w:rtl/>
        </w:rPr>
        <w:t>מושגח</w:t>
      </w:r>
      <w:r w:rsidRPr="00B737AC">
        <w:rPr>
          <w:rFonts w:ascii="Tahoma" w:hAnsi="Tahoma" w:cs="Tahoma" w:hint="cs"/>
          <w:b/>
          <w:sz w:val="17"/>
          <w:szCs w:val="17"/>
          <w:rtl/>
        </w:rPr>
        <w:t xml:space="preserve">, כאשר האופציות כוללות חברת כשרות ארצית, חברות אזוריות, נאמני כשרות, הגדלת מספר המפקחים, טיוב מערכת המחשוב, הגברת הפיקוח והשליטה וכל כיוצ"ב. מכל הפתרונות שנבדקים, הפתרון היחיד המעשי, שמיושם היום בשטח... הינו הפיילוט </w:t>
      </w:r>
      <w:r w:rsidRPr="00B737AC">
        <w:rPr>
          <w:rFonts w:ascii="Tahoma" w:hAnsi="Tahoma" w:cs="Tahoma" w:hint="cs"/>
          <w:b/>
          <w:sz w:val="17"/>
          <w:szCs w:val="17"/>
          <w:rtl/>
        </w:rPr>
        <w:t>ולמולו</w:t>
      </w:r>
      <w:r w:rsidRPr="00B737AC">
        <w:rPr>
          <w:rFonts w:ascii="Tahoma" w:hAnsi="Tahoma" w:cs="Tahoma" w:hint="cs"/>
          <w:b/>
          <w:sz w:val="17"/>
          <w:szCs w:val="17"/>
          <w:rtl/>
        </w:rPr>
        <w:t xml:space="preserve"> ישימות הפתרונות האחרים, נבחנת בפורומים שונים, ובכלל זה בוועדה שמ</w:t>
      </w:r>
      <w:r w:rsidR="0051777B">
        <w:rPr>
          <w:rFonts w:ascii="Tahoma" w:hAnsi="Tahoma" w:cs="Tahoma" w:hint="cs"/>
          <w:b/>
          <w:sz w:val="17"/>
          <w:szCs w:val="17"/>
          <w:rtl/>
        </w:rPr>
        <w:t>י</w:t>
      </w:r>
      <w:r w:rsidRPr="00B737AC">
        <w:rPr>
          <w:rFonts w:ascii="Tahoma" w:hAnsi="Tahoma" w:cs="Tahoma" w:hint="cs"/>
          <w:b/>
          <w:sz w:val="17"/>
          <w:szCs w:val="17"/>
          <w:rtl/>
        </w:rPr>
        <w:t>נתה הרבנות".</w:t>
      </w:r>
    </w:p>
    <w:p w:rsidR="006A0E07" w:rsidRPr="00B737AC" w:rsidP="00F41B61">
      <w:pPr>
        <w:spacing w:after="240" w:line="240" w:lineRule="exact"/>
        <w:ind w:left="340" w:right="2268"/>
        <w:jc w:val="both"/>
        <w:rPr>
          <w:rFonts w:ascii="Tahoma" w:hAnsi="Tahoma" w:cs="Tahoma"/>
          <w:sz w:val="17"/>
          <w:szCs w:val="17"/>
          <w:rtl/>
        </w:rPr>
      </w:pPr>
      <w:r w:rsidRPr="00B737AC">
        <w:rPr>
          <w:rFonts w:ascii="Tahoma" w:hAnsi="Tahoma" w:cs="Tahoma" w:hint="cs"/>
          <w:b/>
          <w:sz w:val="17"/>
          <w:szCs w:val="17"/>
          <w:rtl/>
        </w:rPr>
        <w:t xml:space="preserve">ביחס להקמת חברה ממשלתית ציין המשרד כי ההנהלה הנוכחית של המשרד לשירותי דת לא זנחה את נושא הקמת החברה הממשלתית. הובלת שינוי מרחיק לכת כמו הקמת חברה ממשלתית דורש שיתוף פעולה עם גורמים רבים, ובהם משרדי האוצר והמשפטים, הרבנות הראשית, רבני ערים, ראשי מועצות דתיות, משגיחי הכשרות וארגונים יציגים של בעלי עסקים. </w:t>
      </w:r>
      <w:r w:rsidRPr="00B737AC">
        <w:rPr>
          <w:rFonts w:ascii="Tahoma" w:hAnsi="Tahoma" w:cs="Tahoma" w:hint="cs"/>
          <w:sz w:val="17"/>
          <w:szCs w:val="17"/>
          <w:rtl/>
        </w:rPr>
        <w:t>המשרד הוסיף כי הוא גיבש מודל של הקמת חברה ממשלתית לנושא הכשרות, וכי החלטה סופית בעניין תתקבל בשיתוף הרבנות הראשית לאחר שצוות הכשרות של הרבנות יגבש את מסקנותיו בנושא. המשרד מצפה כי במסגרת החברה הממשלתית יוסדרו הבעיות בנוגע למעמדו של המשגיח, לרבות נושא ניגוד העניינים ומערך הגיוס וההכשרה.</w:t>
      </w:r>
      <w:r w:rsidRPr="00B737AC">
        <w:rPr>
          <w:rFonts w:ascii="Tahoma" w:hAnsi="Tahoma" w:cs="Tahoma"/>
          <w:sz w:val="17"/>
          <w:szCs w:val="17"/>
          <w:rtl/>
        </w:rPr>
        <w:t xml:space="preserve"> עוד ציין המשרד כי בשל הקשיים וההתנגדות הצפויים להקמת החברה הממשלתית הוא בוחן גם אפשרות להקים תאגידים מקומיים או אזוריים במועצות דתיות גדולות או להקים את מאגר המשגיחים תחת גגו שלו.</w:t>
      </w:r>
    </w:p>
    <w:p w:rsidR="006A0E07" w:rsidRPr="00B737AC" w:rsidP="00F41B61">
      <w:pPr>
        <w:pStyle w:val="RESHET"/>
        <w:rPr>
          <w:rtl/>
        </w:rPr>
      </w:pPr>
      <w:r w:rsidRPr="00B737AC">
        <w:rPr>
          <w:rFonts w:hint="cs"/>
          <w:rtl/>
        </w:rPr>
        <w:t xml:space="preserve">משרד מבקר המדינה רואה בחומרה את העובדה שהמשרד לשירותי דת לא הצליח לקדם במשך כל השנים, ולפחות מאז הגשת </w:t>
      </w:r>
      <w:r w:rsidRPr="00B737AC">
        <w:rPr>
          <w:rFonts w:hint="cs"/>
          <w:rtl/>
        </w:rPr>
        <w:t>הבג"ץ</w:t>
      </w:r>
      <w:r w:rsidRPr="00B737AC">
        <w:rPr>
          <w:rFonts w:hint="cs"/>
          <w:rtl/>
        </w:rPr>
        <w:t xml:space="preserve"> בנושא - בשנת 2004, את הטיפול בהסדרת מעמדם של משגיחי הכשרות. בעניין זה כבר נתן משרד מבקר המדינה את המלצתו בדוח הקודם כאמור, והיא מקבלת משנה תוקף בשל הדחיפות ביישומה לנוכח אמירתו של בית המשפט העליון מיוני 2016</w:t>
      </w:r>
      <w:r>
        <w:rPr>
          <w:rStyle w:val="FootnoteReference0"/>
          <w:rtl/>
        </w:rPr>
        <w:footnoteReference w:id="29"/>
      </w:r>
      <w:r w:rsidRPr="00B737AC">
        <w:rPr>
          <w:rFonts w:hint="cs"/>
          <w:rtl/>
        </w:rPr>
        <w:t>, שבמסגרתה נמתחה ביקורת קשה על התנהלות מערכת הכשרות הממלכתית, ואף הוחלט "להגביל את תחולת פסק דין זה לשנתיים ימים, ולהכפיפו לשינוי מערכתי בזיקת המשגיחים לבתי האוכל שהם משרתים, קרי, שלא יהיו כפופים עוד לבית האוכל".</w:t>
      </w:r>
    </w:p>
    <w:p w:rsidR="006A0E07" w:rsidRPr="00B737AC" w:rsidP="00F41B61">
      <w:pPr>
        <w:pStyle w:val="RESHET"/>
        <w:rPr>
          <w:rtl/>
        </w:rPr>
      </w:pPr>
      <w:r w:rsidRPr="0012789B">
        <w:rPr>
          <w:noProof/>
          <w:rtl/>
          <w:lang w:eastAsia="en-US"/>
        </w:rPr>
        <mc:AlternateContent>
          <mc:Choice Requires="wps">
            <w:drawing>
              <wp:anchor distT="0" distB="0" distL="114300" distR="114300" simplePos="0" relativeHeight="251738112" behindDoc="1" locked="0" layoutInCell="1" allowOverlap="1">
                <wp:simplePos x="0" y="0"/>
                <wp:positionH relativeFrom="margin">
                  <wp:posOffset>-432436</wp:posOffset>
                </wp:positionH>
                <wp:positionV relativeFrom="margin">
                  <wp:align>top</wp:align>
                </wp:positionV>
                <wp:extent cx="1620000" cy="4554000"/>
                <wp:effectExtent l="0" t="0" r="0" b="0"/>
                <wp:wrapNone/>
                <wp:docPr id="12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554000"/>
                        </a:xfrm>
                        <a:prstGeom prst="rect">
                          <a:avLst/>
                        </a:prstGeom>
                        <a:noFill/>
                        <a:ln w="9525">
                          <a:noFill/>
                          <a:miter lim="800000"/>
                          <a:headEnd/>
                          <a:tailEnd/>
                        </a:ln>
                      </wps:spPr>
                      <wps:txbx>
                        <w:txbxContent>
                          <w:p w:rsidR="00D007E4" w:rsidRPr="00373C5D" w:rsidP="00D007E4">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8855013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3868960"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הדרגים</w:t>
                            </w:r>
                            <w:r w:rsidRPr="00D007E4">
                              <w:rPr>
                                <w:rFonts w:cs="Tahoma"/>
                                <w:color w:val="0B5294"/>
                                <w:spacing w:val="-4"/>
                                <w:sz w:val="24"/>
                                <w:szCs w:val="24"/>
                                <w:rtl/>
                              </w:rPr>
                              <w:t xml:space="preserve"> </w:t>
                            </w:r>
                            <w:r w:rsidRPr="00D007E4">
                              <w:rPr>
                                <w:rFonts w:cs="Tahoma" w:hint="eastAsia"/>
                                <w:color w:val="0B5294"/>
                                <w:spacing w:val="-4"/>
                                <w:sz w:val="24"/>
                                <w:szCs w:val="24"/>
                                <w:rtl/>
                              </w:rPr>
                              <w:t>הבכירים</w:t>
                            </w:r>
                            <w:r w:rsidRPr="00D007E4">
                              <w:rPr>
                                <w:rFonts w:cs="Tahoma"/>
                                <w:color w:val="0B5294"/>
                                <w:spacing w:val="-4"/>
                                <w:sz w:val="24"/>
                                <w:szCs w:val="24"/>
                                <w:rtl/>
                              </w:rPr>
                              <w:t xml:space="preserve"> </w:t>
                            </w:r>
                            <w:r w:rsidRPr="00D007E4">
                              <w:rPr>
                                <w:rFonts w:cs="Tahoma" w:hint="eastAsia"/>
                                <w:color w:val="0B5294"/>
                                <w:spacing w:val="-4"/>
                                <w:sz w:val="24"/>
                                <w:szCs w:val="24"/>
                                <w:rtl/>
                              </w:rPr>
                              <w:t>ביותר</w:t>
                            </w:r>
                            <w:r w:rsidRPr="00D007E4">
                              <w:rPr>
                                <w:rFonts w:cs="Tahoma"/>
                                <w:color w:val="0B5294"/>
                                <w:spacing w:val="-4"/>
                                <w:sz w:val="24"/>
                                <w:szCs w:val="24"/>
                                <w:rtl/>
                              </w:rPr>
                              <w:t xml:space="preserve"> </w:t>
                            </w:r>
                            <w:r w:rsidRPr="00D007E4">
                              <w:rPr>
                                <w:rFonts w:cs="Tahoma" w:hint="eastAsia"/>
                                <w:color w:val="0B5294"/>
                                <w:spacing w:val="-4"/>
                                <w:sz w:val="24"/>
                                <w:szCs w:val="24"/>
                                <w:rtl/>
                              </w:rPr>
                              <w:t>במשרד</w:t>
                            </w:r>
                            <w:r w:rsidRPr="00D007E4">
                              <w:rPr>
                                <w:rFonts w:cs="Tahoma"/>
                                <w:color w:val="0B5294"/>
                                <w:spacing w:val="-4"/>
                                <w:sz w:val="24"/>
                                <w:szCs w:val="24"/>
                                <w:rtl/>
                              </w:rPr>
                              <w:t xml:space="preserve"> </w:t>
                            </w:r>
                            <w:r w:rsidRPr="00D007E4">
                              <w:rPr>
                                <w:rFonts w:cs="Tahoma" w:hint="eastAsia"/>
                                <w:color w:val="0B5294"/>
                                <w:spacing w:val="-4"/>
                                <w:sz w:val="24"/>
                                <w:szCs w:val="24"/>
                                <w:rtl/>
                              </w:rPr>
                              <w:t>וברבנות</w:t>
                            </w:r>
                            <w:r w:rsidRPr="00D007E4">
                              <w:rPr>
                                <w:rFonts w:cs="Tahoma"/>
                                <w:color w:val="0B5294"/>
                                <w:spacing w:val="-4"/>
                                <w:sz w:val="24"/>
                                <w:szCs w:val="24"/>
                                <w:rtl/>
                              </w:rPr>
                              <w:t xml:space="preserve">, </w:t>
                            </w:r>
                            <w:r w:rsidRPr="00D007E4">
                              <w:rPr>
                                <w:rFonts w:cs="Tahoma" w:hint="eastAsia"/>
                                <w:color w:val="0B5294"/>
                                <w:spacing w:val="-4"/>
                                <w:sz w:val="24"/>
                                <w:szCs w:val="24"/>
                                <w:rtl/>
                              </w:rPr>
                              <w:t>לרבות</w:t>
                            </w:r>
                            <w:r w:rsidRPr="00D007E4">
                              <w:rPr>
                                <w:rFonts w:cs="Tahoma"/>
                                <w:color w:val="0B5294"/>
                                <w:spacing w:val="-4"/>
                                <w:sz w:val="24"/>
                                <w:szCs w:val="24"/>
                                <w:rtl/>
                              </w:rPr>
                              <w:t xml:space="preserve"> </w:t>
                            </w:r>
                            <w:r w:rsidRPr="00D007E4">
                              <w:rPr>
                                <w:rFonts w:cs="Tahoma" w:hint="eastAsia"/>
                                <w:color w:val="0B5294"/>
                                <w:spacing w:val="-4"/>
                                <w:sz w:val="24"/>
                                <w:szCs w:val="24"/>
                                <w:rtl/>
                              </w:rPr>
                              <w:t>השר</w:t>
                            </w:r>
                            <w:r w:rsidRPr="00D007E4">
                              <w:rPr>
                                <w:rFonts w:cs="Tahoma"/>
                                <w:color w:val="0B5294"/>
                                <w:spacing w:val="-4"/>
                                <w:sz w:val="24"/>
                                <w:szCs w:val="24"/>
                                <w:rtl/>
                              </w:rPr>
                              <w:t xml:space="preserve"> </w:t>
                            </w:r>
                            <w:r w:rsidRPr="00D007E4">
                              <w:rPr>
                                <w:rFonts w:cs="Tahoma" w:hint="eastAsia"/>
                                <w:color w:val="0B5294"/>
                                <w:spacing w:val="-4"/>
                                <w:sz w:val="24"/>
                                <w:szCs w:val="24"/>
                                <w:rtl/>
                              </w:rPr>
                              <w:t>לשירותי</w:t>
                            </w:r>
                            <w:r w:rsidRPr="00D007E4">
                              <w:rPr>
                                <w:rFonts w:cs="Tahoma"/>
                                <w:color w:val="0B5294"/>
                                <w:spacing w:val="-4"/>
                                <w:sz w:val="24"/>
                                <w:szCs w:val="24"/>
                                <w:rtl/>
                              </w:rPr>
                              <w:t xml:space="preserve"> </w:t>
                            </w:r>
                            <w:r w:rsidRPr="00D007E4">
                              <w:rPr>
                                <w:rFonts w:cs="Tahoma" w:hint="eastAsia"/>
                                <w:color w:val="0B5294"/>
                                <w:spacing w:val="-4"/>
                                <w:sz w:val="24"/>
                                <w:szCs w:val="24"/>
                                <w:rtl/>
                              </w:rPr>
                              <w:t>דת</w:t>
                            </w:r>
                            <w:r w:rsidRPr="00D007E4">
                              <w:rPr>
                                <w:rFonts w:cs="Tahoma"/>
                                <w:color w:val="0B5294"/>
                                <w:spacing w:val="-4"/>
                                <w:sz w:val="24"/>
                                <w:szCs w:val="24"/>
                                <w:rtl/>
                              </w:rPr>
                              <w:t xml:space="preserve">, </w:t>
                            </w:r>
                            <w:r w:rsidRPr="00D007E4">
                              <w:rPr>
                                <w:rFonts w:cs="Tahoma" w:hint="eastAsia"/>
                                <w:color w:val="0B5294"/>
                                <w:spacing w:val="-4"/>
                                <w:sz w:val="24"/>
                                <w:szCs w:val="24"/>
                                <w:rtl/>
                              </w:rPr>
                              <w:t>הרבנים</w:t>
                            </w:r>
                            <w:r w:rsidRPr="00D007E4">
                              <w:rPr>
                                <w:rFonts w:cs="Tahoma"/>
                                <w:color w:val="0B5294"/>
                                <w:spacing w:val="-4"/>
                                <w:sz w:val="24"/>
                                <w:szCs w:val="24"/>
                                <w:rtl/>
                              </w:rPr>
                              <w:t xml:space="preserve"> </w:t>
                            </w:r>
                            <w:r w:rsidRPr="00D007E4">
                              <w:rPr>
                                <w:rFonts w:cs="Tahoma" w:hint="eastAsia"/>
                                <w:color w:val="0B5294"/>
                                <w:spacing w:val="-4"/>
                                <w:sz w:val="24"/>
                                <w:szCs w:val="24"/>
                                <w:rtl/>
                              </w:rPr>
                              <w:t>הראשיים</w:t>
                            </w:r>
                            <w:r w:rsidRPr="00D007E4">
                              <w:rPr>
                                <w:rFonts w:cs="Tahoma"/>
                                <w:color w:val="0B5294"/>
                                <w:spacing w:val="-4"/>
                                <w:sz w:val="24"/>
                                <w:szCs w:val="24"/>
                                <w:rtl/>
                              </w:rPr>
                              <w:t xml:space="preserve"> </w:t>
                            </w:r>
                            <w:r w:rsidRPr="00D007E4">
                              <w:rPr>
                                <w:rFonts w:cs="Tahoma" w:hint="eastAsia"/>
                                <w:color w:val="0B5294"/>
                                <w:spacing w:val="-4"/>
                                <w:sz w:val="24"/>
                                <w:szCs w:val="24"/>
                                <w:rtl/>
                              </w:rPr>
                              <w:t>ומועצת</w:t>
                            </w:r>
                            <w:r w:rsidRPr="00D007E4">
                              <w:rPr>
                                <w:rFonts w:cs="Tahoma"/>
                                <w:color w:val="0B5294"/>
                                <w:spacing w:val="-4"/>
                                <w:sz w:val="24"/>
                                <w:szCs w:val="24"/>
                                <w:rtl/>
                              </w:rPr>
                              <w:t xml:space="preserve"> </w:t>
                            </w:r>
                            <w:r w:rsidRPr="00D007E4">
                              <w:rPr>
                                <w:rFonts w:cs="Tahoma" w:hint="eastAsia"/>
                                <w:color w:val="0B5294"/>
                                <w:spacing w:val="-4"/>
                                <w:sz w:val="24"/>
                                <w:szCs w:val="24"/>
                                <w:rtl/>
                              </w:rPr>
                              <w:t>הרבנות</w:t>
                            </w:r>
                            <w:r w:rsidRPr="00D007E4">
                              <w:rPr>
                                <w:rFonts w:cs="Tahoma"/>
                                <w:color w:val="0B5294"/>
                                <w:spacing w:val="-4"/>
                                <w:sz w:val="24"/>
                                <w:szCs w:val="24"/>
                                <w:rtl/>
                              </w:rPr>
                              <w:t xml:space="preserve">, </w:t>
                            </w:r>
                            <w:r w:rsidRPr="00D007E4">
                              <w:rPr>
                                <w:rFonts w:cs="Tahoma" w:hint="eastAsia"/>
                                <w:color w:val="0B5294"/>
                                <w:spacing w:val="-4"/>
                                <w:sz w:val="24"/>
                                <w:szCs w:val="24"/>
                                <w:rtl/>
                              </w:rPr>
                              <w:t>לנקוט</w:t>
                            </w:r>
                            <w:r w:rsidRPr="00D007E4">
                              <w:rPr>
                                <w:rFonts w:cs="Tahoma"/>
                                <w:color w:val="0B5294"/>
                                <w:spacing w:val="-4"/>
                                <w:sz w:val="24"/>
                                <w:szCs w:val="24"/>
                                <w:rtl/>
                              </w:rPr>
                              <w:t xml:space="preserve"> </w:t>
                            </w:r>
                            <w:r w:rsidRPr="00D007E4">
                              <w:rPr>
                                <w:rFonts w:cs="Tahoma" w:hint="eastAsia"/>
                                <w:color w:val="0B5294"/>
                                <w:spacing w:val="-4"/>
                                <w:sz w:val="24"/>
                                <w:szCs w:val="24"/>
                                <w:rtl/>
                              </w:rPr>
                              <w:t>את</w:t>
                            </w:r>
                            <w:r w:rsidRPr="00D007E4">
                              <w:rPr>
                                <w:rFonts w:cs="Tahoma"/>
                                <w:color w:val="0B5294"/>
                                <w:spacing w:val="-4"/>
                                <w:sz w:val="24"/>
                                <w:szCs w:val="24"/>
                                <w:rtl/>
                              </w:rPr>
                              <w:t xml:space="preserve"> </w:t>
                            </w:r>
                            <w:r w:rsidRPr="00D007E4">
                              <w:rPr>
                                <w:rFonts w:cs="Tahoma" w:hint="eastAsia"/>
                                <w:color w:val="0B5294"/>
                                <w:spacing w:val="-4"/>
                                <w:sz w:val="24"/>
                                <w:szCs w:val="24"/>
                                <w:rtl/>
                              </w:rPr>
                              <w:t>כל</w:t>
                            </w:r>
                            <w:r w:rsidRPr="00D007E4">
                              <w:rPr>
                                <w:rFonts w:cs="Tahoma"/>
                                <w:color w:val="0B5294"/>
                                <w:spacing w:val="-4"/>
                                <w:sz w:val="24"/>
                                <w:szCs w:val="24"/>
                                <w:rtl/>
                              </w:rPr>
                              <w:t xml:space="preserve"> </w:t>
                            </w:r>
                            <w:r w:rsidRPr="00D007E4">
                              <w:rPr>
                                <w:rFonts w:cs="Tahoma" w:hint="eastAsia"/>
                                <w:color w:val="0B5294"/>
                                <w:spacing w:val="-4"/>
                                <w:sz w:val="24"/>
                                <w:szCs w:val="24"/>
                                <w:rtl/>
                              </w:rPr>
                              <w:t>האמצעים</w:t>
                            </w:r>
                            <w:r w:rsidRPr="00D007E4">
                              <w:rPr>
                                <w:rFonts w:cs="Tahoma"/>
                                <w:color w:val="0B5294"/>
                                <w:spacing w:val="-4"/>
                                <w:sz w:val="24"/>
                                <w:szCs w:val="24"/>
                                <w:rtl/>
                              </w:rPr>
                              <w:t xml:space="preserve"> </w:t>
                            </w:r>
                            <w:r w:rsidRPr="00D007E4">
                              <w:rPr>
                                <w:rFonts w:cs="Tahoma" w:hint="eastAsia"/>
                                <w:color w:val="0B5294"/>
                                <w:spacing w:val="-4"/>
                                <w:sz w:val="24"/>
                                <w:szCs w:val="24"/>
                                <w:rtl/>
                              </w:rPr>
                              <w:t>כדי</w:t>
                            </w:r>
                            <w:r w:rsidRPr="00D007E4">
                              <w:rPr>
                                <w:rFonts w:cs="Tahoma"/>
                                <w:color w:val="0B5294"/>
                                <w:spacing w:val="-4"/>
                                <w:sz w:val="24"/>
                                <w:szCs w:val="24"/>
                                <w:rtl/>
                              </w:rPr>
                              <w:t xml:space="preserve"> </w:t>
                            </w:r>
                            <w:r w:rsidRPr="00D007E4">
                              <w:rPr>
                                <w:rFonts w:cs="Tahoma" w:hint="eastAsia"/>
                                <w:color w:val="0B5294"/>
                                <w:spacing w:val="-4"/>
                                <w:sz w:val="24"/>
                                <w:szCs w:val="24"/>
                                <w:rtl/>
                              </w:rPr>
                              <w:t>לקדם</w:t>
                            </w:r>
                            <w:r w:rsidRPr="00D007E4">
                              <w:rPr>
                                <w:rFonts w:cs="Tahoma"/>
                                <w:color w:val="0B5294"/>
                                <w:spacing w:val="-4"/>
                                <w:sz w:val="24"/>
                                <w:szCs w:val="24"/>
                                <w:rtl/>
                              </w:rPr>
                              <w:t xml:space="preserve"> </w:t>
                            </w:r>
                            <w:r w:rsidRPr="00D007E4">
                              <w:rPr>
                                <w:rFonts w:cs="Tahoma" w:hint="eastAsia"/>
                                <w:color w:val="0B5294"/>
                                <w:spacing w:val="-4"/>
                                <w:sz w:val="24"/>
                                <w:szCs w:val="24"/>
                                <w:rtl/>
                              </w:rPr>
                              <w:t>פתרון</w:t>
                            </w:r>
                            <w:r w:rsidRPr="00D007E4">
                              <w:rPr>
                                <w:rFonts w:cs="Tahoma"/>
                                <w:color w:val="0B5294"/>
                                <w:spacing w:val="-4"/>
                                <w:sz w:val="24"/>
                                <w:szCs w:val="24"/>
                                <w:rtl/>
                              </w:rPr>
                              <w:t xml:space="preserve"> </w:t>
                            </w:r>
                            <w:r w:rsidRPr="00D007E4">
                              <w:rPr>
                                <w:rFonts w:cs="Tahoma" w:hint="eastAsia"/>
                                <w:color w:val="0B5294"/>
                                <w:spacing w:val="-4"/>
                                <w:sz w:val="24"/>
                                <w:szCs w:val="24"/>
                                <w:rtl/>
                              </w:rPr>
                              <w:t>סוגית</w:t>
                            </w:r>
                            <w:r w:rsidRPr="00D007E4">
                              <w:rPr>
                                <w:rFonts w:cs="Tahoma"/>
                                <w:color w:val="0B5294"/>
                                <w:spacing w:val="-4"/>
                                <w:sz w:val="24"/>
                                <w:szCs w:val="24"/>
                                <w:rtl/>
                              </w:rPr>
                              <w:t xml:space="preserve"> </w:t>
                            </w:r>
                            <w:r w:rsidRPr="00D007E4">
                              <w:rPr>
                                <w:rFonts w:cs="Tahoma" w:hint="eastAsia"/>
                                <w:color w:val="0B5294"/>
                                <w:spacing w:val="-4"/>
                                <w:sz w:val="24"/>
                                <w:szCs w:val="24"/>
                                <w:rtl/>
                              </w:rPr>
                              <w:t>מעמדם</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w:t>
                            </w:r>
                            <w:r w:rsidRPr="00D007E4">
                              <w:rPr>
                                <w:rFonts w:cs="Tahoma" w:hint="eastAsia"/>
                                <w:color w:val="0B5294"/>
                                <w:spacing w:val="-4"/>
                                <w:sz w:val="24"/>
                                <w:szCs w:val="24"/>
                                <w:rtl/>
                              </w:rPr>
                              <w:t>משגיחי</w:t>
                            </w:r>
                            <w:r w:rsidRPr="00D007E4">
                              <w:rPr>
                                <w:rFonts w:cs="Tahoma"/>
                                <w:color w:val="0B5294"/>
                                <w:spacing w:val="-4"/>
                                <w:sz w:val="24"/>
                                <w:szCs w:val="24"/>
                                <w:rtl/>
                              </w:rPr>
                              <w:t xml:space="preserve"> </w:t>
                            </w:r>
                            <w:r w:rsidRPr="00D007E4">
                              <w:rPr>
                                <w:rFonts w:cs="Tahoma" w:hint="eastAsia"/>
                                <w:color w:val="0B5294"/>
                                <w:spacing w:val="-4"/>
                                <w:sz w:val="24"/>
                                <w:szCs w:val="24"/>
                                <w:rtl/>
                              </w:rPr>
                              <w:t>הכשרות</w:t>
                            </w:r>
                            <w:r w:rsidRPr="00D007E4">
                              <w:rPr>
                                <w:rFonts w:cs="Tahoma"/>
                                <w:color w:val="0B5294"/>
                                <w:spacing w:val="-4"/>
                                <w:sz w:val="24"/>
                                <w:szCs w:val="24"/>
                                <w:rtl/>
                              </w:rPr>
                              <w:t xml:space="preserve">. </w:t>
                            </w:r>
                            <w:r w:rsidRPr="00D007E4">
                              <w:rPr>
                                <w:rFonts w:cs="Tahoma" w:hint="eastAsia"/>
                                <w:color w:val="0B5294"/>
                                <w:spacing w:val="-4"/>
                                <w:sz w:val="24"/>
                                <w:szCs w:val="24"/>
                                <w:rtl/>
                              </w:rPr>
                              <w:t>בראש</w:t>
                            </w:r>
                            <w:r w:rsidRPr="00D007E4">
                              <w:rPr>
                                <w:rFonts w:cs="Tahoma"/>
                                <w:color w:val="0B5294"/>
                                <w:spacing w:val="-4"/>
                                <w:sz w:val="24"/>
                                <w:szCs w:val="24"/>
                                <w:rtl/>
                              </w:rPr>
                              <w:t xml:space="preserve"> </w:t>
                            </w:r>
                            <w:r w:rsidRPr="00D007E4">
                              <w:rPr>
                                <w:rFonts w:cs="Tahoma" w:hint="eastAsia"/>
                                <w:color w:val="0B5294"/>
                                <w:spacing w:val="-4"/>
                                <w:sz w:val="24"/>
                                <w:szCs w:val="24"/>
                                <w:rtl/>
                              </w:rPr>
                              <w:t>ובראשונה</w:t>
                            </w:r>
                            <w:r w:rsidRPr="00D007E4">
                              <w:rPr>
                                <w:rFonts w:cs="Tahoma"/>
                                <w:color w:val="0B5294"/>
                                <w:spacing w:val="-4"/>
                                <w:sz w:val="24"/>
                                <w:szCs w:val="24"/>
                                <w:rtl/>
                              </w:rPr>
                              <w:t xml:space="preserve"> </w:t>
                            </w:r>
                            <w:r w:rsidRPr="00D007E4">
                              <w:rPr>
                                <w:rFonts w:cs="Tahoma" w:hint="eastAsia"/>
                                <w:color w:val="0B5294"/>
                                <w:spacing w:val="-4"/>
                                <w:sz w:val="24"/>
                                <w:szCs w:val="24"/>
                                <w:rtl/>
                              </w:rPr>
                              <w:t>עליהם</w:t>
                            </w:r>
                            <w:r w:rsidRPr="00D007E4">
                              <w:rPr>
                                <w:rFonts w:cs="Tahoma"/>
                                <w:color w:val="0B5294"/>
                                <w:spacing w:val="-4"/>
                                <w:sz w:val="24"/>
                                <w:szCs w:val="24"/>
                                <w:rtl/>
                              </w:rPr>
                              <w:t xml:space="preserve"> </w:t>
                            </w:r>
                            <w:r w:rsidRPr="00D007E4">
                              <w:rPr>
                                <w:rFonts w:cs="Tahoma" w:hint="eastAsia"/>
                                <w:color w:val="0B5294"/>
                                <w:spacing w:val="-4"/>
                                <w:sz w:val="24"/>
                                <w:szCs w:val="24"/>
                                <w:rtl/>
                              </w:rPr>
                              <w:t>להיות</w:t>
                            </w:r>
                            <w:r w:rsidRPr="00D007E4">
                              <w:rPr>
                                <w:rFonts w:cs="Tahoma"/>
                                <w:color w:val="0B5294"/>
                                <w:spacing w:val="-4"/>
                                <w:sz w:val="24"/>
                                <w:szCs w:val="24"/>
                                <w:rtl/>
                              </w:rPr>
                              <w:t xml:space="preserve"> </w:t>
                            </w:r>
                            <w:r w:rsidRPr="00D007E4">
                              <w:rPr>
                                <w:rFonts w:cs="Tahoma" w:hint="eastAsia"/>
                                <w:color w:val="0B5294"/>
                                <w:spacing w:val="-4"/>
                                <w:sz w:val="24"/>
                                <w:szCs w:val="24"/>
                                <w:rtl/>
                              </w:rPr>
                              <w:t>מעורבים</w:t>
                            </w:r>
                            <w:r w:rsidRPr="00D007E4">
                              <w:rPr>
                                <w:rFonts w:cs="Tahoma"/>
                                <w:color w:val="0B5294"/>
                                <w:spacing w:val="-4"/>
                                <w:sz w:val="24"/>
                                <w:szCs w:val="24"/>
                                <w:rtl/>
                              </w:rPr>
                              <w:t xml:space="preserve"> </w:t>
                            </w:r>
                            <w:r w:rsidRPr="00D007E4">
                              <w:rPr>
                                <w:rFonts w:cs="Tahoma" w:hint="eastAsia"/>
                                <w:color w:val="0B5294"/>
                                <w:spacing w:val="-4"/>
                                <w:sz w:val="24"/>
                                <w:szCs w:val="24"/>
                                <w:rtl/>
                              </w:rPr>
                              <w:t>בפעולות</w:t>
                            </w:r>
                            <w:r w:rsidRPr="00D007E4">
                              <w:rPr>
                                <w:rFonts w:cs="Tahoma"/>
                                <w:color w:val="0B5294"/>
                                <w:spacing w:val="-4"/>
                                <w:sz w:val="24"/>
                                <w:szCs w:val="24"/>
                                <w:rtl/>
                              </w:rPr>
                              <w:t xml:space="preserve"> </w:t>
                            </w:r>
                            <w:r w:rsidRPr="00D007E4">
                              <w:rPr>
                                <w:rFonts w:cs="Tahoma" w:hint="eastAsia"/>
                                <w:color w:val="0B5294"/>
                                <w:spacing w:val="-4"/>
                                <w:sz w:val="24"/>
                                <w:szCs w:val="24"/>
                                <w:rtl/>
                              </w:rPr>
                              <w:t>הנעשות</w:t>
                            </w:r>
                            <w:r w:rsidRPr="00D007E4">
                              <w:rPr>
                                <w:rFonts w:cs="Tahoma"/>
                                <w:color w:val="0B5294"/>
                                <w:spacing w:val="-4"/>
                                <w:sz w:val="24"/>
                                <w:szCs w:val="24"/>
                                <w:rtl/>
                              </w:rPr>
                              <w:t xml:space="preserve"> </w:t>
                            </w:r>
                            <w:r w:rsidRPr="00D007E4">
                              <w:rPr>
                                <w:rFonts w:cs="Tahoma" w:hint="eastAsia"/>
                                <w:color w:val="0B5294"/>
                                <w:spacing w:val="-4"/>
                                <w:sz w:val="24"/>
                                <w:szCs w:val="24"/>
                                <w:rtl/>
                              </w:rPr>
                              <w:t>בנושא</w:t>
                            </w:r>
                            <w:r w:rsidRPr="00D007E4">
                              <w:rPr>
                                <w:rFonts w:cs="Tahoma"/>
                                <w:color w:val="0B5294"/>
                                <w:spacing w:val="-4"/>
                                <w:sz w:val="24"/>
                                <w:szCs w:val="24"/>
                                <w:rtl/>
                              </w:rPr>
                              <w:t xml:space="preserve"> </w:t>
                            </w:r>
                            <w:r w:rsidRPr="00D007E4">
                              <w:rPr>
                                <w:rFonts w:cs="Tahoma" w:hint="eastAsia"/>
                                <w:color w:val="0B5294"/>
                                <w:spacing w:val="-4"/>
                                <w:sz w:val="24"/>
                                <w:szCs w:val="24"/>
                                <w:rtl/>
                              </w:rPr>
                              <w:t>זה</w:t>
                            </w:r>
                            <w:r w:rsidRPr="00D007E4">
                              <w:rPr>
                                <w:rFonts w:cs="Tahoma"/>
                                <w:color w:val="0B5294"/>
                                <w:spacing w:val="-4"/>
                                <w:sz w:val="24"/>
                                <w:szCs w:val="24"/>
                                <w:rtl/>
                              </w:rPr>
                              <w:t xml:space="preserve"> </w:t>
                            </w:r>
                            <w:r w:rsidRPr="00D007E4">
                              <w:rPr>
                                <w:rFonts w:cs="Tahoma" w:hint="eastAsia"/>
                                <w:color w:val="0B5294"/>
                                <w:spacing w:val="-4"/>
                                <w:sz w:val="24"/>
                                <w:szCs w:val="24"/>
                                <w:rtl/>
                              </w:rPr>
                              <w:t>ולעקוב</w:t>
                            </w:r>
                            <w:r w:rsidRPr="00D007E4">
                              <w:rPr>
                                <w:rFonts w:cs="Tahoma"/>
                                <w:color w:val="0B5294"/>
                                <w:spacing w:val="-4"/>
                                <w:sz w:val="24"/>
                                <w:szCs w:val="24"/>
                                <w:rtl/>
                              </w:rPr>
                              <w:t xml:space="preserve"> </w:t>
                            </w:r>
                            <w:r w:rsidRPr="00D007E4">
                              <w:rPr>
                                <w:rFonts w:cs="Tahoma" w:hint="eastAsia"/>
                                <w:color w:val="0B5294"/>
                                <w:spacing w:val="-4"/>
                                <w:sz w:val="24"/>
                                <w:szCs w:val="24"/>
                                <w:rtl/>
                              </w:rPr>
                              <w:t>אחריהן</w:t>
                            </w:r>
                            <w:r w:rsidRPr="00D007E4">
                              <w:rPr>
                                <w:rFonts w:cs="Tahoma"/>
                                <w:color w:val="0B5294"/>
                                <w:spacing w:val="-4"/>
                                <w:sz w:val="24"/>
                                <w:szCs w:val="24"/>
                                <w:rtl/>
                              </w:rPr>
                              <w:t xml:space="preserve"> </w:t>
                            </w:r>
                            <w:r w:rsidRPr="00D007E4">
                              <w:rPr>
                                <w:rFonts w:cs="Tahoma" w:hint="eastAsia"/>
                                <w:color w:val="0B5294"/>
                                <w:spacing w:val="-4"/>
                                <w:sz w:val="24"/>
                                <w:szCs w:val="24"/>
                                <w:rtl/>
                              </w:rPr>
                              <w:t>מקרוב</w:t>
                            </w:r>
                            <w:r w:rsidRPr="00D007E4">
                              <w:rPr>
                                <w:rFonts w:cs="Tahoma"/>
                                <w:color w:val="0B5294"/>
                                <w:spacing w:val="-4"/>
                                <w:sz w:val="24"/>
                                <w:szCs w:val="24"/>
                                <w:rtl/>
                              </w:rPr>
                              <w:t xml:space="preserve">, </w:t>
                            </w:r>
                            <w:r w:rsidRPr="00D007E4">
                              <w:rPr>
                                <w:rFonts w:cs="Tahoma" w:hint="eastAsia"/>
                                <w:color w:val="0B5294"/>
                                <w:spacing w:val="-4"/>
                                <w:sz w:val="24"/>
                                <w:szCs w:val="24"/>
                                <w:rtl/>
                              </w:rPr>
                              <w:t>לפעול</w:t>
                            </w:r>
                            <w:r w:rsidRPr="00D007E4">
                              <w:rPr>
                                <w:rFonts w:cs="Tahoma"/>
                                <w:color w:val="0B5294"/>
                                <w:spacing w:val="-4"/>
                                <w:sz w:val="24"/>
                                <w:szCs w:val="24"/>
                                <w:rtl/>
                              </w:rPr>
                              <w:t xml:space="preserve"> </w:t>
                            </w:r>
                            <w:r w:rsidRPr="00D007E4">
                              <w:rPr>
                                <w:rFonts w:cs="Tahoma" w:hint="eastAsia"/>
                                <w:color w:val="0B5294"/>
                                <w:spacing w:val="-4"/>
                                <w:sz w:val="24"/>
                                <w:szCs w:val="24"/>
                                <w:rtl/>
                              </w:rPr>
                              <w:t>בשיתוף</w:t>
                            </w:r>
                            <w:r w:rsidRPr="00D007E4">
                              <w:rPr>
                                <w:rFonts w:cs="Tahoma"/>
                                <w:color w:val="0B5294"/>
                                <w:spacing w:val="-4"/>
                                <w:sz w:val="24"/>
                                <w:szCs w:val="24"/>
                                <w:rtl/>
                              </w:rPr>
                              <w:t xml:space="preserve"> </w:t>
                            </w:r>
                            <w:r w:rsidRPr="00D007E4">
                              <w:rPr>
                                <w:rFonts w:cs="Tahoma" w:hint="eastAsia"/>
                                <w:color w:val="0B5294"/>
                                <w:spacing w:val="-4"/>
                                <w:sz w:val="24"/>
                                <w:szCs w:val="24"/>
                                <w:rtl/>
                              </w:rPr>
                              <w:t>פעולה</w:t>
                            </w:r>
                            <w:r w:rsidRPr="00D007E4">
                              <w:rPr>
                                <w:rFonts w:cs="Tahoma"/>
                                <w:color w:val="0B5294"/>
                                <w:spacing w:val="-4"/>
                                <w:sz w:val="24"/>
                                <w:szCs w:val="24"/>
                                <w:rtl/>
                              </w:rPr>
                              <w:t xml:space="preserve"> </w:t>
                            </w:r>
                            <w:r w:rsidRPr="00D007E4">
                              <w:rPr>
                                <w:rFonts w:cs="Tahoma" w:hint="eastAsia"/>
                                <w:color w:val="0B5294"/>
                                <w:spacing w:val="-4"/>
                                <w:sz w:val="24"/>
                                <w:szCs w:val="24"/>
                                <w:rtl/>
                              </w:rPr>
                              <w:t>ביניהם</w:t>
                            </w:r>
                            <w:r w:rsidRPr="00D007E4">
                              <w:rPr>
                                <w:rFonts w:cs="Tahoma"/>
                                <w:color w:val="0B5294"/>
                                <w:spacing w:val="-4"/>
                                <w:sz w:val="24"/>
                                <w:szCs w:val="24"/>
                                <w:rtl/>
                              </w:rPr>
                              <w:t xml:space="preserve"> </w:t>
                            </w:r>
                            <w:r w:rsidRPr="00D007E4">
                              <w:rPr>
                                <w:rFonts w:cs="Tahoma" w:hint="eastAsia"/>
                                <w:color w:val="0B5294"/>
                                <w:spacing w:val="-4"/>
                                <w:sz w:val="24"/>
                                <w:szCs w:val="24"/>
                                <w:rtl/>
                              </w:rPr>
                              <w:t>ולהשתמש</w:t>
                            </w:r>
                            <w:r w:rsidRPr="00D007E4">
                              <w:rPr>
                                <w:rFonts w:cs="Tahoma"/>
                                <w:color w:val="0B5294"/>
                                <w:spacing w:val="-4"/>
                                <w:sz w:val="24"/>
                                <w:szCs w:val="24"/>
                                <w:rtl/>
                              </w:rPr>
                              <w:t xml:space="preserve"> </w:t>
                            </w:r>
                            <w:r w:rsidRPr="00D007E4">
                              <w:rPr>
                                <w:rFonts w:cs="Tahoma" w:hint="eastAsia"/>
                                <w:color w:val="0B5294"/>
                                <w:spacing w:val="-4"/>
                                <w:sz w:val="24"/>
                                <w:szCs w:val="24"/>
                                <w:rtl/>
                              </w:rPr>
                              <w:t>בכלי</w:t>
                            </w:r>
                            <w:r w:rsidRPr="00D007E4">
                              <w:rPr>
                                <w:rFonts w:cs="Tahoma"/>
                                <w:color w:val="0B5294"/>
                                <w:spacing w:val="-4"/>
                                <w:sz w:val="24"/>
                                <w:szCs w:val="24"/>
                                <w:rtl/>
                              </w:rPr>
                              <w:t xml:space="preserve"> </w:t>
                            </w:r>
                            <w:r w:rsidRPr="00D007E4">
                              <w:rPr>
                                <w:rFonts w:cs="Tahoma" w:hint="eastAsia"/>
                                <w:color w:val="0B5294"/>
                                <w:spacing w:val="-4"/>
                                <w:sz w:val="24"/>
                                <w:szCs w:val="24"/>
                                <w:rtl/>
                              </w:rPr>
                              <w:t>הניהול</w:t>
                            </w:r>
                            <w:r w:rsidRPr="00D007E4">
                              <w:rPr>
                                <w:rFonts w:cs="Tahoma"/>
                                <w:color w:val="0B5294"/>
                                <w:spacing w:val="-4"/>
                                <w:sz w:val="24"/>
                                <w:szCs w:val="24"/>
                                <w:rtl/>
                              </w:rPr>
                              <w:t xml:space="preserve"> </w:t>
                            </w:r>
                            <w:r w:rsidRPr="00D007E4">
                              <w:rPr>
                                <w:rFonts w:cs="Tahoma" w:hint="eastAsia"/>
                                <w:color w:val="0B5294"/>
                                <w:spacing w:val="-4"/>
                                <w:sz w:val="24"/>
                                <w:szCs w:val="24"/>
                                <w:rtl/>
                              </w:rPr>
                              <w:t>העומדים</w:t>
                            </w:r>
                            <w:r w:rsidRPr="00D007E4">
                              <w:rPr>
                                <w:rFonts w:cs="Tahoma"/>
                                <w:color w:val="0B5294"/>
                                <w:spacing w:val="-4"/>
                                <w:sz w:val="24"/>
                                <w:szCs w:val="24"/>
                                <w:rtl/>
                              </w:rPr>
                              <w:t xml:space="preserve"> </w:t>
                            </w:r>
                            <w:r w:rsidRPr="00D007E4">
                              <w:rPr>
                                <w:rFonts w:cs="Tahoma" w:hint="eastAsia"/>
                                <w:color w:val="0B5294"/>
                                <w:spacing w:val="-4"/>
                                <w:sz w:val="24"/>
                                <w:szCs w:val="24"/>
                                <w:rtl/>
                              </w:rPr>
                              <w:t>לרשותם</w:t>
                            </w:r>
                          </w:p>
                          <w:p w:rsidR="00D007E4" w:rsidRPr="00373C5D" w:rsidP="00D007E4">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87281866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72415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6" type="#_x0000_t202" style="width:127.55pt;height:358.6pt;margin-top:0;margin-left:-34.05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77344" filled="f" stroked="f">
                <v:textbox>
                  <w:txbxContent>
                    <w:p w:rsidR="00D007E4" w:rsidRPr="00373C5D" w:rsidP="00D007E4">
                      <w:pPr>
                        <w:spacing w:line="240" w:lineRule="atLeast"/>
                        <w:rPr>
                          <w:rFonts w:cs="Tahoma"/>
                          <w:b/>
                          <w:bCs/>
                          <w:color w:val="0B5294"/>
                          <w:sz w:val="48"/>
                          <w:szCs w:val="48"/>
                          <w:rtl/>
                        </w:rPr>
                      </w:pPr>
                      <w:drawing>
                        <wp:inline distT="0" distB="0" distL="0" distR="0">
                          <wp:extent cx="311150" cy="256800"/>
                          <wp:effectExtent l="0" t="0" r="0" b="0"/>
                          <wp:docPr id="12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8765104"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על</w:t>
                      </w:r>
                      <w:r w:rsidRPr="00D007E4">
                        <w:rPr>
                          <w:rFonts w:cs="Tahoma"/>
                          <w:color w:val="0B5294"/>
                          <w:spacing w:val="-4"/>
                          <w:sz w:val="24"/>
                          <w:szCs w:val="24"/>
                          <w:rtl/>
                        </w:rPr>
                        <w:t xml:space="preserve"> </w:t>
                      </w:r>
                      <w:r w:rsidRPr="00D007E4">
                        <w:rPr>
                          <w:rFonts w:cs="Tahoma" w:hint="eastAsia"/>
                          <w:color w:val="0B5294"/>
                          <w:spacing w:val="-4"/>
                          <w:sz w:val="24"/>
                          <w:szCs w:val="24"/>
                          <w:rtl/>
                        </w:rPr>
                        <w:t>הדרגים</w:t>
                      </w:r>
                      <w:r w:rsidRPr="00D007E4">
                        <w:rPr>
                          <w:rFonts w:cs="Tahoma"/>
                          <w:color w:val="0B5294"/>
                          <w:spacing w:val="-4"/>
                          <w:sz w:val="24"/>
                          <w:szCs w:val="24"/>
                          <w:rtl/>
                        </w:rPr>
                        <w:t xml:space="preserve"> </w:t>
                      </w:r>
                      <w:r w:rsidRPr="00D007E4">
                        <w:rPr>
                          <w:rFonts w:cs="Tahoma" w:hint="eastAsia"/>
                          <w:color w:val="0B5294"/>
                          <w:spacing w:val="-4"/>
                          <w:sz w:val="24"/>
                          <w:szCs w:val="24"/>
                          <w:rtl/>
                        </w:rPr>
                        <w:t>הבכירים</w:t>
                      </w:r>
                      <w:r w:rsidRPr="00D007E4">
                        <w:rPr>
                          <w:rFonts w:cs="Tahoma"/>
                          <w:color w:val="0B5294"/>
                          <w:spacing w:val="-4"/>
                          <w:sz w:val="24"/>
                          <w:szCs w:val="24"/>
                          <w:rtl/>
                        </w:rPr>
                        <w:t xml:space="preserve"> </w:t>
                      </w:r>
                      <w:r w:rsidRPr="00D007E4">
                        <w:rPr>
                          <w:rFonts w:cs="Tahoma" w:hint="eastAsia"/>
                          <w:color w:val="0B5294"/>
                          <w:spacing w:val="-4"/>
                          <w:sz w:val="24"/>
                          <w:szCs w:val="24"/>
                          <w:rtl/>
                        </w:rPr>
                        <w:t>ביותר</w:t>
                      </w:r>
                      <w:r w:rsidRPr="00D007E4">
                        <w:rPr>
                          <w:rFonts w:cs="Tahoma"/>
                          <w:color w:val="0B5294"/>
                          <w:spacing w:val="-4"/>
                          <w:sz w:val="24"/>
                          <w:szCs w:val="24"/>
                          <w:rtl/>
                        </w:rPr>
                        <w:t xml:space="preserve"> </w:t>
                      </w:r>
                      <w:r w:rsidRPr="00D007E4">
                        <w:rPr>
                          <w:rFonts w:cs="Tahoma" w:hint="eastAsia"/>
                          <w:color w:val="0B5294"/>
                          <w:spacing w:val="-4"/>
                          <w:sz w:val="24"/>
                          <w:szCs w:val="24"/>
                          <w:rtl/>
                        </w:rPr>
                        <w:t>במשרד</w:t>
                      </w:r>
                      <w:r w:rsidRPr="00D007E4">
                        <w:rPr>
                          <w:rFonts w:cs="Tahoma"/>
                          <w:color w:val="0B5294"/>
                          <w:spacing w:val="-4"/>
                          <w:sz w:val="24"/>
                          <w:szCs w:val="24"/>
                          <w:rtl/>
                        </w:rPr>
                        <w:t xml:space="preserve"> </w:t>
                      </w:r>
                      <w:r w:rsidRPr="00D007E4">
                        <w:rPr>
                          <w:rFonts w:cs="Tahoma" w:hint="eastAsia"/>
                          <w:color w:val="0B5294"/>
                          <w:spacing w:val="-4"/>
                          <w:sz w:val="24"/>
                          <w:szCs w:val="24"/>
                          <w:rtl/>
                        </w:rPr>
                        <w:t>וברבנות</w:t>
                      </w:r>
                      <w:r w:rsidRPr="00D007E4">
                        <w:rPr>
                          <w:rFonts w:cs="Tahoma"/>
                          <w:color w:val="0B5294"/>
                          <w:spacing w:val="-4"/>
                          <w:sz w:val="24"/>
                          <w:szCs w:val="24"/>
                          <w:rtl/>
                        </w:rPr>
                        <w:t xml:space="preserve">, </w:t>
                      </w:r>
                      <w:r w:rsidRPr="00D007E4">
                        <w:rPr>
                          <w:rFonts w:cs="Tahoma" w:hint="eastAsia"/>
                          <w:color w:val="0B5294"/>
                          <w:spacing w:val="-4"/>
                          <w:sz w:val="24"/>
                          <w:szCs w:val="24"/>
                          <w:rtl/>
                        </w:rPr>
                        <w:t>לרבות</w:t>
                      </w:r>
                      <w:r w:rsidRPr="00D007E4">
                        <w:rPr>
                          <w:rFonts w:cs="Tahoma"/>
                          <w:color w:val="0B5294"/>
                          <w:spacing w:val="-4"/>
                          <w:sz w:val="24"/>
                          <w:szCs w:val="24"/>
                          <w:rtl/>
                        </w:rPr>
                        <w:t xml:space="preserve"> </w:t>
                      </w:r>
                      <w:r w:rsidRPr="00D007E4">
                        <w:rPr>
                          <w:rFonts w:cs="Tahoma" w:hint="eastAsia"/>
                          <w:color w:val="0B5294"/>
                          <w:spacing w:val="-4"/>
                          <w:sz w:val="24"/>
                          <w:szCs w:val="24"/>
                          <w:rtl/>
                        </w:rPr>
                        <w:t>השר</w:t>
                      </w:r>
                      <w:r w:rsidRPr="00D007E4">
                        <w:rPr>
                          <w:rFonts w:cs="Tahoma"/>
                          <w:color w:val="0B5294"/>
                          <w:spacing w:val="-4"/>
                          <w:sz w:val="24"/>
                          <w:szCs w:val="24"/>
                          <w:rtl/>
                        </w:rPr>
                        <w:t xml:space="preserve"> </w:t>
                      </w:r>
                      <w:r w:rsidRPr="00D007E4">
                        <w:rPr>
                          <w:rFonts w:cs="Tahoma" w:hint="eastAsia"/>
                          <w:color w:val="0B5294"/>
                          <w:spacing w:val="-4"/>
                          <w:sz w:val="24"/>
                          <w:szCs w:val="24"/>
                          <w:rtl/>
                        </w:rPr>
                        <w:t>לשירותי</w:t>
                      </w:r>
                      <w:r w:rsidRPr="00D007E4">
                        <w:rPr>
                          <w:rFonts w:cs="Tahoma"/>
                          <w:color w:val="0B5294"/>
                          <w:spacing w:val="-4"/>
                          <w:sz w:val="24"/>
                          <w:szCs w:val="24"/>
                          <w:rtl/>
                        </w:rPr>
                        <w:t xml:space="preserve"> </w:t>
                      </w:r>
                      <w:r w:rsidRPr="00D007E4">
                        <w:rPr>
                          <w:rFonts w:cs="Tahoma" w:hint="eastAsia"/>
                          <w:color w:val="0B5294"/>
                          <w:spacing w:val="-4"/>
                          <w:sz w:val="24"/>
                          <w:szCs w:val="24"/>
                          <w:rtl/>
                        </w:rPr>
                        <w:t>דת</w:t>
                      </w:r>
                      <w:r w:rsidRPr="00D007E4">
                        <w:rPr>
                          <w:rFonts w:cs="Tahoma"/>
                          <w:color w:val="0B5294"/>
                          <w:spacing w:val="-4"/>
                          <w:sz w:val="24"/>
                          <w:szCs w:val="24"/>
                          <w:rtl/>
                        </w:rPr>
                        <w:t xml:space="preserve">, </w:t>
                      </w:r>
                      <w:r w:rsidRPr="00D007E4">
                        <w:rPr>
                          <w:rFonts w:cs="Tahoma" w:hint="eastAsia"/>
                          <w:color w:val="0B5294"/>
                          <w:spacing w:val="-4"/>
                          <w:sz w:val="24"/>
                          <w:szCs w:val="24"/>
                          <w:rtl/>
                        </w:rPr>
                        <w:t>הרבנים</w:t>
                      </w:r>
                      <w:r w:rsidRPr="00D007E4">
                        <w:rPr>
                          <w:rFonts w:cs="Tahoma"/>
                          <w:color w:val="0B5294"/>
                          <w:spacing w:val="-4"/>
                          <w:sz w:val="24"/>
                          <w:szCs w:val="24"/>
                          <w:rtl/>
                        </w:rPr>
                        <w:t xml:space="preserve"> </w:t>
                      </w:r>
                      <w:r w:rsidRPr="00D007E4">
                        <w:rPr>
                          <w:rFonts w:cs="Tahoma" w:hint="eastAsia"/>
                          <w:color w:val="0B5294"/>
                          <w:spacing w:val="-4"/>
                          <w:sz w:val="24"/>
                          <w:szCs w:val="24"/>
                          <w:rtl/>
                        </w:rPr>
                        <w:t>הראשיים</w:t>
                      </w:r>
                      <w:r w:rsidRPr="00D007E4">
                        <w:rPr>
                          <w:rFonts w:cs="Tahoma"/>
                          <w:color w:val="0B5294"/>
                          <w:spacing w:val="-4"/>
                          <w:sz w:val="24"/>
                          <w:szCs w:val="24"/>
                          <w:rtl/>
                        </w:rPr>
                        <w:t xml:space="preserve"> </w:t>
                      </w:r>
                      <w:r w:rsidRPr="00D007E4">
                        <w:rPr>
                          <w:rFonts w:cs="Tahoma" w:hint="eastAsia"/>
                          <w:color w:val="0B5294"/>
                          <w:spacing w:val="-4"/>
                          <w:sz w:val="24"/>
                          <w:szCs w:val="24"/>
                          <w:rtl/>
                        </w:rPr>
                        <w:t>ומועצת</w:t>
                      </w:r>
                      <w:r w:rsidRPr="00D007E4">
                        <w:rPr>
                          <w:rFonts w:cs="Tahoma"/>
                          <w:color w:val="0B5294"/>
                          <w:spacing w:val="-4"/>
                          <w:sz w:val="24"/>
                          <w:szCs w:val="24"/>
                          <w:rtl/>
                        </w:rPr>
                        <w:t xml:space="preserve"> </w:t>
                      </w:r>
                      <w:r w:rsidRPr="00D007E4">
                        <w:rPr>
                          <w:rFonts w:cs="Tahoma" w:hint="eastAsia"/>
                          <w:color w:val="0B5294"/>
                          <w:spacing w:val="-4"/>
                          <w:sz w:val="24"/>
                          <w:szCs w:val="24"/>
                          <w:rtl/>
                        </w:rPr>
                        <w:t>הרבנות</w:t>
                      </w:r>
                      <w:r w:rsidRPr="00D007E4">
                        <w:rPr>
                          <w:rFonts w:cs="Tahoma"/>
                          <w:color w:val="0B5294"/>
                          <w:spacing w:val="-4"/>
                          <w:sz w:val="24"/>
                          <w:szCs w:val="24"/>
                          <w:rtl/>
                        </w:rPr>
                        <w:t xml:space="preserve">, </w:t>
                      </w:r>
                      <w:r w:rsidRPr="00D007E4">
                        <w:rPr>
                          <w:rFonts w:cs="Tahoma" w:hint="eastAsia"/>
                          <w:color w:val="0B5294"/>
                          <w:spacing w:val="-4"/>
                          <w:sz w:val="24"/>
                          <w:szCs w:val="24"/>
                          <w:rtl/>
                        </w:rPr>
                        <w:t>לנקוט</w:t>
                      </w:r>
                      <w:r w:rsidRPr="00D007E4">
                        <w:rPr>
                          <w:rFonts w:cs="Tahoma"/>
                          <w:color w:val="0B5294"/>
                          <w:spacing w:val="-4"/>
                          <w:sz w:val="24"/>
                          <w:szCs w:val="24"/>
                          <w:rtl/>
                        </w:rPr>
                        <w:t xml:space="preserve"> </w:t>
                      </w:r>
                      <w:r w:rsidRPr="00D007E4">
                        <w:rPr>
                          <w:rFonts w:cs="Tahoma" w:hint="eastAsia"/>
                          <w:color w:val="0B5294"/>
                          <w:spacing w:val="-4"/>
                          <w:sz w:val="24"/>
                          <w:szCs w:val="24"/>
                          <w:rtl/>
                        </w:rPr>
                        <w:t>את</w:t>
                      </w:r>
                      <w:r w:rsidRPr="00D007E4">
                        <w:rPr>
                          <w:rFonts w:cs="Tahoma"/>
                          <w:color w:val="0B5294"/>
                          <w:spacing w:val="-4"/>
                          <w:sz w:val="24"/>
                          <w:szCs w:val="24"/>
                          <w:rtl/>
                        </w:rPr>
                        <w:t xml:space="preserve"> </w:t>
                      </w:r>
                      <w:r w:rsidRPr="00D007E4">
                        <w:rPr>
                          <w:rFonts w:cs="Tahoma" w:hint="eastAsia"/>
                          <w:color w:val="0B5294"/>
                          <w:spacing w:val="-4"/>
                          <w:sz w:val="24"/>
                          <w:szCs w:val="24"/>
                          <w:rtl/>
                        </w:rPr>
                        <w:t>כל</w:t>
                      </w:r>
                      <w:r w:rsidRPr="00D007E4">
                        <w:rPr>
                          <w:rFonts w:cs="Tahoma"/>
                          <w:color w:val="0B5294"/>
                          <w:spacing w:val="-4"/>
                          <w:sz w:val="24"/>
                          <w:szCs w:val="24"/>
                          <w:rtl/>
                        </w:rPr>
                        <w:t xml:space="preserve"> </w:t>
                      </w:r>
                      <w:r w:rsidRPr="00D007E4">
                        <w:rPr>
                          <w:rFonts w:cs="Tahoma" w:hint="eastAsia"/>
                          <w:color w:val="0B5294"/>
                          <w:spacing w:val="-4"/>
                          <w:sz w:val="24"/>
                          <w:szCs w:val="24"/>
                          <w:rtl/>
                        </w:rPr>
                        <w:t>האמצעים</w:t>
                      </w:r>
                      <w:r w:rsidRPr="00D007E4">
                        <w:rPr>
                          <w:rFonts w:cs="Tahoma"/>
                          <w:color w:val="0B5294"/>
                          <w:spacing w:val="-4"/>
                          <w:sz w:val="24"/>
                          <w:szCs w:val="24"/>
                          <w:rtl/>
                        </w:rPr>
                        <w:t xml:space="preserve"> </w:t>
                      </w:r>
                      <w:r w:rsidRPr="00D007E4">
                        <w:rPr>
                          <w:rFonts w:cs="Tahoma" w:hint="eastAsia"/>
                          <w:color w:val="0B5294"/>
                          <w:spacing w:val="-4"/>
                          <w:sz w:val="24"/>
                          <w:szCs w:val="24"/>
                          <w:rtl/>
                        </w:rPr>
                        <w:t>כדי</w:t>
                      </w:r>
                      <w:r w:rsidRPr="00D007E4">
                        <w:rPr>
                          <w:rFonts w:cs="Tahoma"/>
                          <w:color w:val="0B5294"/>
                          <w:spacing w:val="-4"/>
                          <w:sz w:val="24"/>
                          <w:szCs w:val="24"/>
                          <w:rtl/>
                        </w:rPr>
                        <w:t xml:space="preserve"> </w:t>
                      </w:r>
                      <w:r w:rsidRPr="00D007E4">
                        <w:rPr>
                          <w:rFonts w:cs="Tahoma" w:hint="eastAsia"/>
                          <w:color w:val="0B5294"/>
                          <w:spacing w:val="-4"/>
                          <w:sz w:val="24"/>
                          <w:szCs w:val="24"/>
                          <w:rtl/>
                        </w:rPr>
                        <w:t>לקדם</w:t>
                      </w:r>
                      <w:r w:rsidRPr="00D007E4">
                        <w:rPr>
                          <w:rFonts w:cs="Tahoma"/>
                          <w:color w:val="0B5294"/>
                          <w:spacing w:val="-4"/>
                          <w:sz w:val="24"/>
                          <w:szCs w:val="24"/>
                          <w:rtl/>
                        </w:rPr>
                        <w:t xml:space="preserve"> </w:t>
                      </w:r>
                      <w:r w:rsidRPr="00D007E4">
                        <w:rPr>
                          <w:rFonts w:cs="Tahoma" w:hint="eastAsia"/>
                          <w:color w:val="0B5294"/>
                          <w:spacing w:val="-4"/>
                          <w:sz w:val="24"/>
                          <w:szCs w:val="24"/>
                          <w:rtl/>
                        </w:rPr>
                        <w:t>פתרון</w:t>
                      </w:r>
                      <w:r w:rsidRPr="00D007E4">
                        <w:rPr>
                          <w:rFonts w:cs="Tahoma"/>
                          <w:color w:val="0B5294"/>
                          <w:spacing w:val="-4"/>
                          <w:sz w:val="24"/>
                          <w:szCs w:val="24"/>
                          <w:rtl/>
                        </w:rPr>
                        <w:t xml:space="preserve"> </w:t>
                      </w:r>
                      <w:r w:rsidRPr="00D007E4">
                        <w:rPr>
                          <w:rFonts w:cs="Tahoma" w:hint="eastAsia"/>
                          <w:color w:val="0B5294"/>
                          <w:spacing w:val="-4"/>
                          <w:sz w:val="24"/>
                          <w:szCs w:val="24"/>
                          <w:rtl/>
                        </w:rPr>
                        <w:t>סוגית</w:t>
                      </w:r>
                      <w:r w:rsidRPr="00D007E4">
                        <w:rPr>
                          <w:rFonts w:cs="Tahoma"/>
                          <w:color w:val="0B5294"/>
                          <w:spacing w:val="-4"/>
                          <w:sz w:val="24"/>
                          <w:szCs w:val="24"/>
                          <w:rtl/>
                        </w:rPr>
                        <w:t xml:space="preserve"> </w:t>
                      </w:r>
                      <w:r w:rsidRPr="00D007E4">
                        <w:rPr>
                          <w:rFonts w:cs="Tahoma" w:hint="eastAsia"/>
                          <w:color w:val="0B5294"/>
                          <w:spacing w:val="-4"/>
                          <w:sz w:val="24"/>
                          <w:szCs w:val="24"/>
                          <w:rtl/>
                        </w:rPr>
                        <w:t>מעמדם</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w:t>
                      </w:r>
                      <w:r w:rsidRPr="00D007E4">
                        <w:rPr>
                          <w:rFonts w:cs="Tahoma" w:hint="eastAsia"/>
                          <w:color w:val="0B5294"/>
                          <w:spacing w:val="-4"/>
                          <w:sz w:val="24"/>
                          <w:szCs w:val="24"/>
                          <w:rtl/>
                        </w:rPr>
                        <w:t>משגיחי</w:t>
                      </w:r>
                      <w:r w:rsidRPr="00D007E4">
                        <w:rPr>
                          <w:rFonts w:cs="Tahoma"/>
                          <w:color w:val="0B5294"/>
                          <w:spacing w:val="-4"/>
                          <w:sz w:val="24"/>
                          <w:szCs w:val="24"/>
                          <w:rtl/>
                        </w:rPr>
                        <w:t xml:space="preserve"> </w:t>
                      </w:r>
                      <w:r w:rsidRPr="00D007E4">
                        <w:rPr>
                          <w:rFonts w:cs="Tahoma" w:hint="eastAsia"/>
                          <w:color w:val="0B5294"/>
                          <w:spacing w:val="-4"/>
                          <w:sz w:val="24"/>
                          <w:szCs w:val="24"/>
                          <w:rtl/>
                        </w:rPr>
                        <w:t>הכשרות</w:t>
                      </w:r>
                      <w:r w:rsidRPr="00D007E4">
                        <w:rPr>
                          <w:rFonts w:cs="Tahoma"/>
                          <w:color w:val="0B5294"/>
                          <w:spacing w:val="-4"/>
                          <w:sz w:val="24"/>
                          <w:szCs w:val="24"/>
                          <w:rtl/>
                        </w:rPr>
                        <w:t xml:space="preserve">. </w:t>
                      </w:r>
                      <w:r w:rsidRPr="00D007E4">
                        <w:rPr>
                          <w:rFonts w:cs="Tahoma" w:hint="eastAsia"/>
                          <w:color w:val="0B5294"/>
                          <w:spacing w:val="-4"/>
                          <w:sz w:val="24"/>
                          <w:szCs w:val="24"/>
                          <w:rtl/>
                        </w:rPr>
                        <w:t>בראש</w:t>
                      </w:r>
                      <w:r w:rsidRPr="00D007E4">
                        <w:rPr>
                          <w:rFonts w:cs="Tahoma"/>
                          <w:color w:val="0B5294"/>
                          <w:spacing w:val="-4"/>
                          <w:sz w:val="24"/>
                          <w:szCs w:val="24"/>
                          <w:rtl/>
                        </w:rPr>
                        <w:t xml:space="preserve"> </w:t>
                      </w:r>
                      <w:r w:rsidRPr="00D007E4">
                        <w:rPr>
                          <w:rFonts w:cs="Tahoma" w:hint="eastAsia"/>
                          <w:color w:val="0B5294"/>
                          <w:spacing w:val="-4"/>
                          <w:sz w:val="24"/>
                          <w:szCs w:val="24"/>
                          <w:rtl/>
                        </w:rPr>
                        <w:t>ובראשונה</w:t>
                      </w:r>
                      <w:r w:rsidRPr="00D007E4">
                        <w:rPr>
                          <w:rFonts w:cs="Tahoma"/>
                          <w:color w:val="0B5294"/>
                          <w:spacing w:val="-4"/>
                          <w:sz w:val="24"/>
                          <w:szCs w:val="24"/>
                          <w:rtl/>
                        </w:rPr>
                        <w:t xml:space="preserve"> </w:t>
                      </w:r>
                      <w:r w:rsidRPr="00D007E4">
                        <w:rPr>
                          <w:rFonts w:cs="Tahoma" w:hint="eastAsia"/>
                          <w:color w:val="0B5294"/>
                          <w:spacing w:val="-4"/>
                          <w:sz w:val="24"/>
                          <w:szCs w:val="24"/>
                          <w:rtl/>
                        </w:rPr>
                        <w:t>עליהם</w:t>
                      </w:r>
                      <w:r w:rsidRPr="00D007E4">
                        <w:rPr>
                          <w:rFonts w:cs="Tahoma"/>
                          <w:color w:val="0B5294"/>
                          <w:spacing w:val="-4"/>
                          <w:sz w:val="24"/>
                          <w:szCs w:val="24"/>
                          <w:rtl/>
                        </w:rPr>
                        <w:t xml:space="preserve"> </w:t>
                      </w:r>
                      <w:r w:rsidRPr="00D007E4">
                        <w:rPr>
                          <w:rFonts w:cs="Tahoma" w:hint="eastAsia"/>
                          <w:color w:val="0B5294"/>
                          <w:spacing w:val="-4"/>
                          <w:sz w:val="24"/>
                          <w:szCs w:val="24"/>
                          <w:rtl/>
                        </w:rPr>
                        <w:t>להיות</w:t>
                      </w:r>
                      <w:r w:rsidRPr="00D007E4">
                        <w:rPr>
                          <w:rFonts w:cs="Tahoma"/>
                          <w:color w:val="0B5294"/>
                          <w:spacing w:val="-4"/>
                          <w:sz w:val="24"/>
                          <w:szCs w:val="24"/>
                          <w:rtl/>
                        </w:rPr>
                        <w:t xml:space="preserve"> </w:t>
                      </w:r>
                      <w:r w:rsidRPr="00D007E4">
                        <w:rPr>
                          <w:rFonts w:cs="Tahoma" w:hint="eastAsia"/>
                          <w:color w:val="0B5294"/>
                          <w:spacing w:val="-4"/>
                          <w:sz w:val="24"/>
                          <w:szCs w:val="24"/>
                          <w:rtl/>
                        </w:rPr>
                        <w:t>מעורבים</w:t>
                      </w:r>
                      <w:r w:rsidRPr="00D007E4">
                        <w:rPr>
                          <w:rFonts w:cs="Tahoma"/>
                          <w:color w:val="0B5294"/>
                          <w:spacing w:val="-4"/>
                          <w:sz w:val="24"/>
                          <w:szCs w:val="24"/>
                          <w:rtl/>
                        </w:rPr>
                        <w:t xml:space="preserve"> </w:t>
                      </w:r>
                      <w:r w:rsidRPr="00D007E4">
                        <w:rPr>
                          <w:rFonts w:cs="Tahoma" w:hint="eastAsia"/>
                          <w:color w:val="0B5294"/>
                          <w:spacing w:val="-4"/>
                          <w:sz w:val="24"/>
                          <w:szCs w:val="24"/>
                          <w:rtl/>
                        </w:rPr>
                        <w:t>בפעולות</w:t>
                      </w:r>
                      <w:r w:rsidRPr="00D007E4">
                        <w:rPr>
                          <w:rFonts w:cs="Tahoma"/>
                          <w:color w:val="0B5294"/>
                          <w:spacing w:val="-4"/>
                          <w:sz w:val="24"/>
                          <w:szCs w:val="24"/>
                          <w:rtl/>
                        </w:rPr>
                        <w:t xml:space="preserve"> </w:t>
                      </w:r>
                      <w:r w:rsidRPr="00D007E4">
                        <w:rPr>
                          <w:rFonts w:cs="Tahoma" w:hint="eastAsia"/>
                          <w:color w:val="0B5294"/>
                          <w:spacing w:val="-4"/>
                          <w:sz w:val="24"/>
                          <w:szCs w:val="24"/>
                          <w:rtl/>
                        </w:rPr>
                        <w:t>הנעשות</w:t>
                      </w:r>
                      <w:r w:rsidRPr="00D007E4">
                        <w:rPr>
                          <w:rFonts w:cs="Tahoma"/>
                          <w:color w:val="0B5294"/>
                          <w:spacing w:val="-4"/>
                          <w:sz w:val="24"/>
                          <w:szCs w:val="24"/>
                          <w:rtl/>
                        </w:rPr>
                        <w:t xml:space="preserve"> </w:t>
                      </w:r>
                      <w:r w:rsidRPr="00D007E4">
                        <w:rPr>
                          <w:rFonts w:cs="Tahoma" w:hint="eastAsia"/>
                          <w:color w:val="0B5294"/>
                          <w:spacing w:val="-4"/>
                          <w:sz w:val="24"/>
                          <w:szCs w:val="24"/>
                          <w:rtl/>
                        </w:rPr>
                        <w:t>בנושא</w:t>
                      </w:r>
                      <w:r w:rsidRPr="00D007E4">
                        <w:rPr>
                          <w:rFonts w:cs="Tahoma"/>
                          <w:color w:val="0B5294"/>
                          <w:spacing w:val="-4"/>
                          <w:sz w:val="24"/>
                          <w:szCs w:val="24"/>
                          <w:rtl/>
                        </w:rPr>
                        <w:t xml:space="preserve"> </w:t>
                      </w:r>
                      <w:r w:rsidRPr="00D007E4">
                        <w:rPr>
                          <w:rFonts w:cs="Tahoma" w:hint="eastAsia"/>
                          <w:color w:val="0B5294"/>
                          <w:spacing w:val="-4"/>
                          <w:sz w:val="24"/>
                          <w:szCs w:val="24"/>
                          <w:rtl/>
                        </w:rPr>
                        <w:t>זה</w:t>
                      </w:r>
                      <w:r w:rsidRPr="00D007E4">
                        <w:rPr>
                          <w:rFonts w:cs="Tahoma"/>
                          <w:color w:val="0B5294"/>
                          <w:spacing w:val="-4"/>
                          <w:sz w:val="24"/>
                          <w:szCs w:val="24"/>
                          <w:rtl/>
                        </w:rPr>
                        <w:t xml:space="preserve"> </w:t>
                      </w:r>
                      <w:r w:rsidRPr="00D007E4">
                        <w:rPr>
                          <w:rFonts w:cs="Tahoma" w:hint="eastAsia"/>
                          <w:color w:val="0B5294"/>
                          <w:spacing w:val="-4"/>
                          <w:sz w:val="24"/>
                          <w:szCs w:val="24"/>
                          <w:rtl/>
                        </w:rPr>
                        <w:t>ולעקוב</w:t>
                      </w:r>
                      <w:r w:rsidRPr="00D007E4">
                        <w:rPr>
                          <w:rFonts w:cs="Tahoma"/>
                          <w:color w:val="0B5294"/>
                          <w:spacing w:val="-4"/>
                          <w:sz w:val="24"/>
                          <w:szCs w:val="24"/>
                          <w:rtl/>
                        </w:rPr>
                        <w:t xml:space="preserve"> </w:t>
                      </w:r>
                      <w:r w:rsidRPr="00D007E4">
                        <w:rPr>
                          <w:rFonts w:cs="Tahoma" w:hint="eastAsia"/>
                          <w:color w:val="0B5294"/>
                          <w:spacing w:val="-4"/>
                          <w:sz w:val="24"/>
                          <w:szCs w:val="24"/>
                          <w:rtl/>
                        </w:rPr>
                        <w:t>אחריהן</w:t>
                      </w:r>
                      <w:r w:rsidRPr="00D007E4">
                        <w:rPr>
                          <w:rFonts w:cs="Tahoma"/>
                          <w:color w:val="0B5294"/>
                          <w:spacing w:val="-4"/>
                          <w:sz w:val="24"/>
                          <w:szCs w:val="24"/>
                          <w:rtl/>
                        </w:rPr>
                        <w:t xml:space="preserve"> </w:t>
                      </w:r>
                      <w:r w:rsidRPr="00D007E4">
                        <w:rPr>
                          <w:rFonts w:cs="Tahoma" w:hint="eastAsia"/>
                          <w:color w:val="0B5294"/>
                          <w:spacing w:val="-4"/>
                          <w:sz w:val="24"/>
                          <w:szCs w:val="24"/>
                          <w:rtl/>
                        </w:rPr>
                        <w:t>מקרוב</w:t>
                      </w:r>
                      <w:r w:rsidRPr="00D007E4">
                        <w:rPr>
                          <w:rFonts w:cs="Tahoma"/>
                          <w:color w:val="0B5294"/>
                          <w:spacing w:val="-4"/>
                          <w:sz w:val="24"/>
                          <w:szCs w:val="24"/>
                          <w:rtl/>
                        </w:rPr>
                        <w:t xml:space="preserve">, </w:t>
                      </w:r>
                      <w:r w:rsidRPr="00D007E4">
                        <w:rPr>
                          <w:rFonts w:cs="Tahoma" w:hint="eastAsia"/>
                          <w:color w:val="0B5294"/>
                          <w:spacing w:val="-4"/>
                          <w:sz w:val="24"/>
                          <w:szCs w:val="24"/>
                          <w:rtl/>
                        </w:rPr>
                        <w:t>לפעול</w:t>
                      </w:r>
                      <w:r w:rsidRPr="00D007E4">
                        <w:rPr>
                          <w:rFonts w:cs="Tahoma"/>
                          <w:color w:val="0B5294"/>
                          <w:spacing w:val="-4"/>
                          <w:sz w:val="24"/>
                          <w:szCs w:val="24"/>
                          <w:rtl/>
                        </w:rPr>
                        <w:t xml:space="preserve"> </w:t>
                      </w:r>
                      <w:r w:rsidRPr="00D007E4">
                        <w:rPr>
                          <w:rFonts w:cs="Tahoma" w:hint="eastAsia"/>
                          <w:color w:val="0B5294"/>
                          <w:spacing w:val="-4"/>
                          <w:sz w:val="24"/>
                          <w:szCs w:val="24"/>
                          <w:rtl/>
                        </w:rPr>
                        <w:t>בשיתוף</w:t>
                      </w:r>
                      <w:r w:rsidRPr="00D007E4">
                        <w:rPr>
                          <w:rFonts w:cs="Tahoma"/>
                          <w:color w:val="0B5294"/>
                          <w:spacing w:val="-4"/>
                          <w:sz w:val="24"/>
                          <w:szCs w:val="24"/>
                          <w:rtl/>
                        </w:rPr>
                        <w:t xml:space="preserve"> </w:t>
                      </w:r>
                      <w:r w:rsidRPr="00D007E4">
                        <w:rPr>
                          <w:rFonts w:cs="Tahoma" w:hint="eastAsia"/>
                          <w:color w:val="0B5294"/>
                          <w:spacing w:val="-4"/>
                          <w:sz w:val="24"/>
                          <w:szCs w:val="24"/>
                          <w:rtl/>
                        </w:rPr>
                        <w:t>פעולה</w:t>
                      </w:r>
                      <w:r w:rsidRPr="00D007E4">
                        <w:rPr>
                          <w:rFonts w:cs="Tahoma"/>
                          <w:color w:val="0B5294"/>
                          <w:spacing w:val="-4"/>
                          <w:sz w:val="24"/>
                          <w:szCs w:val="24"/>
                          <w:rtl/>
                        </w:rPr>
                        <w:t xml:space="preserve"> </w:t>
                      </w:r>
                      <w:r w:rsidRPr="00D007E4">
                        <w:rPr>
                          <w:rFonts w:cs="Tahoma" w:hint="eastAsia"/>
                          <w:color w:val="0B5294"/>
                          <w:spacing w:val="-4"/>
                          <w:sz w:val="24"/>
                          <w:szCs w:val="24"/>
                          <w:rtl/>
                        </w:rPr>
                        <w:t>ביניהם</w:t>
                      </w:r>
                      <w:r w:rsidRPr="00D007E4">
                        <w:rPr>
                          <w:rFonts w:cs="Tahoma"/>
                          <w:color w:val="0B5294"/>
                          <w:spacing w:val="-4"/>
                          <w:sz w:val="24"/>
                          <w:szCs w:val="24"/>
                          <w:rtl/>
                        </w:rPr>
                        <w:t xml:space="preserve"> </w:t>
                      </w:r>
                      <w:r w:rsidRPr="00D007E4">
                        <w:rPr>
                          <w:rFonts w:cs="Tahoma" w:hint="eastAsia"/>
                          <w:color w:val="0B5294"/>
                          <w:spacing w:val="-4"/>
                          <w:sz w:val="24"/>
                          <w:szCs w:val="24"/>
                          <w:rtl/>
                        </w:rPr>
                        <w:t>ולהשתמש</w:t>
                      </w:r>
                      <w:r w:rsidRPr="00D007E4">
                        <w:rPr>
                          <w:rFonts w:cs="Tahoma"/>
                          <w:color w:val="0B5294"/>
                          <w:spacing w:val="-4"/>
                          <w:sz w:val="24"/>
                          <w:szCs w:val="24"/>
                          <w:rtl/>
                        </w:rPr>
                        <w:t xml:space="preserve"> </w:t>
                      </w:r>
                      <w:r w:rsidRPr="00D007E4">
                        <w:rPr>
                          <w:rFonts w:cs="Tahoma" w:hint="eastAsia"/>
                          <w:color w:val="0B5294"/>
                          <w:spacing w:val="-4"/>
                          <w:sz w:val="24"/>
                          <w:szCs w:val="24"/>
                          <w:rtl/>
                        </w:rPr>
                        <w:t>בכלי</w:t>
                      </w:r>
                      <w:r w:rsidRPr="00D007E4">
                        <w:rPr>
                          <w:rFonts w:cs="Tahoma"/>
                          <w:color w:val="0B5294"/>
                          <w:spacing w:val="-4"/>
                          <w:sz w:val="24"/>
                          <w:szCs w:val="24"/>
                          <w:rtl/>
                        </w:rPr>
                        <w:t xml:space="preserve"> </w:t>
                      </w:r>
                      <w:r w:rsidRPr="00D007E4">
                        <w:rPr>
                          <w:rFonts w:cs="Tahoma" w:hint="eastAsia"/>
                          <w:color w:val="0B5294"/>
                          <w:spacing w:val="-4"/>
                          <w:sz w:val="24"/>
                          <w:szCs w:val="24"/>
                          <w:rtl/>
                        </w:rPr>
                        <w:t>הניהול</w:t>
                      </w:r>
                      <w:r w:rsidRPr="00D007E4">
                        <w:rPr>
                          <w:rFonts w:cs="Tahoma"/>
                          <w:color w:val="0B5294"/>
                          <w:spacing w:val="-4"/>
                          <w:sz w:val="24"/>
                          <w:szCs w:val="24"/>
                          <w:rtl/>
                        </w:rPr>
                        <w:t xml:space="preserve"> </w:t>
                      </w:r>
                      <w:r w:rsidRPr="00D007E4">
                        <w:rPr>
                          <w:rFonts w:cs="Tahoma" w:hint="eastAsia"/>
                          <w:color w:val="0B5294"/>
                          <w:spacing w:val="-4"/>
                          <w:sz w:val="24"/>
                          <w:szCs w:val="24"/>
                          <w:rtl/>
                        </w:rPr>
                        <w:t>העומדים</w:t>
                      </w:r>
                      <w:r w:rsidRPr="00D007E4">
                        <w:rPr>
                          <w:rFonts w:cs="Tahoma"/>
                          <w:color w:val="0B5294"/>
                          <w:spacing w:val="-4"/>
                          <w:sz w:val="24"/>
                          <w:szCs w:val="24"/>
                          <w:rtl/>
                        </w:rPr>
                        <w:t xml:space="preserve"> </w:t>
                      </w:r>
                      <w:r w:rsidRPr="00D007E4">
                        <w:rPr>
                          <w:rFonts w:cs="Tahoma" w:hint="eastAsia"/>
                          <w:color w:val="0B5294"/>
                          <w:spacing w:val="-4"/>
                          <w:sz w:val="24"/>
                          <w:szCs w:val="24"/>
                          <w:rtl/>
                        </w:rPr>
                        <w:t>לרשותם</w:t>
                      </w:r>
                    </w:p>
                    <w:p w:rsidR="00D007E4" w:rsidRPr="00373C5D" w:rsidP="00D007E4">
                      <w:pPr>
                        <w:spacing w:before="120" w:after="0" w:line="240" w:lineRule="atLeast"/>
                        <w:rPr>
                          <w:rFonts w:cs="Tahoma"/>
                          <w:b/>
                          <w:bCs/>
                          <w:color w:val="0B5294"/>
                          <w:sz w:val="48"/>
                          <w:szCs w:val="48"/>
                          <w:rtl/>
                        </w:rPr>
                      </w:pPr>
                      <w:drawing>
                        <wp:inline distT="0" distB="0" distL="0" distR="0">
                          <wp:extent cx="288000" cy="31337"/>
                          <wp:effectExtent l="0" t="0" r="0" b="6985"/>
                          <wp:docPr id="12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935602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B737AC" w:rsidR="006A0E07">
        <w:rPr>
          <w:rFonts w:hint="cs"/>
          <w:rtl/>
        </w:rPr>
        <w:t>אין</w:t>
      </w:r>
      <w:r w:rsidRPr="00B737AC" w:rsidR="006A0E07">
        <w:rPr>
          <w:rtl/>
        </w:rPr>
        <w:t xml:space="preserve"> </w:t>
      </w:r>
      <w:r w:rsidRPr="00B737AC" w:rsidR="006A0E07">
        <w:rPr>
          <w:rFonts w:hint="cs"/>
          <w:rtl/>
        </w:rPr>
        <w:t>לנו אלא</w:t>
      </w:r>
      <w:r w:rsidRPr="00B737AC" w:rsidR="006A0E07">
        <w:rPr>
          <w:rtl/>
        </w:rPr>
        <w:t xml:space="preserve"> </w:t>
      </w:r>
      <w:r w:rsidRPr="00B737AC" w:rsidR="006A0E07">
        <w:rPr>
          <w:rFonts w:hint="cs"/>
          <w:rtl/>
        </w:rPr>
        <w:t>להצטרף</w:t>
      </w:r>
      <w:r w:rsidRPr="00B737AC" w:rsidR="006A0E07">
        <w:rPr>
          <w:rtl/>
        </w:rPr>
        <w:t xml:space="preserve"> </w:t>
      </w:r>
      <w:r w:rsidRPr="00B737AC" w:rsidR="006A0E07">
        <w:rPr>
          <w:rFonts w:hint="cs"/>
          <w:rtl/>
        </w:rPr>
        <w:t>למשאלתו</w:t>
      </w:r>
      <w:r w:rsidRPr="00B737AC" w:rsidR="006A0E07">
        <w:rPr>
          <w:rtl/>
        </w:rPr>
        <w:t xml:space="preserve"> </w:t>
      </w:r>
      <w:r w:rsidRPr="00B737AC" w:rsidR="006A0E07">
        <w:rPr>
          <w:rFonts w:hint="cs"/>
          <w:rtl/>
        </w:rPr>
        <w:t>של</w:t>
      </w:r>
      <w:r w:rsidRPr="00B737AC" w:rsidR="006A0E07">
        <w:rPr>
          <w:rtl/>
        </w:rPr>
        <w:t xml:space="preserve"> </w:t>
      </w:r>
      <w:r w:rsidRPr="00B737AC" w:rsidR="006A0E07">
        <w:rPr>
          <w:rFonts w:hint="cs"/>
          <w:rtl/>
        </w:rPr>
        <w:t>המש</w:t>
      </w:r>
      <w:r w:rsidRPr="00B737AC" w:rsidR="006A0E07">
        <w:rPr>
          <w:rtl/>
        </w:rPr>
        <w:t xml:space="preserve">נֶה </w:t>
      </w:r>
      <w:r w:rsidRPr="00B737AC" w:rsidR="006A0E07">
        <w:rPr>
          <w:rFonts w:hint="cs"/>
          <w:rtl/>
        </w:rPr>
        <w:t>לנשיאת</w:t>
      </w:r>
      <w:r w:rsidRPr="00B737AC" w:rsidR="006A0E07">
        <w:rPr>
          <w:rtl/>
        </w:rPr>
        <w:t xml:space="preserve"> </w:t>
      </w:r>
      <w:r w:rsidRPr="00B737AC" w:rsidR="006A0E07">
        <w:rPr>
          <w:rFonts w:hint="cs"/>
          <w:rtl/>
        </w:rPr>
        <w:t>בית</w:t>
      </w:r>
      <w:r w:rsidRPr="00B737AC" w:rsidR="006A0E07">
        <w:rPr>
          <w:rtl/>
        </w:rPr>
        <w:t xml:space="preserve"> </w:t>
      </w:r>
      <w:r w:rsidRPr="00B737AC" w:rsidR="006A0E07">
        <w:rPr>
          <w:rFonts w:hint="cs"/>
          <w:rtl/>
        </w:rPr>
        <w:t>המשפט</w:t>
      </w:r>
      <w:r w:rsidRPr="00B737AC" w:rsidR="006A0E07">
        <w:rPr>
          <w:rtl/>
        </w:rPr>
        <w:t xml:space="preserve"> </w:t>
      </w:r>
      <w:r w:rsidRPr="00B737AC" w:rsidR="006A0E07">
        <w:rPr>
          <w:rFonts w:hint="cs"/>
          <w:rtl/>
        </w:rPr>
        <w:t>העליון</w:t>
      </w:r>
      <w:r w:rsidRPr="00B737AC" w:rsidR="006A0E07">
        <w:rPr>
          <w:rtl/>
        </w:rPr>
        <w:t xml:space="preserve"> </w:t>
      </w:r>
      <w:r w:rsidRPr="00B737AC" w:rsidR="006A0E07">
        <w:rPr>
          <w:rFonts w:hint="cs"/>
          <w:rtl/>
        </w:rPr>
        <w:t>בדבר</w:t>
      </w:r>
      <w:r w:rsidRPr="00B737AC" w:rsidR="006A0E07">
        <w:rPr>
          <w:rtl/>
        </w:rPr>
        <w:t xml:space="preserve"> </w:t>
      </w:r>
      <w:r w:rsidRPr="00B737AC" w:rsidR="006A0E07">
        <w:rPr>
          <w:rFonts w:hint="cs"/>
          <w:rtl/>
        </w:rPr>
        <w:t>מציאת פתרון</w:t>
      </w:r>
      <w:r w:rsidRPr="00B737AC" w:rsidR="006A0E07">
        <w:rPr>
          <w:rtl/>
        </w:rPr>
        <w:t xml:space="preserve"> </w:t>
      </w:r>
      <w:r w:rsidRPr="00B737AC" w:rsidR="006A0E07">
        <w:rPr>
          <w:rFonts w:hint="cs"/>
          <w:rtl/>
        </w:rPr>
        <w:t>לסוגיה</w:t>
      </w:r>
      <w:r w:rsidRPr="00B737AC" w:rsidR="006A0E07">
        <w:rPr>
          <w:rtl/>
        </w:rPr>
        <w:t xml:space="preserve"> </w:t>
      </w:r>
      <w:r w:rsidRPr="00B737AC" w:rsidR="006A0E07">
        <w:rPr>
          <w:rFonts w:hint="cs"/>
          <w:rtl/>
        </w:rPr>
        <w:t>זו בהקדם.</w:t>
      </w:r>
      <w:r w:rsidRPr="00B737AC" w:rsidR="006A0E07">
        <w:rPr>
          <w:rtl/>
        </w:rPr>
        <w:t xml:space="preserve"> אמנם </w:t>
      </w:r>
      <w:r w:rsidRPr="00B737AC" w:rsidR="006A0E07">
        <w:rPr>
          <w:rFonts w:hint="cs"/>
          <w:rtl/>
        </w:rPr>
        <w:t>כבר שנים רבות מתקיימים</w:t>
      </w:r>
      <w:r w:rsidRPr="00B737AC" w:rsidR="006A0E07">
        <w:rPr>
          <w:rtl/>
        </w:rPr>
        <w:t xml:space="preserve"> דיונים</w:t>
      </w:r>
      <w:r w:rsidRPr="00B737AC" w:rsidR="006A0E07">
        <w:rPr>
          <w:rFonts w:hint="cs"/>
          <w:rtl/>
        </w:rPr>
        <w:t xml:space="preserve"> בנושא</w:t>
      </w:r>
      <w:r w:rsidRPr="00B737AC" w:rsidR="006A0E07">
        <w:rPr>
          <w:rtl/>
        </w:rPr>
        <w:t xml:space="preserve"> </w:t>
      </w:r>
      <w:r w:rsidRPr="00B737AC" w:rsidR="006A0E07">
        <w:rPr>
          <w:rFonts w:hint="cs"/>
          <w:rtl/>
        </w:rPr>
        <w:t>ומועלות</w:t>
      </w:r>
      <w:r w:rsidRPr="00B737AC" w:rsidR="006A0E07">
        <w:rPr>
          <w:rtl/>
        </w:rPr>
        <w:t xml:space="preserve"> הצעות </w:t>
      </w:r>
      <w:r w:rsidRPr="00B737AC" w:rsidR="006A0E07">
        <w:rPr>
          <w:rFonts w:hint="cs"/>
          <w:rtl/>
        </w:rPr>
        <w:t xml:space="preserve">וחלופות </w:t>
      </w:r>
      <w:r w:rsidRPr="00B737AC" w:rsidR="006A0E07">
        <w:rPr>
          <w:rtl/>
        </w:rPr>
        <w:t>לפתרון הבעיה, אולם מ</w:t>
      </w:r>
      <w:r w:rsidRPr="00B737AC" w:rsidR="006A0E07">
        <w:rPr>
          <w:rFonts w:hint="cs"/>
          <w:rtl/>
        </w:rPr>
        <w:t>ה</w:t>
      </w:r>
      <w:r w:rsidRPr="00B737AC" w:rsidR="006A0E07">
        <w:rPr>
          <w:rtl/>
        </w:rPr>
        <w:t xml:space="preserve">בחינה </w:t>
      </w:r>
      <w:r w:rsidRPr="00B737AC" w:rsidR="006A0E07">
        <w:rPr>
          <w:rFonts w:hint="cs"/>
          <w:rtl/>
        </w:rPr>
        <w:t>ה</w:t>
      </w:r>
      <w:r w:rsidRPr="00B737AC" w:rsidR="006A0E07">
        <w:rPr>
          <w:rtl/>
        </w:rPr>
        <w:t>מעשית הוא לא קודם</w:t>
      </w:r>
      <w:r w:rsidRPr="00B737AC" w:rsidR="006A0E07">
        <w:rPr>
          <w:rFonts w:hint="cs"/>
          <w:rtl/>
        </w:rPr>
        <w:t>. הסדרת סוגיה</w:t>
      </w:r>
      <w:r w:rsidRPr="00B737AC" w:rsidR="006A0E07">
        <w:rPr>
          <w:rtl/>
        </w:rPr>
        <w:t xml:space="preserve"> </w:t>
      </w:r>
      <w:r w:rsidRPr="00B737AC" w:rsidR="006A0E07">
        <w:rPr>
          <w:rFonts w:hint="cs"/>
          <w:rtl/>
        </w:rPr>
        <w:t>מורכבת</w:t>
      </w:r>
      <w:r w:rsidRPr="00B737AC" w:rsidR="006A0E07">
        <w:rPr>
          <w:rtl/>
        </w:rPr>
        <w:t xml:space="preserve"> </w:t>
      </w:r>
      <w:r w:rsidRPr="00B737AC" w:rsidR="006A0E07">
        <w:rPr>
          <w:rFonts w:hint="cs"/>
          <w:rtl/>
        </w:rPr>
        <w:t>זו,</w:t>
      </w:r>
      <w:r w:rsidRPr="00B737AC" w:rsidR="006A0E07">
        <w:rPr>
          <w:rtl/>
        </w:rPr>
        <w:t xml:space="preserve"> </w:t>
      </w:r>
      <w:r w:rsidRPr="00B737AC" w:rsidR="006A0E07">
        <w:rPr>
          <w:rFonts w:hint="cs"/>
          <w:rtl/>
        </w:rPr>
        <w:t>שאין מצליחים להביאה לידי</w:t>
      </w:r>
      <w:r w:rsidRPr="00B737AC" w:rsidR="006A0E07">
        <w:rPr>
          <w:rtl/>
        </w:rPr>
        <w:t xml:space="preserve"> </w:t>
      </w:r>
      <w:r w:rsidRPr="00B737AC" w:rsidR="006A0E07">
        <w:rPr>
          <w:rFonts w:hint="cs"/>
          <w:rtl/>
        </w:rPr>
        <w:t>פתרון,</w:t>
      </w:r>
      <w:r w:rsidRPr="00B737AC" w:rsidR="006A0E07">
        <w:rPr>
          <w:rtl/>
        </w:rPr>
        <w:t xml:space="preserve"> </w:t>
      </w:r>
      <w:r w:rsidRPr="00B737AC" w:rsidR="006A0E07">
        <w:rPr>
          <w:rFonts w:hint="cs"/>
          <w:rtl/>
        </w:rPr>
        <w:t>מחייבת</w:t>
      </w:r>
      <w:r w:rsidRPr="00B737AC" w:rsidR="006A0E07">
        <w:rPr>
          <w:rtl/>
        </w:rPr>
        <w:t xml:space="preserve"> </w:t>
      </w:r>
      <w:r w:rsidRPr="00B737AC" w:rsidR="006A0E07">
        <w:rPr>
          <w:rFonts w:hint="cs"/>
          <w:rtl/>
        </w:rPr>
        <w:t>צעדים</w:t>
      </w:r>
      <w:r w:rsidRPr="00B737AC" w:rsidR="006A0E07">
        <w:rPr>
          <w:rtl/>
        </w:rPr>
        <w:t xml:space="preserve"> </w:t>
      </w:r>
      <w:r w:rsidRPr="00B737AC" w:rsidR="006A0E07">
        <w:rPr>
          <w:rFonts w:hint="cs"/>
          <w:rtl/>
        </w:rPr>
        <w:t>נחושים</w:t>
      </w:r>
      <w:r w:rsidRPr="00B737AC" w:rsidR="006A0E07">
        <w:rPr>
          <w:rtl/>
        </w:rPr>
        <w:t xml:space="preserve"> </w:t>
      </w:r>
      <w:r w:rsidRPr="00B737AC" w:rsidR="006A0E07">
        <w:rPr>
          <w:rFonts w:hint="cs"/>
          <w:rtl/>
        </w:rPr>
        <w:t>ומעשיים</w:t>
      </w:r>
      <w:r w:rsidRPr="00B737AC" w:rsidR="006A0E07">
        <w:rPr>
          <w:rtl/>
        </w:rPr>
        <w:t xml:space="preserve"> </w:t>
      </w:r>
      <w:r w:rsidRPr="00B737AC" w:rsidR="006A0E07">
        <w:rPr>
          <w:rFonts w:hint="cs"/>
          <w:rtl/>
        </w:rPr>
        <w:t>של</w:t>
      </w:r>
      <w:r w:rsidRPr="00B737AC" w:rsidR="006A0E07">
        <w:rPr>
          <w:rtl/>
        </w:rPr>
        <w:t xml:space="preserve"> </w:t>
      </w:r>
      <w:r w:rsidRPr="00B737AC" w:rsidR="006A0E07">
        <w:rPr>
          <w:rFonts w:hint="cs"/>
          <w:rtl/>
        </w:rPr>
        <w:t>המשרד</w:t>
      </w:r>
      <w:r w:rsidRPr="00B737AC" w:rsidR="006A0E07">
        <w:rPr>
          <w:rtl/>
        </w:rPr>
        <w:t xml:space="preserve"> </w:t>
      </w:r>
      <w:r w:rsidRPr="00B737AC" w:rsidR="006A0E07">
        <w:rPr>
          <w:rFonts w:hint="cs"/>
          <w:rtl/>
        </w:rPr>
        <w:t>ושל</w:t>
      </w:r>
      <w:r w:rsidRPr="00B737AC" w:rsidR="006A0E07">
        <w:rPr>
          <w:rtl/>
        </w:rPr>
        <w:t xml:space="preserve"> </w:t>
      </w:r>
      <w:r w:rsidRPr="00B737AC" w:rsidR="006A0E07">
        <w:rPr>
          <w:rFonts w:hint="cs"/>
          <w:rtl/>
        </w:rPr>
        <w:t>מועצת</w:t>
      </w:r>
      <w:r w:rsidRPr="00B737AC" w:rsidR="006A0E07">
        <w:rPr>
          <w:rtl/>
        </w:rPr>
        <w:t xml:space="preserve"> </w:t>
      </w:r>
      <w:r w:rsidRPr="00B737AC" w:rsidR="006A0E07">
        <w:rPr>
          <w:rFonts w:hint="cs"/>
          <w:rtl/>
        </w:rPr>
        <w:t>הרבנות</w:t>
      </w:r>
      <w:r w:rsidRPr="00B737AC" w:rsidR="006A0E07">
        <w:rPr>
          <w:rtl/>
        </w:rPr>
        <w:t xml:space="preserve">. </w:t>
      </w:r>
      <w:r w:rsidRPr="00B737AC" w:rsidR="006A0E07">
        <w:rPr>
          <w:rFonts w:hint="cs"/>
          <w:rtl/>
        </w:rPr>
        <w:t>הו</w:t>
      </w:r>
      <w:r w:rsidRPr="00B737AC" w:rsidR="006A0E07">
        <w:rPr>
          <w:rtl/>
        </w:rPr>
        <w:t>ועדה לבחינת מערך הכשרות בישראל</w:t>
      </w:r>
      <w:r w:rsidRPr="00B737AC" w:rsidR="006A0E07">
        <w:rPr>
          <w:rFonts w:hint="cs"/>
          <w:rtl/>
        </w:rPr>
        <w:t>, שאותה הקים הרב הראשי לישראל, נדרשת אפוא</w:t>
      </w:r>
      <w:r w:rsidRPr="00B737AC" w:rsidR="006A0E07">
        <w:rPr>
          <w:rtl/>
        </w:rPr>
        <w:t xml:space="preserve"> </w:t>
      </w:r>
      <w:r w:rsidRPr="00B737AC" w:rsidR="006A0E07">
        <w:rPr>
          <w:rFonts w:hint="cs"/>
          <w:rtl/>
        </w:rPr>
        <w:t>להתמודד עם בעיה</w:t>
      </w:r>
      <w:r w:rsidRPr="00B737AC" w:rsidR="006A0E07">
        <w:rPr>
          <w:rtl/>
        </w:rPr>
        <w:t xml:space="preserve"> </w:t>
      </w:r>
      <w:r w:rsidRPr="00B737AC" w:rsidR="006A0E07">
        <w:rPr>
          <w:rFonts w:hint="cs"/>
          <w:rtl/>
        </w:rPr>
        <w:t>שאחרים</w:t>
      </w:r>
      <w:r w:rsidRPr="00B737AC" w:rsidR="006A0E07">
        <w:rPr>
          <w:rtl/>
        </w:rPr>
        <w:t xml:space="preserve"> </w:t>
      </w:r>
      <w:r w:rsidRPr="00B737AC" w:rsidR="006A0E07">
        <w:rPr>
          <w:rFonts w:hint="cs"/>
          <w:rtl/>
        </w:rPr>
        <w:t>לא</w:t>
      </w:r>
      <w:r w:rsidRPr="00B737AC" w:rsidR="006A0E07">
        <w:rPr>
          <w:rtl/>
        </w:rPr>
        <w:t xml:space="preserve"> </w:t>
      </w:r>
      <w:r w:rsidRPr="00B737AC" w:rsidR="006A0E07">
        <w:rPr>
          <w:rFonts w:hint="cs"/>
          <w:rtl/>
        </w:rPr>
        <w:t>פתרו</w:t>
      </w:r>
      <w:r w:rsidRPr="00B737AC" w:rsidR="006A0E07">
        <w:rPr>
          <w:rtl/>
        </w:rPr>
        <w:t xml:space="preserve">, </w:t>
      </w:r>
      <w:r w:rsidRPr="00B737AC" w:rsidR="006A0E07">
        <w:rPr>
          <w:rFonts w:hint="cs"/>
          <w:rtl/>
        </w:rPr>
        <w:t>אם</w:t>
      </w:r>
      <w:r w:rsidRPr="00B737AC" w:rsidR="006A0E07">
        <w:rPr>
          <w:rtl/>
        </w:rPr>
        <w:t xml:space="preserve"> </w:t>
      </w:r>
      <w:r w:rsidRPr="00B737AC" w:rsidR="006A0E07">
        <w:rPr>
          <w:rFonts w:hint="cs"/>
          <w:rtl/>
        </w:rPr>
        <w:t>בשל</w:t>
      </w:r>
      <w:r w:rsidRPr="00B737AC" w:rsidR="006A0E07">
        <w:rPr>
          <w:rtl/>
        </w:rPr>
        <w:t xml:space="preserve"> </w:t>
      </w:r>
      <w:r w:rsidRPr="00B737AC" w:rsidR="006A0E07">
        <w:rPr>
          <w:rFonts w:hint="cs"/>
          <w:rtl/>
        </w:rPr>
        <w:t>פעולות</w:t>
      </w:r>
      <w:r w:rsidRPr="00B737AC" w:rsidR="006A0E07">
        <w:rPr>
          <w:rtl/>
        </w:rPr>
        <w:t xml:space="preserve"> </w:t>
      </w:r>
      <w:r w:rsidRPr="00B737AC" w:rsidR="006A0E07">
        <w:rPr>
          <w:rFonts w:hint="cs"/>
          <w:rtl/>
        </w:rPr>
        <w:t>מועטות</w:t>
      </w:r>
      <w:r w:rsidRPr="00B737AC" w:rsidR="006A0E07">
        <w:rPr>
          <w:rtl/>
        </w:rPr>
        <w:t xml:space="preserve"> </w:t>
      </w:r>
      <w:r w:rsidRPr="00B737AC" w:rsidR="006A0E07">
        <w:rPr>
          <w:rFonts w:hint="cs"/>
          <w:rtl/>
        </w:rPr>
        <w:t>שננקטו</w:t>
      </w:r>
      <w:r w:rsidRPr="00B737AC" w:rsidR="006A0E07">
        <w:rPr>
          <w:rtl/>
        </w:rPr>
        <w:t xml:space="preserve"> </w:t>
      </w:r>
      <w:r w:rsidRPr="00B737AC" w:rsidR="006A0E07">
        <w:rPr>
          <w:rFonts w:hint="cs"/>
          <w:rtl/>
        </w:rPr>
        <w:t>אם</w:t>
      </w:r>
      <w:r w:rsidRPr="00B737AC" w:rsidR="006A0E07">
        <w:rPr>
          <w:rtl/>
        </w:rPr>
        <w:t xml:space="preserve"> </w:t>
      </w:r>
      <w:r w:rsidRPr="00B737AC" w:rsidR="006A0E07">
        <w:rPr>
          <w:rFonts w:hint="cs"/>
          <w:rtl/>
        </w:rPr>
        <w:t>בשל</w:t>
      </w:r>
      <w:r w:rsidRPr="00B737AC" w:rsidR="006A0E07">
        <w:rPr>
          <w:rtl/>
        </w:rPr>
        <w:t xml:space="preserve"> </w:t>
      </w:r>
      <w:r w:rsidRPr="00B737AC" w:rsidR="006A0E07">
        <w:rPr>
          <w:rFonts w:hint="cs"/>
          <w:rtl/>
        </w:rPr>
        <w:t>חוסר</w:t>
      </w:r>
      <w:r w:rsidRPr="00B737AC" w:rsidR="006A0E07">
        <w:rPr>
          <w:rtl/>
        </w:rPr>
        <w:t xml:space="preserve"> </w:t>
      </w:r>
      <w:r w:rsidRPr="00B737AC" w:rsidR="006A0E07">
        <w:rPr>
          <w:rFonts w:hint="cs"/>
          <w:rtl/>
        </w:rPr>
        <w:t>נחישות</w:t>
      </w:r>
      <w:r w:rsidRPr="00B737AC" w:rsidR="006A0E07">
        <w:rPr>
          <w:rtl/>
        </w:rPr>
        <w:t xml:space="preserve"> </w:t>
      </w:r>
      <w:r w:rsidRPr="00B737AC" w:rsidR="006A0E07">
        <w:rPr>
          <w:rFonts w:hint="cs"/>
          <w:rtl/>
        </w:rPr>
        <w:t>להגיע</w:t>
      </w:r>
      <w:r w:rsidRPr="00B737AC" w:rsidR="006A0E07">
        <w:rPr>
          <w:rtl/>
        </w:rPr>
        <w:t xml:space="preserve"> </w:t>
      </w:r>
      <w:r w:rsidRPr="00B737AC" w:rsidR="006A0E07">
        <w:rPr>
          <w:rFonts w:hint="cs"/>
          <w:rtl/>
        </w:rPr>
        <w:t>לפתרון כולל</w:t>
      </w:r>
      <w:r w:rsidRPr="00B737AC" w:rsidR="006A0E07">
        <w:rPr>
          <w:rtl/>
        </w:rPr>
        <w:t xml:space="preserve">, </w:t>
      </w:r>
      <w:r w:rsidRPr="00B737AC" w:rsidR="006A0E07">
        <w:rPr>
          <w:rFonts w:hint="cs"/>
          <w:rtl/>
        </w:rPr>
        <w:t>או</w:t>
      </w:r>
      <w:r w:rsidRPr="00B737AC" w:rsidR="006A0E07">
        <w:rPr>
          <w:rtl/>
        </w:rPr>
        <w:t xml:space="preserve"> </w:t>
      </w:r>
      <w:r w:rsidRPr="00B737AC" w:rsidR="006A0E07">
        <w:rPr>
          <w:rFonts w:hint="cs"/>
          <w:rtl/>
        </w:rPr>
        <w:t>אולי</w:t>
      </w:r>
      <w:r w:rsidRPr="00B737AC" w:rsidR="006A0E07">
        <w:rPr>
          <w:rtl/>
        </w:rPr>
        <w:t xml:space="preserve"> </w:t>
      </w:r>
      <w:r w:rsidRPr="00B737AC" w:rsidR="006A0E07">
        <w:rPr>
          <w:rFonts w:hint="cs"/>
          <w:rtl/>
        </w:rPr>
        <w:t>משתי הסיבות</w:t>
      </w:r>
      <w:r w:rsidRPr="00B737AC" w:rsidR="006A0E07">
        <w:rPr>
          <w:rtl/>
        </w:rPr>
        <w:t xml:space="preserve"> </w:t>
      </w:r>
      <w:r w:rsidRPr="00B737AC" w:rsidR="006A0E07">
        <w:rPr>
          <w:rFonts w:hint="cs"/>
          <w:rtl/>
        </w:rPr>
        <w:t>גם</w:t>
      </w:r>
      <w:r w:rsidRPr="00B737AC" w:rsidR="006A0E07">
        <w:rPr>
          <w:rtl/>
        </w:rPr>
        <w:t xml:space="preserve"> </w:t>
      </w:r>
      <w:r w:rsidRPr="00B737AC" w:rsidR="006A0E07">
        <w:rPr>
          <w:rFonts w:hint="cs"/>
          <w:rtl/>
        </w:rPr>
        <w:t>יחד</w:t>
      </w:r>
      <w:r w:rsidRPr="00B737AC" w:rsidR="006A0E07">
        <w:rPr>
          <w:rtl/>
        </w:rPr>
        <w:t>.</w:t>
      </w:r>
      <w:r w:rsidRPr="00B737AC" w:rsidR="006A0E07">
        <w:rPr>
          <w:rFonts w:hint="cs"/>
          <w:rtl/>
        </w:rPr>
        <w:t xml:space="preserve"> ראוי כי הרב הראשי שמינה את צוות הבחינה יקבע לוחות זמנים מפורטים להשגת יעדי ביניים, כדי שבסופו של דבר תושג המטרה - הסדרת מערך הכשרות בכלל ומעמד המשגיח בפרט. כמו כן, כדי שהצוות ישיג את יעדיו ראוי להקים ועדת היגוי שתלווה את עבודתו, תפקח עליו ותפתור מחלוקות ובעיות שיתעוררו במהלך עבודתו.</w:t>
      </w:r>
    </w:p>
    <w:p w:rsidR="006A0E07" w:rsidRPr="00B737AC" w:rsidP="00D007E4">
      <w:pPr>
        <w:pStyle w:val="RESHET"/>
        <w:rPr>
          <w:rtl/>
        </w:rPr>
      </w:pPr>
      <w:r w:rsidRPr="00B737AC">
        <w:rPr>
          <w:rFonts w:hint="cs"/>
          <w:rtl/>
        </w:rPr>
        <w:t xml:space="preserve">על הדרגים הבכירים ביותר במשרד וברבנות, לרבות השר לשירותי דת, הרבנים הראשיים ומועצת הרבנות, לנקוט את כל האמצעים כדי לקדם פתרון </w:t>
      </w:r>
      <w:r w:rsidR="00D007E4">
        <w:rPr>
          <w:rFonts w:hint="cs"/>
          <w:rtl/>
        </w:rPr>
        <w:t>סוגית מעמדם של משגיחי הכשרות</w:t>
      </w:r>
      <w:r w:rsidRPr="00B737AC">
        <w:rPr>
          <w:rFonts w:hint="cs"/>
          <w:rtl/>
        </w:rPr>
        <w:t>. בראש ובראשונה עליהם להיות מעורבים בפעולות הנעשות בנושא זה ולעקוב אחריהן מקרוב, לפעול בשיתוף פעולה ביניהם ולהשתמש בכלי הניהול העומדים לרשותם.</w:t>
      </w:r>
      <w:r w:rsidRPr="00D007E4" w:rsidR="00D007E4">
        <w:rPr>
          <w:noProof/>
          <w:rtl/>
        </w:rPr>
        <w:t xml:space="preserve"> </w:t>
      </w:r>
    </w:p>
    <w:p w:rsidR="006A0E07" w:rsidP="00B737AC">
      <w:pPr>
        <w:spacing w:line="240" w:lineRule="exact"/>
        <w:ind w:right="2268"/>
        <w:jc w:val="both"/>
        <w:rPr>
          <w:rFonts w:ascii="Tahoma" w:hAnsi="Tahoma" w:cs="Tahoma"/>
          <w:sz w:val="17"/>
          <w:szCs w:val="17"/>
          <w:rtl/>
        </w:rPr>
      </w:pPr>
    </w:p>
    <w:p w:rsidR="00F41B61" w:rsidRPr="00B737AC" w:rsidP="00B737AC">
      <w:pPr>
        <w:spacing w:line="240" w:lineRule="exact"/>
        <w:ind w:right="2268"/>
        <w:jc w:val="both"/>
        <w:rPr>
          <w:rFonts w:ascii="Tahoma" w:hAnsi="Tahoma" w:cs="Tahoma"/>
          <w:sz w:val="17"/>
          <w:szCs w:val="17"/>
          <w:rtl/>
        </w:rPr>
      </w:pPr>
    </w:p>
    <w:p w:rsidR="006A0E07" w:rsidRPr="00DE36C9" w:rsidP="00B737AC">
      <w:pPr>
        <w:pStyle w:val="KOT4"/>
        <w:rPr>
          <w:rtl/>
        </w:rPr>
      </w:pPr>
      <w:bookmarkStart w:id="50" w:name="_Toc472876734"/>
      <w:bookmarkStart w:id="51" w:name="_Toc473096479"/>
      <w:bookmarkStart w:id="52" w:name="_Toc474826276"/>
      <w:r w:rsidRPr="00E510C5">
        <w:rPr>
          <w:rFonts w:hint="cs"/>
          <w:rtl/>
        </w:rPr>
        <w:t xml:space="preserve">משגיחי כשרות המועסקים </w:t>
      </w:r>
      <w:r w:rsidR="00F41B61">
        <w:rPr>
          <w:rtl/>
        </w:rPr>
        <w:br/>
      </w:r>
      <w:r w:rsidRPr="00E510C5">
        <w:rPr>
          <w:rFonts w:hint="cs"/>
          <w:rtl/>
        </w:rPr>
        <w:t>בהיקף שעות עבודה בלתי סביר</w:t>
      </w:r>
      <w:bookmarkEnd w:id="50"/>
      <w:bookmarkEnd w:id="51"/>
      <w:bookmarkEnd w:id="52"/>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sz w:val="17"/>
          <w:szCs w:val="17"/>
          <w:rtl/>
        </w:rPr>
        <w:t xml:space="preserve">בחוק שעות עבודה ומנוחה, התשי"א-1951 (להלן - חוק שעות עבודה ומנוחה), נקבע כי יום עבודה לא יעלה על שמונה שעות עבודה וחלה הגבלה על מספר השעות הנוספות. </w:t>
      </w:r>
      <w:r w:rsidRPr="00B737AC">
        <w:rPr>
          <w:rFonts w:ascii="Tahoma" w:hAnsi="Tahoma" w:cs="Tahoma" w:hint="cs"/>
          <w:b/>
          <w:sz w:val="17"/>
          <w:szCs w:val="17"/>
          <w:rtl/>
        </w:rPr>
        <w:t>שר הכלכלה קבע את הכללים הנוגעים למספר שעות העבודה המותרות בענפי משק שונים ומדי פעם בפעם הוא מעדכן אותם. הוא התקין הוראות בדבר "</w:t>
      </w:r>
      <w:r w:rsidRPr="00B737AC">
        <w:rPr>
          <w:rFonts w:ascii="Tahoma" w:hAnsi="Tahoma" w:cs="Tahoma"/>
          <w:b/>
          <w:sz w:val="17"/>
          <w:szCs w:val="17"/>
          <w:rtl/>
        </w:rPr>
        <w:t>העבדה בבתי אירוח במנוחה השבועית ובשעות נוספות</w:t>
      </w:r>
      <w:r w:rsidRPr="00B737AC">
        <w:rPr>
          <w:rFonts w:ascii="Tahoma" w:hAnsi="Tahoma" w:cs="Tahoma" w:hint="cs"/>
          <w:b/>
          <w:sz w:val="17"/>
          <w:szCs w:val="17"/>
          <w:rtl/>
        </w:rPr>
        <w:t>", וקבע בהן כי "</w:t>
      </w:r>
      <w:r w:rsidRPr="00B737AC">
        <w:rPr>
          <w:rFonts w:ascii="Tahoma" w:hAnsi="Tahoma" w:cs="Tahoma"/>
          <w:b/>
          <w:sz w:val="17"/>
          <w:szCs w:val="17"/>
          <w:rtl/>
        </w:rPr>
        <w:t xml:space="preserve">עובד בבית אוכל, בבית מלון או בבית קפה - מותר להעבידו </w:t>
      </w:r>
      <w:r w:rsidRPr="00B737AC">
        <w:rPr>
          <w:rFonts w:ascii="Tahoma" w:hAnsi="Tahoma" w:cs="Tahoma" w:hint="cs"/>
          <w:b/>
          <w:sz w:val="17"/>
          <w:szCs w:val="17"/>
          <w:rtl/>
        </w:rPr>
        <w:t xml:space="preserve">שתי </w:t>
      </w:r>
      <w:r w:rsidRPr="00B737AC">
        <w:rPr>
          <w:rFonts w:ascii="Tahoma" w:hAnsi="Tahoma" w:cs="Tahoma"/>
          <w:b/>
          <w:sz w:val="17"/>
          <w:szCs w:val="17"/>
          <w:rtl/>
        </w:rPr>
        <w:t>שעות נוספות בכל יום מימי השבוע</w:t>
      </w:r>
      <w:r w:rsidRPr="00B737AC">
        <w:rPr>
          <w:rFonts w:ascii="Tahoma" w:hAnsi="Tahoma" w:cs="Tahoma" w:hint="cs"/>
          <w:b/>
          <w:sz w:val="17"/>
          <w:szCs w:val="17"/>
          <w:rtl/>
        </w:rPr>
        <w:t>". בינואר 2016 עדכן שר הכלכלה את ההוראות והתיר עבודה נוספת בענף המזון בהיקף של ארבע שעות ביום. ניתן להשליך מהתקנות על היקף שעות עבודה מקובל וסביר.</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המועצות הדתיות הן החותמות על הסכמים למתן כשרות לבית העסק שבהם נקבעים היקפי שעות ההשגחה; המועצות גם יוצרות את הקשר בין המשגיח לבית העסק. לכן, המועצה הדתית אמורה</w:t>
      </w:r>
      <w:r w:rsidRPr="00B737AC">
        <w:rPr>
          <w:rFonts w:ascii="Tahoma" w:hAnsi="Tahoma" w:cs="Tahoma"/>
          <w:b/>
          <w:sz w:val="17"/>
          <w:szCs w:val="17"/>
          <w:rtl/>
        </w:rPr>
        <w:t xml:space="preserve"> </w:t>
      </w:r>
      <w:r w:rsidRPr="00B737AC">
        <w:rPr>
          <w:rFonts w:ascii="Tahoma" w:hAnsi="Tahoma" w:cs="Tahoma" w:hint="cs"/>
          <w:b/>
          <w:sz w:val="17"/>
          <w:szCs w:val="17"/>
          <w:rtl/>
        </w:rPr>
        <w:t>לדעת</w:t>
      </w:r>
      <w:r w:rsidRPr="00B737AC">
        <w:rPr>
          <w:rFonts w:ascii="Tahoma" w:hAnsi="Tahoma" w:cs="Tahoma"/>
          <w:b/>
          <w:sz w:val="17"/>
          <w:szCs w:val="17"/>
          <w:rtl/>
        </w:rPr>
        <w:t xml:space="preserve"> </w:t>
      </w:r>
      <w:r w:rsidRPr="00B737AC">
        <w:rPr>
          <w:rFonts w:ascii="Tahoma" w:hAnsi="Tahoma" w:cs="Tahoma" w:hint="cs"/>
          <w:b/>
          <w:sz w:val="17"/>
          <w:szCs w:val="17"/>
          <w:rtl/>
        </w:rPr>
        <w:t>מהו</w:t>
      </w:r>
      <w:r w:rsidRPr="00B737AC">
        <w:rPr>
          <w:rFonts w:ascii="Tahoma" w:hAnsi="Tahoma" w:cs="Tahoma"/>
          <w:b/>
          <w:sz w:val="17"/>
          <w:szCs w:val="17"/>
          <w:rtl/>
        </w:rPr>
        <w:t xml:space="preserve"> </w:t>
      </w:r>
      <w:r w:rsidRPr="00B737AC">
        <w:rPr>
          <w:rFonts w:ascii="Tahoma" w:hAnsi="Tahoma" w:cs="Tahoma" w:hint="cs"/>
          <w:b/>
          <w:sz w:val="17"/>
          <w:szCs w:val="17"/>
          <w:rtl/>
        </w:rPr>
        <w:t>היקף השעות המצטברות של משגיח העובד בכמה בתי עסק.</w:t>
      </w:r>
    </w:p>
    <w:p w:rsidR="006A0E07" w:rsidRPr="00B737AC" w:rsidP="00F41B61">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משרד</w:t>
      </w:r>
      <w:r w:rsidRPr="00B737AC">
        <w:rPr>
          <w:rFonts w:ascii="Tahoma" w:hAnsi="Tahoma" w:cs="Tahoma"/>
          <w:b/>
          <w:sz w:val="17"/>
          <w:szCs w:val="17"/>
          <w:rtl/>
        </w:rPr>
        <w:t xml:space="preserve"> מבקר המדינה </w:t>
      </w:r>
      <w:r w:rsidRPr="00B737AC">
        <w:rPr>
          <w:rFonts w:ascii="Tahoma" w:hAnsi="Tahoma" w:cs="Tahoma" w:hint="cs"/>
          <w:b/>
          <w:sz w:val="17"/>
          <w:szCs w:val="17"/>
          <w:rtl/>
        </w:rPr>
        <w:t>ניתח</w:t>
      </w:r>
      <w:r w:rsidRPr="00B737AC">
        <w:rPr>
          <w:rFonts w:ascii="Tahoma" w:hAnsi="Tahoma" w:cs="Tahoma"/>
          <w:b/>
          <w:sz w:val="17"/>
          <w:szCs w:val="17"/>
          <w:rtl/>
        </w:rPr>
        <w:t xml:space="preserve"> </w:t>
      </w:r>
      <w:r w:rsidRPr="00B737AC">
        <w:rPr>
          <w:rFonts w:ascii="Tahoma" w:hAnsi="Tahoma" w:cs="Tahoma" w:hint="cs"/>
          <w:b/>
          <w:sz w:val="17"/>
          <w:szCs w:val="17"/>
          <w:rtl/>
        </w:rPr>
        <w:t>את</w:t>
      </w:r>
      <w:r w:rsidRPr="00B737AC">
        <w:rPr>
          <w:rFonts w:ascii="Tahoma" w:hAnsi="Tahoma" w:cs="Tahoma"/>
          <w:b/>
          <w:sz w:val="17"/>
          <w:szCs w:val="17"/>
          <w:rtl/>
        </w:rPr>
        <w:t xml:space="preserve"> היקפי </w:t>
      </w:r>
      <w:r w:rsidRPr="00B737AC">
        <w:rPr>
          <w:rFonts w:ascii="Tahoma" w:hAnsi="Tahoma" w:cs="Tahoma" w:hint="cs"/>
          <w:b/>
          <w:sz w:val="17"/>
          <w:szCs w:val="17"/>
          <w:rtl/>
        </w:rPr>
        <w:t>העבודה</w:t>
      </w:r>
      <w:r w:rsidRPr="00B737AC">
        <w:rPr>
          <w:rFonts w:ascii="Tahoma" w:hAnsi="Tahoma" w:cs="Tahoma"/>
          <w:b/>
          <w:sz w:val="17"/>
          <w:szCs w:val="17"/>
          <w:rtl/>
        </w:rPr>
        <w:t xml:space="preserve"> של משגיחי הכשרות על פי קוב</w:t>
      </w:r>
      <w:r w:rsidRPr="00B737AC">
        <w:rPr>
          <w:rFonts w:ascii="Tahoma" w:hAnsi="Tahoma" w:cs="Tahoma" w:hint="cs"/>
          <w:b/>
          <w:sz w:val="17"/>
          <w:szCs w:val="17"/>
          <w:rtl/>
        </w:rPr>
        <w:t>צי</w:t>
      </w:r>
      <w:r w:rsidRPr="00B737AC">
        <w:rPr>
          <w:rFonts w:ascii="Tahoma" w:hAnsi="Tahoma" w:cs="Tahoma"/>
          <w:b/>
          <w:sz w:val="17"/>
          <w:szCs w:val="17"/>
          <w:rtl/>
        </w:rPr>
        <w:t xml:space="preserve"> נתונים שהתקבל</w:t>
      </w:r>
      <w:r w:rsidRPr="00B737AC">
        <w:rPr>
          <w:rFonts w:ascii="Tahoma" w:hAnsi="Tahoma" w:cs="Tahoma" w:hint="cs"/>
          <w:b/>
          <w:sz w:val="17"/>
          <w:szCs w:val="17"/>
          <w:rtl/>
        </w:rPr>
        <w:t>ו מהמועצות הדתיות</w:t>
      </w:r>
      <w:r w:rsidRPr="00B737AC">
        <w:rPr>
          <w:rFonts w:ascii="Tahoma" w:hAnsi="Tahoma" w:cs="Tahoma"/>
          <w:b/>
          <w:sz w:val="17"/>
          <w:szCs w:val="17"/>
          <w:rtl/>
        </w:rPr>
        <w:t>.</w:t>
      </w:r>
    </w:p>
    <w:p w:rsidR="006A0E07" w:rsidRPr="00B737AC" w:rsidP="00F41B61">
      <w:pPr>
        <w:pStyle w:val="RESHET"/>
        <w:rPr>
          <w:rtl/>
        </w:rPr>
      </w:pPr>
      <w:r w:rsidRPr="00B737AC">
        <w:rPr>
          <w:rFonts w:hint="cs"/>
          <w:rtl/>
        </w:rPr>
        <w:t>בבדיקה זו עלה כי המועצות הדתיות ירושלים, נתניה ורחובות הקצו למשגיחים היקפי שעות בלתי סבירים בעליל. להלן הפרטים:</w:t>
      </w:r>
    </w:p>
    <w:p w:rsidR="006A0E07" w:rsidRPr="00B737AC" w:rsidP="00B737AC">
      <w:pPr>
        <w:spacing w:line="240" w:lineRule="exact"/>
        <w:ind w:right="2268"/>
        <w:jc w:val="both"/>
        <w:rPr>
          <w:rFonts w:ascii="Tahoma" w:hAnsi="Tahoma" w:cs="Tahoma"/>
          <w:sz w:val="17"/>
          <w:szCs w:val="17"/>
          <w:rtl/>
        </w:rPr>
      </w:pPr>
    </w:p>
    <w:p w:rsidR="006A0E07" w:rsidP="00B737AC">
      <w:pPr>
        <w:pStyle w:val="KOT5"/>
        <w:rPr>
          <w:rtl/>
        </w:rPr>
      </w:pPr>
      <w:bookmarkStart w:id="53" w:name="_Toc473096480"/>
      <w:bookmarkStart w:id="54" w:name="_Toc474826277"/>
      <w:r w:rsidRPr="00FD2DE2">
        <w:rPr>
          <w:rFonts w:hint="eastAsia"/>
          <w:rtl/>
        </w:rPr>
        <w:t>המועצה</w:t>
      </w:r>
      <w:r w:rsidRPr="00FD2DE2">
        <w:rPr>
          <w:rtl/>
        </w:rPr>
        <w:t xml:space="preserve"> הדתית ירושלים</w:t>
      </w:r>
      <w:bookmarkEnd w:id="53"/>
      <w:bookmarkEnd w:id="54"/>
    </w:p>
    <w:p w:rsidR="006A0E07" w:rsidRPr="00B737AC" w:rsidP="00D007E4">
      <w:pPr>
        <w:spacing w:after="240" w:line="240" w:lineRule="exact"/>
        <w:ind w:right="2268"/>
        <w:jc w:val="both"/>
        <w:rPr>
          <w:rFonts w:ascii="Tahoma" w:hAnsi="Tahoma" w:cs="Tahoma"/>
          <w:sz w:val="17"/>
          <w:szCs w:val="17"/>
          <w:rtl/>
        </w:rPr>
      </w:pPr>
      <w:r w:rsidRPr="00B737AC">
        <w:rPr>
          <w:rFonts w:ascii="Tahoma" w:hAnsi="Tahoma" w:cs="Tahoma" w:hint="cs"/>
          <w:b/>
          <w:sz w:val="17"/>
          <w:szCs w:val="17"/>
          <w:rtl/>
        </w:rPr>
        <w:t>המועצה הדתית ירושלים פועלת במסגרת תכנית הבראה והיא מנוהלת מאז דצמבר 2007 בידי מועצה ממונה בראשותו של מר יהושע ישי המשמש יו"ר הוועדה הממונה על המועצה</w:t>
      </w:r>
      <w:r w:rsidR="0051777B">
        <w:rPr>
          <w:rFonts w:ascii="Tahoma" w:hAnsi="Tahoma" w:cs="Tahoma" w:hint="cs"/>
          <w:b/>
          <w:sz w:val="17"/>
          <w:szCs w:val="17"/>
          <w:rtl/>
        </w:rPr>
        <w:t xml:space="preserve"> (להלן</w:t>
      </w:r>
      <w:r w:rsidR="00D007E4">
        <w:rPr>
          <w:rFonts w:ascii="Tahoma" w:hAnsi="Tahoma" w:cs="Tahoma" w:hint="cs"/>
          <w:b/>
          <w:sz w:val="17"/>
          <w:szCs w:val="17"/>
          <w:rtl/>
        </w:rPr>
        <w:t xml:space="preserve"> -</w:t>
      </w:r>
      <w:r w:rsidR="0051777B">
        <w:rPr>
          <w:rFonts w:ascii="Tahoma" w:hAnsi="Tahoma" w:cs="Tahoma" w:hint="cs"/>
          <w:b/>
          <w:sz w:val="17"/>
          <w:szCs w:val="17"/>
          <w:rtl/>
        </w:rPr>
        <w:t xml:space="preserve"> </w:t>
      </w:r>
      <w:r w:rsidRPr="00B737AC" w:rsidR="0051777B">
        <w:rPr>
          <w:rFonts w:ascii="Tahoma" w:hAnsi="Tahoma" w:cs="Tahoma" w:hint="cs"/>
          <w:b/>
          <w:sz w:val="17"/>
          <w:szCs w:val="17"/>
          <w:rtl/>
        </w:rPr>
        <w:t>יו"ר הוועדה הממונה</w:t>
      </w:r>
      <w:r w:rsidR="0051777B">
        <w:rPr>
          <w:rFonts w:ascii="Tahoma" w:hAnsi="Tahoma" w:cs="Tahoma" w:hint="cs"/>
          <w:b/>
          <w:sz w:val="17"/>
          <w:szCs w:val="17"/>
          <w:rtl/>
        </w:rPr>
        <w:t xml:space="preserve"> ירושלים)</w:t>
      </w:r>
      <w:r w:rsidRPr="00B737AC">
        <w:rPr>
          <w:rFonts w:ascii="Tahoma" w:hAnsi="Tahoma" w:cs="Tahoma" w:hint="cs"/>
          <w:b/>
          <w:sz w:val="17"/>
          <w:szCs w:val="17"/>
          <w:rtl/>
        </w:rPr>
        <w:t xml:space="preserve">. בשל גודלה של העיר, את מערך הכשרות בירושלים מנהלת יחידה ארגונית בדרג של אגף </w:t>
      </w:r>
      <w:r w:rsidRPr="00B737AC">
        <w:rPr>
          <w:rFonts w:ascii="Tahoma" w:hAnsi="Tahoma" w:cs="Tahoma"/>
          <w:b/>
          <w:sz w:val="17"/>
          <w:szCs w:val="17"/>
          <w:rtl/>
        </w:rPr>
        <w:t xml:space="preserve">(להלן - </w:t>
      </w:r>
      <w:r w:rsidRPr="00B737AC">
        <w:rPr>
          <w:rFonts w:ascii="Tahoma" w:hAnsi="Tahoma" w:cs="Tahoma" w:hint="cs"/>
          <w:b/>
          <w:sz w:val="17"/>
          <w:szCs w:val="17"/>
          <w:rtl/>
        </w:rPr>
        <w:t>אגף הכשרות בירושלים</w:t>
      </w:r>
      <w:r w:rsidRPr="00B737AC">
        <w:rPr>
          <w:rFonts w:ascii="Tahoma" w:hAnsi="Tahoma" w:cs="Tahoma"/>
          <w:b/>
          <w:sz w:val="17"/>
          <w:szCs w:val="17"/>
          <w:rtl/>
        </w:rPr>
        <w:t>)</w:t>
      </w:r>
      <w:r w:rsidRPr="00B737AC">
        <w:rPr>
          <w:rFonts w:ascii="Tahoma" w:hAnsi="Tahoma" w:cs="Tahoma" w:hint="cs"/>
          <w:b/>
          <w:sz w:val="17"/>
          <w:szCs w:val="17"/>
          <w:rtl/>
        </w:rPr>
        <w:t>. במהלך הביקורת התנהלה במועצה הדתית חקירת משטרה בנושאים שונים שחלקם נוגעים לבעלי תפקידים באגף הכשרות בירושלים.</w:t>
      </w:r>
      <w:r w:rsidRPr="00B737AC">
        <w:rPr>
          <w:rFonts w:ascii="Tahoma" w:hAnsi="Tahoma" w:cs="Tahoma" w:hint="cs"/>
          <w:sz w:val="17"/>
          <w:szCs w:val="17"/>
          <w:rtl/>
        </w:rPr>
        <w:t xml:space="preserve"> האגף מפקח על הכשרות בכ-1,200 בתי עסק ומעסיק לצורך כך 21 מפקחים</w:t>
      </w:r>
      <w:r>
        <w:rPr>
          <w:rStyle w:val="FootnoteReference0"/>
          <w:rFonts w:ascii="Tahoma" w:hAnsi="Tahoma" w:cs="Tahoma"/>
          <w:sz w:val="17"/>
          <w:szCs w:val="17"/>
          <w:rtl/>
        </w:rPr>
        <w:footnoteReference w:id="30"/>
      </w:r>
      <w:r w:rsidRPr="00B737AC">
        <w:rPr>
          <w:rFonts w:ascii="Tahoma" w:hAnsi="Tahoma" w:cs="Tahoma" w:hint="cs"/>
          <w:sz w:val="17"/>
          <w:szCs w:val="17"/>
          <w:rtl/>
        </w:rPr>
        <w:t xml:space="preserve">. האגף מפעיל 412 משגיחי כשרות שבעלי בתי העסק </w:t>
      </w:r>
      <w:r w:rsidRPr="00B737AC">
        <w:rPr>
          <w:rFonts w:ascii="Tahoma" w:hAnsi="Tahoma" w:cs="Tahoma" w:hint="cs"/>
          <w:sz w:val="17"/>
          <w:szCs w:val="17"/>
          <w:rtl/>
        </w:rPr>
        <w:t>המושגחים</w:t>
      </w:r>
      <w:r w:rsidRPr="00B737AC">
        <w:rPr>
          <w:rFonts w:ascii="Tahoma" w:hAnsi="Tahoma" w:cs="Tahoma" w:hint="cs"/>
          <w:sz w:val="17"/>
          <w:szCs w:val="17"/>
          <w:rtl/>
        </w:rPr>
        <w:t xml:space="preserve"> או חברות כוח אדם מעסיקים אותם.</w:t>
      </w:r>
    </w:p>
    <w:p w:rsidR="006A0E07" w:rsidRPr="00B737AC" w:rsidP="00F41B61">
      <w:pPr>
        <w:pStyle w:val="RESHET"/>
      </w:pPr>
      <w:r w:rsidRPr="00B737AC">
        <w:rPr>
          <w:rFonts w:hint="cs"/>
          <w:b/>
          <w:rtl/>
        </w:rPr>
        <w:t>נמצא</w:t>
      </w:r>
      <w:r w:rsidRPr="00B737AC">
        <w:rPr>
          <w:rtl/>
        </w:rPr>
        <w:t xml:space="preserve"> כי 69 מתוך 412 המשגיחים במועצה </w:t>
      </w:r>
      <w:r w:rsidR="00D007E4">
        <w:rPr>
          <w:rFonts w:hint="cs"/>
          <w:rtl/>
        </w:rPr>
        <w:t xml:space="preserve">הדתית ירושלים </w:t>
      </w:r>
      <w:r w:rsidRPr="00B737AC">
        <w:rPr>
          <w:rtl/>
        </w:rPr>
        <w:t>(כ-17%) קיבלו להשגחתם בתי אוכל בהיקף של</w:t>
      </w:r>
      <w:r w:rsidRPr="00B737AC">
        <w:rPr>
          <w:rFonts w:hint="cs"/>
          <w:rtl/>
        </w:rPr>
        <w:t xml:space="preserve"> 24-12</w:t>
      </w:r>
      <w:r w:rsidRPr="00B737AC">
        <w:rPr>
          <w:rtl/>
        </w:rPr>
        <w:t xml:space="preserve"> שעות מדי יום. </w:t>
      </w:r>
      <w:r w:rsidRPr="00B737AC">
        <w:rPr>
          <w:rFonts w:hint="cs"/>
          <w:rtl/>
        </w:rPr>
        <w:t>עוד נמצא כי</w:t>
      </w:r>
      <w:r w:rsidRPr="00B737AC">
        <w:rPr>
          <w:rtl/>
        </w:rPr>
        <w:t xml:space="preserve"> 40 משגיחים (כ-10% מ</w:t>
      </w:r>
      <w:r w:rsidRPr="00B737AC">
        <w:rPr>
          <w:rFonts w:hint="cs"/>
          <w:rtl/>
        </w:rPr>
        <w:t>כלל המשגיחים</w:t>
      </w:r>
      <w:r w:rsidRPr="00B737AC">
        <w:rPr>
          <w:rtl/>
        </w:rPr>
        <w:t>) עובדים</w:t>
      </w:r>
      <w:r w:rsidRPr="00B737AC">
        <w:rPr>
          <w:rFonts w:hint="cs"/>
          <w:rtl/>
        </w:rPr>
        <w:t xml:space="preserve"> לפחות</w:t>
      </w:r>
      <w:r w:rsidRPr="00B737AC">
        <w:rPr>
          <w:rtl/>
        </w:rPr>
        <w:t xml:space="preserve"> 16 שעות מדי יום,</w:t>
      </w:r>
      <w:r w:rsidRPr="00B737AC">
        <w:rPr>
          <w:rFonts w:hint="cs"/>
          <w:rtl/>
        </w:rPr>
        <w:t xml:space="preserve"> ומתוכם</w:t>
      </w:r>
      <w:r w:rsidRPr="00B737AC">
        <w:rPr>
          <w:rtl/>
        </w:rPr>
        <w:t xml:space="preserve"> 16 </w:t>
      </w:r>
      <w:r w:rsidRPr="00B737AC">
        <w:rPr>
          <w:rFonts w:hint="cs"/>
          <w:rtl/>
        </w:rPr>
        <w:t>משגיחים ה</w:t>
      </w:r>
      <w:r w:rsidRPr="00B737AC">
        <w:rPr>
          <w:rtl/>
        </w:rPr>
        <w:t xml:space="preserve">עובדים </w:t>
      </w:r>
      <w:r w:rsidRPr="00B737AC">
        <w:rPr>
          <w:rFonts w:hint="cs"/>
          <w:rtl/>
        </w:rPr>
        <w:t>24-20</w:t>
      </w:r>
      <w:r w:rsidRPr="00B737AC">
        <w:rPr>
          <w:rtl/>
        </w:rPr>
        <w:t xml:space="preserve"> שעות מדי יום</w:t>
      </w:r>
      <w:r w:rsidRPr="00B737AC">
        <w:rPr>
          <w:rFonts w:hint="cs"/>
          <w:rtl/>
        </w:rPr>
        <w:t>.</w:t>
      </w:r>
      <w:r w:rsidRPr="00D007E4" w:rsidR="00D007E4">
        <w:rPr>
          <w:noProof/>
          <w:rtl/>
        </w:rPr>
        <w:t xml:space="preserve"> </w:t>
      </w:r>
      <w:r w:rsidRPr="0012789B" w:rsidR="00D007E4">
        <w:rPr>
          <w:noProof/>
          <w:rtl/>
          <w:lang w:eastAsia="en-US"/>
        </w:rPr>
        <mc:AlternateContent>
          <mc:Choice Requires="wps">
            <w:drawing>
              <wp:anchor distT="0" distB="0" distL="114300" distR="114300" simplePos="0" relativeHeight="251740160" behindDoc="1" locked="0" layoutInCell="1" allowOverlap="1">
                <wp:simplePos x="0" y="0"/>
                <wp:positionH relativeFrom="margin">
                  <wp:posOffset>-431800</wp:posOffset>
                </wp:positionH>
                <wp:positionV relativeFrom="margin">
                  <wp:align>top</wp:align>
                </wp:positionV>
                <wp:extent cx="1620000" cy="4554000"/>
                <wp:effectExtent l="0" t="0" r="0" b="0"/>
                <wp:wrapNone/>
                <wp:docPr id="12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554000"/>
                        </a:xfrm>
                        <a:prstGeom prst="rect">
                          <a:avLst/>
                        </a:prstGeom>
                        <a:noFill/>
                        <a:ln w="9525">
                          <a:noFill/>
                          <a:miter lim="800000"/>
                          <a:headEnd/>
                          <a:tailEnd/>
                        </a:ln>
                      </wps:spPr>
                      <wps:txbx>
                        <w:txbxContent>
                          <w:p w:rsidR="00D007E4" w:rsidRPr="00373C5D" w:rsidP="00D007E4">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70937207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210390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נמצא</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69 </w:t>
                            </w:r>
                            <w:r w:rsidRPr="00D007E4">
                              <w:rPr>
                                <w:rFonts w:cs="Tahoma" w:hint="eastAsia"/>
                                <w:color w:val="0B5294"/>
                                <w:spacing w:val="-4"/>
                                <w:sz w:val="24"/>
                                <w:szCs w:val="24"/>
                                <w:rtl/>
                              </w:rPr>
                              <w:t>מתוך</w:t>
                            </w:r>
                            <w:r w:rsidRPr="00D007E4">
                              <w:rPr>
                                <w:rFonts w:cs="Tahoma"/>
                                <w:color w:val="0B5294"/>
                                <w:spacing w:val="-4"/>
                                <w:sz w:val="24"/>
                                <w:szCs w:val="24"/>
                                <w:rtl/>
                              </w:rPr>
                              <w:t xml:space="preserve"> 412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במועצה</w:t>
                            </w:r>
                            <w:r w:rsidRPr="00D007E4">
                              <w:rPr>
                                <w:rFonts w:cs="Tahoma"/>
                                <w:color w:val="0B5294"/>
                                <w:spacing w:val="-4"/>
                                <w:sz w:val="24"/>
                                <w:szCs w:val="24"/>
                                <w:rtl/>
                              </w:rPr>
                              <w:t xml:space="preserve"> </w:t>
                            </w:r>
                            <w:r w:rsidRPr="00D007E4">
                              <w:rPr>
                                <w:rFonts w:cs="Tahoma" w:hint="eastAsia"/>
                                <w:color w:val="0B5294"/>
                                <w:spacing w:val="-4"/>
                                <w:sz w:val="24"/>
                                <w:szCs w:val="24"/>
                                <w:rtl/>
                              </w:rPr>
                              <w:t>הדתית</w:t>
                            </w:r>
                            <w:r w:rsidRPr="00D007E4">
                              <w:rPr>
                                <w:rFonts w:cs="Tahoma"/>
                                <w:color w:val="0B5294"/>
                                <w:spacing w:val="-4"/>
                                <w:sz w:val="24"/>
                                <w:szCs w:val="24"/>
                                <w:rtl/>
                              </w:rPr>
                              <w:t xml:space="preserve"> </w:t>
                            </w:r>
                            <w:r w:rsidRPr="00D007E4">
                              <w:rPr>
                                <w:rFonts w:cs="Tahoma" w:hint="eastAsia"/>
                                <w:color w:val="0B5294"/>
                                <w:spacing w:val="-4"/>
                                <w:sz w:val="24"/>
                                <w:szCs w:val="24"/>
                                <w:rtl/>
                              </w:rPr>
                              <w:t>ירושלים</w:t>
                            </w:r>
                            <w:r w:rsidRPr="00D007E4">
                              <w:rPr>
                                <w:rFonts w:cs="Tahoma"/>
                                <w:color w:val="0B5294"/>
                                <w:spacing w:val="-4"/>
                                <w:sz w:val="24"/>
                                <w:szCs w:val="24"/>
                                <w:rtl/>
                              </w:rPr>
                              <w:t xml:space="preserve"> </w:t>
                            </w:r>
                            <w:r>
                              <w:rPr>
                                <w:rFonts w:cs="Tahoma" w:hint="cs"/>
                                <w:color w:val="0B5294"/>
                                <w:spacing w:val="-4"/>
                                <w:sz w:val="24"/>
                                <w:szCs w:val="24"/>
                                <w:rtl/>
                              </w:rPr>
                              <w:br/>
                            </w:r>
                            <w:r w:rsidRPr="00D007E4">
                              <w:rPr>
                                <w:rFonts w:cs="Tahoma"/>
                                <w:color w:val="0B5294"/>
                                <w:spacing w:val="-4"/>
                                <w:sz w:val="24"/>
                                <w:szCs w:val="24"/>
                                <w:rtl/>
                              </w:rPr>
                              <w:t>(</w:t>
                            </w:r>
                            <w:r w:rsidRPr="00D007E4">
                              <w:rPr>
                                <w:rFonts w:cs="Tahoma" w:hint="eastAsia"/>
                                <w:color w:val="0B5294"/>
                                <w:spacing w:val="-4"/>
                                <w:sz w:val="24"/>
                                <w:szCs w:val="24"/>
                                <w:rtl/>
                              </w:rPr>
                              <w:t>כ</w:t>
                            </w:r>
                            <w:r w:rsidRPr="00D007E4">
                              <w:rPr>
                                <w:rFonts w:cs="Tahoma"/>
                                <w:color w:val="0B5294"/>
                                <w:spacing w:val="-4"/>
                                <w:sz w:val="24"/>
                                <w:szCs w:val="24"/>
                                <w:rtl/>
                              </w:rPr>
                              <w:t xml:space="preserve">-17%) </w:t>
                            </w:r>
                            <w:r w:rsidRPr="00D007E4">
                              <w:rPr>
                                <w:rFonts w:cs="Tahoma" w:hint="eastAsia"/>
                                <w:color w:val="0B5294"/>
                                <w:spacing w:val="-4"/>
                                <w:sz w:val="24"/>
                                <w:szCs w:val="24"/>
                                <w:rtl/>
                              </w:rPr>
                              <w:t>קיבלו</w:t>
                            </w:r>
                            <w:r w:rsidRPr="00D007E4">
                              <w:rPr>
                                <w:rFonts w:cs="Tahoma"/>
                                <w:color w:val="0B5294"/>
                                <w:spacing w:val="-4"/>
                                <w:sz w:val="24"/>
                                <w:szCs w:val="24"/>
                                <w:rtl/>
                              </w:rPr>
                              <w:t xml:space="preserve"> </w:t>
                            </w:r>
                            <w:r w:rsidRPr="00D007E4">
                              <w:rPr>
                                <w:rFonts w:cs="Tahoma" w:hint="eastAsia"/>
                                <w:color w:val="0B5294"/>
                                <w:spacing w:val="-4"/>
                                <w:sz w:val="24"/>
                                <w:szCs w:val="24"/>
                                <w:rtl/>
                              </w:rPr>
                              <w:t>להשגחתם</w:t>
                            </w:r>
                            <w:r w:rsidRPr="00D007E4">
                              <w:rPr>
                                <w:rFonts w:cs="Tahoma"/>
                                <w:color w:val="0B5294"/>
                                <w:spacing w:val="-4"/>
                                <w:sz w:val="24"/>
                                <w:szCs w:val="24"/>
                                <w:rtl/>
                              </w:rPr>
                              <w:t xml:space="preserve"> </w:t>
                            </w:r>
                            <w:r w:rsidRPr="00D007E4">
                              <w:rPr>
                                <w:rFonts w:cs="Tahoma" w:hint="eastAsia"/>
                                <w:color w:val="0B5294"/>
                                <w:spacing w:val="-4"/>
                                <w:sz w:val="24"/>
                                <w:szCs w:val="24"/>
                                <w:rtl/>
                              </w:rPr>
                              <w:t>בתי</w:t>
                            </w:r>
                            <w:r w:rsidRPr="00D007E4">
                              <w:rPr>
                                <w:rFonts w:cs="Tahoma"/>
                                <w:color w:val="0B5294"/>
                                <w:spacing w:val="-4"/>
                                <w:sz w:val="24"/>
                                <w:szCs w:val="24"/>
                                <w:rtl/>
                              </w:rPr>
                              <w:t xml:space="preserve"> </w:t>
                            </w:r>
                            <w:r w:rsidRPr="00D007E4">
                              <w:rPr>
                                <w:rFonts w:cs="Tahoma" w:hint="eastAsia"/>
                                <w:color w:val="0B5294"/>
                                <w:spacing w:val="-4"/>
                                <w:sz w:val="24"/>
                                <w:szCs w:val="24"/>
                                <w:rtl/>
                              </w:rPr>
                              <w:t>אוכל</w:t>
                            </w:r>
                            <w:r w:rsidRPr="00D007E4">
                              <w:rPr>
                                <w:rFonts w:cs="Tahoma"/>
                                <w:color w:val="0B5294"/>
                                <w:spacing w:val="-4"/>
                                <w:sz w:val="24"/>
                                <w:szCs w:val="24"/>
                                <w:rtl/>
                              </w:rPr>
                              <w:t xml:space="preserve"> </w:t>
                            </w:r>
                            <w:r w:rsidRPr="00D007E4">
                              <w:rPr>
                                <w:rFonts w:cs="Tahoma" w:hint="eastAsia"/>
                                <w:color w:val="0B5294"/>
                                <w:spacing w:val="-4"/>
                                <w:sz w:val="24"/>
                                <w:szCs w:val="24"/>
                                <w:rtl/>
                              </w:rPr>
                              <w:t>בהיקף</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24-12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r w:rsidRPr="00D007E4">
                              <w:rPr>
                                <w:rFonts w:cs="Tahoma"/>
                                <w:color w:val="0B5294"/>
                                <w:spacing w:val="-4"/>
                                <w:sz w:val="24"/>
                                <w:szCs w:val="24"/>
                                <w:rtl/>
                              </w:rPr>
                              <w:t xml:space="preserve">. </w:t>
                            </w:r>
                            <w:r w:rsidRPr="00D007E4">
                              <w:rPr>
                                <w:rFonts w:cs="Tahoma" w:hint="eastAsia"/>
                                <w:color w:val="0B5294"/>
                                <w:spacing w:val="-4"/>
                                <w:sz w:val="24"/>
                                <w:szCs w:val="24"/>
                                <w:rtl/>
                              </w:rPr>
                              <w:t>עוד</w:t>
                            </w:r>
                            <w:r w:rsidRPr="00D007E4">
                              <w:rPr>
                                <w:rFonts w:cs="Tahoma"/>
                                <w:color w:val="0B5294"/>
                                <w:spacing w:val="-4"/>
                                <w:sz w:val="24"/>
                                <w:szCs w:val="24"/>
                                <w:rtl/>
                              </w:rPr>
                              <w:t xml:space="preserve"> </w:t>
                            </w:r>
                            <w:r w:rsidRPr="00D007E4">
                              <w:rPr>
                                <w:rFonts w:cs="Tahoma" w:hint="eastAsia"/>
                                <w:color w:val="0B5294"/>
                                <w:spacing w:val="-4"/>
                                <w:sz w:val="24"/>
                                <w:szCs w:val="24"/>
                                <w:rtl/>
                              </w:rPr>
                              <w:t>נמצא</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40 </w:t>
                            </w:r>
                            <w:r w:rsidRPr="00D007E4">
                              <w:rPr>
                                <w:rFonts w:cs="Tahoma" w:hint="eastAsia"/>
                                <w:color w:val="0B5294"/>
                                <w:spacing w:val="-4"/>
                                <w:sz w:val="24"/>
                                <w:szCs w:val="24"/>
                                <w:rtl/>
                              </w:rPr>
                              <w:t>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כ</w:t>
                            </w:r>
                            <w:r w:rsidRPr="00D007E4">
                              <w:rPr>
                                <w:rFonts w:cs="Tahoma"/>
                                <w:color w:val="0B5294"/>
                                <w:spacing w:val="-4"/>
                                <w:sz w:val="24"/>
                                <w:szCs w:val="24"/>
                                <w:rtl/>
                              </w:rPr>
                              <w:t xml:space="preserve">-10% </w:t>
                            </w:r>
                            <w:r w:rsidRPr="00D007E4">
                              <w:rPr>
                                <w:rFonts w:cs="Tahoma" w:hint="eastAsia"/>
                                <w:color w:val="0B5294"/>
                                <w:spacing w:val="-4"/>
                                <w:sz w:val="24"/>
                                <w:szCs w:val="24"/>
                                <w:rtl/>
                              </w:rPr>
                              <w:t>מכלל</w:t>
                            </w:r>
                            <w:r w:rsidRPr="00D007E4">
                              <w:rPr>
                                <w:rFonts w:cs="Tahoma"/>
                                <w:color w:val="0B5294"/>
                                <w:spacing w:val="-4"/>
                                <w:sz w:val="24"/>
                                <w:szCs w:val="24"/>
                                <w:rtl/>
                              </w:rPr>
                              <w:t xml:space="preserve">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עובדים</w:t>
                            </w:r>
                            <w:r w:rsidRPr="00D007E4">
                              <w:rPr>
                                <w:rFonts w:cs="Tahoma"/>
                                <w:color w:val="0B5294"/>
                                <w:spacing w:val="-4"/>
                                <w:sz w:val="24"/>
                                <w:szCs w:val="24"/>
                                <w:rtl/>
                              </w:rPr>
                              <w:t xml:space="preserve"> </w:t>
                            </w:r>
                            <w:r w:rsidRPr="00D007E4">
                              <w:rPr>
                                <w:rFonts w:cs="Tahoma" w:hint="eastAsia"/>
                                <w:color w:val="0B5294"/>
                                <w:spacing w:val="-4"/>
                                <w:sz w:val="24"/>
                                <w:szCs w:val="24"/>
                                <w:rtl/>
                              </w:rPr>
                              <w:t>לפחות</w:t>
                            </w:r>
                            <w:r w:rsidRPr="00D007E4">
                              <w:rPr>
                                <w:rFonts w:cs="Tahoma"/>
                                <w:color w:val="0B5294"/>
                                <w:spacing w:val="-4"/>
                                <w:sz w:val="24"/>
                                <w:szCs w:val="24"/>
                                <w:rtl/>
                              </w:rPr>
                              <w:t xml:space="preserve"> 16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r w:rsidRPr="00D007E4">
                              <w:rPr>
                                <w:rFonts w:cs="Tahoma"/>
                                <w:color w:val="0B5294"/>
                                <w:spacing w:val="-4"/>
                                <w:sz w:val="24"/>
                                <w:szCs w:val="24"/>
                                <w:rtl/>
                              </w:rPr>
                              <w:t xml:space="preserve">, </w:t>
                            </w:r>
                            <w:r w:rsidRPr="00D007E4">
                              <w:rPr>
                                <w:rFonts w:cs="Tahoma" w:hint="eastAsia"/>
                                <w:color w:val="0B5294"/>
                                <w:spacing w:val="-4"/>
                                <w:sz w:val="24"/>
                                <w:szCs w:val="24"/>
                                <w:rtl/>
                              </w:rPr>
                              <w:t>ומתוכם</w:t>
                            </w:r>
                            <w:r w:rsidRPr="00D007E4">
                              <w:rPr>
                                <w:rFonts w:cs="Tahoma"/>
                                <w:color w:val="0B5294"/>
                                <w:spacing w:val="-4"/>
                                <w:sz w:val="24"/>
                                <w:szCs w:val="24"/>
                                <w:rtl/>
                              </w:rPr>
                              <w:t xml:space="preserve"> 16 </w:t>
                            </w:r>
                            <w:r w:rsidRPr="00D007E4">
                              <w:rPr>
                                <w:rFonts w:cs="Tahoma" w:hint="eastAsia"/>
                                <w:color w:val="0B5294"/>
                                <w:spacing w:val="-4"/>
                                <w:sz w:val="24"/>
                                <w:szCs w:val="24"/>
                                <w:rtl/>
                              </w:rPr>
                              <w:t>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העובדים</w:t>
                            </w:r>
                            <w:r w:rsidRPr="00D007E4">
                              <w:rPr>
                                <w:rFonts w:cs="Tahoma"/>
                                <w:color w:val="0B5294"/>
                                <w:spacing w:val="-4"/>
                                <w:sz w:val="24"/>
                                <w:szCs w:val="24"/>
                                <w:rtl/>
                              </w:rPr>
                              <w:t xml:space="preserve"> 24-20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p>
                          <w:p w:rsidR="00D007E4" w:rsidRPr="00373C5D" w:rsidP="00D007E4">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4767705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46343"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7" type="#_x0000_t202" style="width:127.55pt;height:358.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75296" filled="f" stroked="f">
                <v:textbox>
                  <w:txbxContent>
                    <w:p w:rsidR="00D007E4" w:rsidRPr="00373C5D" w:rsidP="00D007E4">
                      <w:pPr>
                        <w:spacing w:line="240" w:lineRule="atLeast"/>
                        <w:rPr>
                          <w:rFonts w:cs="Tahoma"/>
                          <w:b/>
                          <w:bCs/>
                          <w:color w:val="0B5294"/>
                          <w:sz w:val="48"/>
                          <w:szCs w:val="48"/>
                          <w:rtl/>
                        </w:rPr>
                      </w:pPr>
                      <w:drawing>
                        <wp:inline distT="0" distB="0" distL="0" distR="0">
                          <wp:extent cx="311150" cy="256800"/>
                          <wp:effectExtent l="0" t="0" r="0" b="0"/>
                          <wp:docPr id="12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700254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007E4">
                      <w:pPr>
                        <w:spacing w:after="0" w:line="240" w:lineRule="auto"/>
                        <w:rPr>
                          <w:color w:val="0B5294"/>
                          <w:spacing w:val="-4"/>
                          <w:sz w:val="24"/>
                          <w:szCs w:val="24"/>
                          <w:rtl/>
                          <w:cs/>
                        </w:rPr>
                      </w:pPr>
                      <w:r w:rsidRPr="00D007E4">
                        <w:rPr>
                          <w:rFonts w:cs="Tahoma" w:hint="eastAsia"/>
                          <w:color w:val="0B5294"/>
                          <w:spacing w:val="-4"/>
                          <w:sz w:val="24"/>
                          <w:szCs w:val="24"/>
                          <w:rtl/>
                        </w:rPr>
                        <w:t>נמצא</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69 </w:t>
                      </w:r>
                      <w:r w:rsidRPr="00D007E4">
                        <w:rPr>
                          <w:rFonts w:cs="Tahoma" w:hint="eastAsia"/>
                          <w:color w:val="0B5294"/>
                          <w:spacing w:val="-4"/>
                          <w:sz w:val="24"/>
                          <w:szCs w:val="24"/>
                          <w:rtl/>
                        </w:rPr>
                        <w:t>מתוך</w:t>
                      </w:r>
                      <w:r w:rsidRPr="00D007E4">
                        <w:rPr>
                          <w:rFonts w:cs="Tahoma"/>
                          <w:color w:val="0B5294"/>
                          <w:spacing w:val="-4"/>
                          <w:sz w:val="24"/>
                          <w:szCs w:val="24"/>
                          <w:rtl/>
                        </w:rPr>
                        <w:t xml:space="preserve"> 412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במועצה</w:t>
                      </w:r>
                      <w:r w:rsidRPr="00D007E4">
                        <w:rPr>
                          <w:rFonts w:cs="Tahoma"/>
                          <w:color w:val="0B5294"/>
                          <w:spacing w:val="-4"/>
                          <w:sz w:val="24"/>
                          <w:szCs w:val="24"/>
                          <w:rtl/>
                        </w:rPr>
                        <w:t xml:space="preserve"> </w:t>
                      </w:r>
                      <w:r w:rsidRPr="00D007E4">
                        <w:rPr>
                          <w:rFonts w:cs="Tahoma" w:hint="eastAsia"/>
                          <w:color w:val="0B5294"/>
                          <w:spacing w:val="-4"/>
                          <w:sz w:val="24"/>
                          <w:szCs w:val="24"/>
                          <w:rtl/>
                        </w:rPr>
                        <w:t>הדתית</w:t>
                      </w:r>
                      <w:r w:rsidRPr="00D007E4">
                        <w:rPr>
                          <w:rFonts w:cs="Tahoma"/>
                          <w:color w:val="0B5294"/>
                          <w:spacing w:val="-4"/>
                          <w:sz w:val="24"/>
                          <w:szCs w:val="24"/>
                          <w:rtl/>
                        </w:rPr>
                        <w:t xml:space="preserve"> </w:t>
                      </w:r>
                      <w:r w:rsidRPr="00D007E4">
                        <w:rPr>
                          <w:rFonts w:cs="Tahoma" w:hint="eastAsia"/>
                          <w:color w:val="0B5294"/>
                          <w:spacing w:val="-4"/>
                          <w:sz w:val="24"/>
                          <w:szCs w:val="24"/>
                          <w:rtl/>
                        </w:rPr>
                        <w:t>ירושלים</w:t>
                      </w:r>
                      <w:r w:rsidRPr="00D007E4">
                        <w:rPr>
                          <w:rFonts w:cs="Tahoma"/>
                          <w:color w:val="0B5294"/>
                          <w:spacing w:val="-4"/>
                          <w:sz w:val="24"/>
                          <w:szCs w:val="24"/>
                          <w:rtl/>
                        </w:rPr>
                        <w:t xml:space="preserve"> </w:t>
                      </w:r>
                      <w:r>
                        <w:rPr>
                          <w:rFonts w:cs="Tahoma" w:hint="cs"/>
                          <w:color w:val="0B5294"/>
                          <w:spacing w:val="-4"/>
                          <w:sz w:val="24"/>
                          <w:szCs w:val="24"/>
                          <w:rtl/>
                        </w:rPr>
                        <w:br/>
                      </w:r>
                      <w:r w:rsidRPr="00D007E4">
                        <w:rPr>
                          <w:rFonts w:cs="Tahoma"/>
                          <w:color w:val="0B5294"/>
                          <w:spacing w:val="-4"/>
                          <w:sz w:val="24"/>
                          <w:szCs w:val="24"/>
                          <w:rtl/>
                        </w:rPr>
                        <w:t>(</w:t>
                      </w:r>
                      <w:r w:rsidRPr="00D007E4">
                        <w:rPr>
                          <w:rFonts w:cs="Tahoma" w:hint="eastAsia"/>
                          <w:color w:val="0B5294"/>
                          <w:spacing w:val="-4"/>
                          <w:sz w:val="24"/>
                          <w:szCs w:val="24"/>
                          <w:rtl/>
                        </w:rPr>
                        <w:t>כ</w:t>
                      </w:r>
                      <w:r w:rsidRPr="00D007E4">
                        <w:rPr>
                          <w:rFonts w:cs="Tahoma"/>
                          <w:color w:val="0B5294"/>
                          <w:spacing w:val="-4"/>
                          <w:sz w:val="24"/>
                          <w:szCs w:val="24"/>
                          <w:rtl/>
                        </w:rPr>
                        <w:t xml:space="preserve">-17%) </w:t>
                      </w:r>
                      <w:r w:rsidRPr="00D007E4">
                        <w:rPr>
                          <w:rFonts w:cs="Tahoma" w:hint="eastAsia"/>
                          <w:color w:val="0B5294"/>
                          <w:spacing w:val="-4"/>
                          <w:sz w:val="24"/>
                          <w:szCs w:val="24"/>
                          <w:rtl/>
                        </w:rPr>
                        <w:t>קיבלו</w:t>
                      </w:r>
                      <w:r w:rsidRPr="00D007E4">
                        <w:rPr>
                          <w:rFonts w:cs="Tahoma"/>
                          <w:color w:val="0B5294"/>
                          <w:spacing w:val="-4"/>
                          <w:sz w:val="24"/>
                          <w:szCs w:val="24"/>
                          <w:rtl/>
                        </w:rPr>
                        <w:t xml:space="preserve"> </w:t>
                      </w:r>
                      <w:r w:rsidRPr="00D007E4">
                        <w:rPr>
                          <w:rFonts w:cs="Tahoma" w:hint="eastAsia"/>
                          <w:color w:val="0B5294"/>
                          <w:spacing w:val="-4"/>
                          <w:sz w:val="24"/>
                          <w:szCs w:val="24"/>
                          <w:rtl/>
                        </w:rPr>
                        <w:t>להשגחתם</w:t>
                      </w:r>
                      <w:r w:rsidRPr="00D007E4">
                        <w:rPr>
                          <w:rFonts w:cs="Tahoma"/>
                          <w:color w:val="0B5294"/>
                          <w:spacing w:val="-4"/>
                          <w:sz w:val="24"/>
                          <w:szCs w:val="24"/>
                          <w:rtl/>
                        </w:rPr>
                        <w:t xml:space="preserve"> </w:t>
                      </w:r>
                      <w:r w:rsidRPr="00D007E4">
                        <w:rPr>
                          <w:rFonts w:cs="Tahoma" w:hint="eastAsia"/>
                          <w:color w:val="0B5294"/>
                          <w:spacing w:val="-4"/>
                          <w:sz w:val="24"/>
                          <w:szCs w:val="24"/>
                          <w:rtl/>
                        </w:rPr>
                        <w:t>בתי</w:t>
                      </w:r>
                      <w:r w:rsidRPr="00D007E4">
                        <w:rPr>
                          <w:rFonts w:cs="Tahoma"/>
                          <w:color w:val="0B5294"/>
                          <w:spacing w:val="-4"/>
                          <w:sz w:val="24"/>
                          <w:szCs w:val="24"/>
                          <w:rtl/>
                        </w:rPr>
                        <w:t xml:space="preserve"> </w:t>
                      </w:r>
                      <w:r w:rsidRPr="00D007E4">
                        <w:rPr>
                          <w:rFonts w:cs="Tahoma" w:hint="eastAsia"/>
                          <w:color w:val="0B5294"/>
                          <w:spacing w:val="-4"/>
                          <w:sz w:val="24"/>
                          <w:szCs w:val="24"/>
                          <w:rtl/>
                        </w:rPr>
                        <w:t>אוכל</w:t>
                      </w:r>
                      <w:r w:rsidRPr="00D007E4">
                        <w:rPr>
                          <w:rFonts w:cs="Tahoma"/>
                          <w:color w:val="0B5294"/>
                          <w:spacing w:val="-4"/>
                          <w:sz w:val="24"/>
                          <w:szCs w:val="24"/>
                          <w:rtl/>
                        </w:rPr>
                        <w:t xml:space="preserve"> </w:t>
                      </w:r>
                      <w:r w:rsidRPr="00D007E4">
                        <w:rPr>
                          <w:rFonts w:cs="Tahoma" w:hint="eastAsia"/>
                          <w:color w:val="0B5294"/>
                          <w:spacing w:val="-4"/>
                          <w:sz w:val="24"/>
                          <w:szCs w:val="24"/>
                          <w:rtl/>
                        </w:rPr>
                        <w:t>בהיקף</w:t>
                      </w:r>
                      <w:r w:rsidRPr="00D007E4">
                        <w:rPr>
                          <w:rFonts w:cs="Tahoma"/>
                          <w:color w:val="0B5294"/>
                          <w:spacing w:val="-4"/>
                          <w:sz w:val="24"/>
                          <w:szCs w:val="24"/>
                          <w:rtl/>
                        </w:rPr>
                        <w:t xml:space="preserve"> </w:t>
                      </w:r>
                      <w:r w:rsidRPr="00D007E4">
                        <w:rPr>
                          <w:rFonts w:cs="Tahoma" w:hint="eastAsia"/>
                          <w:color w:val="0B5294"/>
                          <w:spacing w:val="-4"/>
                          <w:sz w:val="24"/>
                          <w:szCs w:val="24"/>
                          <w:rtl/>
                        </w:rPr>
                        <w:t>של</w:t>
                      </w:r>
                      <w:r w:rsidRPr="00D007E4">
                        <w:rPr>
                          <w:rFonts w:cs="Tahoma"/>
                          <w:color w:val="0B5294"/>
                          <w:spacing w:val="-4"/>
                          <w:sz w:val="24"/>
                          <w:szCs w:val="24"/>
                          <w:rtl/>
                        </w:rPr>
                        <w:t xml:space="preserve"> 24-12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r w:rsidRPr="00D007E4">
                        <w:rPr>
                          <w:rFonts w:cs="Tahoma"/>
                          <w:color w:val="0B5294"/>
                          <w:spacing w:val="-4"/>
                          <w:sz w:val="24"/>
                          <w:szCs w:val="24"/>
                          <w:rtl/>
                        </w:rPr>
                        <w:t xml:space="preserve">. </w:t>
                      </w:r>
                      <w:r w:rsidRPr="00D007E4">
                        <w:rPr>
                          <w:rFonts w:cs="Tahoma" w:hint="eastAsia"/>
                          <w:color w:val="0B5294"/>
                          <w:spacing w:val="-4"/>
                          <w:sz w:val="24"/>
                          <w:szCs w:val="24"/>
                          <w:rtl/>
                        </w:rPr>
                        <w:t>עוד</w:t>
                      </w:r>
                      <w:r w:rsidRPr="00D007E4">
                        <w:rPr>
                          <w:rFonts w:cs="Tahoma"/>
                          <w:color w:val="0B5294"/>
                          <w:spacing w:val="-4"/>
                          <w:sz w:val="24"/>
                          <w:szCs w:val="24"/>
                          <w:rtl/>
                        </w:rPr>
                        <w:t xml:space="preserve"> </w:t>
                      </w:r>
                      <w:r w:rsidRPr="00D007E4">
                        <w:rPr>
                          <w:rFonts w:cs="Tahoma" w:hint="eastAsia"/>
                          <w:color w:val="0B5294"/>
                          <w:spacing w:val="-4"/>
                          <w:sz w:val="24"/>
                          <w:szCs w:val="24"/>
                          <w:rtl/>
                        </w:rPr>
                        <w:t>נמצא</w:t>
                      </w:r>
                      <w:r w:rsidRPr="00D007E4">
                        <w:rPr>
                          <w:rFonts w:cs="Tahoma"/>
                          <w:color w:val="0B5294"/>
                          <w:spacing w:val="-4"/>
                          <w:sz w:val="24"/>
                          <w:szCs w:val="24"/>
                          <w:rtl/>
                        </w:rPr>
                        <w:t xml:space="preserve"> </w:t>
                      </w:r>
                      <w:r w:rsidRPr="00D007E4">
                        <w:rPr>
                          <w:rFonts w:cs="Tahoma" w:hint="eastAsia"/>
                          <w:color w:val="0B5294"/>
                          <w:spacing w:val="-4"/>
                          <w:sz w:val="24"/>
                          <w:szCs w:val="24"/>
                          <w:rtl/>
                        </w:rPr>
                        <w:t>כי</w:t>
                      </w:r>
                      <w:r w:rsidRPr="00D007E4">
                        <w:rPr>
                          <w:rFonts w:cs="Tahoma"/>
                          <w:color w:val="0B5294"/>
                          <w:spacing w:val="-4"/>
                          <w:sz w:val="24"/>
                          <w:szCs w:val="24"/>
                          <w:rtl/>
                        </w:rPr>
                        <w:t xml:space="preserve"> 40 </w:t>
                      </w:r>
                      <w:r w:rsidRPr="00D007E4">
                        <w:rPr>
                          <w:rFonts w:cs="Tahoma" w:hint="eastAsia"/>
                          <w:color w:val="0B5294"/>
                          <w:spacing w:val="-4"/>
                          <w:sz w:val="24"/>
                          <w:szCs w:val="24"/>
                          <w:rtl/>
                        </w:rPr>
                        <w:t>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כ</w:t>
                      </w:r>
                      <w:r w:rsidRPr="00D007E4">
                        <w:rPr>
                          <w:rFonts w:cs="Tahoma"/>
                          <w:color w:val="0B5294"/>
                          <w:spacing w:val="-4"/>
                          <w:sz w:val="24"/>
                          <w:szCs w:val="24"/>
                          <w:rtl/>
                        </w:rPr>
                        <w:t xml:space="preserve">-10% </w:t>
                      </w:r>
                      <w:r w:rsidRPr="00D007E4">
                        <w:rPr>
                          <w:rFonts w:cs="Tahoma" w:hint="eastAsia"/>
                          <w:color w:val="0B5294"/>
                          <w:spacing w:val="-4"/>
                          <w:sz w:val="24"/>
                          <w:szCs w:val="24"/>
                          <w:rtl/>
                        </w:rPr>
                        <w:t>מכלל</w:t>
                      </w:r>
                      <w:r w:rsidRPr="00D007E4">
                        <w:rPr>
                          <w:rFonts w:cs="Tahoma"/>
                          <w:color w:val="0B5294"/>
                          <w:spacing w:val="-4"/>
                          <w:sz w:val="24"/>
                          <w:szCs w:val="24"/>
                          <w:rtl/>
                        </w:rPr>
                        <w:t xml:space="preserve"> </w:t>
                      </w:r>
                      <w:r w:rsidRPr="00D007E4">
                        <w:rPr>
                          <w:rFonts w:cs="Tahoma" w:hint="eastAsia"/>
                          <w:color w:val="0B5294"/>
                          <w:spacing w:val="-4"/>
                          <w:sz w:val="24"/>
                          <w:szCs w:val="24"/>
                          <w:rtl/>
                        </w:rPr>
                        <w:t>המשגיחים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עובדים</w:t>
                      </w:r>
                      <w:r w:rsidRPr="00D007E4">
                        <w:rPr>
                          <w:rFonts w:cs="Tahoma"/>
                          <w:color w:val="0B5294"/>
                          <w:spacing w:val="-4"/>
                          <w:sz w:val="24"/>
                          <w:szCs w:val="24"/>
                          <w:rtl/>
                        </w:rPr>
                        <w:t xml:space="preserve"> </w:t>
                      </w:r>
                      <w:r w:rsidRPr="00D007E4">
                        <w:rPr>
                          <w:rFonts w:cs="Tahoma" w:hint="eastAsia"/>
                          <w:color w:val="0B5294"/>
                          <w:spacing w:val="-4"/>
                          <w:sz w:val="24"/>
                          <w:szCs w:val="24"/>
                          <w:rtl/>
                        </w:rPr>
                        <w:t>לפחות</w:t>
                      </w:r>
                      <w:r w:rsidRPr="00D007E4">
                        <w:rPr>
                          <w:rFonts w:cs="Tahoma"/>
                          <w:color w:val="0B5294"/>
                          <w:spacing w:val="-4"/>
                          <w:sz w:val="24"/>
                          <w:szCs w:val="24"/>
                          <w:rtl/>
                        </w:rPr>
                        <w:t xml:space="preserve"> 16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r w:rsidRPr="00D007E4">
                        <w:rPr>
                          <w:rFonts w:cs="Tahoma"/>
                          <w:color w:val="0B5294"/>
                          <w:spacing w:val="-4"/>
                          <w:sz w:val="24"/>
                          <w:szCs w:val="24"/>
                          <w:rtl/>
                        </w:rPr>
                        <w:t xml:space="preserve">, </w:t>
                      </w:r>
                      <w:r w:rsidRPr="00D007E4">
                        <w:rPr>
                          <w:rFonts w:cs="Tahoma" w:hint="eastAsia"/>
                          <w:color w:val="0B5294"/>
                          <w:spacing w:val="-4"/>
                          <w:sz w:val="24"/>
                          <w:szCs w:val="24"/>
                          <w:rtl/>
                        </w:rPr>
                        <w:t>ומתוכם</w:t>
                      </w:r>
                      <w:r w:rsidRPr="00D007E4">
                        <w:rPr>
                          <w:rFonts w:cs="Tahoma"/>
                          <w:color w:val="0B5294"/>
                          <w:spacing w:val="-4"/>
                          <w:sz w:val="24"/>
                          <w:szCs w:val="24"/>
                          <w:rtl/>
                        </w:rPr>
                        <w:t xml:space="preserve"> 16 </w:t>
                      </w:r>
                      <w:r w:rsidRPr="00D007E4">
                        <w:rPr>
                          <w:rFonts w:cs="Tahoma" w:hint="eastAsia"/>
                          <w:color w:val="0B5294"/>
                          <w:spacing w:val="-4"/>
                          <w:sz w:val="24"/>
                          <w:szCs w:val="24"/>
                          <w:rtl/>
                        </w:rPr>
                        <w:t>משגיחים</w:t>
                      </w:r>
                      <w:r w:rsidRPr="00D007E4">
                        <w:rPr>
                          <w:rFonts w:cs="Tahoma"/>
                          <w:color w:val="0B5294"/>
                          <w:spacing w:val="-4"/>
                          <w:sz w:val="24"/>
                          <w:szCs w:val="24"/>
                          <w:rtl/>
                        </w:rPr>
                        <w:t xml:space="preserve"> </w:t>
                      </w:r>
                      <w:r w:rsidRPr="00D007E4">
                        <w:rPr>
                          <w:rFonts w:cs="Tahoma" w:hint="eastAsia"/>
                          <w:color w:val="0B5294"/>
                          <w:spacing w:val="-4"/>
                          <w:sz w:val="24"/>
                          <w:szCs w:val="24"/>
                          <w:rtl/>
                        </w:rPr>
                        <w:t>העובדים</w:t>
                      </w:r>
                      <w:r w:rsidRPr="00D007E4">
                        <w:rPr>
                          <w:rFonts w:cs="Tahoma"/>
                          <w:color w:val="0B5294"/>
                          <w:spacing w:val="-4"/>
                          <w:sz w:val="24"/>
                          <w:szCs w:val="24"/>
                          <w:rtl/>
                        </w:rPr>
                        <w:t xml:space="preserve"> 24-20 </w:t>
                      </w:r>
                      <w:r w:rsidRPr="00D007E4">
                        <w:rPr>
                          <w:rFonts w:cs="Tahoma" w:hint="eastAsia"/>
                          <w:color w:val="0B5294"/>
                          <w:spacing w:val="-4"/>
                          <w:sz w:val="24"/>
                          <w:szCs w:val="24"/>
                          <w:rtl/>
                        </w:rPr>
                        <w:t>שעות</w:t>
                      </w:r>
                      <w:r w:rsidRPr="00D007E4">
                        <w:rPr>
                          <w:rFonts w:cs="Tahoma"/>
                          <w:color w:val="0B5294"/>
                          <w:spacing w:val="-4"/>
                          <w:sz w:val="24"/>
                          <w:szCs w:val="24"/>
                          <w:rtl/>
                        </w:rPr>
                        <w:t xml:space="preserve"> </w:t>
                      </w:r>
                      <w:r w:rsidRPr="00D007E4">
                        <w:rPr>
                          <w:rFonts w:cs="Tahoma" w:hint="eastAsia"/>
                          <w:color w:val="0B5294"/>
                          <w:spacing w:val="-4"/>
                          <w:sz w:val="24"/>
                          <w:szCs w:val="24"/>
                          <w:rtl/>
                        </w:rPr>
                        <w:t>מדי</w:t>
                      </w:r>
                      <w:r w:rsidRPr="00D007E4">
                        <w:rPr>
                          <w:rFonts w:cs="Tahoma"/>
                          <w:color w:val="0B5294"/>
                          <w:spacing w:val="-4"/>
                          <w:sz w:val="24"/>
                          <w:szCs w:val="24"/>
                          <w:rtl/>
                        </w:rPr>
                        <w:t xml:space="preserve"> </w:t>
                      </w:r>
                      <w:r w:rsidRPr="00D007E4">
                        <w:rPr>
                          <w:rFonts w:cs="Tahoma" w:hint="eastAsia"/>
                          <w:color w:val="0B5294"/>
                          <w:spacing w:val="-4"/>
                          <w:sz w:val="24"/>
                          <w:szCs w:val="24"/>
                          <w:rtl/>
                        </w:rPr>
                        <w:t>יום</w:t>
                      </w:r>
                    </w:p>
                    <w:p w:rsidR="00D007E4" w:rsidRPr="00373C5D" w:rsidP="00D007E4">
                      <w:pPr>
                        <w:spacing w:before="120" w:after="0" w:line="240" w:lineRule="atLeast"/>
                        <w:rPr>
                          <w:rFonts w:cs="Tahoma"/>
                          <w:b/>
                          <w:bCs/>
                          <w:color w:val="0B5294"/>
                          <w:sz w:val="48"/>
                          <w:szCs w:val="48"/>
                          <w:rtl/>
                        </w:rPr>
                      </w:pPr>
                      <w:drawing>
                        <wp:inline distT="0" distB="0" distL="0" distR="0">
                          <wp:extent cx="288000" cy="31337"/>
                          <wp:effectExtent l="0" t="0" r="0" b="6985"/>
                          <wp:docPr id="12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02086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41B61">
      <w:pPr>
        <w:pStyle w:val="RESHET"/>
        <w:rPr>
          <w:rtl/>
        </w:rPr>
      </w:pPr>
      <w:r w:rsidRPr="00B737AC">
        <w:rPr>
          <w:rFonts w:hint="cs"/>
          <w:b/>
          <w:rtl/>
        </w:rPr>
        <w:t>מנגד, מנתוני המועצה הדתית ירושלים עולה כי עשרות רבות של משגיחים אחרים עובדים בהיקף שעות מצומצם ביותר - בין שעה אחת לשש שעות ביום בלבד. אחדים מהם אף פנו במהלך הביקורת למשרד מבקר המדינה בטענה שהמועצה הדתית ירושלים נוהגת בחוסר שוויוניות בהקצאת שעות השגחה למשגיחים.</w:t>
      </w:r>
    </w:p>
    <w:p w:rsidR="006A0E07" w:rsidRPr="00B737AC" w:rsidP="00F41B61">
      <w:pPr>
        <w:pStyle w:val="RESHET"/>
        <w:rPr>
          <w:b/>
          <w:rtl/>
        </w:rPr>
      </w:pPr>
      <w:r w:rsidRPr="00B737AC">
        <w:rPr>
          <w:rFonts w:hint="cs"/>
          <w:b/>
          <w:rtl/>
        </w:rPr>
        <w:t>למשל: משגיח</w:t>
      </w:r>
      <w:r w:rsidRPr="00B737AC">
        <w:rPr>
          <w:b/>
          <w:rtl/>
        </w:rPr>
        <w:t xml:space="preserve"> </w:t>
      </w:r>
      <w:r w:rsidRPr="00B737AC">
        <w:rPr>
          <w:rFonts w:hint="cs"/>
          <w:b/>
          <w:rtl/>
        </w:rPr>
        <w:t>א</w:t>
      </w:r>
      <w:r w:rsidRPr="00B737AC">
        <w:rPr>
          <w:b/>
          <w:rtl/>
        </w:rPr>
        <w:t>'</w:t>
      </w:r>
      <w:r w:rsidRPr="00B737AC">
        <w:rPr>
          <w:rFonts w:hint="cs"/>
          <w:b/>
          <w:rtl/>
        </w:rPr>
        <w:t xml:space="preserve"> הוצב </w:t>
      </w:r>
      <w:r w:rsidRPr="00B737AC">
        <w:rPr>
          <w:b/>
          <w:rtl/>
        </w:rPr>
        <w:t xml:space="preserve">ב-18 בתי עסק בשכונות שונות בירושלים. לפי חישוב שעות ההשגחה ליום שנקבע לכל </w:t>
      </w:r>
      <w:r w:rsidRPr="00B737AC">
        <w:rPr>
          <w:rFonts w:hint="cs"/>
          <w:b/>
          <w:rtl/>
        </w:rPr>
        <w:t xml:space="preserve">אחד מ-18 </w:t>
      </w:r>
      <w:r w:rsidRPr="00B737AC">
        <w:rPr>
          <w:b/>
          <w:rtl/>
        </w:rPr>
        <w:t>בת</w:t>
      </w:r>
      <w:r w:rsidRPr="00B737AC">
        <w:rPr>
          <w:rFonts w:hint="cs"/>
          <w:b/>
          <w:rtl/>
        </w:rPr>
        <w:t>י</w:t>
      </w:r>
      <w:r w:rsidRPr="00B737AC">
        <w:rPr>
          <w:b/>
          <w:rtl/>
        </w:rPr>
        <w:t xml:space="preserve"> </w:t>
      </w:r>
      <w:r w:rsidRPr="00B737AC">
        <w:rPr>
          <w:rFonts w:hint="cs"/>
          <w:b/>
          <w:rtl/>
        </w:rPr>
        <w:t>ה</w:t>
      </w:r>
      <w:r w:rsidRPr="00B737AC">
        <w:rPr>
          <w:b/>
          <w:rtl/>
        </w:rPr>
        <w:t xml:space="preserve">עסק, </w:t>
      </w:r>
      <w:r w:rsidRPr="00B737AC">
        <w:rPr>
          <w:rFonts w:hint="cs"/>
          <w:b/>
          <w:rtl/>
        </w:rPr>
        <w:t>ה</w:t>
      </w:r>
      <w:r w:rsidRPr="00B737AC">
        <w:rPr>
          <w:b/>
          <w:rtl/>
        </w:rPr>
        <w:t xml:space="preserve">היקף </w:t>
      </w:r>
      <w:r w:rsidRPr="00B737AC">
        <w:rPr>
          <w:rFonts w:hint="cs"/>
          <w:b/>
          <w:rtl/>
        </w:rPr>
        <w:t xml:space="preserve">המצטבר של </w:t>
      </w:r>
      <w:r w:rsidRPr="00B737AC">
        <w:rPr>
          <w:b/>
          <w:rtl/>
        </w:rPr>
        <w:t>שעות ההשגחה של</w:t>
      </w:r>
      <w:r w:rsidRPr="00B737AC">
        <w:rPr>
          <w:rFonts w:hint="cs"/>
          <w:b/>
          <w:rtl/>
        </w:rPr>
        <w:t xml:space="preserve"> משגיח א'</w:t>
      </w:r>
      <w:r w:rsidRPr="00B737AC">
        <w:rPr>
          <w:b/>
          <w:rtl/>
        </w:rPr>
        <w:t xml:space="preserve"> מגיע ל-27 שעות מדי יום</w:t>
      </w:r>
      <w:r w:rsidRPr="00B737AC">
        <w:rPr>
          <w:rFonts w:hint="cs"/>
          <w:b/>
          <w:rtl/>
        </w:rPr>
        <w:t>!</w:t>
      </w:r>
      <w:r w:rsidRPr="00B737AC">
        <w:rPr>
          <w:b/>
          <w:rtl/>
        </w:rPr>
        <w:t xml:space="preserve"> </w:t>
      </w:r>
      <w:r w:rsidRPr="00B737AC">
        <w:rPr>
          <w:rFonts w:hint="cs"/>
          <w:b/>
          <w:rtl/>
        </w:rPr>
        <w:t>יצוין כי נוסף</w:t>
      </w:r>
      <w:r w:rsidRPr="00B737AC">
        <w:rPr>
          <w:b/>
          <w:rtl/>
        </w:rPr>
        <w:t xml:space="preserve"> </w:t>
      </w:r>
      <w:r w:rsidRPr="00B737AC">
        <w:rPr>
          <w:rFonts w:hint="cs"/>
          <w:b/>
          <w:rtl/>
        </w:rPr>
        <w:t>לכך</w:t>
      </w:r>
      <w:r w:rsidRPr="00B737AC">
        <w:rPr>
          <w:b/>
          <w:rtl/>
        </w:rPr>
        <w:t xml:space="preserve"> </w:t>
      </w:r>
      <w:r w:rsidRPr="00B737AC">
        <w:rPr>
          <w:rFonts w:hint="cs"/>
          <w:b/>
          <w:rtl/>
        </w:rPr>
        <w:t>משגיח א' משמש</w:t>
      </w:r>
      <w:r w:rsidRPr="00B737AC">
        <w:rPr>
          <w:b/>
          <w:rtl/>
        </w:rPr>
        <w:t xml:space="preserve"> </w:t>
      </w:r>
      <w:r w:rsidRPr="00B737AC">
        <w:rPr>
          <w:rFonts w:hint="cs"/>
          <w:b/>
          <w:rtl/>
        </w:rPr>
        <w:t>גם</w:t>
      </w:r>
      <w:r w:rsidRPr="00B737AC">
        <w:rPr>
          <w:b/>
          <w:rtl/>
        </w:rPr>
        <w:t xml:space="preserve"> </w:t>
      </w:r>
      <w:r w:rsidRPr="00B737AC">
        <w:rPr>
          <w:rFonts w:hint="cs"/>
          <w:b/>
          <w:rtl/>
        </w:rPr>
        <w:t>משגיח</w:t>
      </w:r>
      <w:r w:rsidRPr="00B737AC">
        <w:rPr>
          <w:b/>
          <w:rtl/>
        </w:rPr>
        <w:t xml:space="preserve"> </w:t>
      </w:r>
      <w:r w:rsidRPr="00B737AC">
        <w:rPr>
          <w:rFonts w:hint="cs"/>
          <w:b/>
          <w:rtl/>
        </w:rPr>
        <w:t>בשבת</w:t>
      </w:r>
      <w:r w:rsidRPr="00B737AC">
        <w:rPr>
          <w:b/>
          <w:rtl/>
        </w:rPr>
        <w:t xml:space="preserve"> </w:t>
      </w:r>
      <w:r w:rsidRPr="00B737AC">
        <w:rPr>
          <w:rFonts w:hint="cs"/>
          <w:b/>
          <w:rtl/>
        </w:rPr>
        <w:t>באחד</w:t>
      </w:r>
      <w:r w:rsidRPr="00B737AC">
        <w:rPr>
          <w:b/>
          <w:rtl/>
        </w:rPr>
        <w:t xml:space="preserve"> </w:t>
      </w:r>
      <w:r w:rsidRPr="00B737AC">
        <w:rPr>
          <w:rFonts w:hint="cs"/>
          <w:b/>
          <w:rtl/>
        </w:rPr>
        <w:t>מבתי</w:t>
      </w:r>
      <w:r w:rsidRPr="00B737AC">
        <w:rPr>
          <w:b/>
          <w:rtl/>
        </w:rPr>
        <w:t xml:space="preserve"> </w:t>
      </w:r>
      <w:r w:rsidRPr="00B737AC">
        <w:rPr>
          <w:rFonts w:hint="cs"/>
          <w:b/>
          <w:rtl/>
        </w:rPr>
        <w:t>המלון</w:t>
      </w:r>
      <w:r w:rsidRPr="00B737AC">
        <w:rPr>
          <w:b/>
          <w:rtl/>
        </w:rPr>
        <w:t xml:space="preserve"> </w:t>
      </w:r>
      <w:r w:rsidRPr="00B737AC">
        <w:rPr>
          <w:rFonts w:hint="cs"/>
          <w:b/>
          <w:rtl/>
        </w:rPr>
        <w:t>בעיר; שעות אלה לא נספרו במניין שעות עבודתו האמורות</w:t>
      </w:r>
      <w:r w:rsidRPr="00B737AC">
        <w:rPr>
          <w:b/>
          <w:rtl/>
        </w:rPr>
        <w:t>.</w:t>
      </w:r>
    </w:p>
    <w:p w:rsidR="006A0E07" w:rsidRPr="00B737AC" w:rsidP="00F41B61">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בפגישה</w:t>
      </w:r>
      <w:r w:rsidRPr="00B737AC">
        <w:rPr>
          <w:rFonts w:ascii="Tahoma" w:hAnsi="Tahoma" w:cs="Tahoma"/>
          <w:b/>
          <w:sz w:val="17"/>
          <w:szCs w:val="17"/>
          <w:rtl/>
        </w:rPr>
        <w:t xml:space="preserve"> עם נציגי משרד מבקר המדינה </w:t>
      </w:r>
      <w:r w:rsidRPr="00B737AC">
        <w:rPr>
          <w:rFonts w:ascii="Tahoma" w:hAnsi="Tahoma" w:cs="Tahoma" w:hint="cs"/>
          <w:b/>
          <w:sz w:val="17"/>
          <w:szCs w:val="17"/>
          <w:rtl/>
        </w:rPr>
        <w:t>מסר</w:t>
      </w:r>
      <w:r w:rsidRPr="00B737AC">
        <w:rPr>
          <w:rFonts w:ascii="Tahoma" w:hAnsi="Tahoma" w:cs="Tahoma"/>
          <w:b/>
          <w:sz w:val="17"/>
          <w:szCs w:val="17"/>
          <w:rtl/>
        </w:rPr>
        <w:t xml:space="preserve"> </w:t>
      </w:r>
      <w:r w:rsidRPr="00B737AC">
        <w:rPr>
          <w:rFonts w:ascii="Tahoma" w:hAnsi="Tahoma" w:cs="Tahoma" w:hint="cs"/>
          <w:b/>
          <w:sz w:val="17"/>
          <w:szCs w:val="17"/>
          <w:rtl/>
        </w:rPr>
        <w:t>משגיח</w:t>
      </w:r>
      <w:r w:rsidRPr="00B737AC">
        <w:rPr>
          <w:rFonts w:ascii="Tahoma" w:hAnsi="Tahoma" w:cs="Tahoma"/>
          <w:b/>
          <w:sz w:val="17"/>
          <w:szCs w:val="17"/>
          <w:rtl/>
        </w:rPr>
        <w:t xml:space="preserve"> א' </w:t>
      </w:r>
      <w:r w:rsidRPr="00B737AC">
        <w:rPr>
          <w:rFonts w:ascii="Tahoma" w:hAnsi="Tahoma" w:cs="Tahoma" w:hint="cs"/>
          <w:b/>
          <w:sz w:val="17"/>
          <w:szCs w:val="17"/>
          <w:rtl/>
        </w:rPr>
        <w:t>שהוא</w:t>
      </w:r>
      <w:r w:rsidRPr="00B737AC">
        <w:rPr>
          <w:rFonts w:ascii="Tahoma" w:hAnsi="Tahoma" w:cs="Tahoma"/>
          <w:b/>
          <w:sz w:val="17"/>
          <w:szCs w:val="17"/>
          <w:rtl/>
        </w:rPr>
        <w:t xml:space="preserve"> משגיח רק ב-17 בתי עסק ולא ב-18 כפי שרשום בקובץ הנתונים. </w:t>
      </w:r>
      <w:r w:rsidRPr="00B737AC">
        <w:rPr>
          <w:rFonts w:ascii="Tahoma" w:hAnsi="Tahoma" w:cs="Tahoma" w:hint="cs"/>
          <w:b/>
          <w:sz w:val="17"/>
          <w:szCs w:val="17"/>
          <w:rtl/>
        </w:rPr>
        <w:t>מנתוני המועצה עולה כי מספרן המצטבר של שעות ההשגחה בבתי עסק אלו הוא 24. המשגיח</w:t>
      </w:r>
      <w:r w:rsidRPr="00B737AC">
        <w:rPr>
          <w:rFonts w:ascii="Tahoma" w:hAnsi="Tahoma" w:cs="Tahoma"/>
          <w:b/>
          <w:sz w:val="17"/>
          <w:szCs w:val="17"/>
          <w:rtl/>
        </w:rPr>
        <w:t xml:space="preserve"> </w:t>
      </w:r>
      <w:r w:rsidRPr="00B737AC">
        <w:rPr>
          <w:rFonts w:ascii="Tahoma" w:hAnsi="Tahoma" w:cs="Tahoma" w:hint="cs"/>
          <w:b/>
          <w:sz w:val="17"/>
          <w:szCs w:val="17"/>
          <w:rtl/>
        </w:rPr>
        <w:t>התבקש</w:t>
      </w:r>
      <w:r w:rsidRPr="00B737AC">
        <w:rPr>
          <w:rFonts w:ascii="Tahoma" w:hAnsi="Tahoma" w:cs="Tahoma"/>
          <w:b/>
          <w:sz w:val="17"/>
          <w:szCs w:val="17"/>
          <w:rtl/>
        </w:rPr>
        <w:t xml:space="preserve"> לציין את </w:t>
      </w:r>
      <w:r w:rsidRPr="00B737AC">
        <w:rPr>
          <w:rFonts w:ascii="Tahoma" w:hAnsi="Tahoma" w:cs="Tahoma" w:hint="cs"/>
          <w:b/>
          <w:sz w:val="17"/>
          <w:szCs w:val="17"/>
          <w:rtl/>
        </w:rPr>
        <w:t>מספר</w:t>
      </w:r>
      <w:r w:rsidRPr="00B737AC">
        <w:rPr>
          <w:rFonts w:ascii="Tahoma" w:hAnsi="Tahoma" w:cs="Tahoma"/>
          <w:b/>
          <w:sz w:val="17"/>
          <w:szCs w:val="17"/>
          <w:rtl/>
        </w:rPr>
        <w:t xml:space="preserve"> </w:t>
      </w:r>
      <w:r w:rsidRPr="00B737AC">
        <w:rPr>
          <w:rFonts w:ascii="Tahoma" w:hAnsi="Tahoma" w:cs="Tahoma" w:hint="cs"/>
          <w:b/>
          <w:sz w:val="17"/>
          <w:szCs w:val="17"/>
          <w:rtl/>
        </w:rPr>
        <w:t>שעות</w:t>
      </w:r>
      <w:r w:rsidRPr="00B737AC">
        <w:rPr>
          <w:rFonts w:ascii="Tahoma" w:hAnsi="Tahoma" w:cs="Tahoma"/>
          <w:b/>
          <w:sz w:val="17"/>
          <w:szCs w:val="17"/>
          <w:rtl/>
        </w:rPr>
        <w:t xml:space="preserve"> </w:t>
      </w:r>
      <w:r w:rsidRPr="00B737AC">
        <w:rPr>
          <w:rFonts w:ascii="Tahoma" w:hAnsi="Tahoma" w:cs="Tahoma" w:hint="cs"/>
          <w:b/>
          <w:sz w:val="17"/>
          <w:szCs w:val="17"/>
          <w:rtl/>
        </w:rPr>
        <w:t>ההשגחה</w:t>
      </w:r>
      <w:r w:rsidRPr="00B737AC">
        <w:rPr>
          <w:rFonts w:ascii="Tahoma" w:hAnsi="Tahoma" w:cs="Tahoma"/>
          <w:b/>
          <w:sz w:val="17"/>
          <w:szCs w:val="17"/>
          <w:rtl/>
        </w:rPr>
        <w:t xml:space="preserve"> </w:t>
      </w:r>
      <w:r w:rsidRPr="00B737AC">
        <w:rPr>
          <w:rFonts w:ascii="Tahoma" w:hAnsi="Tahoma" w:cs="Tahoma" w:hint="cs"/>
          <w:b/>
          <w:sz w:val="17"/>
          <w:szCs w:val="17"/>
          <w:rtl/>
        </w:rPr>
        <w:t>שלו</w:t>
      </w:r>
      <w:r w:rsidRPr="00B737AC">
        <w:rPr>
          <w:rFonts w:ascii="Tahoma" w:hAnsi="Tahoma" w:cs="Tahoma"/>
          <w:b/>
          <w:sz w:val="17"/>
          <w:szCs w:val="17"/>
          <w:rtl/>
        </w:rPr>
        <w:t xml:space="preserve"> </w:t>
      </w:r>
      <w:r w:rsidRPr="00B737AC">
        <w:rPr>
          <w:rFonts w:ascii="Tahoma" w:hAnsi="Tahoma" w:cs="Tahoma" w:hint="cs"/>
          <w:b/>
          <w:sz w:val="17"/>
          <w:szCs w:val="17"/>
          <w:rtl/>
        </w:rPr>
        <w:t>בפועל</w:t>
      </w:r>
      <w:r w:rsidRPr="00B737AC">
        <w:rPr>
          <w:rFonts w:ascii="Tahoma" w:hAnsi="Tahoma" w:cs="Tahoma"/>
          <w:b/>
          <w:sz w:val="17"/>
          <w:szCs w:val="17"/>
          <w:rtl/>
        </w:rPr>
        <w:t xml:space="preserve"> </w:t>
      </w:r>
      <w:r w:rsidRPr="00B737AC">
        <w:rPr>
          <w:rFonts w:ascii="Tahoma" w:hAnsi="Tahoma" w:cs="Tahoma" w:hint="cs"/>
          <w:b/>
          <w:sz w:val="17"/>
          <w:szCs w:val="17"/>
          <w:rtl/>
        </w:rPr>
        <w:t>בכל</w:t>
      </w:r>
      <w:r w:rsidRPr="00B737AC">
        <w:rPr>
          <w:rFonts w:ascii="Tahoma" w:hAnsi="Tahoma" w:cs="Tahoma"/>
          <w:b/>
          <w:sz w:val="17"/>
          <w:szCs w:val="17"/>
          <w:rtl/>
        </w:rPr>
        <w:t xml:space="preserve"> </w:t>
      </w:r>
      <w:r w:rsidRPr="00B737AC">
        <w:rPr>
          <w:rFonts w:ascii="Tahoma" w:hAnsi="Tahoma" w:cs="Tahoma" w:hint="cs"/>
          <w:b/>
          <w:sz w:val="17"/>
          <w:szCs w:val="17"/>
          <w:rtl/>
        </w:rPr>
        <w:t>אחד</w:t>
      </w:r>
      <w:r w:rsidRPr="00B737AC">
        <w:rPr>
          <w:rFonts w:ascii="Tahoma" w:hAnsi="Tahoma" w:cs="Tahoma"/>
          <w:b/>
          <w:sz w:val="17"/>
          <w:szCs w:val="17"/>
          <w:rtl/>
        </w:rPr>
        <w:t xml:space="preserve"> </w:t>
      </w:r>
      <w:r w:rsidRPr="00B737AC">
        <w:rPr>
          <w:rFonts w:ascii="Tahoma" w:hAnsi="Tahoma" w:cs="Tahoma" w:hint="cs"/>
          <w:b/>
          <w:sz w:val="17"/>
          <w:szCs w:val="17"/>
          <w:rtl/>
        </w:rPr>
        <w:t>מבתי</w:t>
      </w:r>
      <w:r w:rsidRPr="00B737AC">
        <w:rPr>
          <w:rFonts w:ascii="Tahoma" w:hAnsi="Tahoma" w:cs="Tahoma"/>
          <w:b/>
          <w:sz w:val="17"/>
          <w:szCs w:val="17"/>
          <w:rtl/>
        </w:rPr>
        <w:t xml:space="preserve"> </w:t>
      </w:r>
      <w:r w:rsidRPr="00B737AC">
        <w:rPr>
          <w:rFonts w:ascii="Tahoma" w:hAnsi="Tahoma" w:cs="Tahoma" w:hint="cs"/>
          <w:b/>
          <w:sz w:val="17"/>
          <w:szCs w:val="17"/>
          <w:rtl/>
        </w:rPr>
        <w:t>העסק,</w:t>
      </w:r>
      <w:r w:rsidRPr="00B737AC">
        <w:rPr>
          <w:rFonts w:ascii="Tahoma" w:hAnsi="Tahoma" w:cs="Tahoma"/>
          <w:b/>
          <w:sz w:val="17"/>
          <w:szCs w:val="17"/>
          <w:rtl/>
        </w:rPr>
        <w:t xml:space="preserve"> </w:t>
      </w:r>
      <w:r w:rsidR="0051777B">
        <w:rPr>
          <w:rFonts w:ascii="Tahoma" w:hAnsi="Tahoma" w:cs="Tahoma" w:hint="cs"/>
          <w:b/>
          <w:sz w:val="17"/>
          <w:szCs w:val="17"/>
          <w:rtl/>
        </w:rPr>
        <w:t>ו</w:t>
      </w:r>
      <w:r w:rsidRPr="00B737AC">
        <w:rPr>
          <w:rFonts w:ascii="Tahoma" w:hAnsi="Tahoma" w:cs="Tahoma" w:hint="cs"/>
          <w:b/>
          <w:sz w:val="17"/>
          <w:szCs w:val="17"/>
          <w:rtl/>
        </w:rPr>
        <w:t>סך</w:t>
      </w:r>
      <w:r w:rsidRPr="00B737AC">
        <w:rPr>
          <w:rFonts w:ascii="Tahoma" w:hAnsi="Tahoma" w:cs="Tahoma"/>
          <w:b/>
          <w:sz w:val="17"/>
          <w:szCs w:val="17"/>
          <w:rtl/>
        </w:rPr>
        <w:t xml:space="preserve"> </w:t>
      </w:r>
      <w:r w:rsidRPr="00B737AC">
        <w:rPr>
          <w:rFonts w:ascii="Tahoma" w:hAnsi="Tahoma" w:cs="Tahoma" w:hint="cs"/>
          <w:b/>
          <w:sz w:val="17"/>
          <w:szCs w:val="17"/>
          <w:rtl/>
        </w:rPr>
        <w:t>כל</w:t>
      </w:r>
      <w:r w:rsidRPr="00B737AC">
        <w:rPr>
          <w:rFonts w:ascii="Tahoma" w:hAnsi="Tahoma" w:cs="Tahoma"/>
          <w:b/>
          <w:sz w:val="17"/>
          <w:szCs w:val="17"/>
          <w:rtl/>
        </w:rPr>
        <w:t xml:space="preserve"> </w:t>
      </w:r>
      <w:r w:rsidRPr="00B737AC">
        <w:rPr>
          <w:rFonts w:ascii="Tahoma" w:hAnsi="Tahoma" w:cs="Tahoma" w:hint="cs"/>
          <w:b/>
          <w:sz w:val="17"/>
          <w:szCs w:val="17"/>
          <w:rtl/>
        </w:rPr>
        <w:t>השעות</w:t>
      </w:r>
      <w:r w:rsidRPr="00B737AC">
        <w:rPr>
          <w:rFonts w:ascii="Tahoma" w:hAnsi="Tahoma" w:cs="Tahoma"/>
          <w:b/>
          <w:sz w:val="17"/>
          <w:szCs w:val="17"/>
          <w:rtl/>
        </w:rPr>
        <w:t xml:space="preserve"> </w:t>
      </w:r>
      <w:r w:rsidRPr="00B737AC">
        <w:rPr>
          <w:rFonts w:ascii="Tahoma" w:hAnsi="Tahoma" w:cs="Tahoma" w:hint="cs"/>
          <w:b/>
          <w:sz w:val="17"/>
          <w:szCs w:val="17"/>
          <w:rtl/>
        </w:rPr>
        <w:t>שנקב</w:t>
      </w:r>
      <w:r w:rsidRPr="00B737AC">
        <w:rPr>
          <w:rFonts w:ascii="Tahoma" w:hAnsi="Tahoma" w:cs="Tahoma"/>
          <w:b/>
          <w:sz w:val="17"/>
          <w:szCs w:val="17"/>
          <w:rtl/>
        </w:rPr>
        <w:t xml:space="preserve"> </w:t>
      </w:r>
      <w:r w:rsidRPr="00B737AC">
        <w:rPr>
          <w:rFonts w:ascii="Tahoma" w:hAnsi="Tahoma" w:cs="Tahoma" w:hint="cs"/>
          <w:b/>
          <w:sz w:val="17"/>
          <w:szCs w:val="17"/>
          <w:rtl/>
        </w:rPr>
        <w:t>הסתכם</w:t>
      </w:r>
      <w:r w:rsidRPr="00B737AC">
        <w:rPr>
          <w:rFonts w:ascii="Tahoma" w:hAnsi="Tahoma" w:cs="Tahoma"/>
          <w:b/>
          <w:sz w:val="17"/>
          <w:szCs w:val="17"/>
          <w:rtl/>
        </w:rPr>
        <w:t xml:space="preserve"> </w:t>
      </w:r>
      <w:r w:rsidRPr="00B737AC">
        <w:rPr>
          <w:rFonts w:ascii="Tahoma" w:hAnsi="Tahoma" w:cs="Tahoma" w:hint="cs"/>
          <w:b/>
          <w:sz w:val="17"/>
          <w:szCs w:val="17"/>
          <w:rtl/>
        </w:rPr>
        <w:t>ב</w:t>
      </w:r>
      <w:r w:rsidRPr="00B737AC">
        <w:rPr>
          <w:rFonts w:ascii="Tahoma" w:hAnsi="Tahoma" w:cs="Tahoma"/>
          <w:b/>
          <w:sz w:val="17"/>
          <w:szCs w:val="17"/>
          <w:rtl/>
        </w:rPr>
        <w:t>-</w:t>
      </w:r>
      <w:r w:rsidRPr="00B737AC">
        <w:rPr>
          <w:rFonts w:ascii="Tahoma" w:hAnsi="Tahoma" w:cs="Tahoma" w:hint="cs"/>
          <w:b/>
          <w:sz w:val="17"/>
          <w:szCs w:val="17"/>
          <w:rtl/>
        </w:rPr>
        <w:t>24</w:t>
      </w:r>
      <w:r w:rsidRPr="00B737AC">
        <w:rPr>
          <w:rFonts w:ascii="Tahoma" w:hAnsi="Tahoma" w:cs="Tahoma"/>
          <w:b/>
          <w:sz w:val="17"/>
          <w:szCs w:val="17"/>
          <w:rtl/>
        </w:rPr>
        <w:t xml:space="preserve"> </w:t>
      </w:r>
      <w:r w:rsidRPr="00B737AC">
        <w:rPr>
          <w:rFonts w:ascii="Tahoma" w:hAnsi="Tahoma" w:cs="Tahoma" w:hint="cs"/>
          <w:b/>
          <w:sz w:val="17"/>
          <w:szCs w:val="17"/>
          <w:rtl/>
        </w:rPr>
        <w:t>שעות</w:t>
      </w:r>
      <w:r w:rsidRPr="00B737AC">
        <w:rPr>
          <w:rFonts w:ascii="Tahoma" w:hAnsi="Tahoma" w:cs="Tahoma"/>
          <w:b/>
          <w:sz w:val="17"/>
          <w:szCs w:val="17"/>
          <w:rtl/>
        </w:rPr>
        <w:t xml:space="preserve"> </w:t>
      </w:r>
      <w:r w:rsidRPr="00B737AC">
        <w:rPr>
          <w:rFonts w:ascii="Tahoma" w:hAnsi="Tahoma" w:cs="Tahoma" w:hint="cs"/>
          <w:b/>
          <w:sz w:val="17"/>
          <w:szCs w:val="17"/>
          <w:rtl/>
        </w:rPr>
        <w:t>מדי</w:t>
      </w:r>
      <w:r w:rsidRPr="00B737AC">
        <w:rPr>
          <w:rFonts w:ascii="Tahoma" w:hAnsi="Tahoma" w:cs="Tahoma"/>
          <w:b/>
          <w:sz w:val="17"/>
          <w:szCs w:val="17"/>
          <w:rtl/>
        </w:rPr>
        <w:t xml:space="preserve"> </w:t>
      </w:r>
      <w:r w:rsidRPr="00B737AC">
        <w:rPr>
          <w:rFonts w:ascii="Tahoma" w:hAnsi="Tahoma" w:cs="Tahoma" w:hint="cs"/>
          <w:b/>
          <w:sz w:val="17"/>
          <w:szCs w:val="17"/>
          <w:rtl/>
        </w:rPr>
        <w:t>יום.</w:t>
      </w:r>
    </w:p>
    <w:p w:rsidR="006A0E07" w:rsidRPr="00B737AC" w:rsidP="00F41B61">
      <w:pPr>
        <w:pStyle w:val="RESHET"/>
        <w:rPr>
          <w:rtl/>
        </w:rPr>
      </w:pPr>
      <w:r w:rsidRPr="0012789B">
        <w:rPr>
          <w:noProof/>
          <w:rtl/>
          <w:lang w:eastAsia="en-US"/>
        </w:rPr>
        <mc:AlternateContent>
          <mc:Choice Requires="wps">
            <w:drawing>
              <wp:anchor distT="0" distB="0" distL="114300" distR="114300" simplePos="0" relativeHeight="251676672" behindDoc="1" locked="0" layoutInCell="1" allowOverlap="1">
                <wp:simplePos x="0" y="0"/>
                <wp:positionH relativeFrom="margin">
                  <wp:posOffset>-431800</wp:posOffset>
                </wp:positionH>
                <wp:positionV relativeFrom="margin">
                  <wp:align>top</wp:align>
                </wp:positionV>
                <wp:extent cx="1619885" cy="4705350"/>
                <wp:effectExtent l="0" t="0" r="0" b="0"/>
                <wp:wrapNone/>
                <wp:docPr id="3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4705350"/>
                        </a:xfrm>
                        <a:prstGeom prst="rect">
                          <a:avLst/>
                        </a:prstGeom>
                        <a:noFill/>
                        <a:ln w="9525">
                          <a:noFill/>
                          <a:miter lim="800000"/>
                          <a:headEnd/>
                          <a:tailEnd/>
                        </a:ln>
                      </wps:spPr>
                      <wps:txbx>
                        <w:txbxContent>
                          <w:p w:rsidR="00D007E4" w:rsidRPr="00373C5D" w:rsidP="0051777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71491175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6863701"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0D2C70">
                            <w:pPr>
                              <w:spacing w:after="0" w:line="240" w:lineRule="auto"/>
                              <w:rPr>
                                <w:color w:val="0B5294"/>
                                <w:spacing w:val="-4"/>
                                <w:sz w:val="24"/>
                                <w:szCs w:val="24"/>
                                <w:rtl/>
                                <w:cs/>
                              </w:rPr>
                            </w:pPr>
                            <w:r>
                              <w:rPr>
                                <w:rFonts w:cs="Tahoma" w:hint="cs"/>
                                <w:color w:val="0B5294"/>
                                <w:spacing w:val="-4"/>
                                <w:sz w:val="24"/>
                                <w:szCs w:val="24"/>
                                <w:rtl/>
                              </w:rPr>
                              <w:t xml:space="preserve">במועצה הדתית נתניה </w:t>
                            </w:r>
                            <w:r w:rsidRPr="0051777B">
                              <w:rPr>
                                <w:rFonts w:cs="Tahoma" w:hint="eastAsia"/>
                                <w:color w:val="0B5294"/>
                                <w:spacing w:val="-4"/>
                                <w:sz w:val="24"/>
                                <w:szCs w:val="24"/>
                                <w:rtl/>
                              </w:rPr>
                              <w:t>נמצא</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xml:space="preserve"> 15 </w:t>
                            </w:r>
                            <w:r w:rsidRPr="0051777B">
                              <w:rPr>
                                <w:rFonts w:cs="Tahoma" w:hint="eastAsia"/>
                                <w:color w:val="0B5294"/>
                                <w:spacing w:val="-4"/>
                                <w:sz w:val="24"/>
                                <w:szCs w:val="24"/>
                                <w:rtl/>
                              </w:rPr>
                              <w:t>מתוך</w:t>
                            </w:r>
                            <w:r w:rsidRPr="0051777B">
                              <w:rPr>
                                <w:rFonts w:cs="Tahoma"/>
                                <w:color w:val="0B5294"/>
                                <w:spacing w:val="-4"/>
                                <w:sz w:val="24"/>
                                <w:szCs w:val="24"/>
                                <w:rtl/>
                              </w:rPr>
                              <w:t xml:space="preserve"> 177 </w:t>
                            </w:r>
                            <w:r w:rsidRPr="0051777B">
                              <w:rPr>
                                <w:rFonts w:cs="Tahoma" w:hint="eastAsia"/>
                                <w:color w:val="0B5294"/>
                                <w:spacing w:val="-4"/>
                                <w:sz w:val="24"/>
                                <w:szCs w:val="24"/>
                                <w:rtl/>
                              </w:rPr>
                              <w:t>המשגיחים</w:t>
                            </w:r>
                            <w:r w:rsidRPr="0051777B">
                              <w:rPr>
                                <w:rFonts w:cs="Tahoma"/>
                                <w:color w:val="0B5294"/>
                                <w:spacing w:val="-4"/>
                                <w:sz w:val="24"/>
                                <w:szCs w:val="24"/>
                                <w:rtl/>
                              </w:rPr>
                              <w:t xml:space="preserve"> (8.5%) </w:t>
                            </w:r>
                            <w:r w:rsidRPr="0051777B">
                              <w:rPr>
                                <w:rFonts w:cs="Tahoma" w:hint="eastAsia"/>
                                <w:color w:val="0B5294"/>
                                <w:spacing w:val="-4"/>
                                <w:sz w:val="24"/>
                                <w:szCs w:val="24"/>
                                <w:rtl/>
                              </w:rPr>
                              <w:t>קיבלו</w:t>
                            </w:r>
                            <w:r w:rsidRPr="0051777B">
                              <w:rPr>
                                <w:rFonts w:cs="Tahoma"/>
                                <w:color w:val="0B5294"/>
                                <w:spacing w:val="-4"/>
                                <w:sz w:val="24"/>
                                <w:szCs w:val="24"/>
                                <w:rtl/>
                              </w:rPr>
                              <w:t xml:space="preserve"> </w:t>
                            </w:r>
                            <w:r w:rsidRPr="0051777B">
                              <w:rPr>
                                <w:rFonts w:cs="Tahoma" w:hint="eastAsia"/>
                                <w:color w:val="0B5294"/>
                                <w:spacing w:val="-4"/>
                                <w:sz w:val="24"/>
                                <w:szCs w:val="24"/>
                                <w:rtl/>
                              </w:rPr>
                              <w:t>להשגחתם</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השגחה</w:t>
                            </w:r>
                            <w:r w:rsidRPr="0051777B">
                              <w:rPr>
                                <w:rFonts w:cs="Tahoma"/>
                                <w:color w:val="0B5294"/>
                                <w:spacing w:val="-4"/>
                                <w:sz w:val="24"/>
                                <w:szCs w:val="24"/>
                                <w:rtl/>
                              </w:rPr>
                              <w:t xml:space="preserve"> </w:t>
                            </w:r>
                            <w:r w:rsidRPr="0051777B">
                              <w:rPr>
                                <w:rFonts w:cs="Tahoma" w:hint="eastAsia"/>
                                <w:color w:val="0B5294"/>
                                <w:spacing w:val="-4"/>
                                <w:sz w:val="24"/>
                                <w:szCs w:val="24"/>
                                <w:rtl/>
                              </w:rPr>
                              <w:t>מצטבר</w:t>
                            </w:r>
                            <w:r w:rsidRPr="0051777B">
                              <w:rPr>
                                <w:rFonts w:cs="Tahoma"/>
                                <w:color w:val="0B5294"/>
                                <w:spacing w:val="-4"/>
                                <w:sz w:val="24"/>
                                <w:szCs w:val="24"/>
                                <w:rtl/>
                              </w:rPr>
                              <w:t xml:space="preserve"> </w:t>
                            </w:r>
                            <w:r w:rsidRPr="0051777B">
                              <w:rPr>
                                <w:rFonts w:cs="Tahoma" w:hint="eastAsia"/>
                                <w:color w:val="0B5294"/>
                                <w:spacing w:val="-4"/>
                                <w:sz w:val="24"/>
                                <w:szCs w:val="24"/>
                                <w:rtl/>
                              </w:rPr>
                              <w:t>שהוא</w:t>
                            </w:r>
                            <w:r w:rsidRPr="0051777B">
                              <w:rPr>
                                <w:rFonts w:cs="Tahoma"/>
                                <w:color w:val="0B5294"/>
                                <w:spacing w:val="-4"/>
                                <w:sz w:val="24"/>
                                <w:szCs w:val="24"/>
                                <w:rtl/>
                              </w:rPr>
                              <w:t xml:space="preserve"> </w:t>
                            </w:r>
                            <w:r w:rsidRPr="0051777B">
                              <w:rPr>
                                <w:rFonts w:cs="Tahoma" w:hint="eastAsia"/>
                                <w:color w:val="0B5294"/>
                                <w:spacing w:val="-4"/>
                                <w:sz w:val="24"/>
                                <w:szCs w:val="24"/>
                                <w:rtl/>
                              </w:rPr>
                              <w:t>בלתי</w:t>
                            </w:r>
                            <w:r w:rsidRPr="0051777B">
                              <w:rPr>
                                <w:rFonts w:cs="Tahoma"/>
                                <w:color w:val="0B5294"/>
                                <w:spacing w:val="-4"/>
                                <w:sz w:val="24"/>
                                <w:szCs w:val="24"/>
                                <w:rtl/>
                              </w:rPr>
                              <w:t xml:space="preserve"> </w:t>
                            </w:r>
                            <w:r w:rsidRPr="0051777B">
                              <w:rPr>
                                <w:rFonts w:cs="Tahoma" w:hint="eastAsia"/>
                                <w:color w:val="0B5294"/>
                                <w:spacing w:val="-4"/>
                                <w:sz w:val="24"/>
                                <w:szCs w:val="24"/>
                                <w:rtl/>
                              </w:rPr>
                              <w:t>סביר</w:t>
                            </w:r>
                            <w:r w:rsidRPr="0051777B">
                              <w:rPr>
                                <w:rFonts w:cs="Tahoma"/>
                                <w:color w:val="0B5294"/>
                                <w:spacing w:val="-4"/>
                                <w:sz w:val="24"/>
                                <w:szCs w:val="24"/>
                                <w:rtl/>
                              </w:rPr>
                              <w:t xml:space="preserve"> </w:t>
                            </w:r>
                            <w:r w:rsidRPr="0051777B">
                              <w:rPr>
                                <w:rFonts w:cs="Tahoma" w:hint="eastAsia"/>
                                <w:color w:val="0B5294"/>
                                <w:spacing w:val="-4"/>
                                <w:sz w:val="24"/>
                                <w:szCs w:val="24"/>
                                <w:rtl/>
                              </w:rPr>
                              <w:t>או</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ניתן</w:t>
                            </w:r>
                            <w:r w:rsidRPr="0051777B">
                              <w:rPr>
                                <w:rFonts w:cs="Tahoma"/>
                                <w:color w:val="0B5294"/>
                                <w:spacing w:val="-4"/>
                                <w:sz w:val="24"/>
                                <w:szCs w:val="24"/>
                                <w:rtl/>
                              </w:rPr>
                              <w:t xml:space="preserve"> </w:t>
                            </w:r>
                            <w:r w:rsidRPr="0051777B">
                              <w:rPr>
                                <w:rFonts w:cs="Tahoma" w:hint="eastAsia"/>
                                <w:color w:val="0B5294"/>
                                <w:spacing w:val="-4"/>
                                <w:sz w:val="24"/>
                                <w:szCs w:val="24"/>
                                <w:rtl/>
                              </w:rPr>
                              <w:t>לבצעו</w:t>
                            </w:r>
                            <w:r w:rsidRPr="0051777B">
                              <w:rPr>
                                <w:rFonts w:cs="Tahoma"/>
                                <w:color w:val="0B5294"/>
                                <w:spacing w:val="-4"/>
                                <w:sz w:val="24"/>
                                <w:szCs w:val="24"/>
                                <w:rtl/>
                              </w:rPr>
                              <w:t xml:space="preserve"> - 21-12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r w:rsidRPr="0051777B">
                              <w:rPr>
                                <w:rFonts w:cs="Tahoma"/>
                                <w:color w:val="0B5294"/>
                                <w:spacing w:val="-4"/>
                                <w:sz w:val="24"/>
                                <w:szCs w:val="24"/>
                                <w:rtl/>
                              </w:rPr>
                              <w:t xml:space="preserve">. </w:t>
                            </w:r>
                            <w:r w:rsidRPr="0051777B">
                              <w:rPr>
                                <w:rFonts w:cs="Tahoma" w:hint="eastAsia"/>
                                <w:color w:val="0B5294"/>
                                <w:spacing w:val="-4"/>
                                <w:sz w:val="24"/>
                                <w:szCs w:val="24"/>
                                <w:rtl/>
                              </w:rPr>
                              <w:t>למשל</w:t>
                            </w:r>
                            <w:r w:rsidRPr="0051777B">
                              <w:rPr>
                                <w:rFonts w:cs="Tahoma"/>
                                <w:color w:val="0B5294"/>
                                <w:spacing w:val="-4"/>
                                <w:sz w:val="24"/>
                                <w:szCs w:val="24"/>
                                <w:rtl/>
                              </w:rPr>
                              <w:t xml:space="preserve">: </w:t>
                            </w:r>
                            <w:r w:rsidRPr="0051777B">
                              <w:rPr>
                                <w:rFonts w:cs="Tahoma" w:hint="eastAsia"/>
                                <w:color w:val="0B5294"/>
                                <w:spacing w:val="-4"/>
                                <w:sz w:val="24"/>
                                <w:szCs w:val="24"/>
                                <w:rtl/>
                              </w:rPr>
                              <w:t>משגיח</w:t>
                            </w:r>
                            <w:r w:rsidRPr="0051777B">
                              <w:rPr>
                                <w:rFonts w:cs="Tahoma"/>
                                <w:color w:val="0B5294"/>
                                <w:spacing w:val="-4"/>
                                <w:sz w:val="24"/>
                                <w:szCs w:val="24"/>
                                <w:rtl/>
                              </w:rPr>
                              <w:t xml:space="preserve"> </w:t>
                            </w:r>
                            <w:r w:rsidRPr="0051777B">
                              <w:rPr>
                                <w:rFonts w:cs="Tahoma" w:hint="eastAsia"/>
                                <w:color w:val="0B5294"/>
                                <w:spacing w:val="-4"/>
                                <w:sz w:val="24"/>
                                <w:szCs w:val="24"/>
                                <w:rtl/>
                              </w:rPr>
                              <w:t>ג</w:t>
                            </w:r>
                            <w:r w:rsidRPr="0051777B">
                              <w:rPr>
                                <w:rFonts w:cs="Tahoma"/>
                                <w:color w:val="0B5294"/>
                                <w:spacing w:val="-4"/>
                                <w:sz w:val="24"/>
                                <w:szCs w:val="24"/>
                                <w:rtl/>
                              </w:rPr>
                              <w:t xml:space="preserve">' </w:t>
                            </w:r>
                            <w:r w:rsidRPr="0051777B">
                              <w:rPr>
                                <w:rFonts w:cs="Tahoma" w:hint="eastAsia"/>
                                <w:color w:val="0B5294"/>
                                <w:spacing w:val="-4"/>
                                <w:sz w:val="24"/>
                                <w:szCs w:val="24"/>
                                <w:rtl/>
                              </w:rPr>
                              <w:t>הוצב</w:t>
                            </w:r>
                            <w:r w:rsidRPr="0051777B">
                              <w:rPr>
                                <w:rFonts w:cs="Tahoma"/>
                                <w:color w:val="0B5294"/>
                                <w:spacing w:val="-4"/>
                                <w:sz w:val="24"/>
                                <w:szCs w:val="24"/>
                                <w:rtl/>
                              </w:rPr>
                              <w:t xml:space="preserve"> </w:t>
                            </w:r>
                            <w:r w:rsidRPr="0051777B">
                              <w:rPr>
                                <w:rFonts w:cs="Tahoma" w:hint="eastAsia"/>
                                <w:color w:val="0B5294"/>
                                <w:spacing w:val="-4"/>
                                <w:sz w:val="24"/>
                                <w:szCs w:val="24"/>
                                <w:rtl/>
                              </w:rPr>
                              <w:t>כמשגיח</w:t>
                            </w:r>
                            <w:r w:rsidRPr="0051777B">
                              <w:rPr>
                                <w:rFonts w:cs="Tahoma"/>
                                <w:color w:val="0B5294"/>
                                <w:spacing w:val="-4"/>
                                <w:sz w:val="24"/>
                                <w:szCs w:val="24"/>
                                <w:rtl/>
                              </w:rPr>
                              <w:t xml:space="preserve"> </w:t>
                            </w:r>
                            <w:r w:rsidRPr="0051777B">
                              <w:rPr>
                                <w:rFonts w:cs="Tahoma" w:hint="eastAsia"/>
                                <w:color w:val="0B5294"/>
                                <w:spacing w:val="-4"/>
                                <w:sz w:val="24"/>
                                <w:szCs w:val="24"/>
                                <w:rtl/>
                              </w:rPr>
                              <w:t>בשבעה</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בנתניה</w:t>
                            </w:r>
                            <w:r w:rsidRPr="0051777B">
                              <w:rPr>
                                <w:rFonts w:cs="Tahoma"/>
                                <w:color w:val="0B5294"/>
                                <w:spacing w:val="-4"/>
                                <w:sz w:val="24"/>
                                <w:szCs w:val="24"/>
                                <w:rtl/>
                              </w:rPr>
                              <w:t xml:space="preserve"> </w:t>
                            </w:r>
                            <w:r w:rsidRPr="0051777B">
                              <w:rPr>
                                <w:rFonts w:cs="Tahoma" w:hint="eastAsia"/>
                                <w:color w:val="0B5294"/>
                                <w:spacing w:val="-4"/>
                                <w:sz w:val="24"/>
                                <w:szCs w:val="24"/>
                                <w:rtl/>
                              </w:rPr>
                              <w:t>והיקף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ההשגחה</w:t>
                            </w:r>
                            <w:r w:rsidRPr="0051777B">
                              <w:rPr>
                                <w:rFonts w:cs="Tahoma"/>
                                <w:color w:val="0B5294"/>
                                <w:spacing w:val="-4"/>
                                <w:sz w:val="24"/>
                                <w:szCs w:val="24"/>
                                <w:rtl/>
                              </w:rPr>
                              <w:t xml:space="preserve"> </w:t>
                            </w:r>
                            <w:r w:rsidRPr="0051777B">
                              <w:rPr>
                                <w:rFonts w:cs="Tahoma" w:hint="eastAsia"/>
                                <w:color w:val="0B5294"/>
                                <w:spacing w:val="-4"/>
                                <w:sz w:val="24"/>
                                <w:szCs w:val="24"/>
                                <w:rtl/>
                              </w:rPr>
                              <w:t>שלו</w:t>
                            </w:r>
                            <w:r w:rsidRPr="0051777B">
                              <w:rPr>
                                <w:rFonts w:cs="Tahoma"/>
                                <w:color w:val="0B5294"/>
                                <w:spacing w:val="-4"/>
                                <w:sz w:val="24"/>
                                <w:szCs w:val="24"/>
                                <w:rtl/>
                              </w:rPr>
                              <w:t xml:space="preserve"> </w:t>
                            </w:r>
                            <w:r w:rsidRPr="0051777B">
                              <w:rPr>
                                <w:rFonts w:cs="Tahoma" w:hint="eastAsia"/>
                                <w:color w:val="0B5294"/>
                                <w:spacing w:val="-4"/>
                                <w:sz w:val="24"/>
                                <w:szCs w:val="24"/>
                                <w:rtl/>
                              </w:rPr>
                              <w:t>מסתכם</w:t>
                            </w:r>
                            <w:r w:rsidRPr="0051777B">
                              <w:rPr>
                                <w:rFonts w:cs="Tahoma"/>
                                <w:color w:val="0B5294"/>
                                <w:spacing w:val="-4"/>
                                <w:sz w:val="24"/>
                                <w:szCs w:val="24"/>
                                <w:rtl/>
                              </w:rPr>
                              <w:t xml:space="preserve"> </w:t>
                            </w:r>
                            <w:r w:rsidRPr="0051777B">
                              <w:rPr>
                                <w:rFonts w:cs="Tahoma" w:hint="eastAsia"/>
                                <w:color w:val="0B5294"/>
                                <w:spacing w:val="-4"/>
                                <w:sz w:val="24"/>
                                <w:szCs w:val="24"/>
                                <w:rtl/>
                              </w:rPr>
                              <w:t>ב</w:t>
                            </w:r>
                            <w:r w:rsidRPr="0051777B">
                              <w:rPr>
                                <w:rFonts w:cs="Tahoma"/>
                                <w:color w:val="0B5294"/>
                                <w:spacing w:val="-4"/>
                                <w:sz w:val="24"/>
                                <w:szCs w:val="24"/>
                                <w:rtl/>
                              </w:rPr>
                              <w:t>-2</w:t>
                            </w:r>
                            <w:r w:rsidR="000D2C70">
                              <w:rPr>
                                <w:rFonts w:cs="Tahoma" w:hint="cs"/>
                                <w:color w:val="0B5294"/>
                                <w:spacing w:val="-4"/>
                                <w:sz w:val="24"/>
                                <w:szCs w:val="24"/>
                                <w:rtl/>
                              </w:rPr>
                              <w:t>1</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r w:rsidRPr="0051777B">
                              <w:rPr>
                                <w:rFonts w:cs="Tahoma"/>
                                <w:color w:val="0B5294"/>
                                <w:spacing w:val="-4"/>
                                <w:sz w:val="24"/>
                                <w:szCs w:val="24"/>
                                <w:rtl/>
                              </w:rPr>
                              <w:t xml:space="preserve">; </w:t>
                            </w:r>
                            <w:r w:rsidRPr="0051777B">
                              <w:rPr>
                                <w:rFonts w:cs="Tahoma" w:hint="eastAsia"/>
                                <w:color w:val="0B5294"/>
                                <w:spacing w:val="-4"/>
                                <w:sz w:val="24"/>
                                <w:szCs w:val="24"/>
                                <w:rtl/>
                              </w:rPr>
                              <w:t>משגיח</w:t>
                            </w:r>
                            <w:r w:rsidRPr="0051777B">
                              <w:rPr>
                                <w:rFonts w:cs="Tahoma"/>
                                <w:color w:val="0B5294"/>
                                <w:spacing w:val="-4"/>
                                <w:sz w:val="24"/>
                                <w:szCs w:val="24"/>
                                <w:rtl/>
                              </w:rPr>
                              <w:t xml:space="preserve"> </w:t>
                            </w:r>
                            <w:r w:rsidRPr="0051777B">
                              <w:rPr>
                                <w:rFonts w:cs="Tahoma" w:hint="eastAsia"/>
                                <w:color w:val="0B5294"/>
                                <w:spacing w:val="-4"/>
                                <w:sz w:val="24"/>
                                <w:szCs w:val="24"/>
                                <w:rtl/>
                              </w:rPr>
                              <w:t>ד</w:t>
                            </w:r>
                            <w:r w:rsidRPr="0051777B">
                              <w:rPr>
                                <w:rFonts w:cs="Tahoma"/>
                                <w:color w:val="0B5294"/>
                                <w:spacing w:val="-4"/>
                                <w:sz w:val="24"/>
                                <w:szCs w:val="24"/>
                                <w:rtl/>
                              </w:rPr>
                              <w:t xml:space="preserve">' </w:t>
                            </w:r>
                            <w:r w:rsidRPr="0051777B">
                              <w:rPr>
                                <w:rFonts w:cs="Tahoma" w:hint="eastAsia"/>
                                <w:color w:val="0B5294"/>
                                <w:spacing w:val="-4"/>
                                <w:sz w:val="24"/>
                                <w:szCs w:val="24"/>
                                <w:rtl/>
                              </w:rPr>
                              <w:t>הוצב</w:t>
                            </w:r>
                            <w:r w:rsidRPr="0051777B">
                              <w:rPr>
                                <w:rFonts w:cs="Tahoma"/>
                                <w:color w:val="0B5294"/>
                                <w:spacing w:val="-4"/>
                                <w:sz w:val="24"/>
                                <w:szCs w:val="24"/>
                                <w:rtl/>
                              </w:rPr>
                              <w:t xml:space="preserve"> </w:t>
                            </w:r>
                            <w:r w:rsidRPr="0051777B">
                              <w:rPr>
                                <w:rFonts w:cs="Tahoma" w:hint="eastAsia"/>
                                <w:color w:val="0B5294"/>
                                <w:spacing w:val="-4"/>
                                <w:sz w:val="24"/>
                                <w:szCs w:val="24"/>
                                <w:rtl/>
                              </w:rPr>
                              <w:t>כמשגיח</w:t>
                            </w:r>
                            <w:r w:rsidRPr="0051777B">
                              <w:rPr>
                                <w:rFonts w:cs="Tahoma"/>
                                <w:color w:val="0B5294"/>
                                <w:spacing w:val="-4"/>
                                <w:sz w:val="24"/>
                                <w:szCs w:val="24"/>
                                <w:rtl/>
                              </w:rPr>
                              <w:t xml:space="preserve"> </w:t>
                            </w:r>
                            <w:r w:rsidRPr="0051777B">
                              <w:rPr>
                                <w:rFonts w:cs="Tahoma" w:hint="eastAsia"/>
                                <w:color w:val="0B5294"/>
                                <w:spacing w:val="-4"/>
                                <w:sz w:val="24"/>
                                <w:szCs w:val="24"/>
                                <w:rtl/>
                              </w:rPr>
                              <w:t>בשישה</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בנתניה</w:t>
                            </w:r>
                            <w:r w:rsidRPr="0051777B">
                              <w:rPr>
                                <w:rFonts w:cs="Tahoma"/>
                                <w:color w:val="0B5294"/>
                                <w:spacing w:val="-4"/>
                                <w:sz w:val="24"/>
                                <w:szCs w:val="24"/>
                                <w:rtl/>
                              </w:rPr>
                              <w:t xml:space="preserve"> </w:t>
                            </w:r>
                            <w:r w:rsidRPr="0051777B">
                              <w:rPr>
                                <w:rFonts w:cs="Tahoma" w:hint="eastAsia"/>
                                <w:color w:val="0B5294"/>
                                <w:spacing w:val="-4"/>
                                <w:sz w:val="24"/>
                                <w:szCs w:val="24"/>
                                <w:rtl/>
                              </w:rPr>
                              <w:t>והיקף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ההשגחה</w:t>
                            </w:r>
                            <w:r w:rsidRPr="0051777B">
                              <w:rPr>
                                <w:rFonts w:cs="Tahoma"/>
                                <w:color w:val="0B5294"/>
                                <w:spacing w:val="-4"/>
                                <w:sz w:val="24"/>
                                <w:szCs w:val="24"/>
                                <w:rtl/>
                              </w:rPr>
                              <w:t xml:space="preserve"> </w:t>
                            </w:r>
                            <w:r w:rsidRPr="0051777B">
                              <w:rPr>
                                <w:rFonts w:cs="Tahoma" w:hint="eastAsia"/>
                                <w:color w:val="0B5294"/>
                                <w:spacing w:val="-4"/>
                                <w:sz w:val="24"/>
                                <w:szCs w:val="24"/>
                                <w:rtl/>
                              </w:rPr>
                              <w:t>שלו</w:t>
                            </w:r>
                            <w:r w:rsidRPr="0051777B">
                              <w:rPr>
                                <w:rFonts w:cs="Tahoma"/>
                                <w:color w:val="0B5294"/>
                                <w:spacing w:val="-4"/>
                                <w:sz w:val="24"/>
                                <w:szCs w:val="24"/>
                                <w:rtl/>
                              </w:rPr>
                              <w:t xml:space="preserve"> </w:t>
                            </w:r>
                            <w:r w:rsidRPr="0051777B">
                              <w:rPr>
                                <w:rFonts w:cs="Tahoma" w:hint="eastAsia"/>
                                <w:color w:val="0B5294"/>
                                <w:spacing w:val="-4"/>
                                <w:sz w:val="24"/>
                                <w:szCs w:val="24"/>
                                <w:rtl/>
                              </w:rPr>
                              <w:t>מסתכם</w:t>
                            </w:r>
                            <w:r w:rsidRPr="0051777B">
                              <w:rPr>
                                <w:rFonts w:cs="Tahoma"/>
                                <w:color w:val="0B5294"/>
                                <w:spacing w:val="-4"/>
                                <w:sz w:val="24"/>
                                <w:szCs w:val="24"/>
                                <w:rtl/>
                              </w:rPr>
                              <w:t xml:space="preserve"> </w:t>
                            </w:r>
                            <w:r w:rsidRPr="0051777B">
                              <w:rPr>
                                <w:rFonts w:cs="Tahoma" w:hint="eastAsia"/>
                                <w:color w:val="0B5294"/>
                                <w:spacing w:val="-4"/>
                                <w:sz w:val="24"/>
                                <w:szCs w:val="24"/>
                                <w:rtl/>
                              </w:rPr>
                              <w:t>ב</w:t>
                            </w:r>
                            <w:r w:rsidRPr="0051777B">
                              <w:rPr>
                                <w:rFonts w:cs="Tahoma"/>
                                <w:color w:val="0B5294"/>
                                <w:spacing w:val="-4"/>
                                <w:sz w:val="24"/>
                                <w:szCs w:val="24"/>
                                <w:rtl/>
                              </w:rPr>
                              <w:t xml:space="preserve">-17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p>
                          <w:p w:rsidR="00D007E4" w:rsidRPr="00373C5D" w:rsidP="0051777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72333841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17493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8" type="#_x0000_t202" style="width:127.55pt;height:37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38784" filled="f" stroked="f">
                <v:textbox>
                  <w:txbxContent>
                    <w:p w:rsidR="00D007E4" w:rsidRPr="00373C5D" w:rsidP="0051777B">
                      <w:pPr>
                        <w:spacing w:line="240" w:lineRule="atLeast"/>
                        <w:rPr>
                          <w:rFonts w:cs="Tahoma"/>
                          <w:b/>
                          <w:bCs/>
                          <w:color w:val="0B5294"/>
                          <w:sz w:val="48"/>
                          <w:szCs w:val="48"/>
                          <w:rtl/>
                        </w:rPr>
                      </w:pPr>
                      <w:drawing>
                        <wp:inline distT="0" distB="0" distL="0" distR="0">
                          <wp:extent cx="311150" cy="256800"/>
                          <wp:effectExtent l="0" t="0" r="0" b="0"/>
                          <wp:docPr id="3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846218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0D2C70">
                      <w:pPr>
                        <w:spacing w:after="0" w:line="240" w:lineRule="auto"/>
                        <w:rPr>
                          <w:color w:val="0B5294"/>
                          <w:spacing w:val="-4"/>
                          <w:sz w:val="24"/>
                          <w:szCs w:val="24"/>
                          <w:rtl/>
                          <w:cs/>
                        </w:rPr>
                      </w:pPr>
                      <w:r>
                        <w:rPr>
                          <w:rFonts w:cs="Tahoma" w:hint="cs"/>
                          <w:color w:val="0B5294"/>
                          <w:spacing w:val="-4"/>
                          <w:sz w:val="24"/>
                          <w:szCs w:val="24"/>
                          <w:rtl/>
                        </w:rPr>
                        <w:t xml:space="preserve">במועצה הדתית נתניה </w:t>
                      </w:r>
                      <w:r w:rsidRPr="0051777B">
                        <w:rPr>
                          <w:rFonts w:cs="Tahoma" w:hint="eastAsia"/>
                          <w:color w:val="0B5294"/>
                          <w:spacing w:val="-4"/>
                          <w:sz w:val="24"/>
                          <w:szCs w:val="24"/>
                          <w:rtl/>
                        </w:rPr>
                        <w:t>נמצא</w:t>
                      </w:r>
                      <w:r w:rsidRPr="0051777B">
                        <w:rPr>
                          <w:rFonts w:cs="Tahoma"/>
                          <w:color w:val="0B5294"/>
                          <w:spacing w:val="-4"/>
                          <w:sz w:val="24"/>
                          <w:szCs w:val="24"/>
                          <w:rtl/>
                        </w:rPr>
                        <w:t xml:space="preserve"> </w:t>
                      </w:r>
                      <w:r w:rsidRPr="0051777B">
                        <w:rPr>
                          <w:rFonts w:cs="Tahoma" w:hint="eastAsia"/>
                          <w:color w:val="0B5294"/>
                          <w:spacing w:val="-4"/>
                          <w:sz w:val="24"/>
                          <w:szCs w:val="24"/>
                          <w:rtl/>
                        </w:rPr>
                        <w:t>כי</w:t>
                      </w:r>
                      <w:r w:rsidRPr="0051777B">
                        <w:rPr>
                          <w:rFonts w:cs="Tahoma"/>
                          <w:color w:val="0B5294"/>
                          <w:spacing w:val="-4"/>
                          <w:sz w:val="24"/>
                          <w:szCs w:val="24"/>
                          <w:rtl/>
                        </w:rPr>
                        <w:t xml:space="preserve"> 15 </w:t>
                      </w:r>
                      <w:r w:rsidRPr="0051777B">
                        <w:rPr>
                          <w:rFonts w:cs="Tahoma" w:hint="eastAsia"/>
                          <w:color w:val="0B5294"/>
                          <w:spacing w:val="-4"/>
                          <w:sz w:val="24"/>
                          <w:szCs w:val="24"/>
                          <w:rtl/>
                        </w:rPr>
                        <w:t>מתוך</w:t>
                      </w:r>
                      <w:r w:rsidRPr="0051777B">
                        <w:rPr>
                          <w:rFonts w:cs="Tahoma"/>
                          <w:color w:val="0B5294"/>
                          <w:spacing w:val="-4"/>
                          <w:sz w:val="24"/>
                          <w:szCs w:val="24"/>
                          <w:rtl/>
                        </w:rPr>
                        <w:t xml:space="preserve"> 177 </w:t>
                      </w:r>
                      <w:r w:rsidRPr="0051777B">
                        <w:rPr>
                          <w:rFonts w:cs="Tahoma" w:hint="eastAsia"/>
                          <w:color w:val="0B5294"/>
                          <w:spacing w:val="-4"/>
                          <w:sz w:val="24"/>
                          <w:szCs w:val="24"/>
                          <w:rtl/>
                        </w:rPr>
                        <w:t>המשגיחים</w:t>
                      </w:r>
                      <w:r w:rsidRPr="0051777B">
                        <w:rPr>
                          <w:rFonts w:cs="Tahoma"/>
                          <w:color w:val="0B5294"/>
                          <w:spacing w:val="-4"/>
                          <w:sz w:val="24"/>
                          <w:szCs w:val="24"/>
                          <w:rtl/>
                        </w:rPr>
                        <w:t xml:space="preserve"> (8.5%) </w:t>
                      </w:r>
                      <w:r w:rsidRPr="0051777B">
                        <w:rPr>
                          <w:rFonts w:cs="Tahoma" w:hint="eastAsia"/>
                          <w:color w:val="0B5294"/>
                          <w:spacing w:val="-4"/>
                          <w:sz w:val="24"/>
                          <w:szCs w:val="24"/>
                          <w:rtl/>
                        </w:rPr>
                        <w:t>קיבלו</w:t>
                      </w:r>
                      <w:r w:rsidRPr="0051777B">
                        <w:rPr>
                          <w:rFonts w:cs="Tahoma"/>
                          <w:color w:val="0B5294"/>
                          <w:spacing w:val="-4"/>
                          <w:sz w:val="24"/>
                          <w:szCs w:val="24"/>
                          <w:rtl/>
                        </w:rPr>
                        <w:t xml:space="preserve"> </w:t>
                      </w:r>
                      <w:r w:rsidRPr="0051777B">
                        <w:rPr>
                          <w:rFonts w:cs="Tahoma" w:hint="eastAsia"/>
                          <w:color w:val="0B5294"/>
                          <w:spacing w:val="-4"/>
                          <w:sz w:val="24"/>
                          <w:szCs w:val="24"/>
                          <w:rtl/>
                        </w:rPr>
                        <w:t>להשגחתם</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השגחה</w:t>
                      </w:r>
                      <w:r w:rsidRPr="0051777B">
                        <w:rPr>
                          <w:rFonts w:cs="Tahoma"/>
                          <w:color w:val="0B5294"/>
                          <w:spacing w:val="-4"/>
                          <w:sz w:val="24"/>
                          <w:szCs w:val="24"/>
                          <w:rtl/>
                        </w:rPr>
                        <w:t xml:space="preserve"> </w:t>
                      </w:r>
                      <w:r w:rsidRPr="0051777B">
                        <w:rPr>
                          <w:rFonts w:cs="Tahoma" w:hint="eastAsia"/>
                          <w:color w:val="0B5294"/>
                          <w:spacing w:val="-4"/>
                          <w:sz w:val="24"/>
                          <w:szCs w:val="24"/>
                          <w:rtl/>
                        </w:rPr>
                        <w:t>מצטבר</w:t>
                      </w:r>
                      <w:r w:rsidRPr="0051777B">
                        <w:rPr>
                          <w:rFonts w:cs="Tahoma"/>
                          <w:color w:val="0B5294"/>
                          <w:spacing w:val="-4"/>
                          <w:sz w:val="24"/>
                          <w:szCs w:val="24"/>
                          <w:rtl/>
                        </w:rPr>
                        <w:t xml:space="preserve"> </w:t>
                      </w:r>
                      <w:r w:rsidRPr="0051777B">
                        <w:rPr>
                          <w:rFonts w:cs="Tahoma" w:hint="eastAsia"/>
                          <w:color w:val="0B5294"/>
                          <w:spacing w:val="-4"/>
                          <w:sz w:val="24"/>
                          <w:szCs w:val="24"/>
                          <w:rtl/>
                        </w:rPr>
                        <w:t>שהוא</w:t>
                      </w:r>
                      <w:r w:rsidRPr="0051777B">
                        <w:rPr>
                          <w:rFonts w:cs="Tahoma"/>
                          <w:color w:val="0B5294"/>
                          <w:spacing w:val="-4"/>
                          <w:sz w:val="24"/>
                          <w:szCs w:val="24"/>
                          <w:rtl/>
                        </w:rPr>
                        <w:t xml:space="preserve"> </w:t>
                      </w:r>
                      <w:r w:rsidRPr="0051777B">
                        <w:rPr>
                          <w:rFonts w:cs="Tahoma" w:hint="eastAsia"/>
                          <w:color w:val="0B5294"/>
                          <w:spacing w:val="-4"/>
                          <w:sz w:val="24"/>
                          <w:szCs w:val="24"/>
                          <w:rtl/>
                        </w:rPr>
                        <w:t>בלתי</w:t>
                      </w:r>
                      <w:r w:rsidRPr="0051777B">
                        <w:rPr>
                          <w:rFonts w:cs="Tahoma"/>
                          <w:color w:val="0B5294"/>
                          <w:spacing w:val="-4"/>
                          <w:sz w:val="24"/>
                          <w:szCs w:val="24"/>
                          <w:rtl/>
                        </w:rPr>
                        <w:t xml:space="preserve"> </w:t>
                      </w:r>
                      <w:r w:rsidRPr="0051777B">
                        <w:rPr>
                          <w:rFonts w:cs="Tahoma" w:hint="eastAsia"/>
                          <w:color w:val="0B5294"/>
                          <w:spacing w:val="-4"/>
                          <w:sz w:val="24"/>
                          <w:szCs w:val="24"/>
                          <w:rtl/>
                        </w:rPr>
                        <w:t>סביר</w:t>
                      </w:r>
                      <w:r w:rsidRPr="0051777B">
                        <w:rPr>
                          <w:rFonts w:cs="Tahoma"/>
                          <w:color w:val="0B5294"/>
                          <w:spacing w:val="-4"/>
                          <w:sz w:val="24"/>
                          <w:szCs w:val="24"/>
                          <w:rtl/>
                        </w:rPr>
                        <w:t xml:space="preserve"> </w:t>
                      </w:r>
                      <w:r w:rsidRPr="0051777B">
                        <w:rPr>
                          <w:rFonts w:cs="Tahoma" w:hint="eastAsia"/>
                          <w:color w:val="0B5294"/>
                          <w:spacing w:val="-4"/>
                          <w:sz w:val="24"/>
                          <w:szCs w:val="24"/>
                          <w:rtl/>
                        </w:rPr>
                        <w:t>או</w:t>
                      </w:r>
                      <w:r w:rsidRPr="0051777B">
                        <w:rPr>
                          <w:rFonts w:cs="Tahoma"/>
                          <w:color w:val="0B5294"/>
                          <w:spacing w:val="-4"/>
                          <w:sz w:val="24"/>
                          <w:szCs w:val="24"/>
                          <w:rtl/>
                        </w:rPr>
                        <w:t xml:space="preserve"> </w:t>
                      </w:r>
                      <w:r w:rsidRPr="0051777B">
                        <w:rPr>
                          <w:rFonts w:cs="Tahoma" w:hint="eastAsia"/>
                          <w:color w:val="0B5294"/>
                          <w:spacing w:val="-4"/>
                          <w:sz w:val="24"/>
                          <w:szCs w:val="24"/>
                          <w:rtl/>
                        </w:rPr>
                        <w:t>לא</w:t>
                      </w:r>
                      <w:r w:rsidRPr="0051777B">
                        <w:rPr>
                          <w:rFonts w:cs="Tahoma"/>
                          <w:color w:val="0B5294"/>
                          <w:spacing w:val="-4"/>
                          <w:sz w:val="24"/>
                          <w:szCs w:val="24"/>
                          <w:rtl/>
                        </w:rPr>
                        <w:t xml:space="preserve"> </w:t>
                      </w:r>
                      <w:r w:rsidRPr="0051777B">
                        <w:rPr>
                          <w:rFonts w:cs="Tahoma" w:hint="eastAsia"/>
                          <w:color w:val="0B5294"/>
                          <w:spacing w:val="-4"/>
                          <w:sz w:val="24"/>
                          <w:szCs w:val="24"/>
                          <w:rtl/>
                        </w:rPr>
                        <w:t>ניתן</w:t>
                      </w:r>
                      <w:r w:rsidRPr="0051777B">
                        <w:rPr>
                          <w:rFonts w:cs="Tahoma"/>
                          <w:color w:val="0B5294"/>
                          <w:spacing w:val="-4"/>
                          <w:sz w:val="24"/>
                          <w:szCs w:val="24"/>
                          <w:rtl/>
                        </w:rPr>
                        <w:t xml:space="preserve"> </w:t>
                      </w:r>
                      <w:r w:rsidRPr="0051777B">
                        <w:rPr>
                          <w:rFonts w:cs="Tahoma" w:hint="eastAsia"/>
                          <w:color w:val="0B5294"/>
                          <w:spacing w:val="-4"/>
                          <w:sz w:val="24"/>
                          <w:szCs w:val="24"/>
                          <w:rtl/>
                        </w:rPr>
                        <w:t>לבצעו</w:t>
                      </w:r>
                      <w:r w:rsidRPr="0051777B">
                        <w:rPr>
                          <w:rFonts w:cs="Tahoma"/>
                          <w:color w:val="0B5294"/>
                          <w:spacing w:val="-4"/>
                          <w:sz w:val="24"/>
                          <w:szCs w:val="24"/>
                          <w:rtl/>
                        </w:rPr>
                        <w:t xml:space="preserve"> - 21-12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r w:rsidRPr="0051777B">
                        <w:rPr>
                          <w:rFonts w:cs="Tahoma"/>
                          <w:color w:val="0B5294"/>
                          <w:spacing w:val="-4"/>
                          <w:sz w:val="24"/>
                          <w:szCs w:val="24"/>
                          <w:rtl/>
                        </w:rPr>
                        <w:t xml:space="preserve">. </w:t>
                      </w:r>
                      <w:r w:rsidRPr="0051777B">
                        <w:rPr>
                          <w:rFonts w:cs="Tahoma" w:hint="eastAsia"/>
                          <w:color w:val="0B5294"/>
                          <w:spacing w:val="-4"/>
                          <w:sz w:val="24"/>
                          <w:szCs w:val="24"/>
                          <w:rtl/>
                        </w:rPr>
                        <w:t>למשל</w:t>
                      </w:r>
                      <w:r w:rsidRPr="0051777B">
                        <w:rPr>
                          <w:rFonts w:cs="Tahoma"/>
                          <w:color w:val="0B5294"/>
                          <w:spacing w:val="-4"/>
                          <w:sz w:val="24"/>
                          <w:szCs w:val="24"/>
                          <w:rtl/>
                        </w:rPr>
                        <w:t xml:space="preserve">: </w:t>
                      </w:r>
                      <w:r w:rsidRPr="0051777B">
                        <w:rPr>
                          <w:rFonts w:cs="Tahoma" w:hint="eastAsia"/>
                          <w:color w:val="0B5294"/>
                          <w:spacing w:val="-4"/>
                          <w:sz w:val="24"/>
                          <w:szCs w:val="24"/>
                          <w:rtl/>
                        </w:rPr>
                        <w:t>משגיח</w:t>
                      </w:r>
                      <w:r w:rsidRPr="0051777B">
                        <w:rPr>
                          <w:rFonts w:cs="Tahoma"/>
                          <w:color w:val="0B5294"/>
                          <w:spacing w:val="-4"/>
                          <w:sz w:val="24"/>
                          <w:szCs w:val="24"/>
                          <w:rtl/>
                        </w:rPr>
                        <w:t xml:space="preserve"> </w:t>
                      </w:r>
                      <w:r w:rsidRPr="0051777B">
                        <w:rPr>
                          <w:rFonts w:cs="Tahoma" w:hint="eastAsia"/>
                          <w:color w:val="0B5294"/>
                          <w:spacing w:val="-4"/>
                          <w:sz w:val="24"/>
                          <w:szCs w:val="24"/>
                          <w:rtl/>
                        </w:rPr>
                        <w:t>ג</w:t>
                      </w:r>
                      <w:r w:rsidRPr="0051777B">
                        <w:rPr>
                          <w:rFonts w:cs="Tahoma"/>
                          <w:color w:val="0B5294"/>
                          <w:spacing w:val="-4"/>
                          <w:sz w:val="24"/>
                          <w:szCs w:val="24"/>
                          <w:rtl/>
                        </w:rPr>
                        <w:t xml:space="preserve">' </w:t>
                      </w:r>
                      <w:r w:rsidRPr="0051777B">
                        <w:rPr>
                          <w:rFonts w:cs="Tahoma" w:hint="eastAsia"/>
                          <w:color w:val="0B5294"/>
                          <w:spacing w:val="-4"/>
                          <w:sz w:val="24"/>
                          <w:szCs w:val="24"/>
                          <w:rtl/>
                        </w:rPr>
                        <w:t>הוצב</w:t>
                      </w:r>
                      <w:r w:rsidRPr="0051777B">
                        <w:rPr>
                          <w:rFonts w:cs="Tahoma"/>
                          <w:color w:val="0B5294"/>
                          <w:spacing w:val="-4"/>
                          <w:sz w:val="24"/>
                          <w:szCs w:val="24"/>
                          <w:rtl/>
                        </w:rPr>
                        <w:t xml:space="preserve"> </w:t>
                      </w:r>
                      <w:r w:rsidRPr="0051777B">
                        <w:rPr>
                          <w:rFonts w:cs="Tahoma" w:hint="eastAsia"/>
                          <w:color w:val="0B5294"/>
                          <w:spacing w:val="-4"/>
                          <w:sz w:val="24"/>
                          <w:szCs w:val="24"/>
                          <w:rtl/>
                        </w:rPr>
                        <w:t>כמשגיח</w:t>
                      </w:r>
                      <w:r w:rsidRPr="0051777B">
                        <w:rPr>
                          <w:rFonts w:cs="Tahoma"/>
                          <w:color w:val="0B5294"/>
                          <w:spacing w:val="-4"/>
                          <w:sz w:val="24"/>
                          <w:szCs w:val="24"/>
                          <w:rtl/>
                        </w:rPr>
                        <w:t xml:space="preserve"> </w:t>
                      </w:r>
                      <w:r w:rsidRPr="0051777B">
                        <w:rPr>
                          <w:rFonts w:cs="Tahoma" w:hint="eastAsia"/>
                          <w:color w:val="0B5294"/>
                          <w:spacing w:val="-4"/>
                          <w:sz w:val="24"/>
                          <w:szCs w:val="24"/>
                          <w:rtl/>
                        </w:rPr>
                        <w:t>בשבעה</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בנתניה</w:t>
                      </w:r>
                      <w:r w:rsidRPr="0051777B">
                        <w:rPr>
                          <w:rFonts w:cs="Tahoma"/>
                          <w:color w:val="0B5294"/>
                          <w:spacing w:val="-4"/>
                          <w:sz w:val="24"/>
                          <w:szCs w:val="24"/>
                          <w:rtl/>
                        </w:rPr>
                        <w:t xml:space="preserve"> </w:t>
                      </w:r>
                      <w:r w:rsidRPr="0051777B">
                        <w:rPr>
                          <w:rFonts w:cs="Tahoma" w:hint="eastAsia"/>
                          <w:color w:val="0B5294"/>
                          <w:spacing w:val="-4"/>
                          <w:sz w:val="24"/>
                          <w:szCs w:val="24"/>
                          <w:rtl/>
                        </w:rPr>
                        <w:t>והיקף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ההשגחה</w:t>
                      </w:r>
                      <w:r w:rsidRPr="0051777B">
                        <w:rPr>
                          <w:rFonts w:cs="Tahoma"/>
                          <w:color w:val="0B5294"/>
                          <w:spacing w:val="-4"/>
                          <w:sz w:val="24"/>
                          <w:szCs w:val="24"/>
                          <w:rtl/>
                        </w:rPr>
                        <w:t xml:space="preserve"> </w:t>
                      </w:r>
                      <w:r w:rsidRPr="0051777B">
                        <w:rPr>
                          <w:rFonts w:cs="Tahoma" w:hint="eastAsia"/>
                          <w:color w:val="0B5294"/>
                          <w:spacing w:val="-4"/>
                          <w:sz w:val="24"/>
                          <w:szCs w:val="24"/>
                          <w:rtl/>
                        </w:rPr>
                        <w:t>שלו</w:t>
                      </w:r>
                      <w:r w:rsidRPr="0051777B">
                        <w:rPr>
                          <w:rFonts w:cs="Tahoma"/>
                          <w:color w:val="0B5294"/>
                          <w:spacing w:val="-4"/>
                          <w:sz w:val="24"/>
                          <w:szCs w:val="24"/>
                          <w:rtl/>
                        </w:rPr>
                        <w:t xml:space="preserve"> </w:t>
                      </w:r>
                      <w:r w:rsidRPr="0051777B">
                        <w:rPr>
                          <w:rFonts w:cs="Tahoma" w:hint="eastAsia"/>
                          <w:color w:val="0B5294"/>
                          <w:spacing w:val="-4"/>
                          <w:sz w:val="24"/>
                          <w:szCs w:val="24"/>
                          <w:rtl/>
                        </w:rPr>
                        <w:t>מסתכם</w:t>
                      </w:r>
                      <w:r w:rsidRPr="0051777B">
                        <w:rPr>
                          <w:rFonts w:cs="Tahoma"/>
                          <w:color w:val="0B5294"/>
                          <w:spacing w:val="-4"/>
                          <w:sz w:val="24"/>
                          <w:szCs w:val="24"/>
                          <w:rtl/>
                        </w:rPr>
                        <w:t xml:space="preserve"> </w:t>
                      </w:r>
                      <w:r w:rsidRPr="0051777B">
                        <w:rPr>
                          <w:rFonts w:cs="Tahoma" w:hint="eastAsia"/>
                          <w:color w:val="0B5294"/>
                          <w:spacing w:val="-4"/>
                          <w:sz w:val="24"/>
                          <w:szCs w:val="24"/>
                          <w:rtl/>
                        </w:rPr>
                        <w:t>ב</w:t>
                      </w:r>
                      <w:r w:rsidRPr="0051777B">
                        <w:rPr>
                          <w:rFonts w:cs="Tahoma"/>
                          <w:color w:val="0B5294"/>
                          <w:spacing w:val="-4"/>
                          <w:sz w:val="24"/>
                          <w:szCs w:val="24"/>
                          <w:rtl/>
                        </w:rPr>
                        <w:t>-2</w:t>
                      </w:r>
                      <w:r w:rsidR="000D2C70">
                        <w:rPr>
                          <w:rFonts w:cs="Tahoma" w:hint="cs"/>
                          <w:color w:val="0B5294"/>
                          <w:spacing w:val="-4"/>
                          <w:sz w:val="24"/>
                          <w:szCs w:val="24"/>
                          <w:rtl/>
                        </w:rPr>
                        <w:t>1</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r w:rsidRPr="0051777B">
                        <w:rPr>
                          <w:rFonts w:cs="Tahoma"/>
                          <w:color w:val="0B5294"/>
                          <w:spacing w:val="-4"/>
                          <w:sz w:val="24"/>
                          <w:szCs w:val="24"/>
                          <w:rtl/>
                        </w:rPr>
                        <w:t xml:space="preserve">; </w:t>
                      </w:r>
                      <w:r w:rsidRPr="0051777B">
                        <w:rPr>
                          <w:rFonts w:cs="Tahoma" w:hint="eastAsia"/>
                          <w:color w:val="0B5294"/>
                          <w:spacing w:val="-4"/>
                          <w:sz w:val="24"/>
                          <w:szCs w:val="24"/>
                          <w:rtl/>
                        </w:rPr>
                        <w:t>משגיח</w:t>
                      </w:r>
                      <w:r w:rsidRPr="0051777B">
                        <w:rPr>
                          <w:rFonts w:cs="Tahoma"/>
                          <w:color w:val="0B5294"/>
                          <w:spacing w:val="-4"/>
                          <w:sz w:val="24"/>
                          <w:szCs w:val="24"/>
                          <w:rtl/>
                        </w:rPr>
                        <w:t xml:space="preserve"> </w:t>
                      </w:r>
                      <w:r w:rsidRPr="0051777B">
                        <w:rPr>
                          <w:rFonts w:cs="Tahoma" w:hint="eastAsia"/>
                          <w:color w:val="0B5294"/>
                          <w:spacing w:val="-4"/>
                          <w:sz w:val="24"/>
                          <w:szCs w:val="24"/>
                          <w:rtl/>
                        </w:rPr>
                        <w:t>ד</w:t>
                      </w:r>
                      <w:r w:rsidRPr="0051777B">
                        <w:rPr>
                          <w:rFonts w:cs="Tahoma"/>
                          <w:color w:val="0B5294"/>
                          <w:spacing w:val="-4"/>
                          <w:sz w:val="24"/>
                          <w:szCs w:val="24"/>
                          <w:rtl/>
                        </w:rPr>
                        <w:t xml:space="preserve">' </w:t>
                      </w:r>
                      <w:r w:rsidRPr="0051777B">
                        <w:rPr>
                          <w:rFonts w:cs="Tahoma" w:hint="eastAsia"/>
                          <w:color w:val="0B5294"/>
                          <w:spacing w:val="-4"/>
                          <w:sz w:val="24"/>
                          <w:szCs w:val="24"/>
                          <w:rtl/>
                        </w:rPr>
                        <w:t>הוצב</w:t>
                      </w:r>
                      <w:r w:rsidRPr="0051777B">
                        <w:rPr>
                          <w:rFonts w:cs="Tahoma"/>
                          <w:color w:val="0B5294"/>
                          <w:spacing w:val="-4"/>
                          <w:sz w:val="24"/>
                          <w:szCs w:val="24"/>
                          <w:rtl/>
                        </w:rPr>
                        <w:t xml:space="preserve"> </w:t>
                      </w:r>
                      <w:r w:rsidRPr="0051777B">
                        <w:rPr>
                          <w:rFonts w:cs="Tahoma" w:hint="eastAsia"/>
                          <w:color w:val="0B5294"/>
                          <w:spacing w:val="-4"/>
                          <w:sz w:val="24"/>
                          <w:szCs w:val="24"/>
                          <w:rtl/>
                        </w:rPr>
                        <w:t>כמשגיח</w:t>
                      </w:r>
                      <w:r w:rsidRPr="0051777B">
                        <w:rPr>
                          <w:rFonts w:cs="Tahoma"/>
                          <w:color w:val="0B5294"/>
                          <w:spacing w:val="-4"/>
                          <w:sz w:val="24"/>
                          <w:szCs w:val="24"/>
                          <w:rtl/>
                        </w:rPr>
                        <w:t xml:space="preserve"> </w:t>
                      </w:r>
                      <w:r w:rsidRPr="0051777B">
                        <w:rPr>
                          <w:rFonts w:cs="Tahoma" w:hint="eastAsia"/>
                          <w:color w:val="0B5294"/>
                          <w:spacing w:val="-4"/>
                          <w:sz w:val="24"/>
                          <w:szCs w:val="24"/>
                          <w:rtl/>
                        </w:rPr>
                        <w:t>בשישה</w:t>
                      </w:r>
                      <w:r w:rsidRPr="0051777B">
                        <w:rPr>
                          <w:rFonts w:cs="Tahoma"/>
                          <w:color w:val="0B5294"/>
                          <w:spacing w:val="-4"/>
                          <w:sz w:val="24"/>
                          <w:szCs w:val="24"/>
                          <w:rtl/>
                        </w:rPr>
                        <w:t xml:space="preserve"> </w:t>
                      </w:r>
                      <w:r w:rsidRPr="0051777B">
                        <w:rPr>
                          <w:rFonts w:cs="Tahoma" w:hint="eastAsia"/>
                          <w:color w:val="0B5294"/>
                          <w:spacing w:val="-4"/>
                          <w:sz w:val="24"/>
                          <w:szCs w:val="24"/>
                          <w:rtl/>
                        </w:rPr>
                        <w:t>בתי</w:t>
                      </w:r>
                      <w:r w:rsidRPr="0051777B">
                        <w:rPr>
                          <w:rFonts w:cs="Tahoma"/>
                          <w:color w:val="0B5294"/>
                          <w:spacing w:val="-4"/>
                          <w:sz w:val="24"/>
                          <w:szCs w:val="24"/>
                          <w:rtl/>
                        </w:rPr>
                        <w:t xml:space="preserve"> </w:t>
                      </w:r>
                      <w:r w:rsidRPr="0051777B">
                        <w:rPr>
                          <w:rFonts w:cs="Tahoma" w:hint="eastAsia"/>
                          <w:color w:val="0B5294"/>
                          <w:spacing w:val="-4"/>
                          <w:sz w:val="24"/>
                          <w:szCs w:val="24"/>
                          <w:rtl/>
                        </w:rPr>
                        <w:t>עסק</w:t>
                      </w:r>
                      <w:r w:rsidRPr="0051777B">
                        <w:rPr>
                          <w:rFonts w:cs="Tahoma"/>
                          <w:color w:val="0B5294"/>
                          <w:spacing w:val="-4"/>
                          <w:sz w:val="24"/>
                          <w:szCs w:val="24"/>
                          <w:rtl/>
                        </w:rPr>
                        <w:t xml:space="preserve"> </w:t>
                      </w:r>
                      <w:r w:rsidRPr="0051777B">
                        <w:rPr>
                          <w:rFonts w:cs="Tahoma" w:hint="eastAsia"/>
                          <w:color w:val="0B5294"/>
                          <w:spacing w:val="-4"/>
                          <w:sz w:val="24"/>
                          <w:szCs w:val="24"/>
                          <w:rtl/>
                        </w:rPr>
                        <w:t>בנתניה</w:t>
                      </w:r>
                      <w:r w:rsidRPr="0051777B">
                        <w:rPr>
                          <w:rFonts w:cs="Tahoma"/>
                          <w:color w:val="0B5294"/>
                          <w:spacing w:val="-4"/>
                          <w:sz w:val="24"/>
                          <w:szCs w:val="24"/>
                          <w:rtl/>
                        </w:rPr>
                        <w:t xml:space="preserve"> </w:t>
                      </w:r>
                      <w:r w:rsidRPr="0051777B">
                        <w:rPr>
                          <w:rFonts w:cs="Tahoma" w:hint="eastAsia"/>
                          <w:color w:val="0B5294"/>
                          <w:spacing w:val="-4"/>
                          <w:sz w:val="24"/>
                          <w:szCs w:val="24"/>
                          <w:rtl/>
                        </w:rPr>
                        <w:t>והיקף</w:t>
                      </w:r>
                      <w:r w:rsidRPr="0051777B">
                        <w:rPr>
                          <w:rFonts w:cs="Tahoma"/>
                          <w:color w:val="0B5294"/>
                          <w:spacing w:val="-4"/>
                          <w:sz w:val="24"/>
                          <w:szCs w:val="24"/>
                          <w:rtl/>
                        </w:rPr>
                        <w:t xml:space="preserve">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ההשגחה</w:t>
                      </w:r>
                      <w:r w:rsidRPr="0051777B">
                        <w:rPr>
                          <w:rFonts w:cs="Tahoma"/>
                          <w:color w:val="0B5294"/>
                          <w:spacing w:val="-4"/>
                          <w:sz w:val="24"/>
                          <w:szCs w:val="24"/>
                          <w:rtl/>
                        </w:rPr>
                        <w:t xml:space="preserve"> </w:t>
                      </w:r>
                      <w:r w:rsidRPr="0051777B">
                        <w:rPr>
                          <w:rFonts w:cs="Tahoma" w:hint="eastAsia"/>
                          <w:color w:val="0B5294"/>
                          <w:spacing w:val="-4"/>
                          <w:sz w:val="24"/>
                          <w:szCs w:val="24"/>
                          <w:rtl/>
                        </w:rPr>
                        <w:t>שלו</w:t>
                      </w:r>
                      <w:r w:rsidRPr="0051777B">
                        <w:rPr>
                          <w:rFonts w:cs="Tahoma"/>
                          <w:color w:val="0B5294"/>
                          <w:spacing w:val="-4"/>
                          <w:sz w:val="24"/>
                          <w:szCs w:val="24"/>
                          <w:rtl/>
                        </w:rPr>
                        <w:t xml:space="preserve"> </w:t>
                      </w:r>
                      <w:r w:rsidRPr="0051777B">
                        <w:rPr>
                          <w:rFonts w:cs="Tahoma" w:hint="eastAsia"/>
                          <w:color w:val="0B5294"/>
                          <w:spacing w:val="-4"/>
                          <w:sz w:val="24"/>
                          <w:szCs w:val="24"/>
                          <w:rtl/>
                        </w:rPr>
                        <w:t>מסתכם</w:t>
                      </w:r>
                      <w:r w:rsidRPr="0051777B">
                        <w:rPr>
                          <w:rFonts w:cs="Tahoma"/>
                          <w:color w:val="0B5294"/>
                          <w:spacing w:val="-4"/>
                          <w:sz w:val="24"/>
                          <w:szCs w:val="24"/>
                          <w:rtl/>
                        </w:rPr>
                        <w:t xml:space="preserve"> </w:t>
                      </w:r>
                      <w:r w:rsidRPr="0051777B">
                        <w:rPr>
                          <w:rFonts w:cs="Tahoma" w:hint="eastAsia"/>
                          <w:color w:val="0B5294"/>
                          <w:spacing w:val="-4"/>
                          <w:sz w:val="24"/>
                          <w:szCs w:val="24"/>
                          <w:rtl/>
                        </w:rPr>
                        <w:t>ב</w:t>
                      </w:r>
                      <w:r w:rsidRPr="0051777B">
                        <w:rPr>
                          <w:rFonts w:cs="Tahoma"/>
                          <w:color w:val="0B5294"/>
                          <w:spacing w:val="-4"/>
                          <w:sz w:val="24"/>
                          <w:szCs w:val="24"/>
                          <w:rtl/>
                        </w:rPr>
                        <w:t xml:space="preserve">-17 </w:t>
                      </w:r>
                      <w:r w:rsidRPr="0051777B">
                        <w:rPr>
                          <w:rFonts w:cs="Tahoma" w:hint="eastAsia"/>
                          <w:color w:val="0B5294"/>
                          <w:spacing w:val="-4"/>
                          <w:sz w:val="24"/>
                          <w:szCs w:val="24"/>
                          <w:rtl/>
                        </w:rPr>
                        <w:t>שעות</w:t>
                      </w:r>
                      <w:r w:rsidRPr="0051777B">
                        <w:rPr>
                          <w:rFonts w:cs="Tahoma"/>
                          <w:color w:val="0B5294"/>
                          <w:spacing w:val="-4"/>
                          <w:sz w:val="24"/>
                          <w:szCs w:val="24"/>
                          <w:rtl/>
                        </w:rPr>
                        <w:t xml:space="preserve"> </w:t>
                      </w:r>
                      <w:r w:rsidRPr="0051777B">
                        <w:rPr>
                          <w:rFonts w:cs="Tahoma" w:hint="eastAsia"/>
                          <w:color w:val="0B5294"/>
                          <w:spacing w:val="-4"/>
                          <w:sz w:val="24"/>
                          <w:szCs w:val="24"/>
                          <w:rtl/>
                        </w:rPr>
                        <w:t>מדי</w:t>
                      </w:r>
                      <w:r w:rsidRPr="0051777B">
                        <w:rPr>
                          <w:rFonts w:cs="Tahoma"/>
                          <w:color w:val="0B5294"/>
                          <w:spacing w:val="-4"/>
                          <w:sz w:val="24"/>
                          <w:szCs w:val="24"/>
                          <w:rtl/>
                        </w:rPr>
                        <w:t xml:space="preserve"> </w:t>
                      </w:r>
                      <w:r w:rsidRPr="0051777B">
                        <w:rPr>
                          <w:rFonts w:cs="Tahoma" w:hint="eastAsia"/>
                          <w:color w:val="0B5294"/>
                          <w:spacing w:val="-4"/>
                          <w:sz w:val="24"/>
                          <w:szCs w:val="24"/>
                          <w:rtl/>
                        </w:rPr>
                        <w:t>יום</w:t>
                      </w:r>
                    </w:p>
                    <w:p w:rsidR="00D007E4" w:rsidRPr="00373C5D" w:rsidP="0051777B">
                      <w:pPr>
                        <w:spacing w:before="120" w:after="0" w:line="240" w:lineRule="atLeast"/>
                        <w:rPr>
                          <w:rFonts w:cs="Tahoma"/>
                          <w:b/>
                          <w:bCs/>
                          <w:color w:val="0B5294"/>
                          <w:sz w:val="48"/>
                          <w:szCs w:val="48"/>
                          <w:rtl/>
                        </w:rPr>
                      </w:pPr>
                      <w:drawing>
                        <wp:inline distT="0" distB="0" distL="0" distR="0">
                          <wp:extent cx="288000" cy="31337"/>
                          <wp:effectExtent l="0" t="0" r="0" b="6985"/>
                          <wp:docPr id="3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0249889"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B737AC" w:rsidR="006A0E07">
        <w:rPr>
          <w:rFonts w:hint="cs"/>
          <w:rtl/>
        </w:rPr>
        <w:t>משגיח</w:t>
      </w:r>
      <w:r w:rsidRPr="00B737AC" w:rsidR="006A0E07">
        <w:rPr>
          <w:rtl/>
        </w:rPr>
        <w:t xml:space="preserve"> ב'</w:t>
      </w:r>
      <w:r w:rsidRPr="00B737AC" w:rsidR="006A0E07">
        <w:rPr>
          <w:rFonts w:hint="cs"/>
          <w:rtl/>
        </w:rPr>
        <w:t xml:space="preserve"> הוצב ב</w:t>
      </w:r>
      <w:r w:rsidRPr="00B737AC" w:rsidR="006A0E07">
        <w:rPr>
          <w:rtl/>
        </w:rPr>
        <w:t xml:space="preserve">-12 </w:t>
      </w:r>
      <w:r w:rsidRPr="00B737AC" w:rsidR="006A0E07">
        <w:rPr>
          <w:rFonts w:hint="cs"/>
          <w:rtl/>
        </w:rPr>
        <w:t>בתי</w:t>
      </w:r>
      <w:r w:rsidRPr="00B737AC" w:rsidR="006A0E07">
        <w:rPr>
          <w:rtl/>
        </w:rPr>
        <w:t xml:space="preserve"> </w:t>
      </w:r>
      <w:r w:rsidRPr="00B737AC" w:rsidR="006A0E07">
        <w:rPr>
          <w:rFonts w:hint="cs"/>
          <w:rtl/>
        </w:rPr>
        <w:t>עסק</w:t>
      </w:r>
      <w:r w:rsidRPr="00B737AC" w:rsidR="006A0E07">
        <w:rPr>
          <w:rtl/>
        </w:rPr>
        <w:t xml:space="preserve"> </w:t>
      </w:r>
      <w:r w:rsidRPr="00B737AC" w:rsidR="006A0E07">
        <w:rPr>
          <w:rFonts w:hint="cs"/>
          <w:rtl/>
        </w:rPr>
        <w:t>בירושלים</w:t>
      </w:r>
      <w:r w:rsidRPr="00B737AC" w:rsidR="006A0E07">
        <w:rPr>
          <w:rtl/>
        </w:rPr>
        <w:t xml:space="preserve">. </w:t>
      </w:r>
      <w:r w:rsidRPr="00B737AC" w:rsidR="006A0E07">
        <w:rPr>
          <w:rFonts w:hint="cs"/>
          <w:rtl/>
        </w:rPr>
        <w:t>בכל</w:t>
      </w:r>
      <w:r w:rsidRPr="00B737AC" w:rsidR="006A0E07">
        <w:rPr>
          <w:rtl/>
        </w:rPr>
        <w:t xml:space="preserve"> </w:t>
      </w:r>
      <w:r w:rsidRPr="00B737AC" w:rsidR="006A0E07">
        <w:rPr>
          <w:rFonts w:hint="cs"/>
          <w:rtl/>
        </w:rPr>
        <w:t>בית</w:t>
      </w:r>
      <w:r w:rsidRPr="00B737AC" w:rsidR="006A0E07">
        <w:rPr>
          <w:rtl/>
        </w:rPr>
        <w:t xml:space="preserve"> </w:t>
      </w:r>
      <w:r w:rsidRPr="00B737AC" w:rsidR="006A0E07">
        <w:rPr>
          <w:rFonts w:hint="cs"/>
          <w:rtl/>
        </w:rPr>
        <w:t>עסק</w:t>
      </w:r>
      <w:r w:rsidRPr="00B737AC" w:rsidR="006A0E07">
        <w:rPr>
          <w:rtl/>
        </w:rPr>
        <w:t xml:space="preserve"> </w:t>
      </w:r>
      <w:r w:rsidRPr="00B737AC" w:rsidR="006A0E07">
        <w:rPr>
          <w:rFonts w:hint="cs"/>
          <w:rtl/>
        </w:rPr>
        <w:t>הוא</w:t>
      </w:r>
      <w:r w:rsidRPr="00B737AC" w:rsidR="006A0E07">
        <w:rPr>
          <w:rtl/>
        </w:rPr>
        <w:t xml:space="preserve"> </w:t>
      </w:r>
      <w:r w:rsidRPr="00B737AC" w:rsidR="006A0E07">
        <w:rPr>
          <w:rFonts w:hint="cs"/>
          <w:rtl/>
        </w:rPr>
        <w:t>משגיח</w:t>
      </w:r>
      <w:r w:rsidRPr="00B737AC" w:rsidR="006A0E07">
        <w:rPr>
          <w:rtl/>
        </w:rPr>
        <w:t xml:space="preserve"> 4-2 </w:t>
      </w:r>
      <w:r w:rsidRPr="00B737AC" w:rsidR="006A0E07">
        <w:rPr>
          <w:rFonts w:hint="cs"/>
          <w:rtl/>
        </w:rPr>
        <w:t>שעות</w:t>
      </w:r>
      <w:r w:rsidRPr="00B737AC" w:rsidR="006A0E07">
        <w:rPr>
          <w:rtl/>
        </w:rPr>
        <w:t xml:space="preserve"> </w:t>
      </w:r>
      <w:r w:rsidRPr="00B737AC" w:rsidR="006A0E07">
        <w:rPr>
          <w:rFonts w:hint="cs"/>
          <w:rtl/>
        </w:rPr>
        <w:t>באופן</w:t>
      </w:r>
      <w:r w:rsidRPr="00B737AC" w:rsidR="006A0E07">
        <w:rPr>
          <w:rtl/>
        </w:rPr>
        <w:t xml:space="preserve"> </w:t>
      </w:r>
      <w:r w:rsidRPr="00B737AC" w:rsidR="006A0E07">
        <w:rPr>
          <w:rFonts w:hint="cs"/>
          <w:rtl/>
        </w:rPr>
        <w:t>קבוע</w:t>
      </w:r>
      <w:r w:rsidRPr="00B737AC" w:rsidR="006A0E07">
        <w:rPr>
          <w:rtl/>
        </w:rPr>
        <w:t xml:space="preserve"> </w:t>
      </w:r>
      <w:r w:rsidRPr="00B737AC" w:rsidR="006A0E07">
        <w:rPr>
          <w:rFonts w:hint="cs"/>
          <w:rtl/>
        </w:rPr>
        <w:t>מדי</w:t>
      </w:r>
      <w:r w:rsidRPr="00B737AC" w:rsidR="006A0E07">
        <w:rPr>
          <w:rtl/>
        </w:rPr>
        <w:t xml:space="preserve"> </w:t>
      </w:r>
      <w:r w:rsidRPr="00B737AC" w:rsidR="006A0E07">
        <w:rPr>
          <w:rFonts w:hint="cs"/>
          <w:rtl/>
        </w:rPr>
        <w:t>יום</w:t>
      </w:r>
      <w:r w:rsidRPr="00B737AC" w:rsidR="006A0E07">
        <w:rPr>
          <w:rtl/>
        </w:rPr>
        <w:t xml:space="preserve">, </w:t>
      </w:r>
      <w:r w:rsidRPr="00B737AC" w:rsidR="006A0E07">
        <w:rPr>
          <w:rFonts w:hint="cs"/>
          <w:rtl/>
        </w:rPr>
        <w:t>לפי</w:t>
      </w:r>
      <w:r w:rsidRPr="00B737AC" w:rsidR="006A0E07">
        <w:rPr>
          <w:rtl/>
        </w:rPr>
        <w:t xml:space="preserve"> </w:t>
      </w:r>
      <w:r w:rsidRPr="00B737AC" w:rsidR="006A0E07">
        <w:rPr>
          <w:rFonts w:hint="cs"/>
          <w:rtl/>
        </w:rPr>
        <w:t>בית</w:t>
      </w:r>
      <w:r w:rsidRPr="00B737AC" w:rsidR="006A0E07">
        <w:rPr>
          <w:rtl/>
        </w:rPr>
        <w:t xml:space="preserve"> </w:t>
      </w:r>
      <w:r w:rsidRPr="00B737AC" w:rsidR="006A0E07">
        <w:rPr>
          <w:rFonts w:hint="cs"/>
          <w:rtl/>
        </w:rPr>
        <w:t>העסק</w:t>
      </w:r>
      <w:r w:rsidRPr="00B737AC" w:rsidR="006A0E07">
        <w:rPr>
          <w:rtl/>
        </w:rPr>
        <w:t xml:space="preserve">, </w:t>
      </w:r>
      <w:r w:rsidRPr="00B737AC" w:rsidR="006A0E07">
        <w:rPr>
          <w:rFonts w:hint="cs"/>
          <w:rtl/>
        </w:rPr>
        <w:t>ובסך</w:t>
      </w:r>
      <w:r w:rsidRPr="00B737AC" w:rsidR="006A0E07">
        <w:rPr>
          <w:rtl/>
        </w:rPr>
        <w:t xml:space="preserve"> </w:t>
      </w:r>
      <w:r w:rsidRPr="00B737AC" w:rsidR="006A0E07">
        <w:rPr>
          <w:rFonts w:hint="cs"/>
          <w:rtl/>
        </w:rPr>
        <w:t>הכול</w:t>
      </w:r>
      <w:r w:rsidRPr="00B737AC" w:rsidR="006A0E07">
        <w:rPr>
          <w:rtl/>
        </w:rPr>
        <w:t xml:space="preserve"> </w:t>
      </w:r>
      <w:r w:rsidRPr="00B737AC" w:rsidR="006A0E07">
        <w:rPr>
          <w:rFonts w:hint="cs"/>
          <w:rtl/>
        </w:rPr>
        <w:t>היקף</w:t>
      </w:r>
      <w:r w:rsidRPr="00B737AC" w:rsidR="006A0E07">
        <w:rPr>
          <w:rtl/>
        </w:rPr>
        <w:t xml:space="preserve"> </w:t>
      </w:r>
      <w:r w:rsidRPr="00B737AC" w:rsidR="006A0E07">
        <w:rPr>
          <w:rFonts w:hint="cs"/>
          <w:rtl/>
        </w:rPr>
        <w:t>שעות</w:t>
      </w:r>
      <w:r w:rsidRPr="00B737AC" w:rsidR="006A0E07">
        <w:rPr>
          <w:rtl/>
        </w:rPr>
        <w:t xml:space="preserve"> </w:t>
      </w:r>
      <w:r w:rsidRPr="00B737AC" w:rsidR="006A0E07">
        <w:rPr>
          <w:rFonts w:hint="cs"/>
          <w:rtl/>
        </w:rPr>
        <w:t>ההשגחה</w:t>
      </w:r>
      <w:r w:rsidRPr="00B737AC" w:rsidR="006A0E07">
        <w:rPr>
          <w:rtl/>
        </w:rPr>
        <w:t xml:space="preserve"> </w:t>
      </w:r>
      <w:r w:rsidRPr="00B737AC" w:rsidR="006A0E07">
        <w:rPr>
          <w:rFonts w:hint="cs"/>
          <w:rtl/>
        </w:rPr>
        <w:t>שלו</w:t>
      </w:r>
      <w:r w:rsidRPr="00B737AC" w:rsidR="006A0E07">
        <w:rPr>
          <w:rtl/>
        </w:rPr>
        <w:t xml:space="preserve"> </w:t>
      </w:r>
      <w:r w:rsidRPr="00B737AC" w:rsidR="006A0E07">
        <w:rPr>
          <w:rFonts w:hint="cs"/>
          <w:rtl/>
        </w:rPr>
        <w:t>הוא</w:t>
      </w:r>
      <w:r w:rsidRPr="00B737AC" w:rsidR="006A0E07">
        <w:rPr>
          <w:rtl/>
        </w:rPr>
        <w:t xml:space="preserve"> </w:t>
      </w:r>
      <w:r w:rsidRPr="00B737AC" w:rsidR="006A0E07">
        <w:rPr>
          <w:rFonts w:hint="cs"/>
          <w:rtl/>
        </w:rPr>
        <w:t>24</w:t>
      </w:r>
      <w:r w:rsidRPr="00B737AC" w:rsidR="006A0E07">
        <w:rPr>
          <w:rtl/>
        </w:rPr>
        <w:t xml:space="preserve"> </w:t>
      </w:r>
      <w:r w:rsidRPr="00B737AC" w:rsidR="006A0E07">
        <w:rPr>
          <w:rFonts w:hint="cs"/>
          <w:rtl/>
        </w:rPr>
        <w:t>שעות</w:t>
      </w:r>
      <w:r w:rsidRPr="00B737AC" w:rsidR="006A0E07">
        <w:rPr>
          <w:rtl/>
        </w:rPr>
        <w:t xml:space="preserve"> </w:t>
      </w:r>
      <w:r w:rsidRPr="00B737AC" w:rsidR="006A0E07">
        <w:rPr>
          <w:rFonts w:hint="cs"/>
          <w:rtl/>
        </w:rPr>
        <w:t>מדי</w:t>
      </w:r>
      <w:r w:rsidRPr="00B737AC" w:rsidR="006A0E07">
        <w:rPr>
          <w:rtl/>
        </w:rPr>
        <w:t xml:space="preserve"> </w:t>
      </w:r>
      <w:r w:rsidRPr="00B737AC" w:rsidR="006A0E07">
        <w:rPr>
          <w:rFonts w:hint="cs"/>
          <w:rtl/>
        </w:rPr>
        <w:t>יום! בפגישה</w:t>
      </w:r>
      <w:r w:rsidRPr="00B737AC" w:rsidR="006A0E07">
        <w:rPr>
          <w:rtl/>
        </w:rPr>
        <w:t xml:space="preserve"> אתו</w:t>
      </w:r>
      <w:r w:rsidRPr="00B737AC" w:rsidR="006A0E07">
        <w:rPr>
          <w:rFonts w:hint="cs"/>
          <w:rtl/>
        </w:rPr>
        <w:t xml:space="preserve"> </w:t>
      </w:r>
      <w:r w:rsidRPr="00B737AC" w:rsidR="006A0E07">
        <w:rPr>
          <w:rtl/>
        </w:rPr>
        <w:t xml:space="preserve">מסר </w:t>
      </w:r>
      <w:r w:rsidRPr="00B737AC" w:rsidR="006A0E07">
        <w:rPr>
          <w:rFonts w:hint="cs"/>
          <w:rtl/>
        </w:rPr>
        <w:t>משגיח</w:t>
      </w:r>
      <w:r w:rsidRPr="00B737AC" w:rsidR="006A0E07">
        <w:rPr>
          <w:rtl/>
        </w:rPr>
        <w:t xml:space="preserve"> </w:t>
      </w:r>
      <w:r w:rsidRPr="00B737AC" w:rsidR="006A0E07">
        <w:rPr>
          <w:rFonts w:hint="cs"/>
          <w:rtl/>
        </w:rPr>
        <w:t>ב</w:t>
      </w:r>
      <w:r w:rsidRPr="00B737AC" w:rsidR="006A0E07">
        <w:rPr>
          <w:rtl/>
        </w:rPr>
        <w:t xml:space="preserve">' </w:t>
      </w:r>
      <w:r w:rsidRPr="00B737AC" w:rsidR="006A0E07">
        <w:rPr>
          <w:rFonts w:hint="cs"/>
          <w:rtl/>
        </w:rPr>
        <w:t>לנציגי</w:t>
      </w:r>
      <w:r w:rsidRPr="00B737AC" w:rsidR="006A0E07">
        <w:rPr>
          <w:rtl/>
        </w:rPr>
        <w:t xml:space="preserve"> משרד מבקר המדינה כי הוא משגיח רק ב-11 בתי עסק ולא ב-12 כפי שרשום בקובץ הנתונים. פירוט שעות ההשגחה שמסר מסתכם ב-</w:t>
      </w:r>
      <w:r w:rsidRPr="00B737AC" w:rsidR="006A0E07">
        <w:rPr>
          <w:rFonts w:hint="cs"/>
          <w:rtl/>
        </w:rPr>
        <w:t xml:space="preserve">18 </w:t>
      </w:r>
      <w:r w:rsidRPr="00B737AC" w:rsidR="006A0E07">
        <w:rPr>
          <w:rtl/>
        </w:rPr>
        <w:t>שעות מדי יום</w:t>
      </w:r>
      <w:r w:rsidRPr="00B737AC" w:rsidR="006A0E07">
        <w:rPr>
          <w:rFonts w:hint="cs"/>
          <w:rtl/>
        </w:rPr>
        <w:t>.</w:t>
      </w:r>
    </w:p>
    <w:p w:rsidR="006A0E07" w:rsidRPr="00B737AC" w:rsidP="00B737AC">
      <w:pPr>
        <w:spacing w:line="240" w:lineRule="exact"/>
        <w:ind w:right="2268"/>
        <w:jc w:val="both"/>
        <w:rPr>
          <w:rFonts w:ascii="Tahoma" w:hAnsi="Tahoma" w:cs="Tahoma"/>
          <w:b/>
          <w:sz w:val="17"/>
          <w:szCs w:val="17"/>
          <w:rtl/>
        </w:rPr>
      </w:pPr>
    </w:p>
    <w:p w:rsidR="006A0E07" w:rsidRPr="00B06B3D" w:rsidP="00B737AC">
      <w:pPr>
        <w:pStyle w:val="KOT5"/>
        <w:rPr>
          <w:rtl/>
        </w:rPr>
      </w:pPr>
      <w:bookmarkStart w:id="55" w:name="_Toc473096481"/>
      <w:bookmarkStart w:id="56" w:name="_Toc474826278"/>
      <w:r w:rsidRPr="00B06B3D">
        <w:rPr>
          <w:rFonts w:hint="cs"/>
          <w:rtl/>
        </w:rPr>
        <w:t>המועצה הדתית נתניה</w:t>
      </w:r>
      <w:bookmarkEnd w:id="55"/>
      <w:bookmarkEnd w:id="56"/>
    </w:p>
    <w:p w:rsidR="006A0E07" w:rsidRPr="00B737AC" w:rsidP="00D007E4">
      <w:pPr>
        <w:pStyle w:val="RESHET"/>
        <w:rPr>
          <w:rtl/>
        </w:rPr>
      </w:pPr>
      <w:r w:rsidRPr="00B737AC">
        <w:rPr>
          <w:rFonts w:hint="cs"/>
          <w:rtl/>
        </w:rPr>
        <w:t>נמצא</w:t>
      </w:r>
      <w:r w:rsidRPr="00B737AC">
        <w:rPr>
          <w:rtl/>
        </w:rPr>
        <w:t xml:space="preserve"> </w:t>
      </w:r>
      <w:r w:rsidRPr="00B737AC">
        <w:rPr>
          <w:rFonts w:hint="cs"/>
          <w:rtl/>
        </w:rPr>
        <w:t>כי</w:t>
      </w:r>
      <w:r w:rsidRPr="00B737AC">
        <w:rPr>
          <w:rtl/>
        </w:rPr>
        <w:t xml:space="preserve"> 1</w:t>
      </w:r>
      <w:r w:rsidRPr="00B737AC">
        <w:rPr>
          <w:rFonts w:hint="cs"/>
          <w:rtl/>
        </w:rPr>
        <w:t>5</w:t>
      </w:r>
      <w:r w:rsidRPr="00B737AC">
        <w:rPr>
          <w:rtl/>
        </w:rPr>
        <w:t xml:space="preserve"> </w:t>
      </w:r>
      <w:r w:rsidRPr="00B737AC">
        <w:rPr>
          <w:rFonts w:hint="cs"/>
          <w:rtl/>
        </w:rPr>
        <w:t>מתוך</w:t>
      </w:r>
      <w:r w:rsidRPr="00B737AC">
        <w:rPr>
          <w:rtl/>
        </w:rPr>
        <w:t xml:space="preserve"> 177 </w:t>
      </w:r>
      <w:r w:rsidRPr="00B737AC">
        <w:rPr>
          <w:rFonts w:hint="cs"/>
          <w:rtl/>
        </w:rPr>
        <w:t>המשגיחים</w:t>
      </w:r>
      <w:r w:rsidRPr="00B737AC">
        <w:rPr>
          <w:rtl/>
        </w:rPr>
        <w:t xml:space="preserve"> (</w:t>
      </w:r>
      <w:r w:rsidRPr="00B737AC">
        <w:rPr>
          <w:rFonts w:hint="cs"/>
          <w:rtl/>
        </w:rPr>
        <w:t>8.5%</w:t>
      </w:r>
      <w:r w:rsidRPr="00B737AC">
        <w:rPr>
          <w:rtl/>
        </w:rPr>
        <w:t xml:space="preserve">) </w:t>
      </w:r>
      <w:r w:rsidRPr="00B737AC">
        <w:rPr>
          <w:rFonts w:hint="cs"/>
          <w:rtl/>
        </w:rPr>
        <w:t>קיבלו</w:t>
      </w:r>
      <w:r w:rsidRPr="00B737AC">
        <w:rPr>
          <w:rtl/>
        </w:rPr>
        <w:t xml:space="preserve"> </w:t>
      </w:r>
      <w:r w:rsidRPr="00B737AC">
        <w:rPr>
          <w:rFonts w:hint="cs"/>
          <w:rtl/>
        </w:rPr>
        <w:t>להשגחתם</w:t>
      </w:r>
      <w:r w:rsidRPr="00B737AC">
        <w:rPr>
          <w:rtl/>
        </w:rPr>
        <w:t xml:space="preserve"> </w:t>
      </w:r>
      <w:r w:rsidRPr="00B737AC">
        <w:rPr>
          <w:rFonts w:hint="cs"/>
          <w:rtl/>
        </w:rPr>
        <w:t>בתי</w:t>
      </w:r>
      <w:r w:rsidRPr="00B737AC">
        <w:rPr>
          <w:rtl/>
        </w:rPr>
        <w:t xml:space="preserve"> </w:t>
      </w:r>
      <w:r w:rsidRPr="00B737AC">
        <w:rPr>
          <w:rFonts w:hint="cs"/>
          <w:rtl/>
        </w:rPr>
        <w:t>עסק</w:t>
      </w:r>
      <w:r w:rsidRPr="00B737AC">
        <w:rPr>
          <w:rtl/>
        </w:rPr>
        <w:t xml:space="preserve"> </w:t>
      </w:r>
      <w:r w:rsidRPr="00B737AC">
        <w:rPr>
          <w:rFonts w:hint="cs"/>
          <w:rtl/>
        </w:rPr>
        <w:t>בהיקף</w:t>
      </w:r>
      <w:r w:rsidRPr="00B737AC">
        <w:rPr>
          <w:rtl/>
        </w:rPr>
        <w:t xml:space="preserve"> </w:t>
      </w:r>
      <w:r w:rsidRPr="00B737AC">
        <w:rPr>
          <w:rFonts w:hint="cs"/>
          <w:rtl/>
        </w:rPr>
        <w:t>שעות</w:t>
      </w:r>
      <w:r w:rsidRPr="00B737AC">
        <w:rPr>
          <w:rtl/>
        </w:rPr>
        <w:t xml:space="preserve"> </w:t>
      </w:r>
      <w:r w:rsidRPr="00B737AC">
        <w:rPr>
          <w:rFonts w:hint="cs"/>
          <w:rtl/>
        </w:rPr>
        <w:t>השגחה מצטבר שהוא בלתי סביר או לא ניתן לבצעו</w:t>
      </w:r>
      <w:r w:rsidRPr="00B737AC">
        <w:rPr>
          <w:rtl/>
        </w:rPr>
        <w:t xml:space="preserve"> </w:t>
      </w:r>
      <w:r w:rsidRPr="00B737AC">
        <w:rPr>
          <w:rFonts w:hint="cs"/>
          <w:rtl/>
        </w:rPr>
        <w:t>- 21-12 שעות מדי</w:t>
      </w:r>
      <w:r w:rsidRPr="00B737AC">
        <w:rPr>
          <w:rtl/>
        </w:rPr>
        <w:t xml:space="preserve"> </w:t>
      </w:r>
      <w:r w:rsidRPr="00B737AC">
        <w:rPr>
          <w:rFonts w:hint="cs"/>
          <w:rtl/>
        </w:rPr>
        <w:t>יום</w:t>
      </w:r>
      <w:r w:rsidRPr="00B737AC">
        <w:rPr>
          <w:rtl/>
        </w:rPr>
        <w:t>.</w:t>
      </w:r>
      <w:r w:rsidRPr="00B737AC">
        <w:rPr>
          <w:rFonts w:hint="cs"/>
          <w:rtl/>
        </w:rPr>
        <w:t xml:space="preserve"> למשל</w:t>
      </w:r>
      <w:r w:rsidRPr="00B737AC">
        <w:rPr>
          <w:rtl/>
        </w:rPr>
        <w:t xml:space="preserve">: משגיח </w:t>
      </w:r>
      <w:r w:rsidRPr="00B737AC">
        <w:rPr>
          <w:rFonts w:hint="cs"/>
          <w:rtl/>
        </w:rPr>
        <w:t>ג</w:t>
      </w:r>
      <w:r w:rsidRPr="00B737AC">
        <w:rPr>
          <w:rtl/>
        </w:rPr>
        <w:t>'</w:t>
      </w:r>
      <w:r w:rsidRPr="00B737AC">
        <w:rPr>
          <w:rFonts w:hint="cs"/>
          <w:rtl/>
        </w:rPr>
        <w:t xml:space="preserve"> הוצב</w:t>
      </w:r>
      <w:r w:rsidRPr="00B737AC">
        <w:rPr>
          <w:rtl/>
        </w:rPr>
        <w:t xml:space="preserve"> כמשגיח בשבעה בתי עסק </w:t>
      </w:r>
      <w:r w:rsidRPr="00B737AC">
        <w:rPr>
          <w:rFonts w:hint="cs"/>
          <w:rtl/>
        </w:rPr>
        <w:t>בנתניה</w:t>
      </w:r>
      <w:r w:rsidRPr="00B737AC">
        <w:rPr>
          <w:rtl/>
        </w:rPr>
        <w:t xml:space="preserve"> </w:t>
      </w:r>
      <w:r w:rsidRPr="00B737AC">
        <w:rPr>
          <w:rFonts w:hint="cs"/>
          <w:rtl/>
        </w:rPr>
        <w:t>והיקף</w:t>
      </w:r>
      <w:r w:rsidRPr="00B737AC">
        <w:rPr>
          <w:rtl/>
        </w:rPr>
        <w:t xml:space="preserve"> </w:t>
      </w:r>
      <w:r w:rsidRPr="00B737AC">
        <w:rPr>
          <w:rFonts w:hint="cs"/>
          <w:rtl/>
        </w:rPr>
        <w:t>שעות</w:t>
      </w:r>
      <w:r w:rsidRPr="00B737AC">
        <w:rPr>
          <w:rtl/>
        </w:rPr>
        <w:t xml:space="preserve"> </w:t>
      </w:r>
      <w:r w:rsidRPr="00B737AC">
        <w:rPr>
          <w:rFonts w:hint="cs"/>
          <w:rtl/>
        </w:rPr>
        <w:t>ההשגחה</w:t>
      </w:r>
      <w:r w:rsidRPr="00B737AC">
        <w:rPr>
          <w:rtl/>
        </w:rPr>
        <w:t xml:space="preserve"> </w:t>
      </w:r>
      <w:r w:rsidRPr="00B737AC">
        <w:rPr>
          <w:rFonts w:hint="cs"/>
          <w:rtl/>
        </w:rPr>
        <w:t>שלו</w:t>
      </w:r>
      <w:r w:rsidRPr="00B737AC">
        <w:rPr>
          <w:rtl/>
        </w:rPr>
        <w:t xml:space="preserve"> </w:t>
      </w:r>
      <w:r w:rsidRPr="00B737AC">
        <w:rPr>
          <w:rFonts w:hint="cs"/>
          <w:rtl/>
        </w:rPr>
        <w:t>מסתכם</w:t>
      </w:r>
      <w:r w:rsidRPr="00B737AC">
        <w:rPr>
          <w:rtl/>
        </w:rPr>
        <w:t xml:space="preserve"> </w:t>
      </w:r>
      <w:r w:rsidRPr="00B737AC">
        <w:rPr>
          <w:rFonts w:hint="cs"/>
          <w:rtl/>
        </w:rPr>
        <w:t>ב</w:t>
      </w:r>
      <w:r w:rsidRPr="00B737AC">
        <w:rPr>
          <w:rtl/>
        </w:rPr>
        <w:t>-2</w:t>
      </w:r>
      <w:r w:rsidR="00D007E4">
        <w:rPr>
          <w:rFonts w:hint="cs"/>
          <w:rtl/>
        </w:rPr>
        <w:t>1</w:t>
      </w:r>
      <w:r w:rsidRPr="00B737AC">
        <w:rPr>
          <w:rtl/>
        </w:rPr>
        <w:t xml:space="preserve"> </w:t>
      </w:r>
      <w:r w:rsidRPr="00B737AC">
        <w:rPr>
          <w:rFonts w:hint="cs"/>
          <w:rtl/>
        </w:rPr>
        <w:t>שעות</w:t>
      </w:r>
      <w:r w:rsidRPr="00B737AC">
        <w:rPr>
          <w:rtl/>
        </w:rPr>
        <w:t xml:space="preserve"> </w:t>
      </w:r>
      <w:r w:rsidRPr="00B737AC">
        <w:rPr>
          <w:rFonts w:hint="cs"/>
          <w:rtl/>
        </w:rPr>
        <w:t>מדי</w:t>
      </w:r>
      <w:r w:rsidRPr="00B737AC">
        <w:rPr>
          <w:rtl/>
        </w:rPr>
        <w:t xml:space="preserve"> </w:t>
      </w:r>
      <w:r w:rsidRPr="00B737AC">
        <w:rPr>
          <w:rFonts w:hint="cs"/>
          <w:rtl/>
        </w:rPr>
        <w:t>יום; משגיח</w:t>
      </w:r>
      <w:r w:rsidRPr="00B737AC">
        <w:rPr>
          <w:rtl/>
        </w:rPr>
        <w:t xml:space="preserve"> </w:t>
      </w:r>
      <w:r w:rsidRPr="00B737AC">
        <w:rPr>
          <w:rFonts w:hint="cs"/>
          <w:rtl/>
        </w:rPr>
        <w:t>ד</w:t>
      </w:r>
      <w:r w:rsidRPr="00B737AC">
        <w:rPr>
          <w:rtl/>
        </w:rPr>
        <w:t>'</w:t>
      </w:r>
      <w:r w:rsidRPr="00B737AC">
        <w:rPr>
          <w:rFonts w:hint="cs"/>
          <w:rtl/>
        </w:rPr>
        <w:t xml:space="preserve"> הוצב כמשגיח בשישה בתי עסק בנתניה והיקף שעות ההשגחה שלו מסתכם ב-17 שעות מדי יום.</w:t>
      </w:r>
      <w:r w:rsidRPr="0051777B" w:rsidR="0051777B">
        <w:rPr>
          <w:noProof/>
          <w:rtl/>
        </w:rPr>
        <w:t xml:space="preserve"> </w:t>
      </w:r>
    </w:p>
    <w:p w:rsidR="006A0E07" w:rsidRPr="00B737AC" w:rsidP="00B737AC">
      <w:pPr>
        <w:spacing w:line="240" w:lineRule="exact"/>
        <w:ind w:right="2268"/>
        <w:jc w:val="both"/>
        <w:rPr>
          <w:rFonts w:ascii="Tahoma" w:hAnsi="Tahoma" w:cs="Tahoma"/>
          <w:sz w:val="17"/>
          <w:szCs w:val="17"/>
          <w:rtl/>
        </w:rPr>
      </w:pPr>
    </w:p>
    <w:p w:rsidR="006A0E07" w:rsidRPr="001B3871" w:rsidP="00B737AC">
      <w:pPr>
        <w:pStyle w:val="KOT5"/>
      </w:pPr>
      <w:bookmarkStart w:id="57" w:name="_Toc473096482"/>
      <w:bookmarkStart w:id="58" w:name="_Toc474826279"/>
      <w:r>
        <w:rPr>
          <w:rFonts w:hint="cs"/>
          <w:rtl/>
        </w:rPr>
        <w:t>המועצה הדתית רחובות</w:t>
      </w:r>
      <w:bookmarkEnd w:id="57"/>
      <w:bookmarkEnd w:id="58"/>
    </w:p>
    <w:p w:rsidR="006A0E07" w:rsidRPr="00B737AC" w:rsidP="0051777B">
      <w:pPr>
        <w:spacing w:after="240" w:line="240" w:lineRule="exact"/>
        <w:ind w:right="2268"/>
        <w:jc w:val="both"/>
        <w:rPr>
          <w:rFonts w:ascii="Tahoma" w:hAnsi="Tahoma" w:cs="Tahoma"/>
          <w:b/>
          <w:sz w:val="17"/>
          <w:szCs w:val="17"/>
          <w:rtl/>
        </w:rPr>
      </w:pPr>
      <w:r w:rsidRPr="00B737AC">
        <w:rPr>
          <w:rFonts w:ascii="Tahoma" w:hAnsi="Tahoma" w:cs="Tahoma"/>
          <w:b/>
          <w:sz w:val="17"/>
          <w:szCs w:val="17"/>
          <w:rtl/>
        </w:rPr>
        <w:t>על פי המודל המונהג ברחובות</w:t>
      </w:r>
      <w:r w:rsidRPr="00B737AC">
        <w:rPr>
          <w:rFonts w:ascii="Tahoma" w:hAnsi="Tahoma" w:cs="Tahoma" w:hint="cs"/>
          <w:b/>
          <w:sz w:val="17"/>
          <w:szCs w:val="17"/>
          <w:rtl/>
        </w:rPr>
        <w:t>, המועצה הדתית ממנה</w:t>
      </w:r>
      <w:r w:rsidRPr="00B737AC">
        <w:rPr>
          <w:rFonts w:ascii="Tahoma" w:hAnsi="Tahoma" w:cs="Tahoma"/>
          <w:b/>
          <w:sz w:val="17"/>
          <w:szCs w:val="17"/>
          <w:rtl/>
        </w:rPr>
        <w:t xml:space="preserve"> </w:t>
      </w:r>
      <w:r w:rsidRPr="00B737AC">
        <w:rPr>
          <w:rFonts w:ascii="Tahoma" w:hAnsi="Tahoma" w:cs="Tahoma" w:hint="cs"/>
          <w:b/>
          <w:sz w:val="17"/>
          <w:szCs w:val="17"/>
          <w:rtl/>
        </w:rPr>
        <w:t>"</w:t>
      </w:r>
      <w:r w:rsidRPr="00B737AC">
        <w:rPr>
          <w:rFonts w:ascii="Tahoma" w:hAnsi="Tahoma" w:cs="Tahoma"/>
          <w:b/>
          <w:sz w:val="17"/>
          <w:szCs w:val="17"/>
          <w:rtl/>
        </w:rPr>
        <w:t>נאמני כשרות</w:t>
      </w:r>
      <w:r w:rsidRPr="00B737AC">
        <w:rPr>
          <w:rFonts w:ascii="Tahoma" w:hAnsi="Tahoma" w:cs="Tahoma" w:hint="cs"/>
          <w:b/>
          <w:sz w:val="17"/>
          <w:szCs w:val="17"/>
          <w:rtl/>
        </w:rPr>
        <w:t>". נאמני הכשרות</w:t>
      </w:r>
      <w:r w:rsidRPr="00B737AC">
        <w:rPr>
          <w:rFonts w:ascii="Tahoma" w:hAnsi="Tahoma" w:cs="Tahoma"/>
          <w:b/>
          <w:sz w:val="17"/>
          <w:szCs w:val="17"/>
          <w:rtl/>
        </w:rPr>
        <w:t xml:space="preserve"> אמורים לשמש </w:t>
      </w:r>
      <w:r w:rsidRPr="00B737AC">
        <w:rPr>
          <w:rFonts w:ascii="Tahoma" w:hAnsi="Tahoma" w:cs="Tahoma" w:hint="cs"/>
          <w:b/>
          <w:sz w:val="17"/>
          <w:szCs w:val="17"/>
          <w:rtl/>
        </w:rPr>
        <w:t>בד בבד עם עבודתם כ</w:t>
      </w:r>
      <w:r w:rsidRPr="00B737AC">
        <w:rPr>
          <w:rFonts w:ascii="Tahoma" w:hAnsi="Tahoma" w:cs="Tahoma"/>
          <w:b/>
          <w:sz w:val="17"/>
          <w:szCs w:val="17"/>
          <w:rtl/>
        </w:rPr>
        <w:t xml:space="preserve">משגיחי כשרות </w:t>
      </w:r>
      <w:r w:rsidRPr="00B737AC">
        <w:rPr>
          <w:rFonts w:ascii="Tahoma" w:hAnsi="Tahoma" w:cs="Tahoma" w:hint="cs"/>
          <w:b/>
          <w:sz w:val="17"/>
          <w:szCs w:val="17"/>
          <w:rtl/>
        </w:rPr>
        <w:t xml:space="preserve">גם כעובדים </w:t>
      </w:r>
      <w:r w:rsidRPr="00B737AC">
        <w:rPr>
          <w:rFonts w:ascii="Tahoma" w:hAnsi="Tahoma" w:cs="Tahoma"/>
          <w:b/>
          <w:sz w:val="17"/>
          <w:szCs w:val="17"/>
          <w:rtl/>
        </w:rPr>
        <w:t xml:space="preserve">בבית העסק ושכרם נקבע </w:t>
      </w:r>
      <w:r w:rsidRPr="00B737AC">
        <w:rPr>
          <w:rFonts w:ascii="Tahoma" w:hAnsi="Tahoma" w:cs="Tahoma" w:hint="cs"/>
          <w:b/>
          <w:sz w:val="17"/>
          <w:szCs w:val="17"/>
          <w:rtl/>
        </w:rPr>
        <w:t>על פי</w:t>
      </w:r>
      <w:r w:rsidRPr="00B737AC">
        <w:rPr>
          <w:rFonts w:ascii="Tahoma" w:hAnsi="Tahoma" w:cs="Tahoma"/>
          <w:b/>
          <w:sz w:val="17"/>
          <w:szCs w:val="17"/>
          <w:rtl/>
        </w:rPr>
        <w:t xml:space="preserve"> </w:t>
      </w:r>
      <w:r w:rsidR="0051777B">
        <w:rPr>
          <w:rFonts w:ascii="Tahoma" w:hAnsi="Tahoma" w:cs="Tahoma" w:hint="cs"/>
          <w:b/>
          <w:sz w:val="17"/>
          <w:szCs w:val="17"/>
          <w:rtl/>
        </w:rPr>
        <w:t>מספר שעות העבודה שנקבע</w:t>
      </w:r>
      <w:r w:rsidR="00D007E4">
        <w:rPr>
          <w:rFonts w:ascii="Tahoma" w:hAnsi="Tahoma" w:cs="Tahoma" w:hint="cs"/>
          <w:b/>
          <w:sz w:val="17"/>
          <w:szCs w:val="17"/>
          <w:rtl/>
        </w:rPr>
        <w:t>ו</w:t>
      </w:r>
      <w:r w:rsidR="0051777B">
        <w:rPr>
          <w:rFonts w:ascii="Tahoma" w:hAnsi="Tahoma" w:cs="Tahoma" w:hint="cs"/>
          <w:b/>
          <w:sz w:val="17"/>
          <w:szCs w:val="17"/>
          <w:rtl/>
        </w:rPr>
        <w:t xml:space="preserve"> להם</w:t>
      </w:r>
      <w:r w:rsidRPr="00B737AC">
        <w:rPr>
          <w:rFonts w:ascii="Tahoma" w:hAnsi="Tahoma" w:cs="Tahoma"/>
          <w:b/>
          <w:sz w:val="17"/>
          <w:szCs w:val="17"/>
          <w:rtl/>
        </w:rPr>
        <w:t xml:space="preserve">. נאמני הכשרות מועסקים באמצעות חברת כוח אדם שבחרה המועצה הדתית; </w:t>
      </w:r>
      <w:r w:rsidRPr="00B737AC">
        <w:rPr>
          <w:rFonts w:ascii="Tahoma" w:hAnsi="Tahoma" w:cs="Tahoma" w:hint="cs"/>
          <w:b/>
          <w:sz w:val="17"/>
          <w:szCs w:val="17"/>
          <w:rtl/>
        </w:rPr>
        <w:t>מכאן</w:t>
      </w:r>
      <w:r w:rsidRPr="00B737AC">
        <w:rPr>
          <w:rFonts w:ascii="Tahoma" w:hAnsi="Tahoma" w:cs="Tahoma"/>
          <w:b/>
          <w:sz w:val="17"/>
          <w:szCs w:val="17"/>
          <w:rtl/>
        </w:rPr>
        <w:t xml:space="preserve">, המועצה וחברת כוח האדם </w:t>
      </w:r>
      <w:r w:rsidRPr="00B737AC">
        <w:rPr>
          <w:rFonts w:ascii="Tahoma" w:hAnsi="Tahoma" w:cs="Tahoma" w:hint="cs"/>
          <w:b/>
          <w:sz w:val="17"/>
          <w:szCs w:val="17"/>
          <w:rtl/>
        </w:rPr>
        <w:t>אמורות לדעת</w:t>
      </w:r>
      <w:r w:rsidRPr="00B737AC">
        <w:rPr>
          <w:rFonts w:ascii="Tahoma" w:hAnsi="Tahoma" w:cs="Tahoma"/>
          <w:b/>
          <w:sz w:val="17"/>
          <w:szCs w:val="17"/>
          <w:rtl/>
        </w:rPr>
        <w:t xml:space="preserve"> מה</w:t>
      </w:r>
      <w:r w:rsidRPr="00B737AC">
        <w:rPr>
          <w:rFonts w:ascii="Tahoma" w:hAnsi="Tahoma" w:cs="Tahoma" w:hint="cs"/>
          <w:b/>
          <w:sz w:val="17"/>
          <w:szCs w:val="17"/>
          <w:rtl/>
        </w:rPr>
        <w:t>ו</w:t>
      </w:r>
      <w:r w:rsidRPr="00B737AC">
        <w:rPr>
          <w:rFonts w:ascii="Tahoma" w:hAnsi="Tahoma" w:cs="Tahoma"/>
          <w:b/>
          <w:sz w:val="17"/>
          <w:szCs w:val="17"/>
          <w:rtl/>
        </w:rPr>
        <w:t xml:space="preserve"> היקף שעות העבודה המצטבר של נאמני הכשרות (המשגיחים) בבתי העסק השונים.</w:t>
      </w:r>
    </w:p>
    <w:p w:rsidR="006A0E07" w:rsidRPr="00B737AC" w:rsidP="00F41B61">
      <w:pPr>
        <w:pStyle w:val="RESHET"/>
        <w:rPr>
          <w:rtl/>
        </w:rPr>
      </w:pPr>
      <w:r w:rsidRPr="00B737AC">
        <w:rPr>
          <w:rFonts w:hint="cs"/>
          <w:rtl/>
        </w:rPr>
        <w:t xml:space="preserve">הביקורת העלתה כי היקף שעות ההעסקה החודשי המצטבר של הרבה נאמני כשרות (לפי 22 ימי עבודה בחודש), כפי שנקבע בין המועצה הדתית לבעלי בתי העסק </w:t>
      </w:r>
      <w:r w:rsidRPr="00B737AC">
        <w:rPr>
          <w:rFonts w:hint="cs"/>
          <w:rtl/>
        </w:rPr>
        <w:t>המושגחים</w:t>
      </w:r>
      <w:r w:rsidRPr="00B737AC">
        <w:rPr>
          <w:rFonts w:hint="cs"/>
          <w:rtl/>
        </w:rPr>
        <w:t>, הוא חריג ומגיע לכדי מספר שעות בלתי סביר שלא ניתן לקיימו בפועל. להלן דוגמאות:</w:t>
      </w:r>
    </w:p>
    <w:p w:rsidR="006A0E07" w:rsidRPr="00B737AC" w:rsidP="00F41B61">
      <w:pPr>
        <w:pStyle w:val="RESHET"/>
        <w:rPr>
          <w:rtl/>
        </w:rPr>
      </w:pPr>
      <w:r w:rsidRPr="00B737AC">
        <w:rPr>
          <w:rFonts w:hint="cs"/>
          <w:rtl/>
        </w:rPr>
        <w:t>משגיח ה' מועסק באמצעות חברת כוח אדם כנאמן כשרות ב-19 בתי עסק והיקף שעות עבודתו המצטבר כפי שנקבע לו בכל בתי העסק הוא 433 שעות עבודה בחודש. יוצא אפוא שמשגיח ה' אמור לעבוד כ-20 שעות מדי יום.</w:t>
      </w:r>
    </w:p>
    <w:p w:rsidR="006A0E07" w:rsidRPr="00B737AC" w:rsidP="00F41B61">
      <w:pPr>
        <w:pStyle w:val="RESHET"/>
        <w:rPr>
          <w:rtl/>
        </w:rPr>
      </w:pPr>
      <w:r w:rsidRPr="00B737AC">
        <w:rPr>
          <w:rFonts w:hint="cs"/>
          <w:rtl/>
        </w:rPr>
        <w:t>משגיח ו' מוצג במסמכי המועצה הדתית כנאמן כשרות בהיקף של כ-220 שעות עבודה בחודש, נוסף לתפקידו כמפקח בהיקף של 103 שעות עבודה בחודש - במצטבר מדובר ב-323 שעות עבודה בחודש. יוצא אפוא שמשגיח ו' אמור לעבוד כ-15 שעות מדי יום.</w:t>
      </w:r>
    </w:p>
    <w:p w:rsidR="006A0E07" w:rsidRPr="00B737AC" w:rsidP="00F41B61">
      <w:pPr>
        <w:pStyle w:val="RESHET"/>
        <w:rPr>
          <w:b/>
          <w:rtl/>
        </w:rPr>
      </w:pPr>
      <w:r w:rsidRPr="00B737AC">
        <w:rPr>
          <w:rFonts w:hint="cs"/>
          <w:b/>
          <w:rtl/>
        </w:rPr>
        <w:t>משגיח ז' מועסק באמצעות חברת כוח אדם כנאמן כשרות בהיקף מצטבר של 305 שעות העסקה בחודש. מכאן שהוא אמור לעבוד קרוב ל-14 שעות מדי יום</w:t>
      </w:r>
      <w:bookmarkStart w:id="59" w:name="_Toc473096483"/>
      <w:r w:rsidRPr="00B737AC">
        <w:rPr>
          <w:rFonts w:hint="cs"/>
          <w:b/>
          <w:rtl/>
        </w:rPr>
        <w:t>.</w:t>
      </w:r>
    </w:p>
    <w:p w:rsidR="006A0E07" w:rsidRPr="00B74111" w:rsidP="00B737AC">
      <w:pPr>
        <w:pStyle w:val="KOT5"/>
        <w:rPr>
          <w:rtl/>
        </w:rPr>
      </w:pPr>
      <w:bookmarkStart w:id="60" w:name="_Toc473096484"/>
      <w:bookmarkStart w:id="61" w:name="_Toc474826280"/>
      <w:bookmarkEnd w:id="59"/>
      <w:r w:rsidRPr="00B74111">
        <w:rPr>
          <w:rFonts w:hint="cs"/>
          <w:rtl/>
        </w:rPr>
        <w:t>תגובות</w:t>
      </w:r>
      <w:r w:rsidRPr="00B74111">
        <w:rPr>
          <w:rtl/>
        </w:rPr>
        <w:t xml:space="preserve"> המועצות </w:t>
      </w:r>
      <w:r>
        <w:rPr>
          <w:rFonts w:hint="cs"/>
          <w:rtl/>
        </w:rPr>
        <w:t>הדתיות ע</w:t>
      </w:r>
      <w:r w:rsidRPr="00B74111">
        <w:rPr>
          <w:rFonts w:hint="cs"/>
          <w:rtl/>
        </w:rPr>
        <w:t>ל</w:t>
      </w:r>
      <w:r>
        <w:rPr>
          <w:rFonts w:hint="cs"/>
          <w:rtl/>
        </w:rPr>
        <w:t xml:space="preserve"> </w:t>
      </w:r>
      <w:r w:rsidRPr="00B74111">
        <w:rPr>
          <w:rFonts w:hint="cs"/>
          <w:rtl/>
        </w:rPr>
        <w:t>ממצאי</w:t>
      </w:r>
      <w:r w:rsidRPr="00B74111">
        <w:rPr>
          <w:rtl/>
        </w:rPr>
        <w:t xml:space="preserve"> </w:t>
      </w:r>
      <w:r w:rsidRPr="00B74111">
        <w:rPr>
          <w:rFonts w:hint="cs"/>
          <w:rtl/>
        </w:rPr>
        <w:t>הביקורת</w:t>
      </w:r>
      <w:bookmarkEnd w:id="60"/>
      <w:bookmarkEnd w:id="61"/>
    </w:p>
    <w:p w:rsidR="006A0E07" w:rsidRPr="00B737AC" w:rsidP="00B737AC">
      <w:pPr>
        <w:spacing w:line="240" w:lineRule="exact"/>
        <w:ind w:right="2268"/>
        <w:jc w:val="both"/>
        <w:rPr>
          <w:rFonts w:ascii="Tahoma" w:hAnsi="Tahoma" w:cs="Tahoma"/>
          <w:sz w:val="17"/>
          <w:szCs w:val="17"/>
          <w:rtl/>
        </w:rPr>
      </w:pPr>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ירושלים</w:t>
      </w:r>
      <w:r w:rsidRPr="00B737AC">
        <w:rPr>
          <w:rStyle w:val="Heading7Char"/>
          <w:rFonts w:ascii="Tahoma" w:hAnsi="Tahoma" w:cs="Tahoma"/>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 xml:space="preserve">אשר להיקף שעות העבודה החריגות של המשגיחים ציינה המועצה בתשובתה </w:t>
      </w:r>
      <w:r w:rsidR="0051777B">
        <w:rPr>
          <w:rFonts w:ascii="Tahoma" w:hAnsi="Tahoma" w:cs="Tahoma" w:hint="cs"/>
          <w:sz w:val="17"/>
          <w:szCs w:val="17"/>
          <w:rtl/>
        </w:rPr>
        <w:t xml:space="preserve">מינואר 2017 </w:t>
      </w:r>
      <w:r w:rsidRPr="00B737AC">
        <w:rPr>
          <w:rFonts w:ascii="Tahoma" w:hAnsi="Tahoma" w:cs="Tahoma" w:hint="cs"/>
          <w:sz w:val="17"/>
          <w:szCs w:val="17"/>
          <w:rtl/>
        </w:rPr>
        <w:t>כי החריגה מקורה בכך שמערך הכשרות פועל על בסיס הרתעה, ו"שעות ההשגחה" אינן "שעות עבודה" אלא שעות האמורות לשקף את תחום האחריות של המשגיח. כמו כן ציינה המועצה כי משגיח א' משגיח כיום 13 שעות ביממה, ואילו משגיח ב' משגיח כיום פחות מ-14 שעות ביום.</w:t>
      </w:r>
    </w:p>
    <w:p w:rsidR="006A0E07" w:rsidRPr="00B737AC" w:rsidP="00F41B61">
      <w:pPr>
        <w:spacing w:after="240" w:line="240" w:lineRule="exact"/>
        <w:ind w:right="2268"/>
        <w:jc w:val="both"/>
        <w:rPr>
          <w:rFonts w:ascii="Tahoma" w:hAnsi="Tahoma" w:cs="Tahoma"/>
          <w:sz w:val="17"/>
          <w:szCs w:val="17"/>
          <w:rtl/>
        </w:rPr>
      </w:pPr>
      <w:bookmarkStart w:id="62" w:name="_Toc474826281"/>
      <w:r w:rsidRPr="00F41B61">
        <w:rPr>
          <w:rStyle w:val="Heading7Char"/>
          <w:rFonts w:ascii="Tahoma" w:hAnsi="Tahoma" w:cs="Tahoma" w:hint="cs"/>
          <w:sz w:val="17"/>
          <w:szCs w:val="17"/>
          <w:rtl/>
        </w:rPr>
        <w:t>המועצה</w:t>
      </w:r>
      <w:r w:rsidRPr="00F41B61">
        <w:rPr>
          <w:rStyle w:val="Heading7Char"/>
          <w:rFonts w:ascii="Tahoma" w:hAnsi="Tahoma" w:cs="Tahoma"/>
          <w:sz w:val="17"/>
          <w:szCs w:val="17"/>
          <w:rtl/>
        </w:rPr>
        <w:t xml:space="preserve"> </w:t>
      </w:r>
      <w:r w:rsidRPr="00F41B61">
        <w:rPr>
          <w:rStyle w:val="Heading7Char"/>
          <w:rFonts w:ascii="Tahoma" w:hAnsi="Tahoma" w:cs="Tahoma" w:hint="cs"/>
          <w:sz w:val="17"/>
          <w:szCs w:val="17"/>
          <w:rtl/>
        </w:rPr>
        <w:t>הדתית</w:t>
      </w:r>
      <w:r w:rsidRPr="00F41B61">
        <w:rPr>
          <w:rStyle w:val="Heading7Char"/>
          <w:rFonts w:ascii="Tahoma" w:hAnsi="Tahoma" w:cs="Tahoma"/>
          <w:sz w:val="17"/>
          <w:szCs w:val="17"/>
          <w:rtl/>
        </w:rPr>
        <w:t xml:space="preserve"> </w:t>
      </w:r>
      <w:r w:rsidRPr="00F41B61">
        <w:rPr>
          <w:rStyle w:val="Heading7Char"/>
          <w:rFonts w:ascii="Tahoma" w:hAnsi="Tahoma" w:cs="Tahoma" w:hint="cs"/>
          <w:sz w:val="17"/>
          <w:szCs w:val="17"/>
          <w:rtl/>
        </w:rPr>
        <w:t>נתניה:</w:t>
      </w:r>
      <w:bookmarkEnd w:id="62"/>
      <w:r w:rsidRPr="00B737AC">
        <w:rPr>
          <w:rFonts w:ascii="Tahoma" w:hAnsi="Tahoma" w:cs="Tahoma" w:hint="cs"/>
          <w:sz w:val="17"/>
          <w:szCs w:val="17"/>
          <w:rtl/>
        </w:rPr>
        <w:t xml:space="preserve"> בדומה לכך, בתשובתה מינואר 2017 ציינה המועצה כי קיימים פערים בין "שעות השגחה" ובין "שעות עבודה" </w:t>
      </w:r>
      <w:r w:rsidRPr="00B737AC">
        <w:rPr>
          <w:rFonts w:ascii="Tahoma" w:hAnsi="Tahoma" w:cs="Tahoma" w:hint="cs"/>
          <w:b/>
          <w:sz w:val="17"/>
          <w:szCs w:val="17"/>
          <w:rtl/>
        </w:rPr>
        <w:t>והוסיפה כי "שעת השגחה של משגיח אין היא חופפת שעת עבודה רגילה (60 דקות), שעת השגחה הינה שעה ברוטו כלומר מכילה גם את הדרך בין עסק אחד למשנהו, לעיתים קרובות זמן המרחק בין העסקים נכלל בשעות ההשגחה של שני העסקים, דבר שלא ניתן למנוע אותו עקב הדינמיות הקיימת בענף העסקים הכשרים, עסקים נפתחים ונסגרים ו/או שמוותרים על תעודת הכשר... אי אפשר לנהל מו"מ השכם והערב...</w:t>
      </w:r>
      <w:r w:rsidRPr="00B737AC">
        <w:rPr>
          <w:rFonts w:ascii="Tahoma" w:hAnsi="Tahoma" w:cs="Tahoma" w:hint="cs"/>
          <w:sz w:val="17"/>
          <w:szCs w:val="17"/>
          <w:rtl/>
        </w:rPr>
        <w:t xml:space="preserve"> </w:t>
      </w:r>
      <w:r w:rsidRPr="00B737AC">
        <w:rPr>
          <w:rFonts w:ascii="Tahoma" w:hAnsi="Tahoma" w:cs="Tahoma" w:hint="cs"/>
          <w:b/>
          <w:sz w:val="17"/>
          <w:szCs w:val="17"/>
          <w:rtl/>
        </w:rPr>
        <w:t>עם העסקים על גובה עלות ההשגחה...</w:t>
      </w:r>
      <w:r w:rsidRPr="00B737AC">
        <w:rPr>
          <w:rFonts w:ascii="Tahoma" w:hAnsi="Tahoma" w:cs="Tahoma" w:hint="cs"/>
          <w:sz w:val="17"/>
          <w:szCs w:val="17"/>
          <w:rtl/>
        </w:rPr>
        <w:t xml:space="preserve"> וכי שעות ההשגחה בפועל של המשגיחים הם בהיקף קטן יותר".</w:t>
      </w:r>
    </w:p>
    <w:p w:rsidR="006A0E07" w:rsidRPr="00B737AC" w:rsidP="00F41B61">
      <w:pPr>
        <w:pStyle w:val="RESHET"/>
        <w:rPr>
          <w:rtl/>
        </w:rPr>
      </w:pPr>
      <w:r w:rsidRPr="00B737AC">
        <w:rPr>
          <w:rFonts w:hint="cs"/>
          <w:rtl/>
        </w:rPr>
        <w:t>משרד מבקר המדינה דוחה את תשובותיהן של המועצות הדתיות ירושלים ונתניה ומעיר להן כי על פי השיטה שהן הציגו</w:t>
      </w:r>
      <w:r w:rsidR="0051777B">
        <w:rPr>
          <w:rFonts w:hint="cs"/>
          <w:rtl/>
        </w:rPr>
        <w:t>,</w:t>
      </w:r>
      <w:r w:rsidRPr="00B737AC">
        <w:rPr>
          <w:rFonts w:hint="cs"/>
          <w:rtl/>
        </w:rPr>
        <w:t xml:space="preserve"> המשגיחים מקבלים שכר מצטבר בעבור שעות עבודה שאין ביכולתם לבצע. בהתנהלותן זו הן נותנות יד להטעיית בתי העסק</w:t>
      </w:r>
      <w:r w:rsidR="0051777B">
        <w:rPr>
          <w:rFonts w:hint="cs"/>
          <w:rtl/>
        </w:rPr>
        <w:t>,</w:t>
      </w:r>
      <w:r w:rsidRPr="00B737AC">
        <w:rPr>
          <w:rFonts w:hint="cs"/>
          <w:rtl/>
        </w:rPr>
        <w:t xml:space="preserve"> המשלמים בעבור שעות עבודה בהיקף שלא ניתן לביצוע.</w:t>
      </w:r>
    </w:p>
    <w:p w:rsidR="006A0E07" w:rsidRPr="00B737AC" w:rsidP="0051777B">
      <w:pPr>
        <w:spacing w:before="180" w:after="240" w:line="240" w:lineRule="exact"/>
        <w:ind w:right="2268"/>
        <w:jc w:val="both"/>
        <w:rPr>
          <w:rFonts w:ascii="Tahoma" w:hAnsi="Tahoma" w:cs="Tahoma"/>
          <w:b/>
          <w:sz w:val="17"/>
          <w:szCs w:val="17"/>
          <w:rtl/>
        </w:rPr>
      </w:pPr>
      <w:r w:rsidRPr="00F41B61">
        <w:rPr>
          <w:rStyle w:val="Heading7Char"/>
          <w:rFonts w:ascii="Tahoma" w:hAnsi="Tahoma" w:cs="Tahoma" w:hint="cs"/>
          <w:sz w:val="17"/>
          <w:szCs w:val="17"/>
          <w:rtl/>
        </w:rPr>
        <w:t>המועצה</w:t>
      </w:r>
      <w:r w:rsidRPr="00F41B61">
        <w:rPr>
          <w:rStyle w:val="Heading7Char"/>
          <w:rFonts w:ascii="Tahoma" w:hAnsi="Tahoma" w:cs="Tahoma"/>
          <w:sz w:val="17"/>
          <w:szCs w:val="17"/>
          <w:rtl/>
        </w:rPr>
        <w:t xml:space="preserve"> </w:t>
      </w:r>
      <w:r w:rsidRPr="00F41B61">
        <w:rPr>
          <w:rStyle w:val="Heading7Char"/>
          <w:rFonts w:ascii="Tahoma" w:hAnsi="Tahoma" w:cs="Tahoma" w:hint="cs"/>
          <w:sz w:val="17"/>
          <w:szCs w:val="17"/>
          <w:rtl/>
        </w:rPr>
        <w:t>הדתית</w:t>
      </w:r>
      <w:r w:rsidRPr="00F41B61">
        <w:rPr>
          <w:rStyle w:val="Heading7Char"/>
          <w:rFonts w:ascii="Tahoma" w:hAnsi="Tahoma" w:cs="Tahoma"/>
          <w:sz w:val="17"/>
          <w:szCs w:val="17"/>
          <w:rtl/>
        </w:rPr>
        <w:t xml:space="preserve"> </w:t>
      </w:r>
      <w:r w:rsidRPr="00F41B61">
        <w:rPr>
          <w:rStyle w:val="Heading7Char"/>
          <w:rFonts w:ascii="Tahoma" w:hAnsi="Tahoma" w:cs="Tahoma" w:hint="cs"/>
          <w:sz w:val="17"/>
          <w:szCs w:val="17"/>
          <w:rtl/>
        </w:rPr>
        <w:t>רחובות:</w:t>
      </w:r>
      <w:r w:rsidRPr="00B737AC">
        <w:rPr>
          <w:rFonts w:ascii="Tahoma" w:hAnsi="Tahoma" w:cs="Tahoma" w:hint="cs"/>
          <w:b/>
          <w:sz w:val="17"/>
          <w:szCs w:val="17"/>
          <w:rtl/>
        </w:rPr>
        <w:t xml:space="preserve"> אשר למשגיח ה'</w:t>
      </w:r>
      <w:r w:rsidRPr="00B737AC">
        <w:rPr>
          <w:rFonts w:ascii="Tahoma" w:hAnsi="Tahoma" w:cs="Tahoma"/>
          <w:sz w:val="17"/>
          <w:szCs w:val="17"/>
          <w:rtl/>
        </w:rPr>
        <w:t xml:space="preserve"> </w:t>
      </w:r>
      <w:r w:rsidRPr="00B737AC">
        <w:rPr>
          <w:rFonts w:ascii="Tahoma" w:hAnsi="Tahoma" w:cs="Tahoma" w:hint="cs"/>
          <w:b/>
          <w:sz w:val="17"/>
          <w:szCs w:val="17"/>
          <w:rtl/>
        </w:rPr>
        <w:t>מסרה המועצה בתשובתה מינואר 2017 כי "בעקבות הערות הביקורת, תוקנו שעות עבודתו של עובד זה והוא מועסק כיום כחוק, ע"י חברת כוח אדם". בנוגע למשגיח ו'</w:t>
      </w:r>
      <w:r w:rsidRPr="00B737AC">
        <w:rPr>
          <w:rFonts w:ascii="Tahoma" w:hAnsi="Tahoma" w:cs="Tahoma" w:hint="cs"/>
          <w:sz w:val="17"/>
          <w:szCs w:val="17"/>
          <w:rtl/>
        </w:rPr>
        <w:t xml:space="preserve"> </w:t>
      </w:r>
      <w:r w:rsidRPr="00B737AC">
        <w:rPr>
          <w:rFonts w:ascii="Tahoma" w:hAnsi="Tahoma" w:cs="Tahoma" w:hint="cs"/>
          <w:b/>
          <w:sz w:val="17"/>
          <w:szCs w:val="17"/>
          <w:rtl/>
        </w:rPr>
        <w:t xml:space="preserve">מסרה כי הוא מועסק "פחות </w:t>
      </w:r>
      <w:r w:rsidR="0051777B">
        <w:rPr>
          <w:rFonts w:ascii="Tahoma" w:hAnsi="Tahoma" w:cs="Tahoma"/>
          <w:b/>
          <w:sz w:val="17"/>
          <w:szCs w:val="17"/>
          <w:rtl/>
        </w:rPr>
        <w:br/>
      </w:r>
      <w:r w:rsidRPr="00B737AC">
        <w:rPr>
          <w:rFonts w:ascii="Tahoma" w:hAnsi="Tahoma" w:cs="Tahoma" w:hint="cs"/>
          <w:b/>
          <w:sz w:val="17"/>
          <w:szCs w:val="17"/>
          <w:rtl/>
        </w:rPr>
        <w:t>מ-280 שעות לחודש". בנוגע למשגיח ז' מסרה כי הוא מועסק "פחות מ-280 שעות בחודש". המועצה הוסיפה: "בימים אלו אנו עורכים מכרז חדש ומפרטים דרישותינו לפעול רק במסגרת החוק".</w:t>
      </w:r>
    </w:p>
    <w:p w:rsidR="006A0E07" w:rsidRPr="00B737AC" w:rsidP="00F41B61">
      <w:pPr>
        <w:pStyle w:val="RESHET"/>
        <w:rPr>
          <w:rtl/>
        </w:rPr>
      </w:pPr>
      <w:r w:rsidRPr="00B737AC">
        <w:rPr>
          <w:rFonts w:hint="cs"/>
          <w:rtl/>
        </w:rPr>
        <w:t>משרד</w:t>
      </w:r>
      <w:r w:rsidRPr="00B737AC">
        <w:rPr>
          <w:rtl/>
        </w:rPr>
        <w:t xml:space="preserve"> מבקר המדינה מציין כי </w:t>
      </w:r>
      <w:r w:rsidRPr="00B737AC">
        <w:rPr>
          <w:rFonts w:hint="cs"/>
          <w:rtl/>
        </w:rPr>
        <w:t>ה</w:t>
      </w:r>
      <w:r w:rsidRPr="00B737AC">
        <w:rPr>
          <w:rtl/>
        </w:rPr>
        <w:t xml:space="preserve">נתונים </w:t>
      </w:r>
      <w:r w:rsidRPr="00B737AC">
        <w:rPr>
          <w:rFonts w:hint="cs"/>
          <w:rtl/>
        </w:rPr>
        <w:t>שהציגה המועצה הדתית</w:t>
      </w:r>
      <w:r w:rsidRPr="00B737AC">
        <w:rPr>
          <w:rtl/>
        </w:rPr>
        <w:t xml:space="preserve"> רחובות </w:t>
      </w:r>
      <w:r w:rsidRPr="00B737AC">
        <w:rPr>
          <w:rFonts w:hint="cs"/>
          <w:rtl/>
        </w:rPr>
        <w:t xml:space="preserve">בתשובתה </w:t>
      </w:r>
      <w:r w:rsidRPr="00B737AC">
        <w:rPr>
          <w:rtl/>
        </w:rPr>
        <w:t>שונים מ</w:t>
      </w:r>
      <w:r w:rsidRPr="00B737AC">
        <w:rPr>
          <w:rFonts w:hint="cs"/>
          <w:rtl/>
        </w:rPr>
        <w:t>אלה שמסרה במהלך</w:t>
      </w:r>
      <w:r w:rsidRPr="00B737AC">
        <w:rPr>
          <w:rtl/>
        </w:rPr>
        <w:t xml:space="preserve"> הביקורת </w:t>
      </w:r>
      <w:r w:rsidRPr="00B737AC">
        <w:rPr>
          <w:rFonts w:hint="cs"/>
          <w:rtl/>
        </w:rPr>
        <w:t>למשרד</w:t>
      </w:r>
      <w:r w:rsidRPr="00B737AC">
        <w:rPr>
          <w:rtl/>
        </w:rPr>
        <w:t xml:space="preserve"> </w:t>
      </w:r>
      <w:r w:rsidRPr="00B737AC">
        <w:rPr>
          <w:rFonts w:hint="cs"/>
          <w:rtl/>
        </w:rPr>
        <w:t>מבקר</w:t>
      </w:r>
      <w:r w:rsidRPr="00B737AC">
        <w:rPr>
          <w:rtl/>
        </w:rPr>
        <w:t xml:space="preserve"> </w:t>
      </w:r>
      <w:r w:rsidRPr="00B737AC">
        <w:rPr>
          <w:rFonts w:hint="cs"/>
          <w:rtl/>
        </w:rPr>
        <w:t>המדינה</w:t>
      </w:r>
      <w:r w:rsidRPr="00B737AC">
        <w:rPr>
          <w:rtl/>
        </w:rPr>
        <w:t>.</w:t>
      </w:r>
      <w:r w:rsidRPr="00B737AC">
        <w:rPr>
          <w:rFonts w:hint="cs"/>
          <w:rtl/>
        </w:rPr>
        <w:t xml:space="preserve"> המועצה</w:t>
      </w:r>
      <w:r w:rsidRPr="00B737AC">
        <w:rPr>
          <w:rtl/>
        </w:rPr>
        <w:t xml:space="preserve"> </w:t>
      </w:r>
      <w:r w:rsidRPr="00B737AC">
        <w:rPr>
          <w:rFonts w:hint="cs"/>
          <w:rtl/>
        </w:rPr>
        <w:t>לא</w:t>
      </w:r>
      <w:r w:rsidRPr="00B737AC">
        <w:rPr>
          <w:rtl/>
        </w:rPr>
        <w:t xml:space="preserve"> </w:t>
      </w:r>
      <w:r w:rsidRPr="00B737AC">
        <w:rPr>
          <w:rFonts w:hint="cs"/>
          <w:rtl/>
        </w:rPr>
        <w:t>צירפה</w:t>
      </w:r>
      <w:r w:rsidRPr="00B737AC">
        <w:rPr>
          <w:rtl/>
        </w:rPr>
        <w:t xml:space="preserve"> </w:t>
      </w:r>
      <w:r w:rsidRPr="00B737AC">
        <w:rPr>
          <w:rFonts w:hint="cs"/>
          <w:rtl/>
        </w:rPr>
        <w:t>לתשובתה</w:t>
      </w:r>
      <w:r w:rsidRPr="00B737AC">
        <w:rPr>
          <w:rtl/>
        </w:rPr>
        <w:t xml:space="preserve"> </w:t>
      </w:r>
      <w:r w:rsidRPr="00B737AC">
        <w:rPr>
          <w:rFonts w:hint="cs"/>
          <w:rtl/>
        </w:rPr>
        <w:t>פירוט</w:t>
      </w:r>
      <w:r w:rsidRPr="00B737AC">
        <w:rPr>
          <w:rtl/>
        </w:rPr>
        <w:t xml:space="preserve"> </w:t>
      </w:r>
      <w:r w:rsidRPr="00B737AC">
        <w:rPr>
          <w:rFonts w:hint="cs"/>
          <w:rtl/>
        </w:rPr>
        <w:t>מעודכן של שעות</w:t>
      </w:r>
      <w:r w:rsidRPr="00B737AC">
        <w:rPr>
          <w:rtl/>
        </w:rPr>
        <w:t xml:space="preserve"> </w:t>
      </w:r>
      <w:r w:rsidRPr="00B737AC">
        <w:rPr>
          <w:rFonts w:hint="cs"/>
          <w:rtl/>
        </w:rPr>
        <w:t>ההשגחה</w:t>
      </w:r>
      <w:r w:rsidRPr="00B737AC">
        <w:rPr>
          <w:rtl/>
        </w:rPr>
        <w:t xml:space="preserve"> </w:t>
      </w:r>
      <w:r w:rsidRPr="00B737AC">
        <w:rPr>
          <w:rFonts w:hint="cs"/>
          <w:rtl/>
        </w:rPr>
        <w:t>על</w:t>
      </w:r>
      <w:r w:rsidRPr="00B737AC">
        <w:rPr>
          <w:rtl/>
        </w:rPr>
        <w:t xml:space="preserve"> </w:t>
      </w:r>
      <w:r w:rsidRPr="00B737AC">
        <w:rPr>
          <w:rFonts w:hint="cs"/>
          <w:rtl/>
        </w:rPr>
        <w:t>פי</w:t>
      </w:r>
      <w:r w:rsidRPr="00B737AC">
        <w:rPr>
          <w:rtl/>
        </w:rPr>
        <w:t xml:space="preserve"> </w:t>
      </w:r>
      <w:r w:rsidRPr="00B737AC">
        <w:rPr>
          <w:rFonts w:hint="cs"/>
          <w:rtl/>
        </w:rPr>
        <w:t>בתי</w:t>
      </w:r>
      <w:r w:rsidRPr="00B737AC">
        <w:rPr>
          <w:rtl/>
        </w:rPr>
        <w:t xml:space="preserve"> </w:t>
      </w:r>
      <w:r w:rsidRPr="00B737AC">
        <w:rPr>
          <w:rFonts w:hint="cs"/>
          <w:rtl/>
        </w:rPr>
        <w:t>עסק, לכן לא ניתן לעמוד על התיקון שעשתה, לדבריה</w:t>
      </w:r>
      <w:r w:rsidRPr="00B737AC">
        <w:rPr>
          <w:rtl/>
        </w:rPr>
        <w:t>.</w:t>
      </w:r>
    </w:p>
    <w:p w:rsidR="006A0E07" w:rsidRPr="00B737AC" w:rsidP="00F41B61">
      <w:pPr>
        <w:spacing w:before="180" w:after="240" w:line="240" w:lineRule="exact"/>
        <w:ind w:right="2268"/>
        <w:jc w:val="both"/>
        <w:rPr>
          <w:rFonts w:ascii="Tahoma" w:hAnsi="Tahoma" w:cs="Tahoma"/>
          <w:sz w:val="17"/>
          <w:szCs w:val="17"/>
          <w:rtl/>
        </w:rPr>
      </w:pPr>
      <w:r w:rsidRPr="00B737AC">
        <w:rPr>
          <w:rFonts w:ascii="Tahoma" w:hAnsi="Tahoma" w:cs="Tahoma" w:hint="cs"/>
          <w:sz w:val="17"/>
          <w:szCs w:val="17"/>
          <w:rtl/>
        </w:rPr>
        <w:t>המשרד לשירותי דת ציין בתשובתו מינואר 2017 כי המשרד שוקד על סיום פיתוחה של מערכת מחשוב "שירת הים", שתתבסס בין היתר על אפליקציה ב"טלפון חכם". המערכת אמורה לטפל בסוגיית סידור העבודה למשגיחי כשרות</w:t>
      </w:r>
      <w:r w:rsidRPr="00B737AC">
        <w:rPr>
          <w:rFonts w:ascii="Tahoma" w:hAnsi="Tahoma" w:cs="Tahoma"/>
          <w:sz w:val="17"/>
          <w:szCs w:val="17"/>
          <w:rtl/>
        </w:rPr>
        <w:t xml:space="preserve"> </w:t>
      </w:r>
      <w:r w:rsidRPr="00B737AC">
        <w:rPr>
          <w:rFonts w:ascii="Tahoma" w:hAnsi="Tahoma" w:cs="Tahoma" w:hint="cs"/>
          <w:sz w:val="17"/>
          <w:szCs w:val="17"/>
          <w:rtl/>
        </w:rPr>
        <w:t>ולאפשר פיקוח</w:t>
      </w:r>
      <w:r w:rsidRPr="00B737AC">
        <w:rPr>
          <w:rFonts w:ascii="Tahoma" w:hAnsi="Tahoma" w:cs="Tahoma"/>
          <w:sz w:val="17"/>
          <w:szCs w:val="17"/>
          <w:rtl/>
        </w:rPr>
        <w:t xml:space="preserve"> אפקטיבי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 xml:space="preserve">נוכחות </w:t>
      </w:r>
      <w:r w:rsidRPr="00B737AC">
        <w:rPr>
          <w:rFonts w:ascii="Tahoma" w:hAnsi="Tahoma" w:cs="Tahoma"/>
          <w:sz w:val="17"/>
          <w:szCs w:val="17"/>
          <w:rtl/>
        </w:rPr>
        <w:t xml:space="preserve">המשגיחים </w:t>
      </w:r>
      <w:r w:rsidRPr="00B737AC">
        <w:rPr>
          <w:rFonts w:ascii="Tahoma" w:hAnsi="Tahoma" w:cs="Tahoma" w:hint="cs"/>
          <w:sz w:val="17"/>
          <w:szCs w:val="17"/>
          <w:rtl/>
        </w:rPr>
        <w:t>בבתי העסק, זאת באמצעות דיווח של המשגיח על כניסה ויציאה מבית העסק, לרבות זיהוי המקום שממנו נשלח הדיווח.</w:t>
      </w:r>
    </w:p>
    <w:p w:rsidR="006A0E07" w:rsidRPr="00B737AC" w:rsidP="00F41B61">
      <w:pPr>
        <w:pStyle w:val="RESHET"/>
      </w:pPr>
      <w:r w:rsidRPr="00B737AC">
        <w:rPr>
          <w:rFonts w:hint="cs"/>
          <w:rtl/>
        </w:rPr>
        <w:t>משרד מבקר המדינה מציין כי גם ללא מערכת מחשוב מתקדמת ואף לפני הטמעתה, אין המועצות הדתיות פטורות מאחריותן הבסיסית לוודא שמספר שעות ההעסקה שיוקצו לכל משגיח לא יעלו על מספר השעות המותרות על פי החוק. אפשר לוודא זאת בלא כל קושי, גם ללא מערכת מחשוב מתקדמת.</w:t>
      </w:r>
    </w:p>
    <w:p w:rsidR="00F41B61" w:rsidRPr="00D43E82" w:rsidP="00F41B61">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F41B61">
      <w:pPr>
        <w:pStyle w:val="RESHET"/>
        <w:rPr>
          <w:rtl/>
        </w:rPr>
      </w:pPr>
      <w:r w:rsidRPr="00B737AC">
        <w:rPr>
          <w:rFonts w:hint="cs"/>
          <w:rtl/>
        </w:rPr>
        <w:t xml:space="preserve">הביקורת במועצות הדתיות ירושלים, נתניה ורחובות חשפה תופעה נרחבת של העסקה בהיקף שעות בלתי סביר ובחלק ניכר מהמקרים אף היקף שעות שלא ניתן לבצעו בפועל. המועצות הדתיות שחתמו על הסכמים למתן שירותי כשרות עם בתי העסק שבהם הועסקו משגיחים, היו חייבות לדעת על כך, אך הן </w:t>
      </w:r>
      <w:r w:rsidRPr="00B737AC">
        <w:rPr>
          <w:rFonts w:hint="cs"/>
          <w:rtl/>
        </w:rPr>
        <w:t>איפשרו</w:t>
      </w:r>
      <w:r w:rsidRPr="00B737AC">
        <w:rPr>
          <w:rFonts w:hint="cs"/>
          <w:rtl/>
        </w:rPr>
        <w:t xml:space="preserve"> זאת תוך כדי העלמת עין מהמצב שנוצר. הדבר מעורר חשש שמדובר בהקצאה כוזבת של שעות השגחה ובאי-ביצוען בפועל. מהאמור לעיל משתמע שבתי העסק נדרשו, כתנאי לקבלת תעודת הכשר, לשלם עבור שעות עבודה בהיקף שאינו ניתן לביצוע בפועל או שהסיכוי לביצועו המלא נמוך ביותר.</w:t>
      </w:r>
      <w:r w:rsidRPr="00E2613F" w:rsidR="00E2613F">
        <w:rPr>
          <w:noProof/>
          <w:rtl/>
        </w:rPr>
        <w:t xml:space="preserve"> </w:t>
      </w:r>
      <w:r w:rsidRPr="0012789B" w:rsidR="00203C3C">
        <w:rPr>
          <w:noProof/>
          <w:rtl/>
          <w:lang w:eastAsia="en-US"/>
        </w:rPr>
        <mc:AlternateContent>
          <mc:Choice Requires="wps">
            <w:drawing>
              <wp:anchor distT="0" distB="0" distL="114300" distR="114300" simplePos="0" relativeHeight="251731968" behindDoc="1" locked="0" layoutInCell="1" allowOverlap="1">
                <wp:simplePos x="0" y="0"/>
                <wp:positionH relativeFrom="margin">
                  <wp:posOffset>-431800</wp:posOffset>
                </wp:positionH>
                <wp:positionV relativeFrom="margin">
                  <wp:align>top</wp:align>
                </wp:positionV>
                <wp:extent cx="1620000" cy="6591600"/>
                <wp:effectExtent l="0" t="0" r="0" b="0"/>
                <wp:wrapNone/>
                <wp:docPr id="36"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6591600"/>
                        </a:xfrm>
                        <a:prstGeom prst="rect">
                          <a:avLst/>
                        </a:prstGeom>
                        <a:noFill/>
                        <a:ln w="9525">
                          <a:noFill/>
                          <a:miter lim="800000"/>
                          <a:headEnd/>
                          <a:tailEnd/>
                        </a:ln>
                      </wps:spPr>
                      <wps:txbx>
                        <w:txbxContent>
                          <w:p w:rsidR="00D007E4" w:rsidRPr="00373C5D" w:rsidP="00203C3C">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8562217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884448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203C3C">
                            <w:pPr>
                              <w:spacing w:after="0" w:line="240" w:lineRule="auto"/>
                              <w:rPr>
                                <w:color w:val="0B5294"/>
                                <w:spacing w:val="-4"/>
                                <w:sz w:val="24"/>
                                <w:szCs w:val="24"/>
                                <w:rtl/>
                                <w:cs/>
                              </w:rPr>
                            </w:pPr>
                            <w:r w:rsidRPr="00E2613F">
                              <w:rPr>
                                <w:rFonts w:cs="Tahoma" w:hint="eastAsia"/>
                                <w:color w:val="0B5294"/>
                                <w:spacing w:val="-4"/>
                                <w:sz w:val="24"/>
                                <w:szCs w:val="24"/>
                                <w:rtl/>
                              </w:rPr>
                              <w:t>הביקורת</w:t>
                            </w:r>
                            <w:r w:rsidRPr="00E2613F">
                              <w:rPr>
                                <w:rFonts w:cs="Tahoma"/>
                                <w:color w:val="0B5294"/>
                                <w:spacing w:val="-4"/>
                                <w:sz w:val="24"/>
                                <w:szCs w:val="24"/>
                                <w:rtl/>
                              </w:rPr>
                              <w:t xml:space="preserve"> </w:t>
                            </w:r>
                            <w:r w:rsidRPr="00E2613F">
                              <w:rPr>
                                <w:rFonts w:cs="Tahoma" w:hint="eastAsia"/>
                                <w:color w:val="0B5294"/>
                                <w:spacing w:val="-4"/>
                                <w:sz w:val="24"/>
                                <w:szCs w:val="24"/>
                                <w:rtl/>
                              </w:rPr>
                              <w:t>במועצות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ירושלים</w:t>
                            </w:r>
                            <w:r w:rsidRPr="00E2613F">
                              <w:rPr>
                                <w:rFonts w:cs="Tahoma"/>
                                <w:color w:val="0B5294"/>
                                <w:spacing w:val="-4"/>
                                <w:sz w:val="24"/>
                                <w:szCs w:val="24"/>
                                <w:rtl/>
                              </w:rPr>
                              <w:t xml:space="preserve">, </w:t>
                            </w:r>
                            <w:r w:rsidRPr="00E2613F">
                              <w:rPr>
                                <w:rFonts w:cs="Tahoma" w:hint="eastAsia"/>
                                <w:color w:val="0B5294"/>
                                <w:spacing w:val="-4"/>
                                <w:sz w:val="24"/>
                                <w:szCs w:val="24"/>
                                <w:rtl/>
                              </w:rPr>
                              <w:t>נתניה</w:t>
                            </w:r>
                            <w:r w:rsidRPr="00E2613F">
                              <w:rPr>
                                <w:rFonts w:cs="Tahoma"/>
                                <w:color w:val="0B5294"/>
                                <w:spacing w:val="-4"/>
                                <w:sz w:val="24"/>
                                <w:szCs w:val="24"/>
                                <w:rtl/>
                              </w:rPr>
                              <w:t xml:space="preserve"> </w:t>
                            </w:r>
                            <w:r w:rsidRPr="00E2613F">
                              <w:rPr>
                                <w:rFonts w:cs="Tahoma" w:hint="eastAsia"/>
                                <w:color w:val="0B5294"/>
                                <w:spacing w:val="-4"/>
                                <w:sz w:val="24"/>
                                <w:szCs w:val="24"/>
                                <w:rtl/>
                              </w:rPr>
                              <w:t>ורחובות</w:t>
                            </w:r>
                            <w:r w:rsidRPr="00E2613F">
                              <w:rPr>
                                <w:rFonts w:cs="Tahoma"/>
                                <w:color w:val="0B5294"/>
                                <w:spacing w:val="-4"/>
                                <w:sz w:val="24"/>
                                <w:szCs w:val="24"/>
                                <w:rtl/>
                              </w:rPr>
                              <w:t xml:space="preserve"> </w:t>
                            </w:r>
                            <w:r w:rsidRPr="00E2613F">
                              <w:rPr>
                                <w:rFonts w:cs="Tahoma" w:hint="eastAsia"/>
                                <w:color w:val="0B5294"/>
                                <w:spacing w:val="-4"/>
                                <w:sz w:val="24"/>
                                <w:szCs w:val="24"/>
                                <w:rtl/>
                              </w:rPr>
                              <w:t>חשפה</w:t>
                            </w:r>
                            <w:r w:rsidRPr="00E2613F">
                              <w:rPr>
                                <w:rFonts w:cs="Tahoma"/>
                                <w:color w:val="0B5294"/>
                                <w:spacing w:val="-4"/>
                                <w:sz w:val="24"/>
                                <w:szCs w:val="24"/>
                                <w:rtl/>
                              </w:rPr>
                              <w:t xml:space="preserve"> </w:t>
                            </w:r>
                            <w:r w:rsidRPr="00E2613F">
                              <w:rPr>
                                <w:rFonts w:cs="Tahoma" w:hint="eastAsia"/>
                                <w:color w:val="0B5294"/>
                                <w:spacing w:val="-4"/>
                                <w:sz w:val="24"/>
                                <w:szCs w:val="24"/>
                                <w:rtl/>
                              </w:rPr>
                              <w:t>תופעה</w:t>
                            </w:r>
                            <w:r w:rsidRPr="00E2613F">
                              <w:rPr>
                                <w:rFonts w:cs="Tahoma"/>
                                <w:color w:val="0B5294"/>
                                <w:spacing w:val="-4"/>
                                <w:sz w:val="24"/>
                                <w:szCs w:val="24"/>
                                <w:rtl/>
                              </w:rPr>
                              <w:t xml:space="preserve"> </w:t>
                            </w:r>
                            <w:r w:rsidRPr="00E2613F">
                              <w:rPr>
                                <w:rFonts w:cs="Tahoma" w:hint="eastAsia"/>
                                <w:color w:val="0B5294"/>
                                <w:spacing w:val="-4"/>
                                <w:sz w:val="24"/>
                                <w:szCs w:val="24"/>
                                <w:rtl/>
                              </w:rPr>
                              <w:t>נרחבת</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העסקה</w:t>
                            </w:r>
                            <w:r w:rsidRPr="00E2613F">
                              <w:rPr>
                                <w:rFonts w:cs="Tahoma"/>
                                <w:color w:val="0B5294"/>
                                <w:spacing w:val="-4"/>
                                <w:sz w:val="24"/>
                                <w:szCs w:val="24"/>
                                <w:rtl/>
                              </w:rPr>
                              <w:t xml:space="preserve"> </w:t>
                            </w:r>
                            <w:r w:rsidRPr="00E2613F">
                              <w:rPr>
                                <w:rFonts w:cs="Tahoma" w:hint="eastAsia"/>
                                <w:color w:val="0B5294"/>
                                <w:spacing w:val="-4"/>
                                <w:sz w:val="24"/>
                                <w:szCs w:val="24"/>
                                <w:rtl/>
                              </w:rPr>
                              <w:t>בהיקף</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בלתי</w:t>
                            </w:r>
                            <w:r w:rsidRPr="00E2613F">
                              <w:rPr>
                                <w:rFonts w:cs="Tahoma"/>
                                <w:color w:val="0B5294"/>
                                <w:spacing w:val="-4"/>
                                <w:sz w:val="24"/>
                                <w:szCs w:val="24"/>
                                <w:rtl/>
                              </w:rPr>
                              <w:t xml:space="preserve"> </w:t>
                            </w:r>
                            <w:r w:rsidRPr="00E2613F">
                              <w:rPr>
                                <w:rFonts w:cs="Tahoma" w:hint="eastAsia"/>
                                <w:color w:val="0B5294"/>
                                <w:spacing w:val="-4"/>
                                <w:sz w:val="24"/>
                                <w:szCs w:val="24"/>
                                <w:rtl/>
                              </w:rPr>
                              <w:t>סביר</w:t>
                            </w:r>
                            <w:r w:rsidRPr="00E2613F">
                              <w:rPr>
                                <w:rFonts w:cs="Tahoma"/>
                                <w:color w:val="0B5294"/>
                                <w:spacing w:val="-4"/>
                                <w:sz w:val="24"/>
                                <w:szCs w:val="24"/>
                                <w:rtl/>
                              </w:rPr>
                              <w:t xml:space="preserve"> </w:t>
                            </w:r>
                            <w:r w:rsidRPr="00E2613F">
                              <w:rPr>
                                <w:rFonts w:cs="Tahoma" w:hint="eastAsia"/>
                                <w:color w:val="0B5294"/>
                                <w:spacing w:val="-4"/>
                                <w:sz w:val="24"/>
                                <w:szCs w:val="24"/>
                                <w:rtl/>
                              </w:rPr>
                              <w:t>ובחלק</w:t>
                            </w:r>
                            <w:r w:rsidRPr="00E2613F">
                              <w:rPr>
                                <w:rFonts w:cs="Tahoma"/>
                                <w:color w:val="0B5294"/>
                                <w:spacing w:val="-4"/>
                                <w:sz w:val="24"/>
                                <w:szCs w:val="24"/>
                                <w:rtl/>
                              </w:rPr>
                              <w:t xml:space="preserve"> </w:t>
                            </w:r>
                            <w:r w:rsidRPr="00E2613F">
                              <w:rPr>
                                <w:rFonts w:cs="Tahoma" w:hint="eastAsia"/>
                                <w:color w:val="0B5294"/>
                                <w:spacing w:val="-4"/>
                                <w:sz w:val="24"/>
                                <w:szCs w:val="24"/>
                                <w:rtl/>
                              </w:rPr>
                              <w:t>ניכר</w:t>
                            </w:r>
                            <w:r w:rsidRPr="00E2613F">
                              <w:rPr>
                                <w:rFonts w:cs="Tahoma"/>
                                <w:color w:val="0B5294"/>
                                <w:spacing w:val="-4"/>
                                <w:sz w:val="24"/>
                                <w:szCs w:val="24"/>
                                <w:rtl/>
                              </w:rPr>
                              <w:t xml:space="preserve"> </w:t>
                            </w:r>
                            <w:r w:rsidRPr="00E2613F">
                              <w:rPr>
                                <w:rFonts w:cs="Tahoma" w:hint="eastAsia"/>
                                <w:color w:val="0B5294"/>
                                <w:spacing w:val="-4"/>
                                <w:sz w:val="24"/>
                                <w:szCs w:val="24"/>
                                <w:rtl/>
                              </w:rPr>
                              <w:t>מהמקרים</w:t>
                            </w:r>
                            <w:r w:rsidRPr="00E2613F">
                              <w:rPr>
                                <w:rFonts w:cs="Tahoma"/>
                                <w:color w:val="0B5294"/>
                                <w:spacing w:val="-4"/>
                                <w:sz w:val="24"/>
                                <w:szCs w:val="24"/>
                                <w:rtl/>
                              </w:rPr>
                              <w:t xml:space="preserve"> </w:t>
                            </w:r>
                            <w:r w:rsidRPr="00E2613F">
                              <w:rPr>
                                <w:rFonts w:cs="Tahoma" w:hint="eastAsia"/>
                                <w:color w:val="0B5294"/>
                                <w:spacing w:val="-4"/>
                                <w:sz w:val="24"/>
                                <w:szCs w:val="24"/>
                                <w:rtl/>
                              </w:rPr>
                              <w:t>אף</w:t>
                            </w:r>
                            <w:r w:rsidRPr="00E2613F">
                              <w:rPr>
                                <w:rFonts w:cs="Tahoma"/>
                                <w:color w:val="0B5294"/>
                                <w:spacing w:val="-4"/>
                                <w:sz w:val="24"/>
                                <w:szCs w:val="24"/>
                                <w:rtl/>
                              </w:rPr>
                              <w:t xml:space="preserve"> </w:t>
                            </w:r>
                            <w:r w:rsidRPr="00E2613F">
                              <w:rPr>
                                <w:rFonts w:cs="Tahoma" w:hint="eastAsia"/>
                                <w:color w:val="0B5294"/>
                                <w:spacing w:val="-4"/>
                                <w:sz w:val="24"/>
                                <w:szCs w:val="24"/>
                                <w:rtl/>
                              </w:rPr>
                              <w:t>היקף</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לבצעו</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המועצות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איפשרו</w:t>
                            </w:r>
                            <w:r w:rsidRPr="00E2613F">
                              <w:rPr>
                                <w:rFonts w:cs="Tahoma"/>
                                <w:color w:val="0B5294"/>
                                <w:spacing w:val="-4"/>
                                <w:sz w:val="24"/>
                                <w:szCs w:val="24"/>
                                <w:rtl/>
                              </w:rPr>
                              <w:t xml:space="preserve"> </w:t>
                            </w:r>
                            <w:r w:rsidRPr="00E2613F">
                              <w:rPr>
                                <w:rFonts w:cs="Tahoma" w:hint="eastAsia"/>
                                <w:color w:val="0B5294"/>
                                <w:spacing w:val="-4"/>
                                <w:sz w:val="24"/>
                                <w:szCs w:val="24"/>
                                <w:rtl/>
                              </w:rPr>
                              <w:t>זאת</w:t>
                            </w:r>
                            <w:r w:rsidRPr="00E2613F">
                              <w:rPr>
                                <w:rFonts w:cs="Tahoma"/>
                                <w:color w:val="0B5294"/>
                                <w:spacing w:val="-4"/>
                                <w:sz w:val="24"/>
                                <w:szCs w:val="24"/>
                                <w:rtl/>
                              </w:rPr>
                              <w:t xml:space="preserve"> </w:t>
                            </w:r>
                            <w:r w:rsidRPr="00E2613F">
                              <w:rPr>
                                <w:rFonts w:cs="Tahoma" w:hint="eastAsia"/>
                                <w:color w:val="0B5294"/>
                                <w:spacing w:val="-4"/>
                                <w:sz w:val="24"/>
                                <w:szCs w:val="24"/>
                                <w:rtl/>
                              </w:rPr>
                              <w:t>תוך</w:t>
                            </w:r>
                            <w:r w:rsidRPr="00E2613F">
                              <w:rPr>
                                <w:rFonts w:cs="Tahoma"/>
                                <w:color w:val="0B5294"/>
                                <w:spacing w:val="-4"/>
                                <w:sz w:val="24"/>
                                <w:szCs w:val="24"/>
                                <w:rtl/>
                              </w:rPr>
                              <w:t xml:space="preserve"> </w:t>
                            </w:r>
                            <w:r w:rsidRPr="00E2613F">
                              <w:rPr>
                                <w:rFonts w:cs="Tahoma" w:hint="eastAsia"/>
                                <w:color w:val="0B5294"/>
                                <w:spacing w:val="-4"/>
                                <w:sz w:val="24"/>
                                <w:szCs w:val="24"/>
                                <w:rtl/>
                              </w:rPr>
                              <w:t>כדי</w:t>
                            </w:r>
                            <w:r w:rsidRPr="00E2613F">
                              <w:rPr>
                                <w:rFonts w:cs="Tahoma"/>
                                <w:color w:val="0B5294"/>
                                <w:spacing w:val="-4"/>
                                <w:sz w:val="24"/>
                                <w:szCs w:val="24"/>
                                <w:rtl/>
                              </w:rPr>
                              <w:t xml:space="preserve"> </w:t>
                            </w:r>
                            <w:r w:rsidRPr="00E2613F">
                              <w:rPr>
                                <w:rFonts w:cs="Tahoma" w:hint="eastAsia"/>
                                <w:color w:val="0B5294"/>
                                <w:spacing w:val="-4"/>
                                <w:sz w:val="24"/>
                                <w:szCs w:val="24"/>
                                <w:rtl/>
                              </w:rPr>
                              <w:t>העלמת</w:t>
                            </w:r>
                            <w:r w:rsidRPr="00E2613F">
                              <w:rPr>
                                <w:rFonts w:cs="Tahoma"/>
                                <w:color w:val="0B5294"/>
                                <w:spacing w:val="-4"/>
                                <w:sz w:val="24"/>
                                <w:szCs w:val="24"/>
                                <w:rtl/>
                              </w:rPr>
                              <w:t xml:space="preserve"> </w:t>
                            </w:r>
                            <w:r w:rsidRPr="00E2613F">
                              <w:rPr>
                                <w:rFonts w:cs="Tahoma" w:hint="eastAsia"/>
                                <w:color w:val="0B5294"/>
                                <w:spacing w:val="-4"/>
                                <w:sz w:val="24"/>
                                <w:szCs w:val="24"/>
                                <w:rtl/>
                              </w:rPr>
                              <w:t>עין</w:t>
                            </w:r>
                            <w:r w:rsidRPr="00E2613F">
                              <w:rPr>
                                <w:rFonts w:cs="Tahoma"/>
                                <w:color w:val="0B5294"/>
                                <w:spacing w:val="-4"/>
                                <w:sz w:val="24"/>
                                <w:szCs w:val="24"/>
                                <w:rtl/>
                              </w:rPr>
                              <w:t xml:space="preserve"> </w:t>
                            </w:r>
                            <w:r w:rsidRPr="00E2613F">
                              <w:rPr>
                                <w:rFonts w:cs="Tahoma" w:hint="eastAsia"/>
                                <w:color w:val="0B5294"/>
                                <w:spacing w:val="-4"/>
                                <w:sz w:val="24"/>
                                <w:szCs w:val="24"/>
                                <w:rtl/>
                              </w:rPr>
                              <w:t>מהמצב</w:t>
                            </w:r>
                            <w:r w:rsidRPr="00E2613F">
                              <w:rPr>
                                <w:rFonts w:cs="Tahoma"/>
                                <w:color w:val="0B5294"/>
                                <w:spacing w:val="-4"/>
                                <w:sz w:val="24"/>
                                <w:szCs w:val="24"/>
                                <w:rtl/>
                              </w:rPr>
                              <w:t xml:space="preserve"> </w:t>
                            </w:r>
                            <w:r w:rsidRPr="00E2613F">
                              <w:rPr>
                                <w:rFonts w:cs="Tahoma" w:hint="eastAsia"/>
                                <w:color w:val="0B5294"/>
                                <w:spacing w:val="-4"/>
                                <w:sz w:val="24"/>
                                <w:szCs w:val="24"/>
                                <w:rtl/>
                              </w:rPr>
                              <w:t>שנוצר</w:t>
                            </w:r>
                            <w:r w:rsidRPr="00E2613F">
                              <w:rPr>
                                <w:rFonts w:cs="Tahoma"/>
                                <w:color w:val="0B5294"/>
                                <w:spacing w:val="-4"/>
                                <w:sz w:val="24"/>
                                <w:szCs w:val="24"/>
                                <w:rtl/>
                              </w:rPr>
                              <w:t xml:space="preserve">. </w:t>
                            </w:r>
                            <w:r w:rsidRPr="00E2613F">
                              <w:rPr>
                                <w:rFonts w:cs="Tahoma" w:hint="eastAsia"/>
                                <w:color w:val="0B5294"/>
                                <w:spacing w:val="-4"/>
                                <w:sz w:val="24"/>
                                <w:szCs w:val="24"/>
                                <w:rtl/>
                              </w:rPr>
                              <w:t>הדבר</w:t>
                            </w:r>
                            <w:r w:rsidRPr="00E2613F">
                              <w:rPr>
                                <w:rFonts w:cs="Tahoma"/>
                                <w:color w:val="0B5294"/>
                                <w:spacing w:val="-4"/>
                                <w:sz w:val="24"/>
                                <w:szCs w:val="24"/>
                                <w:rtl/>
                              </w:rPr>
                              <w:t xml:space="preserve"> </w:t>
                            </w:r>
                            <w:r w:rsidRPr="00E2613F">
                              <w:rPr>
                                <w:rFonts w:cs="Tahoma" w:hint="eastAsia"/>
                                <w:color w:val="0B5294"/>
                                <w:spacing w:val="-4"/>
                                <w:sz w:val="24"/>
                                <w:szCs w:val="24"/>
                                <w:rtl/>
                              </w:rPr>
                              <w:t>מעורר</w:t>
                            </w:r>
                            <w:r w:rsidRPr="00E2613F">
                              <w:rPr>
                                <w:rFonts w:cs="Tahoma"/>
                                <w:color w:val="0B5294"/>
                                <w:spacing w:val="-4"/>
                                <w:sz w:val="24"/>
                                <w:szCs w:val="24"/>
                                <w:rtl/>
                              </w:rPr>
                              <w:t xml:space="preserve"> </w:t>
                            </w:r>
                            <w:r w:rsidRPr="00E2613F">
                              <w:rPr>
                                <w:rFonts w:cs="Tahoma" w:hint="eastAsia"/>
                                <w:color w:val="0B5294"/>
                                <w:spacing w:val="-4"/>
                                <w:sz w:val="24"/>
                                <w:szCs w:val="24"/>
                                <w:rtl/>
                              </w:rPr>
                              <w:t>חשש</w:t>
                            </w:r>
                            <w:r w:rsidRPr="00E2613F">
                              <w:rPr>
                                <w:rFonts w:cs="Tahoma"/>
                                <w:color w:val="0B5294"/>
                                <w:spacing w:val="-4"/>
                                <w:sz w:val="24"/>
                                <w:szCs w:val="24"/>
                                <w:rtl/>
                              </w:rPr>
                              <w:t xml:space="preserve"> </w:t>
                            </w:r>
                            <w:r w:rsidRPr="00E2613F">
                              <w:rPr>
                                <w:rFonts w:cs="Tahoma" w:hint="eastAsia"/>
                                <w:color w:val="0B5294"/>
                                <w:spacing w:val="-4"/>
                                <w:sz w:val="24"/>
                                <w:szCs w:val="24"/>
                                <w:rtl/>
                              </w:rPr>
                              <w:t>שמדובר</w:t>
                            </w:r>
                            <w:r w:rsidRPr="00E2613F">
                              <w:rPr>
                                <w:rFonts w:cs="Tahoma"/>
                                <w:color w:val="0B5294"/>
                                <w:spacing w:val="-4"/>
                                <w:sz w:val="24"/>
                                <w:szCs w:val="24"/>
                                <w:rtl/>
                              </w:rPr>
                              <w:t xml:space="preserve"> </w:t>
                            </w:r>
                            <w:r w:rsidRPr="00E2613F">
                              <w:rPr>
                                <w:rFonts w:cs="Tahoma" w:hint="eastAsia"/>
                                <w:color w:val="0B5294"/>
                                <w:spacing w:val="-4"/>
                                <w:sz w:val="24"/>
                                <w:szCs w:val="24"/>
                                <w:rtl/>
                              </w:rPr>
                              <w:t>בהקצאה</w:t>
                            </w:r>
                            <w:r w:rsidRPr="00E2613F">
                              <w:rPr>
                                <w:rFonts w:cs="Tahoma"/>
                                <w:color w:val="0B5294"/>
                                <w:spacing w:val="-4"/>
                                <w:sz w:val="24"/>
                                <w:szCs w:val="24"/>
                                <w:rtl/>
                              </w:rPr>
                              <w:t xml:space="preserve"> </w:t>
                            </w:r>
                            <w:r w:rsidRPr="00E2613F">
                              <w:rPr>
                                <w:rFonts w:cs="Tahoma" w:hint="eastAsia"/>
                                <w:color w:val="0B5294"/>
                                <w:spacing w:val="-4"/>
                                <w:sz w:val="24"/>
                                <w:szCs w:val="24"/>
                                <w:rtl/>
                              </w:rPr>
                              <w:t>כוזבת</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השגחה</w:t>
                            </w:r>
                            <w:r w:rsidRPr="00E2613F">
                              <w:rPr>
                                <w:rFonts w:cs="Tahoma"/>
                                <w:color w:val="0B5294"/>
                                <w:spacing w:val="-4"/>
                                <w:sz w:val="24"/>
                                <w:szCs w:val="24"/>
                                <w:rtl/>
                              </w:rPr>
                              <w:t xml:space="preserve"> </w:t>
                            </w:r>
                            <w:r>
                              <w:rPr>
                                <w:rFonts w:cs="Tahoma" w:hint="cs"/>
                                <w:color w:val="0B5294"/>
                                <w:spacing w:val="-4"/>
                                <w:sz w:val="24"/>
                                <w:szCs w:val="24"/>
                                <w:rtl/>
                              </w:rPr>
                              <w:br/>
                            </w:r>
                            <w:r w:rsidRPr="00E2613F">
                              <w:rPr>
                                <w:rFonts w:cs="Tahoma" w:hint="eastAsia"/>
                                <w:color w:val="0B5294"/>
                                <w:spacing w:val="-4"/>
                                <w:sz w:val="24"/>
                                <w:szCs w:val="24"/>
                                <w:rtl/>
                              </w:rPr>
                              <w:t>ובאי</w:t>
                            </w:r>
                            <w:r w:rsidRPr="00E2613F">
                              <w:rPr>
                                <w:rFonts w:cs="Tahoma"/>
                                <w:color w:val="0B5294"/>
                                <w:spacing w:val="-4"/>
                                <w:sz w:val="24"/>
                                <w:szCs w:val="24"/>
                                <w:rtl/>
                              </w:rPr>
                              <w:t>-</w:t>
                            </w:r>
                            <w:r w:rsidRPr="00E2613F">
                              <w:rPr>
                                <w:rFonts w:cs="Tahoma" w:hint="eastAsia"/>
                                <w:color w:val="0B5294"/>
                                <w:spacing w:val="-4"/>
                                <w:sz w:val="24"/>
                                <w:szCs w:val="24"/>
                                <w:rtl/>
                              </w:rPr>
                              <w:t>ביצוען</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w:t>
                            </w:r>
                            <w:r w:rsidRPr="00E2613F">
                              <w:rPr>
                                <w:rFonts w:cs="Tahoma" w:hint="eastAsia"/>
                                <w:color w:val="0B5294"/>
                                <w:spacing w:val="-4"/>
                                <w:sz w:val="24"/>
                                <w:szCs w:val="24"/>
                                <w:rtl/>
                              </w:rPr>
                              <w:t>נדרשו</w:t>
                            </w:r>
                            <w:r w:rsidRPr="00E2613F">
                              <w:rPr>
                                <w:rFonts w:cs="Tahoma"/>
                                <w:color w:val="0B5294"/>
                                <w:spacing w:val="-4"/>
                                <w:sz w:val="24"/>
                                <w:szCs w:val="24"/>
                                <w:rtl/>
                              </w:rPr>
                              <w:t xml:space="preserve">, </w:t>
                            </w:r>
                            <w:r w:rsidRPr="00E2613F">
                              <w:rPr>
                                <w:rFonts w:cs="Tahoma" w:hint="eastAsia"/>
                                <w:color w:val="0B5294"/>
                                <w:spacing w:val="-4"/>
                                <w:sz w:val="24"/>
                                <w:szCs w:val="24"/>
                                <w:rtl/>
                              </w:rPr>
                              <w:t>כתנאי</w:t>
                            </w:r>
                            <w:r w:rsidRPr="00E2613F">
                              <w:rPr>
                                <w:rFonts w:cs="Tahoma"/>
                                <w:color w:val="0B5294"/>
                                <w:spacing w:val="-4"/>
                                <w:sz w:val="24"/>
                                <w:szCs w:val="24"/>
                                <w:rtl/>
                              </w:rPr>
                              <w:t xml:space="preserve"> </w:t>
                            </w:r>
                            <w:r w:rsidRPr="00E2613F">
                              <w:rPr>
                                <w:rFonts w:cs="Tahoma" w:hint="eastAsia"/>
                                <w:color w:val="0B5294"/>
                                <w:spacing w:val="-4"/>
                                <w:sz w:val="24"/>
                                <w:szCs w:val="24"/>
                                <w:rtl/>
                              </w:rPr>
                              <w:t>לקבלת</w:t>
                            </w:r>
                            <w:r w:rsidRPr="00E2613F">
                              <w:rPr>
                                <w:rFonts w:cs="Tahoma"/>
                                <w:color w:val="0B5294"/>
                                <w:spacing w:val="-4"/>
                                <w:sz w:val="24"/>
                                <w:szCs w:val="24"/>
                                <w:rtl/>
                              </w:rPr>
                              <w:t xml:space="preserve"> </w:t>
                            </w:r>
                            <w:r w:rsidRPr="00E2613F">
                              <w:rPr>
                                <w:rFonts w:cs="Tahoma" w:hint="eastAsia"/>
                                <w:color w:val="0B5294"/>
                                <w:spacing w:val="-4"/>
                                <w:sz w:val="24"/>
                                <w:szCs w:val="24"/>
                                <w:rtl/>
                              </w:rPr>
                              <w:t>תעודת</w:t>
                            </w:r>
                            <w:r w:rsidRPr="00E2613F">
                              <w:rPr>
                                <w:rFonts w:cs="Tahoma"/>
                                <w:color w:val="0B5294"/>
                                <w:spacing w:val="-4"/>
                                <w:sz w:val="24"/>
                                <w:szCs w:val="24"/>
                                <w:rtl/>
                              </w:rPr>
                              <w:t xml:space="preserve"> </w:t>
                            </w:r>
                            <w:r w:rsidRPr="00E2613F">
                              <w:rPr>
                                <w:rFonts w:cs="Tahoma" w:hint="eastAsia"/>
                                <w:color w:val="0B5294"/>
                                <w:spacing w:val="-4"/>
                                <w:sz w:val="24"/>
                                <w:szCs w:val="24"/>
                                <w:rtl/>
                              </w:rPr>
                              <w:t>הכשר</w:t>
                            </w:r>
                            <w:r w:rsidRPr="00E2613F">
                              <w:rPr>
                                <w:rFonts w:cs="Tahoma"/>
                                <w:color w:val="0B5294"/>
                                <w:spacing w:val="-4"/>
                                <w:sz w:val="24"/>
                                <w:szCs w:val="24"/>
                                <w:rtl/>
                              </w:rPr>
                              <w:t xml:space="preserve">, </w:t>
                            </w:r>
                            <w:r w:rsidRPr="00E2613F">
                              <w:rPr>
                                <w:rFonts w:cs="Tahoma" w:hint="eastAsia"/>
                                <w:color w:val="0B5294"/>
                                <w:spacing w:val="-4"/>
                                <w:sz w:val="24"/>
                                <w:szCs w:val="24"/>
                                <w:rtl/>
                              </w:rPr>
                              <w:t>לשלם</w:t>
                            </w:r>
                            <w:r w:rsidRPr="00E2613F">
                              <w:rPr>
                                <w:rFonts w:cs="Tahoma"/>
                                <w:color w:val="0B5294"/>
                                <w:spacing w:val="-4"/>
                                <w:sz w:val="24"/>
                                <w:szCs w:val="24"/>
                                <w:rtl/>
                              </w:rPr>
                              <w:t xml:space="preserve"> </w:t>
                            </w:r>
                            <w:r w:rsidRPr="00E2613F">
                              <w:rPr>
                                <w:rFonts w:cs="Tahoma" w:hint="eastAsia"/>
                                <w:color w:val="0B5294"/>
                                <w:spacing w:val="-4"/>
                                <w:sz w:val="24"/>
                                <w:szCs w:val="24"/>
                                <w:rtl/>
                              </w:rPr>
                              <w:t>עבור</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עבודה</w:t>
                            </w:r>
                            <w:r w:rsidRPr="00E2613F">
                              <w:rPr>
                                <w:rFonts w:cs="Tahoma"/>
                                <w:color w:val="0B5294"/>
                                <w:spacing w:val="-4"/>
                                <w:sz w:val="24"/>
                                <w:szCs w:val="24"/>
                                <w:rtl/>
                              </w:rPr>
                              <w:t xml:space="preserve"> </w:t>
                            </w:r>
                            <w:r w:rsidRPr="00E2613F">
                              <w:rPr>
                                <w:rFonts w:cs="Tahoma" w:hint="eastAsia"/>
                                <w:color w:val="0B5294"/>
                                <w:spacing w:val="-4"/>
                                <w:sz w:val="24"/>
                                <w:szCs w:val="24"/>
                                <w:rtl/>
                              </w:rPr>
                              <w:t>בהיקף</w:t>
                            </w:r>
                            <w:r w:rsidRPr="00E2613F">
                              <w:rPr>
                                <w:rFonts w:cs="Tahoma"/>
                                <w:color w:val="0B5294"/>
                                <w:spacing w:val="-4"/>
                                <w:sz w:val="24"/>
                                <w:szCs w:val="24"/>
                                <w:rtl/>
                              </w:rPr>
                              <w:t xml:space="preserve"> </w:t>
                            </w:r>
                            <w:r w:rsidRPr="00E2613F">
                              <w:rPr>
                                <w:rFonts w:cs="Tahoma" w:hint="eastAsia"/>
                                <w:color w:val="0B5294"/>
                                <w:spacing w:val="-4"/>
                                <w:sz w:val="24"/>
                                <w:szCs w:val="24"/>
                                <w:rtl/>
                              </w:rPr>
                              <w:t>שאינו</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לביצוע</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או</w:t>
                            </w:r>
                            <w:r w:rsidRPr="00E2613F">
                              <w:rPr>
                                <w:rFonts w:cs="Tahoma"/>
                                <w:color w:val="0B5294"/>
                                <w:spacing w:val="-4"/>
                                <w:sz w:val="24"/>
                                <w:szCs w:val="24"/>
                                <w:rtl/>
                              </w:rPr>
                              <w:t xml:space="preserve"> </w:t>
                            </w:r>
                            <w:r w:rsidRPr="00E2613F">
                              <w:rPr>
                                <w:rFonts w:cs="Tahoma" w:hint="eastAsia"/>
                                <w:color w:val="0B5294"/>
                                <w:spacing w:val="-4"/>
                                <w:sz w:val="24"/>
                                <w:szCs w:val="24"/>
                                <w:rtl/>
                              </w:rPr>
                              <w:t>שהסיכוי</w:t>
                            </w:r>
                            <w:r w:rsidRPr="00E2613F">
                              <w:rPr>
                                <w:rFonts w:cs="Tahoma"/>
                                <w:color w:val="0B5294"/>
                                <w:spacing w:val="-4"/>
                                <w:sz w:val="24"/>
                                <w:szCs w:val="24"/>
                                <w:rtl/>
                              </w:rPr>
                              <w:t xml:space="preserve"> </w:t>
                            </w:r>
                            <w:r w:rsidRPr="00E2613F">
                              <w:rPr>
                                <w:rFonts w:cs="Tahoma" w:hint="eastAsia"/>
                                <w:color w:val="0B5294"/>
                                <w:spacing w:val="-4"/>
                                <w:sz w:val="24"/>
                                <w:szCs w:val="24"/>
                                <w:rtl/>
                              </w:rPr>
                              <w:t>לביצועו</w:t>
                            </w:r>
                            <w:r w:rsidRPr="00E2613F">
                              <w:rPr>
                                <w:rFonts w:cs="Tahoma"/>
                                <w:color w:val="0B5294"/>
                                <w:spacing w:val="-4"/>
                                <w:sz w:val="24"/>
                                <w:szCs w:val="24"/>
                                <w:rtl/>
                              </w:rPr>
                              <w:t xml:space="preserve"> </w:t>
                            </w:r>
                            <w:r w:rsidRPr="00E2613F">
                              <w:rPr>
                                <w:rFonts w:cs="Tahoma" w:hint="eastAsia"/>
                                <w:color w:val="0B5294"/>
                                <w:spacing w:val="-4"/>
                                <w:sz w:val="24"/>
                                <w:szCs w:val="24"/>
                                <w:rtl/>
                              </w:rPr>
                              <w:t>המלא</w:t>
                            </w:r>
                            <w:r w:rsidRPr="00E2613F">
                              <w:rPr>
                                <w:rFonts w:cs="Tahoma"/>
                                <w:color w:val="0B5294"/>
                                <w:spacing w:val="-4"/>
                                <w:sz w:val="24"/>
                                <w:szCs w:val="24"/>
                                <w:rtl/>
                              </w:rPr>
                              <w:t xml:space="preserve"> </w:t>
                            </w:r>
                            <w:r w:rsidRPr="00E2613F">
                              <w:rPr>
                                <w:rFonts w:cs="Tahoma" w:hint="eastAsia"/>
                                <w:color w:val="0B5294"/>
                                <w:spacing w:val="-4"/>
                                <w:sz w:val="24"/>
                                <w:szCs w:val="24"/>
                                <w:rtl/>
                              </w:rPr>
                              <w:t>נמוך</w:t>
                            </w:r>
                            <w:r w:rsidRPr="00E2613F">
                              <w:rPr>
                                <w:rFonts w:cs="Tahoma"/>
                                <w:color w:val="0B5294"/>
                                <w:spacing w:val="-4"/>
                                <w:sz w:val="24"/>
                                <w:szCs w:val="24"/>
                                <w:rtl/>
                              </w:rPr>
                              <w:t xml:space="preserve"> </w:t>
                            </w:r>
                            <w:r w:rsidRPr="00E2613F">
                              <w:rPr>
                                <w:rFonts w:cs="Tahoma" w:hint="eastAsia"/>
                                <w:color w:val="0B5294"/>
                                <w:spacing w:val="-4"/>
                                <w:sz w:val="24"/>
                                <w:szCs w:val="24"/>
                                <w:rtl/>
                              </w:rPr>
                              <w:t>ביותר</w:t>
                            </w:r>
                          </w:p>
                          <w:p w:rsidR="00D007E4" w:rsidRPr="00373C5D" w:rsidP="00203C3C">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91702269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4426085"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39" type="#_x0000_t202" style="width:127.55pt;height:519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83488" filled="f" stroked="f">
                <v:textbox>
                  <w:txbxContent>
                    <w:p w:rsidR="00D007E4" w:rsidRPr="00373C5D" w:rsidP="00203C3C">
                      <w:pPr>
                        <w:spacing w:line="240" w:lineRule="atLeast"/>
                        <w:rPr>
                          <w:rFonts w:cs="Tahoma"/>
                          <w:b/>
                          <w:bCs/>
                          <w:color w:val="0B5294"/>
                          <w:sz w:val="48"/>
                          <w:szCs w:val="48"/>
                          <w:rtl/>
                        </w:rPr>
                      </w:pPr>
                      <w:drawing>
                        <wp:inline distT="0" distB="0" distL="0" distR="0">
                          <wp:extent cx="311150" cy="256800"/>
                          <wp:effectExtent l="0" t="0" r="0" b="0"/>
                          <wp:docPr id="3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438839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203C3C">
                      <w:pPr>
                        <w:spacing w:after="0" w:line="240" w:lineRule="auto"/>
                        <w:rPr>
                          <w:color w:val="0B5294"/>
                          <w:spacing w:val="-4"/>
                          <w:sz w:val="24"/>
                          <w:szCs w:val="24"/>
                          <w:rtl/>
                          <w:cs/>
                        </w:rPr>
                      </w:pPr>
                      <w:r w:rsidRPr="00E2613F">
                        <w:rPr>
                          <w:rFonts w:cs="Tahoma" w:hint="eastAsia"/>
                          <w:color w:val="0B5294"/>
                          <w:spacing w:val="-4"/>
                          <w:sz w:val="24"/>
                          <w:szCs w:val="24"/>
                          <w:rtl/>
                        </w:rPr>
                        <w:t>הביקורת</w:t>
                      </w:r>
                      <w:r w:rsidRPr="00E2613F">
                        <w:rPr>
                          <w:rFonts w:cs="Tahoma"/>
                          <w:color w:val="0B5294"/>
                          <w:spacing w:val="-4"/>
                          <w:sz w:val="24"/>
                          <w:szCs w:val="24"/>
                          <w:rtl/>
                        </w:rPr>
                        <w:t xml:space="preserve"> </w:t>
                      </w:r>
                      <w:r w:rsidRPr="00E2613F">
                        <w:rPr>
                          <w:rFonts w:cs="Tahoma" w:hint="eastAsia"/>
                          <w:color w:val="0B5294"/>
                          <w:spacing w:val="-4"/>
                          <w:sz w:val="24"/>
                          <w:szCs w:val="24"/>
                          <w:rtl/>
                        </w:rPr>
                        <w:t>במועצות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ירושלים</w:t>
                      </w:r>
                      <w:r w:rsidRPr="00E2613F">
                        <w:rPr>
                          <w:rFonts w:cs="Tahoma"/>
                          <w:color w:val="0B5294"/>
                          <w:spacing w:val="-4"/>
                          <w:sz w:val="24"/>
                          <w:szCs w:val="24"/>
                          <w:rtl/>
                        </w:rPr>
                        <w:t xml:space="preserve">, </w:t>
                      </w:r>
                      <w:r w:rsidRPr="00E2613F">
                        <w:rPr>
                          <w:rFonts w:cs="Tahoma" w:hint="eastAsia"/>
                          <w:color w:val="0B5294"/>
                          <w:spacing w:val="-4"/>
                          <w:sz w:val="24"/>
                          <w:szCs w:val="24"/>
                          <w:rtl/>
                        </w:rPr>
                        <w:t>נתניה</w:t>
                      </w:r>
                      <w:r w:rsidRPr="00E2613F">
                        <w:rPr>
                          <w:rFonts w:cs="Tahoma"/>
                          <w:color w:val="0B5294"/>
                          <w:spacing w:val="-4"/>
                          <w:sz w:val="24"/>
                          <w:szCs w:val="24"/>
                          <w:rtl/>
                        </w:rPr>
                        <w:t xml:space="preserve"> </w:t>
                      </w:r>
                      <w:r w:rsidRPr="00E2613F">
                        <w:rPr>
                          <w:rFonts w:cs="Tahoma" w:hint="eastAsia"/>
                          <w:color w:val="0B5294"/>
                          <w:spacing w:val="-4"/>
                          <w:sz w:val="24"/>
                          <w:szCs w:val="24"/>
                          <w:rtl/>
                        </w:rPr>
                        <w:t>ורחובות</w:t>
                      </w:r>
                      <w:r w:rsidRPr="00E2613F">
                        <w:rPr>
                          <w:rFonts w:cs="Tahoma"/>
                          <w:color w:val="0B5294"/>
                          <w:spacing w:val="-4"/>
                          <w:sz w:val="24"/>
                          <w:szCs w:val="24"/>
                          <w:rtl/>
                        </w:rPr>
                        <w:t xml:space="preserve"> </w:t>
                      </w:r>
                      <w:r w:rsidRPr="00E2613F">
                        <w:rPr>
                          <w:rFonts w:cs="Tahoma" w:hint="eastAsia"/>
                          <w:color w:val="0B5294"/>
                          <w:spacing w:val="-4"/>
                          <w:sz w:val="24"/>
                          <w:szCs w:val="24"/>
                          <w:rtl/>
                        </w:rPr>
                        <w:t>חשפה</w:t>
                      </w:r>
                      <w:r w:rsidRPr="00E2613F">
                        <w:rPr>
                          <w:rFonts w:cs="Tahoma"/>
                          <w:color w:val="0B5294"/>
                          <w:spacing w:val="-4"/>
                          <w:sz w:val="24"/>
                          <w:szCs w:val="24"/>
                          <w:rtl/>
                        </w:rPr>
                        <w:t xml:space="preserve"> </w:t>
                      </w:r>
                      <w:r w:rsidRPr="00E2613F">
                        <w:rPr>
                          <w:rFonts w:cs="Tahoma" w:hint="eastAsia"/>
                          <w:color w:val="0B5294"/>
                          <w:spacing w:val="-4"/>
                          <w:sz w:val="24"/>
                          <w:szCs w:val="24"/>
                          <w:rtl/>
                        </w:rPr>
                        <w:t>תופעה</w:t>
                      </w:r>
                      <w:r w:rsidRPr="00E2613F">
                        <w:rPr>
                          <w:rFonts w:cs="Tahoma"/>
                          <w:color w:val="0B5294"/>
                          <w:spacing w:val="-4"/>
                          <w:sz w:val="24"/>
                          <w:szCs w:val="24"/>
                          <w:rtl/>
                        </w:rPr>
                        <w:t xml:space="preserve"> </w:t>
                      </w:r>
                      <w:r w:rsidRPr="00E2613F">
                        <w:rPr>
                          <w:rFonts w:cs="Tahoma" w:hint="eastAsia"/>
                          <w:color w:val="0B5294"/>
                          <w:spacing w:val="-4"/>
                          <w:sz w:val="24"/>
                          <w:szCs w:val="24"/>
                          <w:rtl/>
                        </w:rPr>
                        <w:t>נרחבת</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העסקה</w:t>
                      </w:r>
                      <w:r w:rsidRPr="00E2613F">
                        <w:rPr>
                          <w:rFonts w:cs="Tahoma"/>
                          <w:color w:val="0B5294"/>
                          <w:spacing w:val="-4"/>
                          <w:sz w:val="24"/>
                          <w:szCs w:val="24"/>
                          <w:rtl/>
                        </w:rPr>
                        <w:t xml:space="preserve"> </w:t>
                      </w:r>
                      <w:r w:rsidRPr="00E2613F">
                        <w:rPr>
                          <w:rFonts w:cs="Tahoma" w:hint="eastAsia"/>
                          <w:color w:val="0B5294"/>
                          <w:spacing w:val="-4"/>
                          <w:sz w:val="24"/>
                          <w:szCs w:val="24"/>
                          <w:rtl/>
                        </w:rPr>
                        <w:t>בהיקף</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בלתי</w:t>
                      </w:r>
                      <w:r w:rsidRPr="00E2613F">
                        <w:rPr>
                          <w:rFonts w:cs="Tahoma"/>
                          <w:color w:val="0B5294"/>
                          <w:spacing w:val="-4"/>
                          <w:sz w:val="24"/>
                          <w:szCs w:val="24"/>
                          <w:rtl/>
                        </w:rPr>
                        <w:t xml:space="preserve"> </w:t>
                      </w:r>
                      <w:r w:rsidRPr="00E2613F">
                        <w:rPr>
                          <w:rFonts w:cs="Tahoma" w:hint="eastAsia"/>
                          <w:color w:val="0B5294"/>
                          <w:spacing w:val="-4"/>
                          <w:sz w:val="24"/>
                          <w:szCs w:val="24"/>
                          <w:rtl/>
                        </w:rPr>
                        <w:t>סביר</w:t>
                      </w:r>
                      <w:r w:rsidRPr="00E2613F">
                        <w:rPr>
                          <w:rFonts w:cs="Tahoma"/>
                          <w:color w:val="0B5294"/>
                          <w:spacing w:val="-4"/>
                          <w:sz w:val="24"/>
                          <w:szCs w:val="24"/>
                          <w:rtl/>
                        </w:rPr>
                        <w:t xml:space="preserve"> </w:t>
                      </w:r>
                      <w:r w:rsidRPr="00E2613F">
                        <w:rPr>
                          <w:rFonts w:cs="Tahoma" w:hint="eastAsia"/>
                          <w:color w:val="0B5294"/>
                          <w:spacing w:val="-4"/>
                          <w:sz w:val="24"/>
                          <w:szCs w:val="24"/>
                          <w:rtl/>
                        </w:rPr>
                        <w:t>ובחלק</w:t>
                      </w:r>
                      <w:r w:rsidRPr="00E2613F">
                        <w:rPr>
                          <w:rFonts w:cs="Tahoma"/>
                          <w:color w:val="0B5294"/>
                          <w:spacing w:val="-4"/>
                          <w:sz w:val="24"/>
                          <w:szCs w:val="24"/>
                          <w:rtl/>
                        </w:rPr>
                        <w:t xml:space="preserve"> </w:t>
                      </w:r>
                      <w:r w:rsidRPr="00E2613F">
                        <w:rPr>
                          <w:rFonts w:cs="Tahoma" w:hint="eastAsia"/>
                          <w:color w:val="0B5294"/>
                          <w:spacing w:val="-4"/>
                          <w:sz w:val="24"/>
                          <w:szCs w:val="24"/>
                          <w:rtl/>
                        </w:rPr>
                        <w:t>ניכר</w:t>
                      </w:r>
                      <w:r w:rsidRPr="00E2613F">
                        <w:rPr>
                          <w:rFonts w:cs="Tahoma"/>
                          <w:color w:val="0B5294"/>
                          <w:spacing w:val="-4"/>
                          <w:sz w:val="24"/>
                          <w:szCs w:val="24"/>
                          <w:rtl/>
                        </w:rPr>
                        <w:t xml:space="preserve"> </w:t>
                      </w:r>
                      <w:r w:rsidRPr="00E2613F">
                        <w:rPr>
                          <w:rFonts w:cs="Tahoma" w:hint="eastAsia"/>
                          <w:color w:val="0B5294"/>
                          <w:spacing w:val="-4"/>
                          <w:sz w:val="24"/>
                          <w:szCs w:val="24"/>
                          <w:rtl/>
                        </w:rPr>
                        <w:t>מהמקרים</w:t>
                      </w:r>
                      <w:r w:rsidRPr="00E2613F">
                        <w:rPr>
                          <w:rFonts w:cs="Tahoma"/>
                          <w:color w:val="0B5294"/>
                          <w:spacing w:val="-4"/>
                          <w:sz w:val="24"/>
                          <w:szCs w:val="24"/>
                          <w:rtl/>
                        </w:rPr>
                        <w:t xml:space="preserve"> </w:t>
                      </w:r>
                      <w:r w:rsidRPr="00E2613F">
                        <w:rPr>
                          <w:rFonts w:cs="Tahoma" w:hint="eastAsia"/>
                          <w:color w:val="0B5294"/>
                          <w:spacing w:val="-4"/>
                          <w:sz w:val="24"/>
                          <w:szCs w:val="24"/>
                          <w:rtl/>
                        </w:rPr>
                        <w:t>אף</w:t>
                      </w:r>
                      <w:r w:rsidRPr="00E2613F">
                        <w:rPr>
                          <w:rFonts w:cs="Tahoma"/>
                          <w:color w:val="0B5294"/>
                          <w:spacing w:val="-4"/>
                          <w:sz w:val="24"/>
                          <w:szCs w:val="24"/>
                          <w:rtl/>
                        </w:rPr>
                        <w:t xml:space="preserve"> </w:t>
                      </w:r>
                      <w:r w:rsidRPr="00E2613F">
                        <w:rPr>
                          <w:rFonts w:cs="Tahoma" w:hint="eastAsia"/>
                          <w:color w:val="0B5294"/>
                          <w:spacing w:val="-4"/>
                          <w:sz w:val="24"/>
                          <w:szCs w:val="24"/>
                          <w:rtl/>
                        </w:rPr>
                        <w:t>היקף</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לבצעו</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המועצות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איפשרו</w:t>
                      </w:r>
                      <w:r w:rsidRPr="00E2613F">
                        <w:rPr>
                          <w:rFonts w:cs="Tahoma"/>
                          <w:color w:val="0B5294"/>
                          <w:spacing w:val="-4"/>
                          <w:sz w:val="24"/>
                          <w:szCs w:val="24"/>
                          <w:rtl/>
                        </w:rPr>
                        <w:t xml:space="preserve"> </w:t>
                      </w:r>
                      <w:r w:rsidRPr="00E2613F">
                        <w:rPr>
                          <w:rFonts w:cs="Tahoma" w:hint="eastAsia"/>
                          <w:color w:val="0B5294"/>
                          <w:spacing w:val="-4"/>
                          <w:sz w:val="24"/>
                          <w:szCs w:val="24"/>
                          <w:rtl/>
                        </w:rPr>
                        <w:t>זאת</w:t>
                      </w:r>
                      <w:r w:rsidRPr="00E2613F">
                        <w:rPr>
                          <w:rFonts w:cs="Tahoma"/>
                          <w:color w:val="0B5294"/>
                          <w:spacing w:val="-4"/>
                          <w:sz w:val="24"/>
                          <w:szCs w:val="24"/>
                          <w:rtl/>
                        </w:rPr>
                        <w:t xml:space="preserve"> </w:t>
                      </w:r>
                      <w:r w:rsidRPr="00E2613F">
                        <w:rPr>
                          <w:rFonts w:cs="Tahoma" w:hint="eastAsia"/>
                          <w:color w:val="0B5294"/>
                          <w:spacing w:val="-4"/>
                          <w:sz w:val="24"/>
                          <w:szCs w:val="24"/>
                          <w:rtl/>
                        </w:rPr>
                        <w:t>תוך</w:t>
                      </w:r>
                      <w:r w:rsidRPr="00E2613F">
                        <w:rPr>
                          <w:rFonts w:cs="Tahoma"/>
                          <w:color w:val="0B5294"/>
                          <w:spacing w:val="-4"/>
                          <w:sz w:val="24"/>
                          <w:szCs w:val="24"/>
                          <w:rtl/>
                        </w:rPr>
                        <w:t xml:space="preserve"> </w:t>
                      </w:r>
                      <w:r w:rsidRPr="00E2613F">
                        <w:rPr>
                          <w:rFonts w:cs="Tahoma" w:hint="eastAsia"/>
                          <w:color w:val="0B5294"/>
                          <w:spacing w:val="-4"/>
                          <w:sz w:val="24"/>
                          <w:szCs w:val="24"/>
                          <w:rtl/>
                        </w:rPr>
                        <w:t>כדי</w:t>
                      </w:r>
                      <w:r w:rsidRPr="00E2613F">
                        <w:rPr>
                          <w:rFonts w:cs="Tahoma"/>
                          <w:color w:val="0B5294"/>
                          <w:spacing w:val="-4"/>
                          <w:sz w:val="24"/>
                          <w:szCs w:val="24"/>
                          <w:rtl/>
                        </w:rPr>
                        <w:t xml:space="preserve"> </w:t>
                      </w:r>
                      <w:r w:rsidRPr="00E2613F">
                        <w:rPr>
                          <w:rFonts w:cs="Tahoma" w:hint="eastAsia"/>
                          <w:color w:val="0B5294"/>
                          <w:spacing w:val="-4"/>
                          <w:sz w:val="24"/>
                          <w:szCs w:val="24"/>
                          <w:rtl/>
                        </w:rPr>
                        <w:t>העלמת</w:t>
                      </w:r>
                      <w:r w:rsidRPr="00E2613F">
                        <w:rPr>
                          <w:rFonts w:cs="Tahoma"/>
                          <w:color w:val="0B5294"/>
                          <w:spacing w:val="-4"/>
                          <w:sz w:val="24"/>
                          <w:szCs w:val="24"/>
                          <w:rtl/>
                        </w:rPr>
                        <w:t xml:space="preserve"> </w:t>
                      </w:r>
                      <w:r w:rsidRPr="00E2613F">
                        <w:rPr>
                          <w:rFonts w:cs="Tahoma" w:hint="eastAsia"/>
                          <w:color w:val="0B5294"/>
                          <w:spacing w:val="-4"/>
                          <w:sz w:val="24"/>
                          <w:szCs w:val="24"/>
                          <w:rtl/>
                        </w:rPr>
                        <w:t>עין</w:t>
                      </w:r>
                      <w:r w:rsidRPr="00E2613F">
                        <w:rPr>
                          <w:rFonts w:cs="Tahoma"/>
                          <w:color w:val="0B5294"/>
                          <w:spacing w:val="-4"/>
                          <w:sz w:val="24"/>
                          <w:szCs w:val="24"/>
                          <w:rtl/>
                        </w:rPr>
                        <w:t xml:space="preserve"> </w:t>
                      </w:r>
                      <w:r w:rsidRPr="00E2613F">
                        <w:rPr>
                          <w:rFonts w:cs="Tahoma" w:hint="eastAsia"/>
                          <w:color w:val="0B5294"/>
                          <w:spacing w:val="-4"/>
                          <w:sz w:val="24"/>
                          <w:szCs w:val="24"/>
                          <w:rtl/>
                        </w:rPr>
                        <w:t>מהמצב</w:t>
                      </w:r>
                      <w:r w:rsidRPr="00E2613F">
                        <w:rPr>
                          <w:rFonts w:cs="Tahoma"/>
                          <w:color w:val="0B5294"/>
                          <w:spacing w:val="-4"/>
                          <w:sz w:val="24"/>
                          <w:szCs w:val="24"/>
                          <w:rtl/>
                        </w:rPr>
                        <w:t xml:space="preserve"> </w:t>
                      </w:r>
                      <w:r w:rsidRPr="00E2613F">
                        <w:rPr>
                          <w:rFonts w:cs="Tahoma" w:hint="eastAsia"/>
                          <w:color w:val="0B5294"/>
                          <w:spacing w:val="-4"/>
                          <w:sz w:val="24"/>
                          <w:szCs w:val="24"/>
                          <w:rtl/>
                        </w:rPr>
                        <w:t>שנוצר</w:t>
                      </w:r>
                      <w:r w:rsidRPr="00E2613F">
                        <w:rPr>
                          <w:rFonts w:cs="Tahoma"/>
                          <w:color w:val="0B5294"/>
                          <w:spacing w:val="-4"/>
                          <w:sz w:val="24"/>
                          <w:szCs w:val="24"/>
                          <w:rtl/>
                        </w:rPr>
                        <w:t xml:space="preserve">. </w:t>
                      </w:r>
                      <w:r w:rsidRPr="00E2613F">
                        <w:rPr>
                          <w:rFonts w:cs="Tahoma" w:hint="eastAsia"/>
                          <w:color w:val="0B5294"/>
                          <w:spacing w:val="-4"/>
                          <w:sz w:val="24"/>
                          <w:szCs w:val="24"/>
                          <w:rtl/>
                        </w:rPr>
                        <w:t>הדבר</w:t>
                      </w:r>
                      <w:r w:rsidRPr="00E2613F">
                        <w:rPr>
                          <w:rFonts w:cs="Tahoma"/>
                          <w:color w:val="0B5294"/>
                          <w:spacing w:val="-4"/>
                          <w:sz w:val="24"/>
                          <w:szCs w:val="24"/>
                          <w:rtl/>
                        </w:rPr>
                        <w:t xml:space="preserve"> </w:t>
                      </w:r>
                      <w:r w:rsidRPr="00E2613F">
                        <w:rPr>
                          <w:rFonts w:cs="Tahoma" w:hint="eastAsia"/>
                          <w:color w:val="0B5294"/>
                          <w:spacing w:val="-4"/>
                          <w:sz w:val="24"/>
                          <w:szCs w:val="24"/>
                          <w:rtl/>
                        </w:rPr>
                        <w:t>מעורר</w:t>
                      </w:r>
                      <w:r w:rsidRPr="00E2613F">
                        <w:rPr>
                          <w:rFonts w:cs="Tahoma"/>
                          <w:color w:val="0B5294"/>
                          <w:spacing w:val="-4"/>
                          <w:sz w:val="24"/>
                          <w:szCs w:val="24"/>
                          <w:rtl/>
                        </w:rPr>
                        <w:t xml:space="preserve"> </w:t>
                      </w:r>
                      <w:r w:rsidRPr="00E2613F">
                        <w:rPr>
                          <w:rFonts w:cs="Tahoma" w:hint="eastAsia"/>
                          <w:color w:val="0B5294"/>
                          <w:spacing w:val="-4"/>
                          <w:sz w:val="24"/>
                          <w:szCs w:val="24"/>
                          <w:rtl/>
                        </w:rPr>
                        <w:t>חשש</w:t>
                      </w:r>
                      <w:r w:rsidRPr="00E2613F">
                        <w:rPr>
                          <w:rFonts w:cs="Tahoma"/>
                          <w:color w:val="0B5294"/>
                          <w:spacing w:val="-4"/>
                          <w:sz w:val="24"/>
                          <w:szCs w:val="24"/>
                          <w:rtl/>
                        </w:rPr>
                        <w:t xml:space="preserve"> </w:t>
                      </w:r>
                      <w:r w:rsidRPr="00E2613F">
                        <w:rPr>
                          <w:rFonts w:cs="Tahoma" w:hint="eastAsia"/>
                          <w:color w:val="0B5294"/>
                          <w:spacing w:val="-4"/>
                          <w:sz w:val="24"/>
                          <w:szCs w:val="24"/>
                          <w:rtl/>
                        </w:rPr>
                        <w:t>שמדובר</w:t>
                      </w:r>
                      <w:r w:rsidRPr="00E2613F">
                        <w:rPr>
                          <w:rFonts w:cs="Tahoma"/>
                          <w:color w:val="0B5294"/>
                          <w:spacing w:val="-4"/>
                          <w:sz w:val="24"/>
                          <w:szCs w:val="24"/>
                          <w:rtl/>
                        </w:rPr>
                        <w:t xml:space="preserve"> </w:t>
                      </w:r>
                      <w:r w:rsidRPr="00E2613F">
                        <w:rPr>
                          <w:rFonts w:cs="Tahoma" w:hint="eastAsia"/>
                          <w:color w:val="0B5294"/>
                          <w:spacing w:val="-4"/>
                          <w:sz w:val="24"/>
                          <w:szCs w:val="24"/>
                          <w:rtl/>
                        </w:rPr>
                        <w:t>בהקצאה</w:t>
                      </w:r>
                      <w:r w:rsidRPr="00E2613F">
                        <w:rPr>
                          <w:rFonts w:cs="Tahoma"/>
                          <w:color w:val="0B5294"/>
                          <w:spacing w:val="-4"/>
                          <w:sz w:val="24"/>
                          <w:szCs w:val="24"/>
                          <w:rtl/>
                        </w:rPr>
                        <w:t xml:space="preserve"> </w:t>
                      </w:r>
                      <w:r w:rsidRPr="00E2613F">
                        <w:rPr>
                          <w:rFonts w:cs="Tahoma" w:hint="eastAsia"/>
                          <w:color w:val="0B5294"/>
                          <w:spacing w:val="-4"/>
                          <w:sz w:val="24"/>
                          <w:szCs w:val="24"/>
                          <w:rtl/>
                        </w:rPr>
                        <w:t>כוזבת</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השגחה</w:t>
                      </w:r>
                      <w:r w:rsidRPr="00E2613F">
                        <w:rPr>
                          <w:rFonts w:cs="Tahoma"/>
                          <w:color w:val="0B5294"/>
                          <w:spacing w:val="-4"/>
                          <w:sz w:val="24"/>
                          <w:szCs w:val="24"/>
                          <w:rtl/>
                        </w:rPr>
                        <w:t xml:space="preserve"> </w:t>
                      </w:r>
                      <w:r>
                        <w:rPr>
                          <w:rFonts w:cs="Tahoma" w:hint="cs"/>
                          <w:color w:val="0B5294"/>
                          <w:spacing w:val="-4"/>
                          <w:sz w:val="24"/>
                          <w:szCs w:val="24"/>
                          <w:rtl/>
                        </w:rPr>
                        <w:br/>
                      </w:r>
                      <w:r w:rsidRPr="00E2613F">
                        <w:rPr>
                          <w:rFonts w:cs="Tahoma" w:hint="eastAsia"/>
                          <w:color w:val="0B5294"/>
                          <w:spacing w:val="-4"/>
                          <w:sz w:val="24"/>
                          <w:szCs w:val="24"/>
                          <w:rtl/>
                        </w:rPr>
                        <w:t>ובאי</w:t>
                      </w:r>
                      <w:r w:rsidRPr="00E2613F">
                        <w:rPr>
                          <w:rFonts w:cs="Tahoma"/>
                          <w:color w:val="0B5294"/>
                          <w:spacing w:val="-4"/>
                          <w:sz w:val="24"/>
                          <w:szCs w:val="24"/>
                          <w:rtl/>
                        </w:rPr>
                        <w:t>-</w:t>
                      </w:r>
                      <w:r w:rsidRPr="00E2613F">
                        <w:rPr>
                          <w:rFonts w:cs="Tahoma" w:hint="eastAsia"/>
                          <w:color w:val="0B5294"/>
                          <w:spacing w:val="-4"/>
                          <w:sz w:val="24"/>
                          <w:szCs w:val="24"/>
                          <w:rtl/>
                        </w:rPr>
                        <w:t>ביצוען</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w:t>
                      </w:r>
                      <w:r w:rsidRPr="00E2613F">
                        <w:rPr>
                          <w:rFonts w:cs="Tahoma" w:hint="eastAsia"/>
                          <w:color w:val="0B5294"/>
                          <w:spacing w:val="-4"/>
                          <w:sz w:val="24"/>
                          <w:szCs w:val="24"/>
                          <w:rtl/>
                        </w:rPr>
                        <w:t>נדרשו</w:t>
                      </w:r>
                      <w:r w:rsidRPr="00E2613F">
                        <w:rPr>
                          <w:rFonts w:cs="Tahoma"/>
                          <w:color w:val="0B5294"/>
                          <w:spacing w:val="-4"/>
                          <w:sz w:val="24"/>
                          <w:szCs w:val="24"/>
                          <w:rtl/>
                        </w:rPr>
                        <w:t xml:space="preserve">, </w:t>
                      </w:r>
                      <w:r w:rsidRPr="00E2613F">
                        <w:rPr>
                          <w:rFonts w:cs="Tahoma" w:hint="eastAsia"/>
                          <w:color w:val="0B5294"/>
                          <w:spacing w:val="-4"/>
                          <w:sz w:val="24"/>
                          <w:szCs w:val="24"/>
                          <w:rtl/>
                        </w:rPr>
                        <w:t>כתנאי</w:t>
                      </w:r>
                      <w:r w:rsidRPr="00E2613F">
                        <w:rPr>
                          <w:rFonts w:cs="Tahoma"/>
                          <w:color w:val="0B5294"/>
                          <w:spacing w:val="-4"/>
                          <w:sz w:val="24"/>
                          <w:szCs w:val="24"/>
                          <w:rtl/>
                        </w:rPr>
                        <w:t xml:space="preserve"> </w:t>
                      </w:r>
                      <w:r w:rsidRPr="00E2613F">
                        <w:rPr>
                          <w:rFonts w:cs="Tahoma" w:hint="eastAsia"/>
                          <w:color w:val="0B5294"/>
                          <w:spacing w:val="-4"/>
                          <w:sz w:val="24"/>
                          <w:szCs w:val="24"/>
                          <w:rtl/>
                        </w:rPr>
                        <w:t>לקבלת</w:t>
                      </w:r>
                      <w:r w:rsidRPr="00E2613F">
                        <w:rPr>
                          <w:rFonts w:cs="Tahoma"/>
                          <w:color w:val="0B5294"/>
                          <w:spacing w:val="-4"/>
                          <w:sz w:val="24"/>
                          <w:szCs w:val="24"/>
                          <w:rtl/>
                        </w:rPr>
                        <w:t xml:space="preserve"> </w:t>
                      </w:r>
                      <w:r w:rsidRPr="00E2613F">
                        <w:rPr>
                          <w:rFonts w:cs="Tahoma" w:hint="eastAsia"/>
                          <w:color w:val="0B5294"/>
                          <w:spacing w:val="-4"/>
                          <w:sz w:val="24"/>
                          <w:szCs w:val="24"/>
                          <w:rtl/>
                        </w:rPr>
                        <w:t>תעודת</w:t>
                      </w:r>
                      <w:r w:rsidRPr="00E2613F">
                        <w:rPr>
                          <w:rFonts w:cs="Tahoma"/>
                          <w:color w:val="0B5294"/>
                          <w:spacing w:val="-4"/>
                          <w:sz w:val="24"/>
                          <w:szCs w:val="24"/>
                          <w:rtl/>
                        </w:rPr>
                        <w:t xml:space="preserve"> </w:t>
                      </w:r>
                      <w:r w:rsidRPr="00E2613F">
                        <w:rPr>
                          <w:rFonts w:cs="Tahoma" w:hint="eastAsia"/>
                          <w:color w:val="0B5294"/>
                          <w:spacing w:val="-4"/>
                          <w:sz w:val="24"/>
                          <w:szCs w:val="24"/>
                          <w:rtl/>
                        </w:rPr>
                        <w:t>הכשר</w:t>
                      </w:r>
                      <w:r w:rsidRPr="00E2613F">
                        <w:rPr>
                          <w:rFonts w:cs="Tahoma"/>
                          <w:color w:val="0B5294"/>
                          <w:spacing w:val="-4"/>
                          <w:sz w:val="24"/>
                          <w:szCs w:val="24"/>
                          <w:rtl/>
                        </w:rPr>
                        <w:t xml:space="preserve">, </w:t>
                      </w:r>
                      <w:r w:rsidRPr="00E2613F">
                        <w:rPr>
                          <w:rFonts w:cs="Tahoma" w:hint="eastAsia"/>
                          <w:color w:val="0B5294"/>
                          <w:spacing w:val="-4"/>
                          <w:sz w:val="24"/>
                          <w:szCs w:val="24"/>
                          <w:rtl/>
                        </w:rPr>
                        <w:t>לשלם</w:t>
                      </w:r>
                      <w:r w:rsidRPr="00E2613F">
                        <w:rPr>
                          <w:rFonts w:cs="Tahoma"/>
                          <w:color w:val="0B5294"/>
                          <w:spacing w:val="-4"/>
                          <w:sz w:val="24"/>
                          <w:szCs w:val="24"/>
                          <w:rtl/>
                        </w:rPr>
                        <w:t xml:space="preserve"> </w:t>
                      </w:r>
                      <w:r w:rsidRPr="00E2613F">
                        <w:rPr>
                          <w:rFonts w:cs="Tahoma" w:hint="eastAsia"/>
                          <w:color w:val="0B5294"/>
                          <w:spacing w:val="-4"/>
                          <w:sz w:val="24"/>
                          <w:szCs w:val="24"/>
                          <w:rtl/>
                        </w:rPr>
                        <w:t>עבור</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עבודה</w:t>
                      </w:r>
                      <w:r w:rsidRPr="00E2613F">
                        <w:rPr>
                          <w:rFonts w:cs="Tahoma"/>
                          <w:color w:val="0B5294"/>
                          <w:spacing w:val="-4"/>
                          <w:sz w:val="24"/>
                          <w:szCs w:val="24"/>
                          <w:rtl/>
                        </w:rPr>
                        <w:t xml:space="preserve"> </w:t>
                      </w:r>
                      <w:r w:rsidRPr="00E2613F">
                        <w:rPr>
                          <w:rFonts w:cs="Tahoma" w:hint="eastAsia"/>
                          <w:color w:val="0B5294"/>
                          <w:spacing w:val="-4"/>
                          <w:sz w:val="24"/>
                          <w:szCs w:val="24"/>
                          <w:rtl/>
                        </w:rPr>
                        <w:t>בהיקף</w:t>
                      </w:r>
                      <w:r w:rsidRPr="00E2613F">
                        <w:rPr>
                          <w:rFonts w:cs="Tahoma"/>
                          <w:color w:val="0B5294"/>
                          <w:spacing w:val="-4"/>
                          <w:sz w:val="24"/>
                          <w:szCs w:val="24"/>
                          <w:rtl/>
                        </w:rPr>
                        <w:t xml:space="preserve"> </w:t>
                      </w:r>
                      <w:r w:rsidRPr="00E2613F">
                        <w:rPr>
                          <w:rFonts w:cs="Tahoma" w:hint="eastAsia"/>
                          <w:color w:val="0B5294"/>
                          <w:spacing w:val="-4"/>
                          <w:sz w:val="24"/>
                          <w:szCs w:val="24"/>
                          <w:rtl/>
                        </w:rPr>
                        <w:t>שאינו</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לביצוע</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או</w:t>
                      </w:r>
                      <w:r w:rsidRPr="00E2613F">
                        <w:rPr>
                          <w:rFonts w:cs="Tahoma"/>
                          <w:color w:val="0B5294"/>
                          <w:spacing w:val="-4"/>
                          <w:sz w:val="24"/>
                          <w:szCs w:val="24"/>
                          <w:rtl/>
                        </w:rPr>
                        <w:t xml:space="preserve"> </w:t>
                      </w:r>
                      <w:r w:rsidRPr="00E2613F">
                        <w:rPr>
                          <w:rFonts w:cs="Tahoma" w:hint="eastAsia"/>
                          <w:color w:val="0B5294"/>
                          <w:spacing w:val="-4"/>
                          <w:sz w:val="24"/>
                          <w:szCs w:val="24"/>
                          <w:rtl/>
                        </w:rPr>
                        <w:t>שהסיכוי</w:t>
                      </w:r>
                      <w:r w:rsidRPr="00E2613F">
                        <w:rPr>
                          <w:rFonts w:cs="Tahoma"/>
                          <w:color w:val="0B5294"/>
                          <w:spacing w:val="-4"/>
                          <w:sz w:val="24"/>
                          <w:szCs w:val="24"/>
                          <w:rtl/>
                        </w:rPr>
                        <w:t xml:space="preserve"> </w:t>
                      </w:r>
                      <w:r w:rsidRPr="00E2613F">
                        <w:rPr>
                          <w:rFonts w:cs="Tahoma" w:hint="eastAsia"/>
                          <w:color w:val="0B5294"/>
                          <w:spacing w:val="-4"/>
                          <w:sz w:val="24"/>
                          <w:szCs w:val="24"/>
                          <w:rtl/>
                        </w:rPr>
                        <w:t>לביצועו</w:t>
                      </w:r>
                      <w:r w:rsidRPr="00E2613F">
                        <w:rPr>
                          <w:rFonts w:cs="Tahoma"/>
                          <w:color w:val="0B5294"/>
                          <w:spacing w:val="-4"/>
                          <w:sz w:val="24"/>
                          <w:szCs w:val="24"/>
                          <w:rtl/>
                        </w:rPr>
                        <w:t xml:space="preserve"> </w:t>
                      </w:r>
                      <w:r w:rsidRPr="00E2613F">
                        <w:rPr>
                          <w:rFonts w:cs="Tahoma" w:hint="eastAsia"/>
                          <w:color w:val="0B5294"/>
                          <w:spacing w:val="-4"/>
                          <w:sz w:val="24"/>
                          <w:szCs w:val="24"/>
                          <w:rtl/>
                        </w:rPr>
                        <w:t>המלא</w:t>
                      </w:r>
                      <w:r w:rsidRPr="00E2613F">
                        <w:rPr>
                          <w:rFonts w:cs="Tahoma"/>
                          <w:color w:val="0B5294"/>
                          <w:spacing w:val="-4"/>
                          <w:sz w:val="24"/>
                          <w:szCs w:val="24"/>
                          <w:rtl/>
                        </w:rPr>
                        <w:t xml:space="preserve"> </w:t>
                      </w:r>
                      <w:r w:rsidRPr="00E2613F">
                        <w:rPr>
                          <w:rFonts w:cs="Tahoma" w:hint="eastAsia"/>
                          <w:color w:val="0B5294"/>
                          <w:spacing w:val="-4"/>
                          <w:sz w:val="24"/>
                          <w:szCs w:val="24"/>
                          <w:rtl/>
                        </w:rPr>
                        <w:t>נמוך</w:t>
                      </w:r>
                      <w:r w:rsidRPr="00E2613F">
                        <w:rPr>
                          <w:rFonts w:cs="Tahoma"/>
                          <w:color w:val="0B5294"/>
                          <w:spacing w:val="-4"/>
                          <w:sz w:val="24"/>
                          <w:szCs w:val="24"/>
                          <w:rtl/>
                        </w:rPr>
                        <w:t xml:space="preserve"> </w:t>
                      </w:r>
                      <w:r w:rsidRPr="00E2613F">
                        <w:rPr>
                          <w:rFonts w:cs="Tahoma" w:hint="eastAsia"/>
                          <w:color w:val="0B5294"/>
                          <w:spacing w:val="-4"/>
                          <w:sz w:val="24"/>
                          <w:szCs w:val="24"/>
                          <w:rtl/>
                        </w:rPr>
                        <w:t>ביותר</w:t>
                      </w:r>
                    </w:p>
                    <w:p w:rsidR="00D007E4" w:rsidRPr="00373C5D" w:rsidP="00203C3C">
                      <w:pPr>
                        <w:spacing w:before="120" w:after="0" w:line="240" w:lineRule="atLeast"/>
                        <w:rPr>
                          <w:rFonts w:cs="Tahoma"/>
                          <w:b/>
                          <w:bCs/>
                          <w:color w:val="0B5294"/>
                          <w:sz w:val="48"/>
                          <w:szCs w:val="48"/>
                          <w:rtl/>
                        </w:rPr>
                      </w:pPr>
                      <w:drawing>
                        <wp:inline distT="0" distB="0" distL="0" distR="0">
                          <wp:extent cx="288000" cy="31337"/>
                          <wp:effectExtent l="0" t="0" r="0" b="6985"/>
                          <wp:docPr id="3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8997614"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41B61">
      <w:pPr>
        <w:pStyle w:val="RESHET"/>
        <w:rPr>
          <w:b/>
          <w:rtl/>
        </w:rPr>
      </w:pPr>
      <w:r w:rsidRPr="00B737AC">
        <w:rPr>
          <w:rFonts w:hint="cs"/>
          <w:rtl/>
        </w:rPr>
        <w:t>מאחר ש</w:t>
      </w:r>
      <w:r w:rsidRPr="00B737AC">
        <w:rPr>
          <w:rtl/>
        </w:rPr>
        <w:t xml:space="preserve">מדובר בכמה מעסיקים </w:t>
      </w:r>
      <w:r w:rsidRPr="00B737AC">
        <w:rPr>
          <w:rFonts w:hint="cs"/>
          <w:rtl/>
        </w:rPr>
        <w:t>ו</w:t>
      </w:r>
      <w:r w:rsidRPr="00B737AC">
        <w:rPr>
          <w:rtl/>
        </w:rPr>
        <w:t xml:space="preserve">בהיקף שעות </w:t>
      </w:r>
      <w:r w:rsidRPr="00B737AC">
        <w:rPr>
          <w:rFonts w:hint="cs"/>
          <w:rtl/>
        </w:rPr>
        <w:t>עבודה מצטבר</w:t>
      </w:r>
      <w:r w:rsidRPr="00B737AC">
        <w:rPr>
          <w:rtl/>
        </w:rPr>
        <w:t xml:space="preserve"> </w:t>
      </w:r>
      <w:r w:rsidRPr="00B737AC">
        <w:rPr>
          <w:rFonts w:hint="cs"/>
          <w:rtl/>
        </w:rPr>
        <w:t xml:space="preserve">בכל בתי העסק שבהם הועסק אותו משגיח, </w:t>
      </w:r>
      <w:r w:rsidRPr="00B737AC">
        <w:rPr>
          <w:rtl/>
        </w:rPr>
        <w:t xml:space="preserve">לא ניתן לקבוע </w:t>
      </w:r>
      <w:r w:rsidRPr="00B737AC">
        <w:rPr>
          <w:rFonts w:hint="cs"/>
          <w:rtl/>
        </w:rPr>
        <w:t xml:space="preserve">שנעברו </w:t>
      </w:r>
      <w:r w:rsidRPr="00B737AC">
        <w:rPr>
          <w:rtl/>
        </w:rPr>
        <w:t xml:space="preserve">עבירות על פי חוק שעות עבודה ומנוחה </w:t>
      </w:r>
      <w:r w:rsidRPr="00B737AC">
        <w:rPr>
          <w:rFonts w:hint="cs"/>
          <w:rtl/>
        </w:rPr>
        <w:t>א</w:t>
      </w:r>
      <w:r w:rsidRPr="00B737AC">
        <w:rPr>
          <w:rtl/>
        </w:rPr>
        <w:t>ו</w:t>
      </w:r>
      <w:r w:rsidRPr="00B737AC">
        <w:rPr>
          <w:rFonts w:hint="cs"/>
          <w:rtl/>
        </w:rPr>
        <w:t xml:space="preserve"> נעברו עבירות </w:t>
      </w:r>
      <w:r w:rsidRPr="00B737AC">
        <w:rPr>
          <w:rtl/>
        </w:rPr>
        <w:t>על חוקי העבודה</w:t>
      </w:r>
      <w:r w:rsidRPr="00B737AC">
        <w:rPr>
          <w:rFonts w:hint="cs"/>
          <w:rtl/>
        </w:rPr>
        <w:t xml:space="preserve"> מצד המעסיקים.</w:t>
      </w:r>
      <w:r w:rsidRPr="00B737AC">
        <w:rPr>
          <w:rtl/>
        </w:rPr>
        <w:t xml:space="preserve"> אולם </w:t>
      </w:r>
      <w:r w:rsidRPr="00B737AC">
        <w:rPr>
          <w:rFonts w:hint="cs"/>
          <w:rtl/>
        </w:rPr>
        <w:t>כן ניתן לקבוע כי מדובר</w:t>
      </w:r>
      <w:r w:rsidRPr="00B737AC">
        <w:rPr>
          <w:rtl/>
        </w:rPr>
        <w:t xml:space="preserve"> </w:t>
      </w:r>
      <w:r w:rsidRPr="00B737AC">
        <w:rPr>
          <w:rFonts w:hint="cs"/>
          <w:rtl/>
        </w:rPr>
        <w:t>בהיקף</w:t>
      </w:r>
      <w:r w:rsidRPr="00B737AC">
        <w:rPr>
          <w:rtl/>
        </w:rPr>
        <w:t xml:space="preserve"> </w:t>
      </w:r>
      <w:r w:rsidRPr="00B737AC">
        <w:rPr>
          <w:rFonts w:hint="cs"/>
          <w:rtl/>
        </w:rPr>
        <w:t>שעות עבודה לא סביר</w:t>
      </w:r>
      <w:r w:rsidRPr="00B737AC">
        <w:rPr>
          <w:rtl/>
        </w:rPr>
        <w:t xml:space="preserve"> </w:t>
      </w:r>
      <w:r w:rsidRPr="00B737AC">
        <w:rPr>
          <w:rFonts w:hint="cs"/>
          <w:rtl/>
        </w:rPr>
        <w:t>שקבעה</w:t>
      </w:r>
      <w:r w:rsidRPr="00B737AC">
        <w:rPr>
          <w:rtl/>
        </w:rPr>
        <w:t xml:space="preserve"> המועצ</w:t>
      </w:r>
      <w:r w:rsidRPr="00B737AC">
        <w:rPr>
          <w:rFonts w:hint="cs"/>
          <w:rtl/>
        </w:rPr>
        <w:t xml:space="preserve">ה </w:t>
      </w:r>
      <w:r w:rsidRPr="00B737AC">
        <w:rPr>
          <w:rtl/>
        </w:rPr>
        <w:t>הדתית</w:t>
      </w:r>
      <w:r w:rsidRPr="00B737AC">
        <w:rPr>
          <w:rFonts w:hint="cs"/>
          <w:rtl/>
        </w:rPr>
        <w:t xml:space="preserve"> לאותו משגיח;</w:t>
      </w:r>
      <w:r w:rsidRPr="00B737AC">
        <w:rPr>
          <w:rtl/>
        </w:rPr>
        <w:t xml:space="preserve"> </w:t>
      </w:r>
      <w:r w:rsidRPr="00B737AC">
        <w:rPr>
          <w:rFonts w:hint="cs"/>
          <w:rtl/>
        </w:rPr>
        <w:t>לכן,</w:t>
      </w:r>
      <w:r w:rsidRPr="00B737AC">
        <w:rPr>
          <w:rtl/>
        </w:rPr>
        <w:t xml:space="preserve"> המועצ</w:t>
      </w:r>
      <w:r w:rsidRPr="00B737AC">
        <w:rPr>
          <w:rFonts w:hint="cs"/>
          <w:rtl/>
        </w:rPr>
        <w:t xml:space="preserve">ות הדתיות אינן </w:t>
      </w:r>
      <w:r w:rsidRPr="00B737AC">
        <w:rPr>
          <w:rtl/>
        </w:rPr>
        <w:t>יכול</w:t>
      </w:r>
      <w:r w:rsidRPr="00B737AC">
        <w:rPr>
          <w:rFonts w:hint="cs"/>
          <w:rtl/>
        </w:rPr>
        <w:t>ות</w:t>
      </w:r>
      <w:r w:rsidRPr="00B737AC">
        <w:rPr>
          <w:rtl/>
        </w:rPr>
        <w:t xml:space="preserve"> להתנער מאחריות</w:t>
      </w:r>
      <w:r w:rsidRPr="00B737AC">
        <w:rPr>
          <w:rFonts w:hint="cs"/>
          <w:rtl/>
        </w:rPr>
        <w:t xml:space="preserve">ן </w:t>
      </w:r>
      <w:r w:rsidRPr="00B737AC">
        <w:rPr>
          <w:rtl/>
        </w:rPr>
        <w:t xml:space="preserve">לוודא כי זכויות העובד נשמרות והוראות חוק שעות עבודה ומנוחה </w:t>
      </w:r>
      <w:r w:rsidRPr="00B737AC">
        <w:rPr>
          <w:rFonts w:hint="cs"/>
          <w:rtl/>
        </w:rPr>
        <w:t>נאכפות</w:t>
      </w:r>
      <w:r w:rsidRPr="00B737AC">
        <w:rPr>
          <w:rtl/>
        </w:rPr>
        <w:t xml:space="preserve">. </w:t>
      </w:r>
      <w:r w:rsidRPr="00B737AC">
        <w:rPr>
          <w:rFonts w:hint="cs"/>
          <w:rtl/>
        </w:rPr>
        <w:t>בהיעדר זאת, המועצות הדתיות נותנות יד</w:t>
      </w:r>
      <w:r w:rsidRPr="00B737AC">
        <w:rPr>
          <w:rtl/>
        </w:rPr>
        <w:t xml:space="preserve"> הן להעסקה בעייתית של משגיחים הן </w:t>
      </w:r>
      <w:r w:rsidRPr="00B737AC">
        <w:rPr>
          <w:rFonts w:hint="cs"/>
          <w:rtl/>
        </w:rPr>
        <w:t>ל</w:t>
      </w:r>
      <w:r w:rsidRPr="00B737AC">
        <w:rPr>
          <w:rtl/>
        </w:rPr>
        <w:t xml:space="preserve">ספק </w:t>
      </w:r>
      <w:r w:rsidRPr="00B737AC">
        <w:rPr>
          <w:rFonts w:hint="cs"/>
          <w:rtl/>
        </w:rPr>
        <w:t xml:space="preserve">העולה </w:t>
      </w:r>
      <w:r w:rsidRPr="00B737AC">
        <w:rPr>
          <w:rtl/>
        </w:rPr>
        <w:t>ב</w:t>
      </w:r>
      <w:r w:rsidRPr="00B737AC">
        <w:rPr>
          <w:rFonts w:hint="cs"/>
          <w:rtl/>
        </w:rPr>
        <w:t>נוגע</w:t>
      </w:r>
      <w:r w:rsidRPr="00B737AC">
        <w:rPr>
          <w:rtl/>
        </w:rPr>
        <w:t xml:space="preserve"> לשעות ההשגחה </w:t>
      </w:r>
      <w:r w:rsidRPr="00B737AC">
        <w:rPr>
          <w:rFonts w:hint="cs"/>
          <w:rtl/>
        </w:rPr>
        <w:t>ה</w:t>
      </w:r>
      <w:r w:rsidRPr="00B737AC">
        <w:rPr>
          <w:rtl/>
        </w:rPr>
        <w:t>מבוצעות בפועל.</w:t>
      </w:r>
    </w:p>
    <w:p w:rsidR="006A0E07" w:rsidRPr="00B737AC" w:rsidP="00F41B61">
      <w:pPr>
        <w:pStyle w:val="RESHET"/>
        <w:rPr>
          <w:rtl/>
        </w:rPr>
      </w:pPr>
      <w:r w:rsidRPr="00B737AC">
        <w:rPr>
          <w:rFonts w:hint="cs"/>
          <w:b/>
          <w:rtl/>
        </w:rPr>
        <w:t>תמונת מצב זו מעוררת חשש כבד כי מדובר ב</w:t>
      </w:r>
      <w:r w:rsidRPr="00B737AC">
        <w:rPr>
          <w:b/>
          <w:rtl/>
        </w:rPr>
        <w:t>מצב נוח ומתאים לכל הצדדים</w:t>
      </w:r>
      <w:r w:rsidRPr="00B737AC">
        <w:rPr>
          <w:rFonts w:hint="cs"/>
          <w:b/>
          <w:rtl/>
        </w:rPr>
        <w:t>.</w:t>
      </w:r>
      <w:r w:rsidRPr="00B737AC">
        <w:rPr>
          <w:b/>
          <w:rtl/>
        </w:rPr>
        <w:t xml:space="preserve"> בתי העסק משלמים עבור </w:t>
      </w:r>
      <w:r w:rsidRPr="00B737AC">
        <w:rPr>
          <w:rFonts w:hint="cs"/>
          <w:b/>
          <w:rtl/>
        </w:rPr>
        <w:t xml:space="preserve">שעות </w:t>
      </w:r>
      <w:r w:rsidRPr="00B737AC">
        <w:rPr>
          <w:b/>
          <w:rtl/>
        </w:rPr>
        <w:t>השגחה</w:t>
      </w:r>
      <w:r w:rsidRPr="00B737AC">
        <w:rPr>
          <w:rFonts w:hint="cs"/>
          <w:b/>
          <w:rtl/>
        </w:rPr>
        <w:t>,</w:t>
      </w:r>
      <w:r w:rsidRPr="00B737AC">
        <w:rPr>
          <w:b/>
          <w:rtl/>
        </w:rPr>
        <w:t xml:space="preserve"> אך היא נעשית באופן חלקי ה</w:t>
      </w:r>
      <w:r w:rsidRPr="00B737AC">
        <w:rPr>
          <w:rFonts w:hint="cs"/>
          <w:b/>
          <w:rtl/>
        </w:rPr>
        <w:t>מ</w:t>
      </w:r>
      <w:r w:rsidRPr="00B737AC">
        <w:rPr>
          <w:b/>
          <w:rtl/>
        </w:rPr>
        <w:t xml:space="preserve">אפשר להם </w:t>
      </w:r>
      <w:r w:rsidRPr="00B737AC">
        <w:rPr>
          <w:rFonts w:hint="cs"/>
          <w:b/>
          <w:rtl/>
        </w:rPr>
        <w:t>גמישות ונוחות</w:t>
      </w:r>
      <w:r w:rsidRPr="00B737AC">
        <w:rPr>
          <w:b/>
          <w:rtl/>
        </w:rPr>
        <w:t xml:space="preserve">, </w:t>
      </w:r>
      <w:r w:rsidRPr="00B737AC">
        <w:rPr>
          <w:rFonts w:hint="cs"/>
          <w:b/>
          <w:rtl/>
        </w:rPr>
        <w:t xml:space="preserve">ואילו </w:t>
      </w:r>
      <w:r w:rsidRPr="00B737AC">
        <w:rPr>
          <w:b/>
          <w:rtl/>
        </w:rPr>
        <w:t xml:space="preserve">המשגיחים, </w:t>
      </w:r>
      <w:r w:rsidRPr="00B737AC">
        <w:rPr>
          <w:rFonts w:hint="cs"/>
          <w:b/>
          <w:rtl/>
        </w:rPr>
        <w:t>ה</w:t>
      </w:r>
      <w:r w:rsidRPr="00B737AC">
        <w:rPr>
          <w:b/>
          <w:rtl/>
        </w:rPr>
        <w:t>אמורים ל</w:t>
      </w:r>
      <w:r w:rsidRPr="00B737AC">
        <w:rPr>
          <w:rFonts w:hint="cs"/>
          <w:b/>
          <w:rtl/>
        </w:rPr>
        <w:t xml:space="preserve">וודא כי בתי העסק מבטיחים את </w:t>
      </w:r>
      <w:r w:rsidRPr="00B737AC">
        <w:rPr>
          <w:b/>
          <w:rtl/>
        </w:rPr>
        <w:t>הכשרות</w:t>
      </w:r>
      <w:r w:rsidRPr="00B737AC">
        <w:rPr>
          <w:rFonts w:hint="cs"/>
          <w:b/>
          <w:rtl/>
        </w:rPr>
        <w:t xml:space="preserve"> הנדרשת</w:t>
      </w:r>
      <w:r w:rsidRPr="00B737AC">
        <w:rPr>
          <w:b/>
          <w:rtl/>
        </w:rPr>
        <w:t>, שותפים ל</w:t>
      </w:r>
      <w:r w:rsidRPr="00B737AC">
        <w:rPr>
          <w:rFonts w:hint="cs"/>
          <w:b/>
          <w:rtl/>
        </w:rPr>
        <w:t xml:space="preserve">רידוד היקף ההשגחה אשר סוכם עם בעלי העסקים, וכך </w:t>
      </w:r>
      <w:r w:rsidRPr="00B737AC">
        <w:rPr>
          <w:b/>
          <w:rtl/>
        </w:rPr>
        <w:t>זוכים להכנסה קבועה ושוטפת</w:t>
      </w:r>
      <w:r w:rsidRPr="00B737AC">
        <w:rPr>
          <w:rFonts w:hint="cs"/>
          <w:b/>
          <w:rtl/>
        </w:rPr>
        <w:t xml:space="preserve"> עבור שעות עבודה שלא בהכרח עמדו בהן באופן מלא.</w:t>
      </w:r>
      <w:r w:rsidRPr="00B737AC">
        <w:rPr>
          <w:b/>
          <w:rtl/>
        </w:rPr>
        <w:t xml:space="preserve"> זהו מצב בלתי נסבל </w:t>
      </w:r>
      <w:r w:rsidRPr="00B737AC">
        <w:rPr>
          <w:rFonts w:hint="cs"/>
          <w:rtl/>
        </w:rPr>
        <w:t>שיש בו משום פגיעה באמון הציבור בכל הנוגע לרמת הכשרות ולתפקודן של המועצות הדתיות,</w:t>
      </w:r>
      <w:r w:rsidRPr="00B737AC">
        <w:rPr>
          <w:rFonts w:hint="cs"/>
          <w:b/>
          <w:rtl/>
        </w:rPr>
        <w:t xml:space="preserve"> ו</w:t>
      </w:r>
      <w:r w:rsidRPr="00B737AC">
        <w:rPr>
          <w:b/>
          <w:rtl/>
        </w:rPr>
        <w:t>על המשרד לתת דעתו לכך ולהסדיר</w:t>
      </w:r>
      <w:r w:rsidRPr="00B737AC">
        <w:rPr>
          <w:rFonts w:hint="cs"/>
          <w:b/>
          <w:rtl/>
        </w:rPr>
        <w:t xml:space="preserve"> נושא זה</w:t>
      </w:r>
      <w:r w:rsidRPr="00B737AC">
        <w:rPr>
          <w:b/>
          <w:rtl/>
        </w:rPr>
        <w:t xml:space="preserve"> לאלתר.</w:t>
      </w:r>
    </w:p>
    <w:p w:rsidR="006A0E07" w:rsidRPr="00B737AC" w:rsidP="00F41B61">
      <w:pPr>
        <w:pStyle w:val="RESHET"/>
        <w:rPr>
          <w:rtl/>
        </w:rPr>
      </w:pPr>
      <w:r w:rsidRPr="00B737AC">
        <w:rPr>
          <w:rFonts w:hint="cs"/>
          <w:rtl/>
        </w:rPr>
        <w:t>לחילופין, אם לדעת המועצות הדתיות ההשגחה בפועל נעשית כראוי, הרי מכסת השעות שנקבעה לכל בית עסק כנראה גבוהה מדי ואינה נחוצה. במקרה כזה עולה חשש שהמכסה הגבוהה מדי נקבעה כדי להגדיל את הכנסת המשגיח, על חשבון בית העסק שבסופו של דבר "מגלגל" את ההוצאה לפתחו של הציבור. לכן, לא נותר אלא לקבוע כי מדובר בנטל כספי עודף המוטל על בעלי העסקים ועל הציבור.</w:t>
      </w:r>
    </w:p>
    <w:p w:rsidR="006A0E07" w:rsidRPr="00B737AC" w:rsidP="00F41B61">
      <w:pPr>
        <w:pStyle w:val="RESHET"/>
        <w:rPr>
          <w:rtl/>
        </w:rPr>
      </w:pPr>
      <w:r w:rsidRPr="00B737AC">
        <w:rPr>
          <w:rFonts w:hint="cs"/>
          <w:rtl/>
        </w:rPr>
        <w:t>כל עוד לא נקבעה שיטת העסקה אחרת המבטיחה כי לכל משגיח יהיה מעסיק אחד בלבד שיעסיקו כחוק, הרי המועצה הדתית היא זו הצריכה לתפוס את נושא העסקת המשגיחים בראייה כלל-ארגונית, ובהתאם לכך לקבוע את שיבוץ המשגיחים בהיקף שעות השגחה סביר ובאופן שיעמוד בהוראות חוק שעות עבודה ומנוחה ויעלה בקנה אחד עם עיקרון השוויון.</w:t>
      </w:r>
    </w:p>
    <w:p w:rsidR="006A0E07" w:rsidP="00B737AC">
      <w:pPr>
        <w:spacing w:line="240" w:lineRule="exact"/>
        <w:ind w:right="2268"/>
        <w:jc w:val="both"/>
        <w:rPr>
          <w:rFonts w:ascii="Tahoma" w:hAnsi="Tahoma" w:cs="Tahoma"/>
          <w:sz w:val="17"/>
          <w:szCs w:val="17"/>
          <w:rtl/>
        </w:rPr>
      </w:pPr>
      <w:bookmarkStart w:id="63" w:name="_Toc472876735"/>
    </w:p>
    <w:p w:rsidR="00F41B61" w:rsidRPr="00B737AC" w:rsidP="00B737AC">
      <w:pPr>
        <w:spacing w:line="240" w:lineRule="exact"/>
        <w:ind w:right="2268"/>
        <w:jc w:val="both"/>
        <w:rPr>
          <w:rFonts w:ascii="Tahoma" w:hAnsi="Tahoma" w:cs="Tahoma"/>
          <w:sz w:val="17"/>
          <w:szCs w:val="17"/>
        </w:rPr>
      </w:pPr>
    </w:p>
    <w:p w:rsidR="006A0E07" w:rsidP="00B737AC">
      <w:pPr>
        <w:pStyle w:val="KOT4"/>
        <w:rPr>
          <w:rtl/>
        </w:rPr>
      </w:pPr>
      <w:bookmarkStart w:id="64" w:name="_Toc472665071"/>
      <w:bookmarkStart w:id="65" w:name="_Toc473096485"/>
      <w:bookmarkStart w:id="66" w:name="_Toc474826282"/>
      <w:r w:rsidRPr="00DB2A1C">
        <w:rPr>
          <w:rFonts w:hint="cs"/>
          <w:rtl/>
        </w:rPr>
        <w:t>פיקוח המועצות הדתיות על נוכחות</w:t>
      </w:r>
      <w:r>
        <w:rPr>
          <w:rFonts w:hint="cs"/>
          <w:rtl/>
        </w:rPr>
        <w:t xml:space="preserve"> משגיחים </w:t>
      </w:r>
      <w:bookmarkEnd w:id="64"/>
      <w:bookmarkEnd w:id="65"/>
      <w:r>
        <w:rPr>
          <w:rFonts w:hint="cs"/>
          <w:rtl/>
        </w:rPr>
        <w:t>באמצעות מערכת ממוחשבת</w:t>
      </w:r>
      <w:bookmarkEnd w:id="66"/>
    </w:p>
    <w:p w:rsidR="006A0E07" w:rsidRPr="00B737AC" w:rsidP="00F41B61">
      <w:pPr>
        <w:pStyle w:val="ListParagraph"/>
        <w:numPr>
          <w:ilvl w:val="6"/>
          <w:numId w:val="27"/>
        </w:numPr>
        <w:autoSpaceDE/>
        <w:autoSpaceDN/>
        <w:adjustRightInd/>
        <w:spacing w:line="240" w:lineRule="exact"/>
        <w:ind w:left="340" w:right="2268" w:hanging="340"/>
        <w:rPr>
          <w:sz w:val="17"/>
          <w:szCs w:val="17"/>
          <w:rtl/>
        </w:rPr>
      </w:pPr>
      <w:r w:rsidRPr="00B737AC">
        <w:rPr>
          <w:rFonts w:hint="cs"/>
          <w:sz w:val="17"/>
          <w:szCs w:val="17"/>
          <w:rtl/>
        </w:rPr>
        <w:t xml:space="preserve">בדוח הקודם הועלה כי מחלקות </w:t>
      </w:r>
      <w:r w:rsidRPr="00B737AC">
        <w:rPr>
          <w:sz w:val="17"/>
          <w:szCs w:val="17"/>
          <w:rtl/>
        </w:rPr>
        <w:t xml:space="preserve">הכשרות אינן מקיימות מעקב אחר נוכחות המשגיחים </w:t>
      </w:r>
      <w:r w:rsidRPr="00B737AC">
        <w:rPr>
          <w:rFonts w:hint="cs"/>
          <w:sz w:val="17"/>
          <w:szCs w:val="17"/>
          <w:rtl/>
        </w:rPr>
        <w:t>מ</w:t>
      </w:r>
      <w:r w:rsidRPr="00B737AC">
        <w:rPr>
          <w:sz w:val="17"/>
          <w:szCs w:val="17"/>
          <w:rtl/>
        </w:rPr>
        <w:t>כיוון שהם אינם ממלאים דוחות נוכחות</w:t>
      </w:r>
      <w:r w:rsidRPr="00B737AC">
        <w:rPr>
          <w:rFonts w:hint="cs"/>
          <w:sz w:val="17"/>
          <w:szCs w:val="17"/>
          <w:rtl/>
        </w:rPr>
        <w:t>.</w:t>
      </w:r>
      <w:r w:rsidRPr="00B737AC">
        <w:rPr>
          <w:sz w:val="17"/>
          <w:szCs w:val="17"/>
          <w:rtl/>
        </w:rPr>
        <w:t xml:space="preserve"> משגיחים רבים משובצים להשגחה בכמה בתי עסק </w:t>
      </w:r>
      <w:r w:rsidRPr="00B737AC">
        <w:rPr>
          <w:rFonts w:hint="cs"/>
          <w:sz w:val="17"/>
          <w:szCs w:val="17"/>
          <w:rtl/>
        </w:rPr>
        <w:t>בו זמנית</w:t>
      </w:r>
      <w:r w:rsidRPr="00B737AC">
        <w:rPr>
          <w:sz w:val="17"/>
          <w:szCs w:val="17"/>
          <w:rtl/>
        </w:rPr>
        <w:t xml:space="preserve"> ומשגיחים מסוימים</w:t>
      </w:r>
      <w:r w:rsidRPr="00B737AC">
        <w:rPr>
          <w:rFonts w:hint="cs"/>
          <w:sz w:val="17"/>
          <w:szCs w:val="17"/>
          <w:rtl/>
        </w:rPr>
        <w:t xml:space="preserve"> אף</w:t>
      </w:r>
      <w:r w:rsidRPr="00B737AC">
        <w:rPr>
          <w:sz w:val="17"/>
          <w:szCs w:val="17"/>
          <w:rtl/>
        </w:rPr>
        <w:t xml:space="preserve"> לא </w:t>
      </w:r>
      <w:r w:rsidRPr="00B737AC">
        <w:rPr>
          <w:rFonts w:hint="cs"/>
          <w:sz w:val="17"/>
          <w:szCs w:val="17"/>
          <w:rtl/>
        </w:rPr>
        <w:t>נכחו</w:t>
      </w:r>
      <w:r w:rsidRPr="00B737AC">
        <w:rPr>
          <w:sz w:val="17"/>
          <w:szCs w:val="17"/>
          <w:rtl/>
        </w:rPr>
        <w:t xml:space="preserve"> בבתי העסק בשעות שנקבעו להם.</w:t>
      </w:r>
    </w:p>
    <w:p w:rsidR="006A0E07" w:rsidRPr="00B737AC" w:rsidP="00F41B61">
      <w:pPr>
        <w:spacing w:line="240" w:lineRule="exact"/>
        <w:ind w:left="340" w:right="2268"/>
        <w:jc w:val="both"/>
        <w:rPr>
          <w:rFonts w:ascii="Tahoma" w:hAnsi="Tahoma" w:cs="Tahoma"/>
          <w:sz w:val="17"/>
          <w:szCs w:val="17"/>
          <w:rtl/>
        </w:rPr>
      </w:pPr>
      <w:r w:rsidRPr="00B737AC">
        <w:rPr>
          <w:rFonts w:ascii="Tahoma" w:hAnsi="Tahoma" w:cs="Tahoma" w:hint="cs"/>
          <w:b/>
          <w:sz w:val="17"/>
          <w:szCs w:val="17"/>
          <w:rtl/>
        </w:rPr>
        <w:t>לצורך רישום נוכחות משגיחים בבתי עסק ומעקב אחריה התקשרו מועצות דתיות אחדות, למשל המועצות הדתיות תל אביב-יפו ואשדוד, עם חברות פרטיות המספקות שירותי דיווח מרחוק על נוכחות משגיחים בבתי העסק באמצעות אפליקציה בטלפון נייד - טלפון חכם, או חיוג מטלפון נייח בבית העסק (להלן - מערכת דיווח ממוחשבת)</w:t>
      </w:r>
      <w:r>
        <w:rPr>
          <w:rStyle w:val="FootnoteReference0"/>
          <w:rFonts w:ascii="Tahoma" w:hAnsi="Tahoma" w:cs="Tahoma"/>
          <w:b/>
          <w:sz w:val="17"/>
          <w:szCs w:val="17"/>
          <w:rtl/>
        </w:rPr>
        <w:footnoteReference w:id="31"/>
      </w:r>
      <w:r w:rsidRPr="00B737AC">
        <w:rPr>
          <w:rFonts w:ascii="Tahoma" w:hAnsi="Tahoma" w:cs="Tahoma" w:hint="cs"/>
          <w:b/>
          <w:sz w:val="17"/>
          <w:szCs w:val="17"/>
          <w:rtl/>
        </w:rPr>
        <w:t xml:space="preserve">. </w:t>
      </w:r>
    </w:p>
    <w:p w:rsidR="006A0E07" w:rsidRPr="00B737AC" w:rsidP="00F41B61">
      <w:pPr>
        <w:spacing w:after="240" w:line="240" w:lineRule="exact"/>
        <w:ind w:left="340" w:right="2268"/>
        <w:jc w:val="both"/>
        <w:rPr>
          <w:rFonts w:ascii="Tahoma" w:hAnsi="Tahoma" w:cs="Tahoma"/>
          <w:sz w:val="17"/>
          <w:szCs w:val="17"/>
          <w:rtl/>
        </w:rPr>
      </w:pPr>
      <w:r w:rsidRPr="00B737AC">
        <w:rPr>
          <w:rFonts w:ascii="Tahoma" w:hAnsi="Tahoma" w:cs="Tahoma" w:hint="cs"/>
          <w:sz w:val="17"/>
          <w:szCs w:val="17"/>
          <w:rtl/>
        </w:rPr>
        <w:t xml:space="preserve">במועצות דתיות אלה החלו המשגיחים לדווח על נוכחותם בבתי העסק </w:t>
      </w:r>
      <w:r w:rsidRPr="00B737AC">
        <w:rPr>
          <w:rFonts w:ascii="Tahoma" w:hAnsi="Tahoma" w:cs="Tahoma" w:hint="cs"/>
          <w:sz w:val="17"/>
          <w:szCs w:val="17"/>
          <w:rtl/>
        </w:rPr>
        <w:t>המושגחים</w:t>
      </w:r>
      <w:r w:rsidRPr="00B737AC">
        <w:rPr>
          <w:rFonts w:ascii="Tahoma" w:hAnsi="Tahoma" w:cs="Tahoma" w:hint="cs"/>
          <w:sz w:val="17"/>
          <w:szCs w:val="17"/>
          <w:rtl/>
        </w:rPr>
        <w:t xml:space="preserve"> באמצעות מערכת הדיווח הממוחשבת הרושמת את זמני כניסתם ויציאתם מבתי העסק </w:t>
      </w:r>
      <w:r w:rsidRPr="00B737AC">
        <w:rPr>
          <w:rFonts w:ascii="Tahoma" w:hAnsi="Tahoma" w:cs="Tahoma" w:hint="cs"/>
          <w:sz w:val="17"/>
          <w:szCs w:val="17"/>
          <w:rtl/>
        </w:rPr>
        <w:t>המושגחים</w:t>
      </w:r>
      <w:r w:rsidRPr="00B737AC">
        <w:rPr>
          <w:rFonts w:ascii="Tahoma" w:hAnsi="Tahoma" w:cs="Tahoma" w:hint="cs"/>
          <w:sz w:val="17"/>
          <w:szCs w:val="17"/>
          <w:rtl/>
        </w:rPr>
        <w:t>.</w:t>
      </w:r>
    </w:p>
    <w:p w:rsidR="006A0E07" w:rsidRPr="00B737AC" w:rsidP="00F41B61">
      <w:pPr>
        <w:pStyle w:val="RESHET"/>
        <w:ind w:left="567"/>
        <w:rPr>
          <w:rtl/>
        </w:rPr>
      </w:pPr>
      <w:r w:rsidRPr="00B737AC">
        <w:rPr>
          <w:rFonts w:hint="cs"/>
          <w:rtl/>
        </w:rPr>
        <w:t>משרד</w:t>
      </w:r>
      <w:r w:rsidRPr="00B737AC">
        <w:rPr>
          <w:rtl/>
        </w:rPr>
        <w:t xml:space="preserve"> </w:t>
      </w:r>
      <w:r w:rsidRPr="00B737AC">
        <w:rPr>
          <w:rFonts w:hint="cs"/>
          <w:rtl/>
        </w:rPr>
        <w:t>מבקר</w:t>
      </w:r>
      <w:r w:rsidRPr="00B737AC">
        <w:rPr>
          <w:rtl/>
        </w:rPr>
        <w:t xml:space="preserve"> </w:t>
      </w:r>
      <w:r w:rsidRPr="00B737AC">
        <w:rPr>
          <w:rFonts w:hint="cs"/>
          <w:rtl/>
        </w:rPr>
        <w:t>המדינה</w:t>
      </w:r>
      <w:r w:rsidRPr="00B737AC">
        <w:rPr>
          <w:rtl/>
        </w:rPr>
        <w:t xml:space="preserve"> </w:t>
      </w:r>
      <w:r w:rsidRPr="00B737AC">
        <w:rPr>
          <w:rFonts w:hint="cs"/>
          <w:rtl/>
        </w:rPr>
        <w:t>מציין</w:t>
      </w:r>
      <w:r w:rsidRPr="00B737AC">
        <w:rPr>
          <w:rtl/>
        </w:rPr>
        <w:t xml:space="preserve"> </w:t>
      </w:r>
      <w:r w:rsidRPr="00B737AC">
        <w:rPr>
          <w:rFonts w:hint="cs"/>
          <w:rtl/>
        </w:rPr>
        <w:t>לחיוב</w:t>
      </w:r>
      <w:r w:rsidRPr="00B737AC">
        <w:rPr>
          <w:rtl/>
        </w:rPr>
        <w:t xml:space="preserve"> </w:t>
      </w:r>
      <w:r w:rsidRPr="00B737AC">
        <w:rPr>
          <w:rFonts w:hint="cs"/>
          <w:rtl/>
        </w:rPr>
        <w:t>את</w:t>
      </w:r>
      <w:r w:rsidRPr="00B737AC">
        <w:rPr>
          <w:rtl/>
        </w:rPr>
        <w:t xml:space="preserve"> </w:t>
      </w:r>
      <w:r w:rsidRPr="00B737AC">
        <w:rPr>
          <w:rFonts w:hint="cs"/>
          <w:rtl/>
        </w:rPr>
        <w:t>יוזמת</w:t>
      </w:r>
      <w:r w:rsidRPr="00B737AC">
        <w:rPr>
          <w:rtl/>
        </w:rPr>
        <w:t xml:space="preserve"> המועצ</w:t>
      </w:r>
      <w:r w:rsidRPr="00B737AC">
        <w:rPr>
          <w:rFonts w:hint="cs"/>
          <w:rtl/>
        </w:rPr>
        <w:t>ות</w:t>
      </w:r>
      <w:r w:rsidRPr="00B737AC">
        <w:rPr>
          <w:rtl/>
        </w:rPr>
        <w:t xml:space="preserve"> הדתיות תל אביב-יפו</w:t>
      </w:r>
      <w:r w:rsidRPr="00B737AC">
        <w:rPr>
          <w:rFonts w:hint="cs"/>
          <w:rtl/>
        </w:rPr>
        <w:t xml:space="preserve"> ואשדוד</w:t>
      </w:r>
      <w:r w:rsidRPr="00B737AC">
        <w:rPr>
          <w:rtl/>
        </w:rPr>
        <w:t xml:space="preserve"> לשיפור מערך הבקרה והפיקוח על עבודת המשגיחים, ורואה בה שינוי רצוי </w:t>
      </w:r>
      <w:r w:rsidRPr="00B737AC">
        <w:rPr>
          <w:rFonts w:hint="cs"/>
          <w:rtl/>
        </w:rPr>
        <w:t>וחדשני</w:t>
      </w:r>
      <w:r w:rsidRPr="00B737AC">
        <w:rPr>
          <w:rtl/>
        </w:rPr>
        <w:t xml:space="preserve"> </w:t>
      </w:r>
      <w:r w:rsidRPr="00B737AC">
        <w:rPr>
          <w:rFonts w:hint="cs"/>
          <w:rtl/>
        </w:rPr>
        <w:t>שבכוחו להגביר</w:t>
      </w:r>
      <w:r w:rsidRPr="00B737AC">
        <w:rPr>
          <w:rtl/>
        </w:rPr>
        <w:t xml:space="preserve"> </w:t>
      </w:r>
      <w:r w:rsidRPr="00B737AC">
        <w:rPr>
          <w:rFonts w:hint="cs"/>
          <w:rtl/>
        </w:rPr>
        <w:t>את</w:t>
      </w:r>
      <w:r w:rsidRPr="00B737AC">
        <w:rPr>
          <w:rtl/>
        </w:rPr>
        <w:t xml:space="preserve"> </w:t>
      </w:r>
      <w:r w:rsidRPr="00B737AC">
        <w:rPr>
          <w:rFonts w:hint="cs"/>
          <w:rtl/>
        </w:rPr>
        <w:t>אמון</w:t>
      </w:r>
      <w:r w:rsidRPr="00B737AC">
        <w:rPr>
          <w:rtl/>
        </w:rPr>
        <w:t xml:space="preserve"> </w:t>
      </w:r>
      <w:r w:rsidRPr="00B737AC">
        <w:rPr>
          <w:rFonts w:hint="cs"/>
          <w:rtl/>
        </w:rPr>
        <w:t>הציבור</w:t>
      </w:r>
      <w:r w:rsidRPr="00B737AC">
        <w:rPr>
          <w:rtl/>
        </w:rPr>
        <w:t xml:space="preserve"> </w:t>
      </w:r>
      <w:r w:rsidRPr="00B737AC">
        <w:rPr>
          <w:rFonts w:hint="cs"/>
          <w:rtl/>
        </w:rPr>
        <w:t>במערך</w:t>
      </w:r>
      <w:r w:rsidRPr="00B737AC">
        <w:rPr>
          <w:rtl/>
        </w:rPr>
        <w:t xml:space="preserve"> </w:t>
      </w:r>
      <w:r w:rsidRPr="00B737AC">
        <w:rPr>
          <w:rFonts w:hint="cs"/>
          <w:rtl/>
        </w:rPr>
        <w:t>הכשרות</w:t>
      </w:r>
      <w:r w:rsidRPr="00B737AC">
        <w:rPr>
          <w:rtl/>
        </w:rPr>
        <w:t xml:space="preserve"> </w:t>
      </w:r>
      <w:r w:rsidRPr="00B737AC">
        <w:rPr>
          <w:rFonts w:hint="cs"/>
          <w:rtl/>
        </w:rPr>
        <w:t>העירוני</w:t>
      </w:r>
      <w:r w:rsidRPr="00B737AC">
        <w:rPr>
          <w:rtl/>
        </w:rPr>
        <w:t>.</w:t>
      </w:r>
      <w:r w:rsidRPr="00B737AC">
        <w:rPr>
          <w:rFonts w:hint="cs"/>
          <w:rtl/>
        </w:rPr>
        <w:t xml:space="preserve"> יצוין כי יוזמה זו היא מעבר לנדרש בהנחיות המשרד לשירותי דת בעניין פיקוח המועצות הדתיות על עבודתם של משגיחי הכשרות.</w:t>
      </w:r>
      <w:r w:rsidRPr="000D2C70" w:rsidR="000D2C70">
        <w:rPr>
          <w:noProof/>
          <w:rtl/>
          <w:lang w:eastAsia="en-US"/>
        </w:rPr>
        <w:t xml:space="preserve"> </w:t>
      </w:r>
      <w:r w:rsidRPr="0012789B" w:rsidR="000D2C70">
        <w:rPr>
          <w:noProof/>
          <w:rtl/>
          <w:lang w:eastAsia="en-US"/>
        </w:rPr>
        <mc:AlternateContent>
          <mc:Choice Requires="wps">
            <w:drawing>
              <wp:anchor distT="0" distB="0" distL="114300" distR="114300" simplePos="0" relativeHeight="251742208" behindDoc="1" locked="0" layoutInCell="1" allowOverlap="1">
                <wp:simplePos x="0" y="0"/>
                <wp:positionH relativeFrom="margin">
                  <wp:posOffset>-431800</wp:posOffset>
                </wp:positionH>
                <wp:positionV relativeFrom="margin">
                  <wp:align>top</wp:align>
                </wp:positionV>
                <wp:extent cx="1620000" cy="4546800"/>
                <wp:effectExtent l="0" t="0" r="0" b="6350"/>
                <wp:wrapNone/>
                <wp:docPr id="128"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546800"/>
                        </a:xfrm>
                        <a:prstGeom prst="rect">
                          <a:avLst/>
                        </a:prstGeom>
                        <a:noFill/>
                        <a:ln w="9525">
                          <a:noFill/>
                          <a:miter lim="800000"/>
                          <a:headEnd/>
                          <a:tailEnd/>
                        </a:ln>
                      </wps:spPr>
                      <wps:txbx>
                        <w:txbxContent>
                          <w:p w:rsidR="000D2C70" w:rsidRPr="00373C5D" w:rsidP="000D2C70">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212785413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3460711"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0D2C70" w:rsidRPr="00881D99" w:rsidP="000D2C70">
                            <w:pPr>
                              <w:spacing w:after="0" w:line="240" w:lineRule="auto"/>
                              <w:rPr>
                                <w:color w:val="0B5294"/>
                                <w:spacing w:val="-4"/>
                                <w:sz w:val="24"/>
                                <w:szCs w:val="24"/>
                                <w:rtl/>
                                <w:cs/>
                              </w:rPr>
                            </w:pPr>
                            <w:r w:rsidRPr="000D2C70">
                              <w:rPr>
                                <w:rFonts w:cs="Tahoma" w:hint="eastAsia"/>
                                <w:color w:val="0B5294"/>
                                <w:spacing w:val="-4"/>
                                <w:sz w:val="24"/>
                                <w:szCs w:val="24"/>
                                <w:rtl/>
                              </w:rPr>
                              <w:t>משרד</w:t>
                            </w:r>
                            <w:r w:rsidRPr="000D2C70">
                              <w:rPr>
                                <w:rFonts w:cs="Tahoma"/>
                                <w:color w:val="0B5294"/>
                                <w:spacing w:val="-4"/>
                                <w:sz w:val="24"/>
                                <w:szCs w:val="24"/>
                                <w:rtl/>
                              </w:rPr>
                              <w:t xml:space="preserve"> </w:t>
                            </w:r>
                            <w:r w:rsidRPr="000D2C70">
                              <w:rPr>
                                <w:rFonts w:cs="Tahoma" w:hint="eastAsia"/>
                                <w:color w:val="0B5294"/>
                                <w:spacing w:val="-4"/>
                                <w:sz w:val="24"/>
                                <w:szCs w:val="24"/>
                                <w:rtl/>
                              </w:rPr>
                              <w:t>מבקר</w:t>
                            </w:r>
                            <w:r w:rsidRPr="000D2C70">
                              <w:rPr>
                                <w:rFonts w:cs="Tahoma"/>
                                <w:color w:val="0B5294"/>
                                <w:spacing w:val="-4"/>
                                <w:sz w:val="24"/>
                                <w:szCs w:val="24"/>
                                <w:rtl/>
                              </w:rPr>
                              <w:t xml:space="preserve"> </w:t>
                            </w:r>
                            <w:r w:rsidRPr="000D2C70">
                              <w:rPr>
                                <w:rFonts w:cs="Tahoma" w:hint="eastAsia"/>
                                <w:color w:val="0B5294"/>
                                <w:spacing w:val="-4"/>
                                <w:sz w:val="24"/>
                                <w:szCs w:val="24"/>
                                <w:rtl/>
                              </w:rPr>
                              <w:t>המדינה</w:t>
                            </w:r>
                            <w:r w:rsidRPr="000D2C70">
                              <w:rPr>
                                <w:rFonts w:cs="Tahoma"/>
                                <w:color w:val="0B5294"/>
                                <w:spacing w:val="-4"/>
                                <w:sz w:val="24"/>
                                <w:szCs w:val="24"/>
                                <w:rtl/>
                              </w:rPr>
                              <w:t xml:space="preserve"> </w:t>
                            </w:r>
                            <w:r w:rsidRPr="000D2C70">
                              <w:rPr>
                                <w:rFonts w:cs="Tahoma" w:hint="eastAsia"/>
                                <w:color w:val="0B5294"/>
                                <w:spacing w:val="-4"/>
                                <w:sz w:val="24"/>
                                <w:szCs w:val="24"/>
                                <w:rtl/>
                              </w:rPr>
                              <w:t>מציין</w:t>
                            </w:r>
                            <w:r w:rsidRPr="000D2C70">
                              <w:rPr>
                                <w:rFonts w:cs="Tahoma"/>
                                <w:color w:val="0B5294"/>
                                <w:spacing w:val="-4"/>
                                <w:sz w:val="24"/>
                                <w:szCs w:val="24"/>
                                <w:rtl/>
                              </w:rPr>
                              <w:t xml:space="preserve"> </w:t>
                            </w:r>
                            <w:r w:rsidRPr="000D2C70">
                              <w:rPr>
                                <w:rFonts w:cs="Tahoma" w:hint="eastAsia"/>
                                <w:color w:val="0B5294"/>
                                <w:spacing w:val="-4"/>
                                <w:sz w:val="24"/>
                                <w:szCs w:val="24"/>
                                <w:rtl/>
                              </w:rPr>
                              <w:t>לחיוב</w:t>
                            </w:r>
                            <w:r w:rsidRPr="000D2C70">
                              <w:rPr>
                                <w:rFonts w:cs="Tahoma"/>
                                <w:color w:val="0B5294"/>
                                <w:spacing w:val="-4"/>
                                <w:sz w:val="24"/>
                                <w:szCs w:val="24"/>
                                <w:rtl/>
                              </w:rPr>
                              <w:t xml:space="preserve"> </w:t>
                            </w:r>
                            <w:r w:rsidRPr="000D2C70">
                              <w:rPr>
                                <w:rFonts w:cs="Tahoma" w:hint="eastAsia"/>
                                <w:color w:val="0B5294"/>
                                <w:spacing w:val="-4"/>
                                <w:sz w:val="24"/>
                                <w:szCs w:val="24"/>
                                <w:rtl/>
                              </w:rPr>
                              <w:t>את</w:t>
                            </w:r>
                            <w:r w:rsidRPr="000D2C70">
                              <w:rPr>
                                <w:rFonts w:cs="Tahoma"/>
                                <w:color w:val="0B5294"/>
                                <w:spacing w:val="-4"/>
                                <w:sz w:val="24"/>
                                <w:szCs w:val="24"/>
                                <w:rtl/>
                              </w:rPr>
                              <w:t xml:space="preserve"> </w:t>
                            </w:r>
                            <w:r w:rsidRPr="000D2C70">
                              <w:rPr>
                                <w:rFonts w:cs="Tahoma" w:hint="eastAsia"/>
                                <w:color w:val="0B5294"/>
                                <w:spacing w:val="-4"/>
                                <w:sz w:val="24"/>
                                <w:szCs w:val="24"/>
                                <w:rtl/>
                              </w:rPr>
                              <w:t>יוזמת</w:t>
                            </w:r>
                            <w:r w:rsidRPr="000D2C70">
                              <w:rPr>
                                <w:rFonts w:cs="Tahoma"/>
                                <w:color w:val="0B5294"/>
                                <w:spacing w:val="-4"/>
                                <w:sz w:val="24"/>
                                <w:szCs w:val="24"/>
                                <w:rtl/>
                              </w:rPr>
                              <w:t xml:space="preserve"> </w:t>
                            </w:r>
                            <w:r w:rsidRPr="000D2C70">
                              <w:rPr>
                                <w:rFonts w:cs="Tahoma" w:hint="eastAsia"/>
                                <w:color w:val="0B5294"/>
                                <w:spacing w:val="-4"/>
                                <w:sz w:val="24"/>
                                <w:szCs w:val="24"/>
                                <w:rtl/>
                              </w:rPr>
                              <w:t>המועצות</w:t>
                            </w:r>
                            <w:r w:rsidRPr="000D2C70">
                              <w:rPr>
                                <w:rFonts w:cs="Tahoma"/>
                                <w:color w:val="0B5294"/>
                                <w:spacing w:val="-4"/>
                                <w:sz w:val="24"/>
                                <w:szCs w:val="24"/>
                                <w:rtl/>
                              </w:rPr>
                              <w:t xml:space="preserve"> </w:t>
                            </w:r>
                            <w:r w:rsidRPr="000D2C70">
                              <w:rPr>
                                <w:rFonts w:cs="Tahoma" w:hint="eastAsia"/>
                                <w:color w:val="0B5294"/>
                                <w:spacing w:val="-4"/>
                                <w:sz w:val="24"/>
                                <w:szCs w:val="24"/>
                                <w:rtl/>
                              </w:rPr>
                              <w:t>הדתיות</w:t>
                            </w:r>
                            <w:r w:rsidRPr="000D2C70">
                              <w:rPr>
                                <w:rFonts w:cs="Tahoma"/>
                                <w:color w:val="0B5294"/>
                                <w:spacing w:val="-4"/>
                                <w:sz w:val="24"/>
                                <w:szCs w:val="24"/>
                                <w:rtl/>
                              </w:rPr>
                              <w:t xml:space="preserve"> </w:t>
                            </w:r>
                            <w:r w:rsidRPr="000D2C70">
                              <w:rPr>
                                <w:rFonts w:cs="Tahoma" w:hint="eastAsia"/>
                                <w:color w:val="0B5294"/>
                                <w:spacing w:val="-4"/>
                                <w:sz w:val="24"/>
                                <w:szCs w:val="24"/>
                                <w:rtl/>
                              </w:rPr>
                              <w:t>תל</w:t>
                            </w:r>
                            <w:r w:rsidRPr="000D2C70">
                              <w:rPr>
                                <w:rFonts w:cs="Tahoma"/>
                                <w:color w:val="0B5294"/>
                                <w:spacing w:val="-4"/>
                                <w:sz w:val="24"/>
                                <w:szCs w:val="24"/>
                                <w:rtl/>
                              </w:rPr>
                              <w:t xml:space="preserve"> </w:t>
                            </w:r>
                            <w:r w:rsidRPr="000D2C70">
                              <w:rPr>
                                <w:rFonts w:cs="Tahoma" w:hint="eastAsia"/>
                                <w:color w:val="0B5294"/>
                                <w:spacing w:val="-4"/>
                                <w:sz w:val="24"/>
                                <w:szCs w:val="24"/>
                                <w:rtl/>
                              </w:rPr>
                              <w:t>אביב</w:t>
                            </w:r>
                            <w:r w:rsidRPr="000D2C70">
                              <w:rPr>
                                <w:rFonts w:cs="Tahoma"/>
                                <w:color w:val="0B5294"/>
                                <w:spacing w:val="-4"/>
                                <w:sz w:val="24"/>
                                <w:szCs w:val="24"/>
                                <w:rtl/>
                              </w:rPr>
                              <w:t>-</w:t>
                            </w:r>
                            <w:r w:rsidRPr="000D2C70">
                              <w:rPr>
                                <w:rFonts w:cs="Tahoma" w:hint="eastAsia"/>
                                <w:color w:val="0B5294"/>
                                <w:spacing w:val="-4"/>
                                <w:sz w:val="24"/>
                                <w:szCs w:val="24"/>
                                <w:rtl/>
                              </w:rPr>
                              <w:t>יפו</w:t>
                            </w:r>
                            <w:r w:rsidRPr="000D2C70">
                              <w:rPr>
                                <w:rFonts w:cs="Tahoma"/>
                                <w:color w:val="0B5294"/>
                                <w:spacing w:val="-4"/>
                                <w:sz w:val="24"/>
                                <w:szCs w:val="24"/>
                                <w:rtl/>
                              </w:rPr>
                              <w:t xml:space="preserve"> </w:t>
                            </w:r>
                            <w:r w:rsidRPr="000D2C70">
                              <w:rPr>
                                <w:rFonts w:cs="Tahoma" w:hint="eastAsia"/>
                                <w:color w:val="0B5294"/>
                                <w:spacing w:val="-4"/>
                                <w:sz w:val="24"/>
                                <w:szCs w:val="24"/>
                                <w:rtl/>
                              </w:rPr>
                              <w:t>ואשדוד</w:t>
                            </w:r>
                            <w:r w:rsidRPr="000D2C70">
                              <w:rPr>
                                <w:rFonts w:cs="Tahoma"/>
                                <w:color w:val="0B5294"/>
                                <w:spacing w:val="-4"/>
                                <w:sz w:val="24"/>
                                <w:szCs w:val="24"/>
                                <w:rtl/>
                              </w:rPr>
                              <w:t xml:space="preserve"> </w:t>
                            </w:r>
                            <w:r w:rsidRPr="000D2C70">
                              <w:rPr>
                                <w:rFonts w:cs="Tahoma" w:hint="eastAsia"/>
                                <w:color w:val="0B5294"/>
                                <w:spacing w:val="-4"/>
                                <w:sz w:val="24"/>
                                <w:szCs w:val="24"/>
                                <w:rtl/>
                              </w:rPr>
                              <w:t>לשיפור</w:t>
                            </w:r>
                            <w:r w:rsidRPr="000D2C70">
                              <w:rPr>
                                <w:rFonts w:cs="Tahoma"/>
                                <w:color w:val="0B5294"/>
                                <w:spacing w:val="-4"/>
                                <w:sz w:val="24"/>
                                <w:szCs w:val="24"/>
                                <w:rtl/>
                              </w:rPr>
                              <w:t xml:space="preserve"> </w:t>
                            </w:r>
                            <w:r w:rsidRPr="000D2C70">
                              <w:rPr>
                                <w:rFonts w:cs="Tahoma" w:hint="eastAsia"/>
                                <w:color w:val="0B5294"/>
                                <w:spacing w:val="-4"/>
                                <w:sz w:val="24"/>
                                <w:szCs w:val="24"/>
                                <w:rtl/>
                              </w:rPr>
                              <w:t>מערך</w:t>
                            </w:r>
                            <w:r w:rsidRPr="000D2C70">
                              <w:rPr>
                                <w:rFonts w:cs="Tahoma"/>
                                <w:color w:val="0B5294"/>
                                <w:spacing w:val="-4"/>
                                <w:sz w:val="24"/>
                                <w:szCs w:val="24"/>
                                <w:rtl/>
                              </w:rPr>
                              <w:t xml:space="preserve"> </w:t>
                            </w:r>
                            <w:r w:rsidRPr="000D2C70">
                              <w:rPr>
                                <w:rFonts w:cs="Tahoma" w:hint="eastAsia"/>
                                <w:color w:val="0B5294"/>
                                <w:spacing w:val="-4"/>
                                <w:sz w:val="24"/>
                                <w:szCs w:val="24"/>
                                <w:rtl/>
                              </w:rPr>
                              <w:t>הבקרה</w:t>
                            </w:r>
                            <w:r w:rsidRPr="000D2C70">
                              <w:rPr>
                                <w:rFonts w:cs="Tahoma"/>
                                <w:color w:val="0B5294"/>
                                <w:spacing w:val="-4"/>
                                <w:sz w:val="24"/>
                                <w:szCs w:val="24"/>
                                <w:rtl/>
                              </w:rPr>
                              <w:t xml:space="preserve"> </w:t>
                            </w:r>
                            <w:r w:rsidRPr="000D2C70">
                              <w:rPr>
                                <w:rFonts w:cs="Tahoma" w:hint="eastAsia"/>
                                <w:color w:val="0B5294"/>
                                <w:spacing w:val="-4"/>
                                <w:sz w:val="24"/>
                                <w:szCs w:val="24"/>
                                <w:rtl/>
                              </w:rPr>
                              <w:t>והפיקוח</w:t>
                            </w:r>
                            <w:r w:rsidRPr="000D2C70">
                              <w:rPr>
                                <w:rFonts w:cs="Tahoma"/>
                                <w:color w:val="0B5294"/>
                                <w:spacing w:val="-4"/>
                                <w:sz w:val="24"/>
                                <w:szCs w:val="24"/>
                                <w:rtl/>
                              </w:rPr>
                              <w:t xml:space="preserve"> </w:t>
                            </w:r>
                            <w:r w:rsidRPr="000D2C70">
                              <w:rPr>
                                <w:rFonts w:cs="Tahoma" w:hint="eastAsia"/>
                                <w:color w:val="0B5294"/>
                                <w:spacing w:val="-4"/>
                                <w:sz w:val="24"/>
                                <w:szCs w:val="24"/>
                                <w:rtl/>
                              </w:rPr>
                              <w:t>על</w:t>
                            </w:r>
                            <w:r w:rsidRPr="000D2C70">
                              <w:rPr>
                                <w:rFonts w:cs="Tahoma"/>
                                <w:color w:val="0B5294"/>
                                <w:spacing w:val="-4"/>
                                <w:sz w:val="24"/>
                                <w:szCs w:val="24"/>
                                <w:rtl/>
                              </w:rPr>
                              <w:t xml:space="preserve"> </w:t>
                            </w:r>
                            <w:r w:rsidRPr="000D2C70">
                              <w:rPr>
                                <w:rFonts w:cs="Tahoma" w:hint="eastAsia"/>
                                <w:color w:val="0B5294"/>
                                <w:spacing w:val="-4"/>
                                <w:sz w:val="24"/>
                                <w:szCs w:val="24"/>
                                <w:rtl/>
                              </w:rPr>
                              <w:t>עבודת</w:t>
                            </w:r>
                            <w:r w:rsidRPr="000D2C70">
                              <w:rPr>
                                <w:rFonts w:cs="Tahoma"/>
                                <w:color w:val="0B5294"/>
                                <w:spacing w:val="-4"/>
                                <w:sz w:val="24"/>
                                <w:szCs w:val="24"/>
                                <w:rtl/>
                              </w:rPr>
                              <w:t xml:space="preserve"> </w:t>
                            </w:r>
                            <w:r w:rsidRPr="000D2C70">
                              <w:rPr>
                                <w:rFonts w:cs="Tahoma" w:hint="eastAsia"/>
                                <w:color w:val="0B5294"/>
                                <w:spacing w:val="-4"/>
                                <w:sz w:val="24"/>
                                <w:szCs w:val="24"/>
                                <w:rtl/>
                              </w:rPr>
                              <w:t>המשגיחים</w:t>
                            </w:r>
                            <w:r w:rsidRPr="000D2C70">
                              <w:rPr>
                                <w:rFonts w:cs="Tahoma"/>
                                <w:color w:val="0B5294"/>
                                <w:spacing w:val="-4"/>
                                <w:sz w:val="24"/>
                                <w:szCs w:val="24"/>
                                <w:rtl/>
                              </w:rPr>
                              <w:t xml:space="preserve">, </w:t>
                            </w:r>
                            <w:r w:rsidRPr="000D2C70">
                              <w:rPr>
                                <w:rFonts w:cs="Tahoma" w:hint="eastAsia"/>
                                <w:color w:val="0B5294"/>
                                <w:spacing w:val="-4"/>
                                <w:sz w:val="24"/>
                                <w:szCs w:val="24"/>
                                <w:rtl/>
                              </w:rPr>
                              <w:t>ורואה</w:t>
                            </w:r>
                            <w:r w:rsidRPr="000D2C70">
                              <w:rPr>
                                <w:rFonts w:cs="Tahoma"/>
                                <w:color w:val="0B5294"/>
                                <w:spacing w:val="-4"/>
                                <w:sz w:val="24"/>
                                <w:szCs w:val="24"/>
                                <w:rtl/>
                              </w:rPr>
                              <w:t xml:space="preserve"> </w:t>
                            </w:r>
                            <w:r w:rsidRPr="000D2C70">
                              <w:rPr>
                                <w:rFonts w:cs="Tahoma" w:hint="eastAsia"/>
                                <w:color w:val="0B5294"/>
                                <w:spacing w:val="-4"/>
                                <w:sz w:val="24"/>
                                <w:szCs w:val="24"/>
                                <w:rtl/>
                              </w:rPr>
                              <w:t>בה</w:t>
                            </w:r>
                            <w:r w:rsidRPr="000D2C70">
                              <w:rPr>
                                <w:rFonts w:cs="Tahoma"/>
                                <w:color w:val="0B5294"/>
                                <w:spacing w:val="-4"/>
                                <w:sz w:val="24"/>
                                <w:szCs w:val="24"/>
                                <w:rtl/>
                              </w:rPr>
                              <w:t xml:space="preserve"> </w:t>
                            </w:r>
                            <w:r w:rsidRPr="000D2C70">
                              <w:rPr>
                                <w:rFonts w:cs="Tahoma" w:hint="eastAsia"/>
                                <w:color w:val="0B5294"/>
                                <w:spacing w:val="-4"/>
                                <w:sz w:val="24"/>
                                <w:szCs w:val="24"/>
                                <w:rtl/>
                              </w:rPr>
                              <w:t>שינוי</w:t>
                            </w:r>
                            <w:r w:rsidRPr="000D2C70">
                              <w:rPr>
                                <w:rFonts w:cs="Tahoma"/>
                                <w:color w:val="0B5294"/>
                                <w:spacing w:val="-4"/>
                                <w:sz w:val="24"/>
                                <w:szCs w:val="24"/>
                                <w:rtl/>
                              </w:rPr>
                              <w:t xml:space="preserve"> </w:t>
                            </w:r>
                            <w:r w:rsidRPr="000D2C70">
                              <w:rPr>
                                <w:rFonts w:cs="Tahoma" w:hint="eastAsia"/>
                                <w:color w:val="0B5294"/>
                                <w:spacing w:val="-4"/>
                                <w:sz w:val="24"/>
                                <w:szCs w:val="24"/>
                                <w:rtl/>
                              </w:rPr>
                              <w:t>רצוי</w:t>
                            </w:r>
                            <w:r w:rsidRPr="000D2C70">
                              <w:rPr>
                                <w:rFonts w:cs="Tahoma"/>
                                <w:color w:val="0B5294"/>
                                <w:spacing w:val="-4"/>
                                <w:sz w:val="24"/>
                                <w:szCs w:val="24"/>
                                <w:rtl/>
                              </w:rPr>
                              <w:t xml:space="preserve"> </w:t>
                            </w:r>
                            <w:r w:rsidRPr="000D2C70">
                              <w:rPr>
                                <w:rFonts w:cs="Tahoma" w:hint="eastAsia"/>
                                <w:color w:val="0B5294"/>
                                <w:spacing w:val="-4"/>
                                <w:sz w:val="24"/>
                                <w:szCs w:val="24"/>
                                <w:rtl/>
                              </w:rPr>
                              <w:t>וחדשני</w:t>
                            </w:r>
                            <w:r w:rsidRPr="000D2C70">
                              <w:rPr>
                                <w:rFonts w:cs="Tahoma"/>
                                <w:color w:val="0B5294"/>
                                <w:spacing w:val="-4"/>
                                <w:sz w:val="24"/>
                                <w:szCs w:val="24"/>
                                <w:rtl/>
                              </w:rPr>
                              <w:t xml:space="preserve"> </w:t>
                            </w:r>
                            <w:r w:rsidRPr="000D2C70">
                              <w:rPr>
                                <w:rFonts w:cs="Tahoma" w:hint="eastAsia"/>
                                <w:color w:val="0B5294"/>
                                <w:spacing w:val="-4"/>
                                <w:sz w:val="24"/>
                                <w:szCs w:val="24"/>
                                <w:rtl/>
                              </w:rPr>
                              <w:t>שבכוחו</w:t>
                            </w:r>
                            <w:r w:rsidRPr="000D2C70">
                              <w:rPr>
                                <w:rFonts w:cs="Tahoma"/>
                                <w:color w:val="0B5294"/>
                                <w:spacing w:val="-4"/>
                                <w:sz w:val="24"/>
                                <w:szCs w:val="24"/>
                                <w:rtl/>
                              </w:rPr>
                              <w:t xml:space="preserve"> </w:t>
                            </w:r>
                            <w:r w:rsidRPr="000D2C70">
                              <w:rPr>
                                <w:rFonts w:cs="Tahoma" w:hint="eastAsia"/>
                                <w:color w:val="0B5294"/>
                                <w:spacing w:val="-4"/>
                                <w:sz w:val="24"/>
                                <w:szCs w:val="24"/>
                                <w:rtl/>
                              </w:rPr>
                              <w:t>להגביר</w:t>
                            </w:r>
                            <w:r w:rsidRPr="000D2C70">
                              <w:rPr>
                                <w:rFonts w:cs="Tahoma"/>
                                <w:color w:val="0B5294"/>
                                <w:spacing w:val="-4"/>
                                <w:sz w:val="24"/>
                                <w:szCs w:val="24"/>
                                <w:rtl/>
                              </w:rPr>
                              <w:t xml:space="preserve"> </w:t>
                            </w:r>
                            <w:r w:rsidRPr="000D2C70">
                              <w:rPr>
                                <w:rFonts w:cs="Tahoma" w:hint="eastAsia"/>
                                <w:color w:val="0B5294"/>
                                <w:spacing w:val="-4"/>
                                <w:sz w:val="24"/>
                                <w:szCs w:val="24"/>
                                <w:rtl/>
                              </w:rPr>
                              <w:t>את</w:t>
                            </w:r>
                            <w:r w:rsidRPr="000D2C70">
                              <w:rPr>
                                <w:rFonts w:cs="Tahoma"/>
                                <w:color w:val="0B5294"/>
                                <w:spacing w:val="-4"/>
                                <w:sz w:val="24"/>
                                <w:szCs w:val="24"/>
                                <w:rtl/>
                              </w:rPr>
                              <w:t xml:space="preserve"> </w:t>
                            </w:r>
                            <w:r w:rsidRPr="000D2C70">
                              <w:rPr>
                                <w:rFonts w:cs="Tahoma" w:hint="eastAsia"/>
                                <w:color w:val="0B5294"/>
                                <w:spacing w:val="-4"/>
                                <w:sz w:val="24"/>
                                <w:szCs w:val="24"/>
                                <w:rtl/>
                              </w:rPr>
                              <w:t>אמון</w:t>
                            </w:r>
                            <w:r w:rsidRPr="000D2C70">
                              <w:rPr>
                                <w:rFonts w:cs="Tahoma"/>
                                <w:color w:val="0B5294"/>
                                <w:spacing w:val="-4"/>
                                <w:sz w:val="24"/>
                                <w:szCs w:val="24"/>
                                <w:rtl/>
                              </w:rPr>
                              <w:t xml:space="preserve"> </w:t>
                            </w:r>
                            <w:r w:rsidRPr="000D2C70">
                              <w:rPr>
                                <w:rFonts w:cs="Tahoma" w:hint="eastAsia"/>
                                <w:color w:val="0B5294"/>
                                <w:spacing w:val="-4"/>
                                <w:sz w:val="24"/>
                                <w:szCs w:val="24"/>
                                <w:rtl/>
                              </w:rPr>
                              <w:t>הציבור</w:t>
                            </w:r>
                            <w:r w:rsidRPr="000D2C70">
                              <w:rPr>
                                <w:rFonts w:cs="Tahoma"/>
                                <w:color w:val="0B5294"/>
                                <w:spacing w:val="-4"/>
                                <w:sz w:val="24"/>
                                <w:szCs w:val="24"/>
                                <w:rtl/>
                              </w:rPr>
                              <w:t xml:space="preserve"> </w:t>
                            </w:r>
                            <w:r w:rsidRPr="000D2C70">
                              <w:rPr>
                                <w:rFonts w:cs="Tahoma" w:hint="eastAsia"/>
                                <w:color w:val="0B5294"/>
                                <w:spacing w:val="-4"/>
                                <w:sz w:val="24"/>
                                <w:szCs w:val="24"/>
                                <w:rtl/>
                              </w:rPr>
                              <w:t>במערך</w:t>
                            </w:r>
                            <w:r w:rsidRPr="000D2C70">
                              <w:rPr>
                                <w:rFonts w:cs="Tahoma"/>
                                <w:color w:val="0B5294"/>
                                <w:spacing w:val="-4"/>
                                <w:sz w:val="24"/>
                                <w:szCs w:val="24"/>
                                <w:rtl/>
                              </w:rPr>
                              <w:t xml:space="preserve"> </w:t>
                            </w:r>
                            <w:r w:rsidRPr="000D2C70">
                              <w:rPr>
                                <w:rFonts w:cs="Tahoma" w:hint="eastAsia"/>
                                <w:color w:val="0B5294"/>
                                <w:spacing w:val="-4"/>
                                <w:sz w:val="24"/>
                                <w:szCs w:val="24"/>
                                <w:rtl/>
                              </w:rPr>
                              <w:t>הכשרות</w:t>
                            </w:r>
                            <w:r w:rsidRPr="000D2C70">
                              <w:rPr>
                                <w:rFonts w:cs="Tahoma"/>
                                <w:color w:val="0B5294"/>
                                <w:spacing w:val="-4"/>
                                <w:sz w:val="24"/>
                                <w:szCs w:val="24"/>
                                <w:rtl/>
                              </w:rPr>
                              <w:t xml:space="preserve"> </w:t>
                            </w:r>
                            <w:r w:rsidRPr="000D2C70">
                              <w:rPr>
                                <w:rFonts w:cs="Tahoma" w:hint="eastAsia"/>
                                <w:color w:val="0B5294"/>
                                <w:spacing w:val="-4"/>
                                <w:sz w:val="24"/>
                                <w:szCs w:val="24"/>
                                <w:rtl/>
                              </w:rPr>
                              <w:t>העירוני</w:t>
                            </w:r>
                            <w:r w:rsidRPr="000D2C70">
                              <w:rPr>
                                <w:rFonts w:cs="Tahoma"/>
                                <w:color w:val="0B5294"/>
                                <w:spacing w:val="-4"/>
                                <w:sz w:val="24"/>
                                <w:szCs w:val="24"/>
                                <w:rtl/>
                              </w:rPr>
                              <w:t xml:space="preserve">. </w:t>
                            </w:r>
                            <w:r w:rsidRPr="000D2C70">
                              <w:rPr>
                                <w:rFonts w:cs="Tahoma" w:hint="eastAsia"/>
                                <w:color w:val="0B5294"/>
                                <w:spacing w:val="-4"/>
                                <w:sz w:val="24"/>
                                <w:szCs w:val="24"/>
                                <w:rtl/>
                              </w:rPr>
                              <w:t>יוזמה</w:t>
                            </w:r>
                            <w:r w:rsidRPr="000D2C70">
                              <w:rPr>
                                <w:rFonts w:cs="Tahoma"/>
                                <w:color w:val="0B5294"/>
                                <w:spacing w:val="-4"/>
                                <w:sz w:val="24"/>
                                <w:szCs w:val="24"/>
                                <w:rtl/>
                              </w:rPr>
                              <w:t xml:space="preserve"> </w:t>
                            </w:r>
                            <w:r w:rsidRPr="000D2C70">
                              <w:rPr>
                                <w:rFonts w:cs="Tahoma" w:hint="eastAsia"/>
                                <w:color w:val="0B5294"/>
                                <w:spacing w:val="-4"/>
                                <w:sz w:val="24"/>
                                <w:szCs w:val="24"/>
                                <w:rtl/>
                              </w:rPr>
                              <w:t>זו</w:t>
                            </w:r>
                            <w:r w:rsidRPr="000D2C70">
                              <w:rPr>
                                <w:rFonts w:cs="Tahoma"/>
                                <w:color w:val="0B5294"/>
                                <w:spacing w:val="-4"/>
                                <w:sz w:val="24"/>
                                <w:szCs w:val="24"/>
                                <w:rtl/>
                              </w:rPr>
                              <w:t xml:space="preserve"> </w:t>
                            </w:r>
                            <w:r w:rsidRPr="000D2C70">
                              <w:rPr>
                                <w:rFonts w:cs="Tahoma" w:hint="eastAsia"/>
                                <w:color w:val="0B5294"/>
                                <w:spacing w:val="-4"/>
                                <w:sz w:val="24"/>
                                <w:szCs w:val="24"/>
                                <w:rtl/>
                              </w:rPr>
                              <w:t>היא</w:t>
                            </w:r>
                            <w:r w:rsidRPr="000D2C70">
                              <w:rPr>
                                <w:rFonts w:cs="Tahoma"/>
                                <w:color w:val="0B5294"/>
                                <w:spacing w:val="-4"/>
                                <w:sz w:val="24"/>
                                <w:szCs w:val="24"/>
                                <w:rtl/>
                              </w:rPr>
                              <w:t xml:space="preserve"> </w:t>
                            </w:r>
                            <w:r w:rsidRPr="000D2C70">
                              <w:rPr>
                                <w:rFonts w:cs="Tahoma" w:hint="eastAsia"/>
                                <w:color w:val="0B5294"/>
                                <w:spacing w:val="-4"/>
                                <w:sz w:val="24"/>
                                <w:szCs w:val="24"/>
                                <w:rtl/>
                              </w:rPr>
                              <w:t>מעבר</w:t>
                            </w:r>
                            <w:r w:rsidRPr="000D2C70">
                              <w:rPr>
                                <w:rFonts w:cs="Tahoma"/>
                                <w:color w:val="0B5294"/>
                                <w:spacing w:val="-4"/>
                                <w:sz w:val="24"/>
                                <w:szCs w:val="24"/>
                                <w:rtl/>
                              </w:rPr>
                              <w:t xml:space="preserve"> </w:t>
                            </w:r>
                            <w:r w:rsidRPr="000D2C70">
                              <w:rPr>
                                <w:rFonts w:cs="Tahoma" w:hint="eastAsia"/>
                                <w:color w:val="0B5294"/>
                                <w:spacing w:val="-4"/>
                                <w:sz w:val="24"/>
                                <w:szCs w:val="24"/>
                                <w:rtl/>
                              </w:rPr>
                              <w:t>לנדרש</w:t>
                            </w:r>
                            <w:r w:rsidRPr="000D2C70">
                              <w:rPr>
                                <w:rFonts w:cs="Tahoma"/>
                                <w:color w:val="0B5294"/>
                                <w:spacing w:val="-4"/>
                                <w:sz w:val="24"/>
                                <w:szCs w:val="24"/>
                                <w:rtl/>
                              </w:rPr>
                              <w:t xml:space="preserve"> </w:t>
                            </w:r>
                            <w:r w:rsidRPr="000D2C70">
                              <w:rPr>
                                <w:rFonts w:cs="Tahoma" w:hint="eastAsia"/>
                                <w:color w:val="0B5294"/>
                                <w:spacing w:val="-4"/>
                                <w:sz w:val="24"/>
                                <w:szCs w:val="24"/>
                                <w:rtl/>
                              </w:rPr>
                              <w:t>בהנחיות</w:t>
                            </w:r>
                            <w:r w:rsidRPr="000D2C70">
                              <w:rPr>
                                <w:rFonts w:cs="Tahoma"/>
                                <w:color w:val="0B5294"/>
                                <w:spacing w:val="-4"/>
                                <w:sz w:val="24"/>
                                <w:szCs w:val="24"/>
                                <w:rtl/>
                              </w:rPr>
                              <w:t xml:space="preserve"> </w:t>
                            </w:r>
                            <w:r w:rsidRPr="000D2C70">
                              <w:rPr>
                                <w:rFonts w:cs="Tahoma" w:hint="eastAsia"/>
                                <w:color w:val="0B5294"/>
                                <w:spacing w:val="-4"/>
                                <w:sz w:val="24"/>
                                <w:szCs w:val="24"/>
                                <w:rtl/>
                              </w:rPr>
                              <w:t>המשרד</w:t>
                            </w:r>
                            <w:r w:rsidRPr="000D2C70">
                              <w:rPr>
                                <w:rFonts w:cs="Tahoma"/>
                                <w:color w:val="0B5294"/>
                                <w:spacing w:val="-4"/>
                                <w:sz w:val="24"/>
                                <w:szCs w:val="24"/>
                                <w:rtl/>
                              </w:rPr>
                              <w:t xml:space="preserve"> </w:t>
                            </w:r>
                            <w:r w:rsidRPr="000D2C70">
                              <w:rPr>
                                <w:rFonts w:cs="Tahoma" w:hint="eastAsia"/>
                                <w:color w:val="0B5294"/>
                                <w:spacing w:val="-4"/>
                                <w:sz w:val="24"/>
                                <w:szCs w:val="24"/>
                                <w:rtl/>
                              </w:rPr>
                              <w:t>לשירותי</w:t>
                            </w:r>
                            <w:r w:rsidRPr="000D2C70">
                              <w:rPr>
                                <w:rFonts w:cs="Tahoma"/>
                                <w:color w:val="0B5294"/>
                                <w:spacing w:val="-4"/>
                                <w:sz w:val="24"/>
                                <w:szCs w:val="24"/>
                                <w:rtl/>
                              </w:rPr>
                              <w:t xml:space="preserve"> </w:t>
                            </w:r>
                            <w:r w:rsidRPr="000D2C70">
                              <w:rPr>
                                <w:rFonts w:cs="Tahoma" w:hint="eastAsia"/>
                                <w:color w:val="0B5294"/>
                                <w:spacing w:val="-4"/>
                                <w:sz w:val="24"/>
                                <w:szCs w:val="24"/>
                                <w:rtl/>
                              </w:rPr>
                              <w:t>דת</w:t>
                            </w:r>
                            <w:r w:rsidRPr="000D2C70">
                              <w:rPr>
                                <w:rFonts w:cs="Tahoma"/>
                                <w:color w:val="0B5294"/>
                                <w:spacing w:val="-4"/>
                                <w:sz w:val="24"/>
                                <w:szCs w:val="24"/>
                                <w:rtl/>
                              </w:rPr>
                              <w:t xml:space="preserve"> </w:t>
                            </w:r>
                            <w:r w:rsidRPr="000D2C70">
                              <w:rPr>
                                <w:rFonts w:cs="Tahoma" w:hint="eastAsia"/>
                                <w:color w:val="0B5294"/>
                                <w:spacing w:val="-4"/>
                                <w:sz w:val="24"/>
                                <w:szCs w:val="24"/>
                                <w:rtl/>
                              </w:rPr>
                              <w:t>בעניין</w:t>
                            </w:r>
                            <w:r w:rsidRPr="000D2C70">
                              <w:rPr>
                                <w:rFonts w:cs="Tahoma"/>
                                <w:color w:val="0B5294"/>
                                <w:spacing w:val="-4"/>
                                <w:sz w:val="24"/>
                                <w:szCs w:val="24"/>
                                <w:rtl/>
                              </w:rPr>
                              <w:t xml:space="preserve"> </w:t>
                            </w:r>
                            <w:r w:rsidRPr="000D2C70">
                              <w:rPr>
                                <w:rFonts w:cs="Tahoma" w:hint="eastAsia"/>
                                <w:color w:val="0B5294"/>
                                <w:spacing w:val="-4"/>
                                <w:sz w:val="24"/>
                                <w:szCs w:val="24"/>
                                <w:rtl/>
                              </w:rPr>
                              <w:t>פיקוח</w:t>
                            </w:r>
                            <w:r w:rsidRPr="000D2C70">
                              <w:rPr>
                                <w:rFonts w:cs="Tahoma"/>
                                <w:color w:val="0B5294"/>
                                <w:spacing w:val="-4"/>
                                <w:sz w:val="24"/>
                                <w:szCs w:val="24"/>
                                <w:rtl/>
                              </w:rPr>
                              <w:t xml:space="preserve"> </w:t>
                            </w:r>
                            <w:r w:rsidRPr="000D2C70">
                              <w:rPr>
                                <w:rFonts w:cs="Tahoma" w:hint="eastAsia"/>
                                <w:color w:val="0B5294"/>
                                <w:spacing w:val="-4"/>
                                <w:sz w:val="24"/>
                                <w:szCs w:val="24"/>
                                <w:rtl/>
                              </w:rPr>
                              <w:t>המועצות</w:t>
                            </w:r>
                            <w:r w:rsidRPr="000D2C70">
                              <w:rPr>
                                <w:rFonts w:cs="Tahoma"/>
                                <w:color w:val="0B5294"/>
                                <w:spacing w:val="-4"/>
                                <w:sz w:val="24"/>
                                <w:szCs w:val="24"/>
                                <w:rtl/>
                              </w:rPr>
                              <w:t xml:space="preserve"> </w:t>
                            </w:r>
                            <w:r w:rsidRPr="000D2C70">
                              <w:rPr>
                                <w:rFonts w:cs="Tahoma" w:hint="eastAsia"/>
                                <w:color w:val="0B5294"/>
                                <w:spacing w:val="-4"/>
                                <w:sz w:val="24"/>
                                <w:szCs w:val="24"/>
                                <w:rtl/>
                              </w:rPr>
                              <w:t>הדתיות</w:t>
                            </w:r>
                            <w:r w:rsidRPr="000D2C70">
                              <w:rPr>
                                <w:rFonts w:cs="Tahoma"/>
                                <w:color w:val="0B5294"/>
                                <w:spacing w:val="-4"/>
                                <w:sz w:val="24"/>
                                <w:szCs w:val="24"/>
                                <w:rtl/>
                              </w:rPr>
                              <w:t xml:space="preserve"> </w:t>
                            </w:r>
                            <w:r w:rsidRPr="000D2C70">
                              <w:rPr>
                                <w:rFonts w:cs="Tahoma" w:hint="eastAsia"/>
                                <w:color w:val="0B5294"/>
                                <w:spacing w:val="-4"/>
                                <w:sz w:val="24"/>
                                <w:szCs w:val="24"/>
                                <w:rtl/>
                              </w:rPr>
                              <w:t>על</w:t>
                            </w:r>
                            <w:r w:rsidRPr="000D2C70">
                              <w:rPr>
                                <w:rFonts w:cs="Tahoma"/>
                                <w:color w:val="0B5294"/>
                                <w:spacing w:val="-4"/>
                                <w:sz w:val="24"/>
                                <w:szCs w:val="24"/>
                                <w:rtl/>
                              </w:rPr>
                              <w:t xml:space="preserve"> </w:t>
                            </w:r>
                            <w:r w:rsidRPr="000D2C70">
                              <w:rPr>
                                <w:rFonts w:cs="Tahoma" w:hint="eastAsia"/>
                                <w:color w:val="0B5294"/>
                                <w:spacing w:val="-4"/>
                                <w:sz w:val="24"/>
                                <w:szCs w:val="24"/>
                                <w:rtl/>
                              </w:rPr>
                              <w:t>עבודתם</w:t>
                            </w:r>
                            <w:r w:rsidRPr="000D2C70">
                              <w:rPr>
                                <w:rFonts w:cs="Tahoma"/>
                                <w:color w:val="0B5294"/>
                                <w:spacing w:val="-4"/>
                                <w:sz w:val="24"/>
                                <w:szCs w:val="24"/>
                                <w:rtl/>
                              </w:rPr>
                              <w:t xml:space="preserve"> </w:t>
                            </w:r>
                            <w:r w:rsidRPr="000D2C70">
                              <w:rPr>
                                <w:rFonts w:cs="Tahoma" w:hint="eastAsia"/>
                                <w:color w:val="0B5294"/>
                                <w:spacing w:val="-4"/>
                                <w:sz w:val="24"/>
                                <w:szCs w:val="24"/>
                                <w:rtl/>
                              </w:rPr>
                              <w:t>של</w:t>
                            </w:r>
                            <w:r w:rsidRPr="000D2C70">
                              <w:rPr>
                                <w:rFonts w:cs="Tahoma"/>
                                <w:color w:val="0B5294"/>
                                <w:spacing w:val="-4"/>
                                <w:sz w:val="24"/>
                                <w:szCs w:val="24"/>
                                <w:rtl/>
                              </w:rPr>
                              <w:t xml:space="preserve"> </w:t>
                            </w:r>
                            <w:r w:rsidRPr="000D2C70">
                              <w:rPr>
                                <w:rFonts w:cs="Tahoma" w:hint="eastAsia"/>
                                <w:color w:val="0B5294"/>
                                <w:spacing w:val="-4"/>
                                <w:sz w:val="24"/>
                                <w:szCs w:val="24"/>
                                <w:rtl/>
                              </w:rPr>
                              <w:t>משגיחי</w:t>
                            </w:r>
                            <w:r w:rsidRPr="000D2C70">
                              <w:rPr>
                                <w:rFonts w:cs="Tahoma"/>
                                <w:color w:val="0B5294"/>
                                <w:spacing w:val="-4"/>
                                <w:sz w:val="24"/>
                                <w:szCs w:val="24"/>
                                <w:rtl/>
                              </w:rPr>
                              <w:t xml:space="preserve"> </w:t>
                            </w:r>
                            <w:r w:rsidRPr="000D2C70">
                              <w:rPr>
                                <w:rFonts w:cs="Tahoma" w:hint="eastAsia"/>
                                <w:color w:val="0B5294"/>
                                <w:spacing w:val="-4"/>
                                <w:sz w:val="24"/>
                                <w:szCs w:val="24"/>
                                <w:rtl/>
                              </w:rPr>
                              <w:t>הכשרות</w:t>
                            </w:r>
                          </w:p>
                          <w:p w:rsidR="000D2C70" w:rsidRPr="00373C5D" w:rsidP="000D2C70">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13340890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993671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0" type="#_x0000_t202" style="width:127.55pt;height:358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73248" filled="f" stroked="f">
                <v:textbox>
                  <w:txbxContent>
                    <w:p w:rsidR="000D2C70" w:rsidRPr="00373C5D" w:rsidP="000D2C70">
                      <w:pPr>
                        <w:spacing w:line="240" w:lineRule="atLeast"/>
                        <w:rPr>
                          <w:rFonts w:cs="Tahoma"/>
                          <w:b/>
                          <w:bCs/>
                          <w:color w:val="0B5294"/>
                          <w:sz w:val="48"/>
                          <w:szCs w:val="48"/>
                          <w:rtl/>
                        </w:rPr>
                      </w:pPr>
                      <w:drawing>
                        <wp:inline distT="0" distB="0" distL="0" distR="0">
                          <wp:extent cx="311150" cy="256800"/>
                          <wp:effectExtent l="0" t="0" r="0" b="0"/>
                          <wp:docPr id="12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6179786"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0D2C70" w:rsidRPr="00881D99" w:rsidP="000D2C70">
                      <w:pPr>
                        <w:spacing w:after="0" w:line="240" w:lineRule="auto"/>
                        <w:rPr>
                          <w:color w:val="0B5294"/>
                          <w:spacing w:val="-4"/>
                          <w:sz w:val="24"/>
                          <w:szCs w:val="24"/>
                          <w:rtl/>
                          <w:cs/>
                        </w:rPr>
                      </w:pPr>
                      <w:r w:rsidRPr="000D2C70">
                        <w:rPr>
                          <w:rFonts w:cs="Tahoma" w:hint="eastAsia"/>
                          <w:color w:val="0B5294"/>
                          <w:spacing w:val="-4"/>
                          <w:sz w:val="24"/>
                          <w:szCs w:val="24"/>
                          <w:rtl/>
                        </w:rPr>
                        <w:t>משרד</w:t>
                      </w:r>
                      <w:r w:rsidRPr="000D2C70">
                        <w:rPr>
                          <w:rFonts w:cs="Tahoma"/>
                          <w:color w:val="0B5294"/>
                          <w:spacing w:val="-4"/>
                          <w:sz w:val="24"/>
                          <w:szCs w:val="24"/>
                          <w:rtl/>
                        </w:rPr>
                        <w:t xml:space="preserve"> </w:t>
                      </w:r>
                      <w:r w:rsidRPr="000D2C70">
                        <w:rPr>
                          <w:rFonts w:cs="Tahoma" w:hint="eastAsia"/>
                          <w:color w:val="0B5294"/>
                          <w:spacing w:val="-4"/>
                          <w:sz w:val="24"/>
                          <w:szCs w:val="24"/>
                          <w:rtl/>
                        </w:rPr>
                        <w:t>מבקר</w:t>
                      </w:r>
                      <w:r w:rsidRPr="000D2C70">
                        <w:rPr>
                          <w:rFonts w:cs="Tahoma"/>
                          <w:color w:val="0B5294"/>
                          <w:spacing w:val="-4"/>
                          <w:sz w:val="24"/>
                          <w:szCs w:val="24"/>
                          <w:rtl/>
                        </w:rPr>
                        <w:t xml:space="preserve"> </w:t>
                      </w:r>
                      <w:r w:rsidRPr="000D2C70">
                        <w:rPr>
                          <w:rFonts w:cs="Tahoma" w:hint="eastAsia"/>
                          <w:color w:val="0B5294"/>
                          <w:spacing w:val="-4"/>
                          <w:sz w:val="24"/>
                          <w:szCs w:val="24"/>
                          <w:rtl/>
                        </w:rPr>
                        <w:t>המדינה</w:t>
                      </w:r>
                      <w:r w:rsidRPr="000D2C70">
                        <w:rPr>
                          <w:rFonts w:cs="Tahoma"/>
                          <w:color w:val="0B5294"/>
                          <w:spacing w:val="-4"/>
                          <w:sz w:val="24"/>
                          <w:szCs w:val="24"/>
                          <w:rtl/>
                        </w:rPr>
                        <w:t xml:space="preserve"> </w:t>
                      </w:r>
                      <w:r w:rsidRPr="000D2C70">
                        <w:rPr>
                          <w:rFonts w:cs="Tahoma" w:hint="eastAsia"/>
                          <w:color w:val="0B5294"/>
                          <w:spacing w:val="-4"/>
                          <w:sz w:val="24"/>
                          <w:szCs w:val="24"/>
                          <w:rtl/>
                        </w:rPr>
                        <w:t>מציין</w:t>
                      </w:r>
                      <w:r w:rsidRPr="000D2C70">
                        <w:rPr>
                          <w:rFonts w:cs="Tahoma"/>
                          <w:color w:val="0B5294"/>
                          <w:spacing w:val="-4"/>
                          <w:sz w:val="24"/>
                          <w:szCs w:val="24"/>
                          <w:rtl/>
                        </w:rPr>
                        <w:t xml:space="preserve"> </w:t>
                      </w:r>
                      <w:r w:rsidRPr="000D2C70">
                        <w:rPr>
                          <w:rFonts w:cs="Tahoma" w:hint="eastAsia"/>
                          <w:color w:val="0B5294"/>
                          <w:spacing w:val="-4"/>
                          <w:sz w:val="24"/>
                          <w:szCs w:val="24"/>
                          <w:rtl/>
                        </w:rPr>
                        <w:t>לחיוב</w:t>
                      </w:r>
                      <w:r w:rsidRPr="000D2C70">
                        <w:rPr>
                          <w:rFonts w:cs="Tahoma"/>
                          <w:color w:val="0B5294"/>
                          <w:spacing w:val="-4"/>
                          <w:sz w:val="24"/>
                          <w:szCs w:val="24"/>
                          <w:rtl/>
                        </w:rPr>
                        <w:t xml:space="preserve"> </w:t>
                      </w:r>
                      <w:r w:rsidRPr="000D2C70">
                        <w:rPr>
                          <w:rFonts w:cs="Tahoma" w:hint="eastAsia"/>
                          <w:color w:val="0B5294"/>
                          <w:spacing w:val="-4"/>
                          <w:sz w:val="24"/>
                          <w:szCs w:val="24"/>
                          <w:rtl/>
                        </w:rPr>
                        <w:t>את</w:t>
                      </w:r>
                      <w:r w:rsidRPr="000D2C70">
                        <w:rPr>
                          <w:rFonts w:cs="Tahoma"/>
                          <w:color w:val="0B5294"/>
                          <w:spacing w:val="-4"/>
                          <w:sz w:val="24"/>
                          <w:szCs w:val="24"/>
                          <w:rtl/>
                        </w:rPr>
                        <w:t xml:space="preserve"> </w:t>
                      </w:r>
                      <w:r w:rsidRPr="000D2C70">
                        <w:rPr>
                          <w:rFonts w:cs="Tahoma" w:hint="eastAsia"/>
                          <w:color w:val="0B5294"/>
                          <w:spacing w:val="-4"/>
                          <w:sz w:val="24"/>
                          <w:szCs w:val="24"/>
                          <w:rtl/>
                        </w:rPr>
                        <w:t>יוזמת</w:t>
                      </w:r>
                      <w:r w:rsidRPr="000D2C70">
                        <w:rPr>
                          <w:rFonts w:cs="Tahoma"/>
                          <w:color w:val="0B5294"/>
                          <w:spacing w:val="-4"/>
                          <w:sz w:val="24"/>
                          <w:szCs w:val="24"/>
                          <w:rtl/>
                        </w:rPr>
                        <w:t xml:space="preserve"> </w:t>
                      </w:r>
                      <w:r w:rsidRPr="000D2C70">
                        <w:rPr>
                          <w:rFonts w:cs="Tahoma" w:hint="eastAsia"/>
                          <w:color w:val="0B5294"/>
                          <w:spacing w:val="-4"/>
                          <w:sz w:val="24"/>
                          <w:szCs w:val="24"/>
                          <w:rtl/>
                        </w:rPr>
                        <w:t>המועצות</w:t>
                      </w:r>
                      <w:r w:rsidRPr="000D2C70">
                        <w:rPr>
                          <w:rFonts w:cs="Tahoma"/>
                          <w:color w:val="0B5294"/>
                          <w:spacing w:val="-4"/>
                          <w:sz w:val="24"/>
                          <w:szCs w:val="24"/>
                          <w:rtl/>
                        </w:rPr>
                        <w:t xml:space="preserve"> </w:t>
                      </w:r>
                      <w:r w:rsidRPr="000D2C70">
                        <w:rPr>
                          <w:rFonts w:cs="Tahoma" w:hint="eastAsia"/>
                          <w:color w:val="0B5294"/>
                          <w:spacing w:val="-4"/>
                          <w:sz w:val="24"/>
                          <w:szCs w:val="24"/>
                          <w:rtl/>
                        </w:rPr>
                        <w:t>הדתיות</w:t>
                      </w:r>
                      <w:r w:rsidRPr="000D2C70">
                        <w:rPr>
                          <w:rFonts w:cs="Tahoma"/>
                          <w:color w:val="0B5294"/>
                          <w:spacing w:val="-4"/>
                          <w:sz w:val="24"/>
                          <w:szCs w:val="24"/>
                          <w:rtl/>
                        </w:rPr>
                        <w:t xml:space="preserve"> </w:t>
                      </w:r>
                      <w:r w:rsidRPr="000D2C70">
                        <w:rPr>
                          <w:rFonts w:cs="Tahoma" w:hint="eastAsia"/>
                          <w:color w:val="0B5294"/>
                          <w:spacing w:val="-4"/>
                          <w:sz w:val="24"/>
                          <w:szCs w:val="24"/>
                          <w:rtl/>
                        </w:rPr>
                        <w:t>תל</w:t>
                      </w:r>
                      <w:r w:rsidRPr="000D2C70">
                        <w:rPr>
                          <w:rFonts w:cs="Tahoma"/>
                          <w:color w:val="0B5294"/>
                          <w:spacing w:val="-4"/>
                          <w:sz w:val="24"/>
                          <w:szCs w:val="24"/>
                          <w:rtl/>
                        </w:rPr>
                        <w:t xml:space="preserve"> </w:t>
                      </w:r>
                      <w:r w:rsidRPr="000D2C70">
                        <w:rPr>
                          <w:rFonts w:cs="Tahoma" w:hint="eastAsia"/>
                          <w:color w:val="0B5294"/>
                          <w:spacing w:val="-4"/>
                          <w:sz w:val="24"/>
                          <w:szCs w:val="24"/>
                          <w:rtl/>
                        </w:rPr>
                        <w:t>אביב</w:t>
                      </w:r>
                      <w:r w:rsidRPr="000D2C70">
                        <w:rPr>
                          <w:rFonts w:cs="Tahoma"/>
                          <w:color w:val="0B5294"/>
                          <w:spacing w:val="-4"/>
                          <w:sz w:val="24"/>
                          <w:szCs w:val="24"/>
                          <w:rtl/>
                        </w:rPr>
                        <w:t>-</w:t>
                      </w:r>
                      <w:r w:rsidRPr="000D2C70">
                        <w:rPr>
                          <w:rFonts w:cs="Tahoma" w:hint="eastAsia"/>
                          <w:color w:val="0B5294"/>
                          <w:spacing w:val="-4"/>
                          <w:sz w:val="24"/>
                          <w:szCs w:val="24"/>
                          <w:rtl/>
                        </w:rPr>
                        <w:t>יפו</w:t>
                      </w:r>
                      <w:r w:rsidRPr="000D2C70">
                        <w:rPr>
                          <w:rFonts w:cs="Tahoma"/>
                          <w:color w:val="0B5294"/>
                          <w:spacing w:val="-4"/>
                          <w:sz w:val="24"/>
                          <w:szCs w:val="24"/>
                          <w:rtl/>
                        </w:rPr>
                        <w:t xml:space="preserve"> </w:t>
                      </w:r>
                      <w:r w:rsidRPr="000D2C70">
                        <w:rPr>
                          <w:rFonts w:cs="Tahoma" w:hint="eastAsia"/>
                          <w:color w:val="0B5294"/>
                          <w:spacing w:val="-4"/>
                          <w:sz w:val="24"/>
                          <w:szCs w:val="24"/>
                          <w:rtl/>
                        </w:rPr>
                        <w:t>ואשדוד</w:t>
                      </w:r>
                      <w:r w:rsidRPr="000D2C70">
                        <w:rPr>
                          <w:rFonts w:cs="Tahoma"/>
                          <w:color w:val="0B5294"/>
                          <w:spacing w:val="-4"/>
                          <w:sz w:val="24"/>
                          <w:szCs w:val="24"/>
                          <w:rtl/>
                        </w:rPr>
                        <w:t xml:space="preserve"> </w:t>
                      </w:r>
                      <w:r w:rsidRPr="000D2C70">
                        <w:rPr>
                          <w:rFonts w:cs="Tahoma" w:hint="eastAsia"/>
                          <w:color w:val="0B5294"/>
                          <w:spacing w:val="-4"/>
                          <w:sz w:val="24"/>
                          <w:szCs w:val="24"/>
                          <w:rtl/>
                        </w:rPr>
                        <w:t>לשיפור</w:t>
                      </w:r>
                      <w:r w:rsidRPr="000D2C70">
                        <w:rPr>
                          <w:rFonts w:cs="Tahoma"/>
                          <w:color w:val="0B5294"/>
                          <w:spacing w:val="-4"/>
                          <w:sz w:val="24"/>
                          <w:szCs w:val="24"/>
                          <w:rtl/>
                        </w:rPr>
                        <w:t xml:space="preserve"> </w:t>
                      </w:r>
                      <w:r w:rsidRPr="000D2C70">
                        <w:rPr>
                          <w:rFonts w:cs="Tahoma" w:hint="eastAsia"/>
                          <w:color w:val="0B5294"/>
                          <w:spacing w:val="-4"/>
                          <w:sz w:val="24"/>
                          <w:szCs w:val="24"/>
                          <w:rtl/>
                        </w:rPr>
                        <w:t>מערך</w:t>
                      </w:r>
                      <w:r w:rsidRPr="000D2C70">
                        <w:rPr>
                          <w:rFonts w:cs="Tahoma"/>
                          <w:color w:val="0B5294"/>
                          <w:spacing w:val="-4"/>
                          <w:sz w:val="24"/>
                          <w:szCs w:val="24"/>
                          <w:rtl/>
                        </w:rPr>
                        <w:t xml:space="preserve"> </w:t>
                      </w:r>
                      <w:r w:rsidRPr="000D2C70">
                        <w:rPr>
                          <w:rFonts w:cs="Tahoma" w:hint="eastAsia"/>
                          <w:color w:val="0B5294"/>
                          <w:spacing w:val="-4"/>
                          <w:sz w:val="24"/>
                          <w:szCs w:val="24"/>
                          <w:rtl/>
                        </w:rPr>
                        <w:t>הבקרה</w:t>
                      </w:r>
                      <w:r w:rsidRPr="000D2C70">
                        <w:rPr>
                          <w:rFonts w:cs="Tahoma"/>
                          <w:color w:val="0B5294"/>
                          <w:spacing w:val="-4"/>
                          <w:sz w:val="24"/>
                          <w:szCs w:val="24"/>
                          <w:rtl/>
                        </w:rPr>
                        <w:t xml:space="preserve"> </w:t>
                      </w:r>
                      <w:r w:rsidRPr="000D2C70">
                        <w:rPr>
                          <w:rFonts w:cs="Tahoma" w:hint="eastAsia"/>
                          <w:color w:val="0B5294"/>
                          <w:spacing w:val="-4"/>
                          <w:sz w:val="24"/>
                          <w:szCs w:val="24"/>
                          <w:rtl/>
                        </w:rPr>
                        <w:t>והפיקוח</w:t>
                      </w:r>
                      <w:r w:rsidRPr="000D2C70">
                        <w:rPr>
                          <w:rFonts w:cs="Tahoma"/>
                          <w:color w:val="0B5294"/>
                          <w:spacing w:val="-4"/>
                          <w:sz w:val="24"/>
                          <w:szCs w:val="24"/>
                          <w:rtl/>
                        </w:rPr>
                        <w:t xml:space="preserve"> </w:t>
                      </w:r>
                      <w:r w:rsidRPr="000D2C70">
                        <w:rPr>
                          <w:rFonts w:cs="Tahoma" w:hint="eastAsia"/>
                          <w:color w:val="0B5294"/>
                          <w:spacing w:val="-4"/>
                          <w:sz w:val="24"/>
                          <w:szCs w:val="24"/>
                          <w:rtl/>
                        </w:rPr>
                        <w:t>על</w:t>
                      </w:r>
                      <w:r w:rsidRPr="000D2C70">
                        <w:rPr>
                          <w:rFonts w:cs="Tahoma"/>
                          <w:color w:val="0B5294"/>
                          <w:spacing w:val="-4"/>
                          <w:sz w:val="24"/>
                          <w:szCs w:val="24"/>
                          <w:rtl/>
                        </w:rPr>
                        <w:t xml:space="preserve"> </w:t>
                      </w:r>
                      <w:r w:rsidRPr="000D2C70">
                        <w:rPr>
                          <w:rFonts w:cs="Tahoma" w:hint="eastAsia"/>
                          <w:color w:val="0B5294"/>
                          <w:spacing w:val="-4"/>
                          <w:sz w:val="24"/>
                          <w:szCs w:val="24"/>
                          <w:rtl/>
                        </w:rPr>
                        <w:t>עבודת</w:t>
                      </w:r>
                      <w:r w:rsidRPr="000D2C70">
                        <w:rPr>
                          <w:rFonts w:cs="Tahoma"/>
                          <w:color w:val="0B5294"/>
                          <w:spacing w:val="-4"/>
                          <w:sz w:val="24"/>
                          <w:szCs w:val="24"/>
                          <w:rtl/>
                        </w:rPr>
                        <w:t xml:space="preserve"> </w:t>
                      </w:r>
                      <w:r w:rsidRPr="000D2C70">
                        <w:rPr>
                          <w:rFonts w:cs="Tahoma" w:hint="eastAsia"/>
                          <w:color w:val="0B5294"/>
                          <w:spacing w:val="-4"/>
                          <w:sz w:val="24"/>
                          <w:szCs w:val="24"/>
                          <w:rtl/>
                        </w:rPr>
                        <w:t>המשגיחים</w:t>
                      </w:r>
                      <w:r w:rsidRPr="000D2C70">
                        <w:rPr>
                          <w:rFonts w:cs="Tahoma"/>
                          <w:color w:val="0B5294"/>
                          <w:spacing w:val="-4"/>
                          <w:sz w:val="24"/>
                          <w:szCs w:val="24"/>
                          <w:rtl/>
                        </w:rPr>
                        <w:t xml:space="preserve">, </w:t>
                      </w:r>
                      <w:r w:rsidRPr="000D2C70">
                        <w:rPr>
                          <w:rFonts w:cs="Tahoma" w:hint="eastAsia"/>
                          <w:color w:val="0B5294"/>
                          <w:spacing w:val="-4"/>
                          <w:sz w:val="24"/>
                          <w:szCs w:val="24"/>
                          <w:rtl/>
                        </w:rPr>
                        <w:t>ורואה</w:t>
                      </w:r>
                      <w:r w:rsidRPr="000D2C70">
                        <w:rPr>
                          <w:rFonts w:cs="Tahoma"/>
                          <w:color w:val="0B5294"/>
                          <w:spacing w:val="-4"/>
                          <w:sz w:val="24"/>
                          <w:szCs w:val="24"/>
                          <w:rtl/>
                        </w:rPr>
                        <w:t xml:space="preserve"> </w:t>
                      </w:r>
                      <w:r w:rsidRPr="000D2C70">
                        <w:rPr>
                          <w:rFonts w:cs="Tahoma" w:hint="eastAsia"/>
                          <w:color w:val="0B5294"/>
                          <w:spacing w:val="-4"/>
                          <w:sz w:val="24"/>
                          <w:szCs w:val="24"/>
                          <w:rtl/>
                        </w:rPr>
                        <w:t>בה</w:t>
                      </w:r>
                      <w:r w:rsidRPr="000D2C70">
                        <w:rPr>
                          <w:rFonts w:cs="Tahoma"/>
                          <w:color w:val="0B5294"/>
                          <w:spacing w:val="-4"/>
                          <w:sz w:val="24"/>
                          <w:szCs w:val="24"/>
                          <w:rtl/>
                        </w:rPr>
                        <w:t xml:space="preserve"> </w:t>
                      </w:r>
                      <w:r w:rsidRPr="000D2C70">
                        <w:rPr>
                          <w:rFonts w:cs="Tahoma" w:hint="eastAsia"/>
                          <w:color w:val="0B5294"/>
                          <w:spacing w:val="-4"/>
                          <w:sz w:val="24"/>
                          <w:szCs w:val="24"/>
                          <w:rtl/>
                        </w:rPr>
                        <w:t>שינוי</w:t>
                      </w:r>
                      <w:r w:rsidRPr="000D2C70">
                        <w:rPr>
                          <w:rFonts w:cs="Tahoma"/>
                          <w:color w:val="0B5294"/>
                          <w:spacing w:val="-4"/>
                          <w:sz w:val="24"/>
                          <w:szCs w:val="24"/>
                          <w:rtl/>
                        </w:rPr>
                        <w:t xml:space="preserve"> </w:t>
                      </w:r>
                      <w:r w:rsidRPr="000D2C70">
                        <w:rPr>
                          <w:rFonts w:cs="Tahoma" w:hint="eastAsia"/>
                          <w:color w:val="0B5294"/>
                          <w:spacing w:val="-4"/>
                          <w:sz w:val="24"/>
                          <w:szCs w:val="24"/>
                          <w:rtl/>
                        </w:rPr>
                        <w:t>רצוי</w:t>
                      </w:r>
                      <w:r w:rsidRPr="000D2C70">
                        <w:rPr>
                          <w:rFonts w:cs="Tahoma"/>
                          <w:color w:val="0B5294"/>
                          <w:spacing w:val="-4"/>
                          <w:sz w:val="24"/>
                          <w:szCs w:val="24"/>
                          <w:rtl/>
                        </w:rPr>
                        <w:t xml:space="preserve"> </w:t>
                      </w:r>
                      <w:r w:rsidRPr="000D2C70">
                        <w:rPr>
                          <w:rFonts w:cs="Tahoma" w:hint="eastAsia"/>
                          <w:color w:val="0B5294"/>
                          <w:spacing w:val="-4"/>
                          <w:sz w:val="24"/>
                          <w:szCs w:val="24"/>
                          <w:rtl/>
                        </w:rPr>
                        <w:t>וחדשני</w:t>
                      </w:r>
                      <w:r w:rsidRPr="000D2C70">
                        <w:rPr>
                          <w:rFonts w:cs="Tahoma"/>
                          <w:color w:val="0B5294"/>
                          <w:spacing w:val="-4"/>
                          <w:sz w:val="24"/>
                          <w:szCs w:val="24"/>
                          <w:rtl/>
                        </w:rPr>
                        <w:t xml:space="preserve"> </w:t>
                      </w:r>
                      <w:r w:rsidRPr="000D2C70">
                        <w:rPr>
                          <w:rFonts w:cs="Tahoma" w:hint="eastAsia"/>
                          <w:color w:val="0B5294"/>
                          <w:spacing w:val="-4"/>
                          <w:sz w:val="24"/>
                          <w:szCs w:val="24"/>
                          <w:rtl/>
                        </w:rPr>
                        <w:t>שבכוחו</w:t>
                      </w:r>
                      <w:r w:rsidRPr="000D2C70">
                        <w:rPr>
                          <w:rFonts w:cs="Tahoma"/>
                          <w:color w:val="0B5294"/>
                          <w:spacing w:val="-4"/>
                          <w:sz w:val="24"/>
                          <w:szCs w:val="24"/>
                          <w:rtl/>
                        </w:rPr>
                        <w:t xml:space="preserve"> </w:t>
                      </w:r>
                      <w:r w:rsidRPr="000D2C70">
                        <w:rPr>
                          <w:rFonts w:cs="Tahoma" w:hint="eastAsia"/>
                          <w:color w:val="0B5294"/>
                          <w:spacing w:val="-4"/>
                          <w:sz w:val="24"/>
                          <w:szCs w:val="24"/>
                          <w:rtl/>
                        </w:rPr>
                        <w:t>להגביר</w:t>
                      </w:r>
                      <w:r w:rsidRPr="000D2C70">
                        <w:rPr>
                          <w:rFonts w:cs="Tahoma"/>
                          <w:color w:val="0B5294"/>
                          <w:spacing w:val="-4"/>
                          <w:sz w:val="24"/>
                          <w:szCs w:val="24"/>
                          <w:rtl/>
                        </w:rPr>
                        <w:t xml:space="preserve"> </w:t>
                      </w:r>
                      <w:r w:rsidRPr="000D2C70">
                        <w:rPr>
                          <w:rFonts w:cs="Tahoma" w:hint="eastAsia"/>
                          <w:color w:val="0B5294"/>
                          <w:spacing w:val="-4"/>
                          <w:sz w:val="24"/>
                          <w:szCs w:val="24"/>
                          <w:rtl/>
                        </w:rPr>
                        <w:t>את</w:t>
                      </w:r>
                      <w:r w:rsidRPr="000D2C70">
                        <w:rPr>
                          <w:rFonts w:cs="Tahoma"/>
                          <w:color w:val="0B5294"/>
                          <w:spacing w:val="-4"/>
                          <w:sz w:val="24"/>
                          <w:szCs w:val="24"/>
                          <w:rtl/>
                        </w:rPr>
                        <w:t xml:space="preserve"> </w:t>
                      </w:r>
                      <w:r w:rsidRPr="000D2C70">
                        <w:rPr>
                          <w:rFonts w:cs="Tahoma" w:hint="eastAsia"/>
                          <w:color w:val="0B5294"/>
                          <w:spacing w:val="-4"/>
                          <w:sz w:val="24"/>
                          <w:szCs w:val="24"/>
                          <w:rtl/>
                        </w:rPr>
                        <w:t>אמון</w:t>
                      </w:r>
                      <w:r w:rsidRPr="000D2C70">
                        <w:rPr>
                          <w:rFonts w:cs="Tahoma"/>
                          <w:color w:val="0B5294"/>
                          <w:spacing w:val="-4"/>
                          <w:sz w:val="24"/>
                          <w:szCs w:val="24"/>
                          <w:rtl/>
                        </w:rPr>
                        <w:t xml:space="preserve"> </w:t>
                      </w:r>
                      <w:r w:rsidRPr="000D2C70">
                        <w:rPr>
                          <w:rFonts w:cs="Tahoma" w:hint="eastAsia"/>
                          <w:color w:val="0B5294"/>
                          <w:spacing w:val="-4"/>
                          <w:sz w:val="24"/>
                          <w:szCs w:val="24"/>
                          <w:rtl/>
                        </w:rPr>
                        <w:t>הציבור</w:t>
                      </w:r>
                      <w:r w:rsidRPr="000D2C70">
                        <w:rPr>
                          <w:rFonts w:cs="Tahoma"/>
                          <w:color w:val="0B5294"/>
                          <w:spacing w:val="-4"/>
                          <w:sz w:val="24"/>
                          <w:szCs w:val="24"/>
                          <w:rtl/>
                        </w:rPr>
                        <w:t xml:space="preserve"> </w:t>
                      </w:r>
                      <w:r w:rsidRPr="000D2C70">
                        <w:rPr>
                          <w:rFonts w:cs="Tahoma" w:hint="eastAsia"/>
                          <w:color w:val="0B5294"/>
                          <w:spacing w:val="-4"/>
                          <w:sz w:val="24"/>
                          <w:szCs w:val="24"/>
                          <w:rtl/>
                        </w:rPr>
                        <w:t>במערך</w:t>
                      </w:r>
                      <w:r w:rsidRPr="000D2C70">
                        <w:rPr>
                          <w:rFonts w:cs="Tahoma"/>
                          <w:color w:val="0B5294"/>
                          <w:spacing w:val="-4"/>
                          <w:sz w:val="24"/>
                          <w:szCs w:val="24"/>
                          <w:rtl/>
                        </w:rPr>
                        <w:t xml:space="preserve"> </w:t>
                      </w:r>
                      <w:r w:rsidRPr="000D2C70">
                        <w:rPr>
                          <w:rFonts w:cs="Tahoma" w:hint="eastAsia"/>
                          <w:color w:val="0B5294"/>
                          <w:spacing w:val="-4"/>
                          <w:sz w:val="24"/>
                          <w:szCs w:val="24"/>
                          <w:rtl/>
                        </w:rPr>
                        <w:t>הכשרות</w:t>
                      </w:r>
                      <w:r w:rsidRPr="000D2C70">
                        <w:rPr>
                          <w:rFonts w:cs="Tahoma"/>
                          <w:color w:val="0B5294"/>
                          <w:spacing w:val="-4"/>
                          <w:sz w:val="24"/>
                          <w:szCs w:val="24"/>
                          <w:rtl/>
                        </w:rPr>
                        <w:t xml:space="preserve"> </w:t>
                      </w:r>
                      <w:r w:rsidRPr="000D2C70">
                        <w:rPr>
                          <w:rFonts w:cs="Tahoma" w:hint="eastAsia"/>
                          <w:color w:val="0B5294"/>
                          <w:spacing w:val="-4"/>
                          <w:sz w:val="24"/>
                          <w:szCs w:val="24"/>
                          <w:rtl/>
                        </w:rPr>
                        <w:t>העירוני</w:t>
                      </w:r>
                      <w:r w:rsidRPr="000D2C70">
                        <w:rPr>
                          <w:rFonts w:cs="Tahoma"/>
                          <w:color w:val="0B5294"/>
                          <w:spacing w:val="-4"/>
                          <w:sz w:val="24"/>
                          <w:szCs w:val="24"/>
                          <w:rtl/>
                        </w:rPr>
                        <w:t xml:space="preserve">. </w:t>
                      </w:r>
                      <w:r w:rsidRPr="000D2C70">
                        <w:rPr>
                          <w:rFonts w:cs="Tahoma" w:hint="eastAsia"/>
                          <w:color w:val="0B5294"/>
                          <w:spacing w:val="-4"/>
                          <w:sz w:val="24"/>
                          <w:szCs w:val="24"/>
                          <w:rtl/>
                        </w:rPr>
                        <w:t>יוזמה</w:t>
                      </w:r>
                      <w:r w:rsidRPr="000D2C70">
                        <w:rPr>
                          <w:rFonts w:cs="Tahoma"/>
                          <w:color w:val="0B5294"/>
                          <w:spacing w:val="-4"/>
                          <w:sz w:val="24"/>
                          <w:szCs w:val="24"/>
                          <w:rtl/>
                        </w:rPr>
                        <w:t xml:space="preserve"> </w:t>
                      </w:r>
                      <w:r w:rsidRPr="000D2C70">
                        <w:rPr>
                          <w:rFonts w:cs="Tahoma" w:hint="eastAsia"/>
                          <w:color w:val="0B5294"/>
                          <w:spacing w:val="-4"/>
                          <w:sz w:val="24"/>
                          <w:szCs w:val="24"/>
                          <w:rtl/>
                        </w:rPr>
                        <w:t>זו</w:t>
                      </w:r>
                      <w:r w:rsidRPr="000D2C70">
                        <w:rPr>
                          <w:rFonts w:cs="Tahoma"/>
                          <w:color w:val="0B5294"/>
                          <w:spacing w:val="-4"/>
                          <w:sz w:val="24"/>
                          <w:szCs w:val="24"/>
                          <w:rtl/>
                        </w:rPr>
                        <w:t xml:space="preserve"> </w:t>
                      </w:r>
                      <w:r w:rsidRPr="000D2C70">
                        <w:rPr>
                          <w:rFonts w:cs="Tahoma" w:hint="eastAsia"/>
                          <w:color w:val="0B5294"/>
                          <w:spacing w:val="-4"/>
                          <w:sz w:val="24"/>
                          <w:szCs w:val="24"/>
                          <w:rtl/>
                        </w:rPr>
                        <w:t>היא</w:t>
                      </w:r>
                      <w:r w:rsidRPr="000D2C70">
                        <w:rPr>
                          <w:rFonts w:cs="Tahoma"/>
                          <w:color w:val="0B5294"/>
                          <w:spacing w:val="-4"/>
                          <w:sz w:val="24"/>
                          <w:szCs w:val="24"/>
                          <w:rtl/>
                        </w:rPr>
                        <w:t xml:space="preserve"> </w:t>
                      </w:r>
                      <w:r w:rsidRPr="000D2C70">
                        <w:rPr>
                          <w:rFonts w:cs="Tahoma" w:hint="eastAsia"/>
                          <w:color w:val="0B5294"/>
                          <w:spacing w:val="-4"/>
                          <w:sz w:val="24"/>
                          <w:szCs w:val="24"/>
                          <w:rtl/>
                        </w:rPr>
                        <w:t>מעבר</w:t>
                      </w:r>
                      <w:r w:rsidRPr="000D2C70">
                        <w:rPr>
                          <w:rFonts w:cs="Tahoma"/>
                          <w:color w:val="0B5294"/>
                          <w:spacing w:val="-4"/>
                          <w:sz w:val="24"/>
                          <w:szCs w:val="24"/>
                          <w:rtl/>
                        </w:rPr>
                        <w:t xml:space="preserve"> </w:t>
                      </w:r>
                      <w:r w:rsidRPr="000D2C70">
                        <w:rPr>
                          <w:rFonts w:cs="Tahoma" w:hint="eastAsia"/>
                          <w:color w:val="0B5294"/>
                          <w:spacing w:val="-4"/>
                          <w:sz w:val="24"/>
                          <w:szCs w:val="24"/>
                          <w:rtl/>
                        </w:rPr>
                        <w:t>לנדרש</w:t>
                      </w:r>
                      <w:r w:rsidRPr="000D2C70">
                        <w:rPr>
                          <w:rFonts w:cs="Tahoma"/>
                          <w:color w:val="0B5294"/>
                          <w:spacing w:val="-4"/>
                          <w:sz w:val="24"/>
                          <w:szCs w:val="24"/>
                          <w:rtl/>
                        </w:rPr>
                        <w:t xml:space="preserve"> </w:t>
                      </w:r>
                      <w:r w:rsidRPr="000D2C70">
                        <w:rPr>
                          <w:rFonts w:cs="Tahoma" w:hint="eastAsia"/>
                          <w:color w:val="0B5294"/>
                          <w:spacing w:val="-4"/>
                          <w:sz w:val="24"/>
                          <w:szCs w:val="24"/>
                          <w:rtl/>
                        </w:rPr>
                        <w:t>בהנחיות</w:t>
                      </w:r>
                      <w:r w:rsidRPr="000D2C70">
                        <w:rPr>
                          <w:rFonts w:cs="Tahoma"/>
                          <w:color w:val="0B5294"/>
                          <w:spacing w:val="-4"/>
                          <w:sz w:val="24"/>
                          <w:szCs w:val="24"/>
                          <w:rtl/>
                        </w:rPr>
                        <w:t xml:space="preserve"> </w:t>
                      </w:r>
                      <w:r w:rsidRPr="000D2C70">
                        <w:rPr>
                          <w:rFonts w:cs="Tahoma" w:hint="eastAsia"/>
                          <w:color w:val="0B5294"/>
                          <w:spacing w:val="-4"/>
                          <w:sz w:val="24"/>
                          <w:szCs w:val="24"/>
                          <w:rtl/>
                        </w:rPr>
                        <w:t>המשרד</w:t>
                      </w:r>
                      <w:r w:rsidRPr="000D2C70">
                        <w:rPr>
                          <w:rFonts w:cs="Tahoma"/>
                          <w:color w:val="0B5294"/>
                          <w:spacing w:val="-4"/>
                          <w:sz w:val="24"/>
                          <w:szCs w:val="24"/>
                          <w:rtl/>
                        </w:rPr>
                        <w:t xml:space="preserve"> </w:t>
                      </w:r>
                      <w:r w:rsidRPr="000D2C70">
                        <w:rPr>
                          <w:rFonts w:cs="Tahoma" w:hint="eastAsia"/>
                          <w:color w:val="0B5294"/>
                          <w:spacing w:val="-4"/>
                          <w:sz w:val="24"/>
                          <w:szCs w:val="24"/>
                          <w:rtl/>
                        </w:rPr>
                        <w:t>לשירותי</w:t>
                      </w:r>
                      <w:r w:rsidRPr="000D2C70">
                        <w:rPr>
                          <w:rFonts w:cs="Tahoma"/>
                          <w:color w:val="0B5294"/>
                          <w:spacing w:val="-4"/>
                          <w:sz w:val="24"/>
                          <w:szCs w:val="24"/>
                          <w:rtl/>
                        </w:rPr>
                        <w:t xml:space="preserve"> </w:t>
                      </w:r>
                      <w:r w:rsidRPr="000D2C70">
                        <w:rPr>
                          <w:rFonts w:cs="Tahoma" w:hint="eastAsia"/>
                          <w:color w:val="0B5294"/>
                          <w:spacing w:val="-4"/>
                          <w:sz w:val="24"/>
                          <w:szCs w:val="24"/>
                          <w:rtl/>
                        </w:rPr>
                        <w:t>דת</w:t>
                      </w:r>
                      <w:r w:rsidRPr="000D2C70">
                        <w:rPr>
                          <w:rFonts w:cs="Tahoma"/>
                          <w:color w:val="0B5294"/>
                          <w:spacing w:val="-4"/>
                          <w:sz w:val="24"/>
                          <w:szCs w:val="24"/>
                          <w:rtl/>
                        </w:rPr>
                        <w:t xml:space="preserve"> </w:t>
                      </w:r>
                      <w:r w:rsidRPr="000D2C70">
                        <w:rPr>
                          <w:rFonts w:cs="Tahoma" w:hint="eastAsia"/>
                          <w:color w:val="0B5294"/>
                          <w:spacing w:val="-4"/>
                          <w:sz w:val="24"/>
                          <w:szCs w:val="24"/>
                          <w:rtl/>
                        </w:rPr>
                        <w:t>בעניין</w:t>
                      </w:r>
                      <w:r w:rsidRPr="000D2C70">
                        <w:rPr>
                          <w:rFonts w:cs="Tahoma"/>
                          <w:color w:val="0B5294"/>
                          <w:spacing w:val="-4"/>
                          <w:sz w:val="24"/>
                          <w:szCs w:val="24"/>
                          <w:rtl/>
                        </w:rPr>
                        <w:t xml:space="preserve"> </w:t>
                      </w:r>
                      <w:r w:rsidRPr="000D2C70">
                        <w:rPr>
                          <w:rFonts w:cs="Tahoma" w:hint="eastAsia"/>
                          <w:color w:val="0B5294"/>
                          <w:spacing w:val="-4"/>
                          <w:sz w:val="24"/>
                          <w:szCs w:val="24"/>
                          <w:rtl/>
                        </w:rPr>
                        <w:t>פיקוח</w:t>
                      </w:r>
                      <w:r w:rsidRPr="000D2C70">
                        <w:rPr>
                          <w:rFonts w:cs="Tahoma"/>
                          <w:color w:val="0B5294"/>
                          <w:spacing w:val="-4"/>
                          <w:sz w:val="24"/>
                          <w:szCs w:val="24"/>
                          <w:rtl/>
                        </w:rPr>
                        <w:t xml:space="preserve"> </w:t>
                      </w:r>
                      <w:r w:rsidRPr="000D2C70">
                        <w:rPr>
                          <w:rFonts w:cs="Tahoma" w:hint="eastAsia"/>
                          <w:color w:val="0B5294"/>
                          <w:spacing w:val="-4"/>
                          <w:sz w:val="24"/>
                          <w:szCs w:val="24"/>
                          <w:rtl/>
                        </w:rPr>
                        <w:t>המועצות</w:t>
                      </w:r>
                      <w:r w:rsidRPr="000D2C70">
                        <w:rPr>
                          <w:rFonts w:cs="Tahoma"/>
                          <w:color w:val="0B5294"/>
                          <w:spacing w:val="-4"/>
                          <w:sz w:val="24"/>
                          <w:szCs w:val="24"/>
                          <w:rtl/>
                        </w:rPr>
                        <w:t xml:space="preserve"> </w:t>
                      </w:r>
                      <w:r w:rsidRPr="000D2C70">
                        <w:rPr>
                          <w:rFonts w:cs="Tahoma" w:hint="eastAsia"/>
                          <w:color w:val="0B5294"/>
                          <w:spacing w:val="-4"/>
                          <w:sz w:val="24"/>
                          <w:szCs w:val="24"/>
                          <w:rtl/>
                        </w:rPr>
                        <w:t>הדתיות</w:t>
                      </w:r>
                      <w:r w:rsidRPr="000D2C70">
                        <w:rPr>
                          <w:rFonts w:cs="Tahoma"/>
                          <w:color w:val="0B5294"/>
                          <w:spacing w:val="-4"/>
                          <w:sz w:val="24"/>
                          <w:szCs w:val="24"/>
                          <w:rtl/>
                        </w:rPr>
                        <w:t xml:space="preserve"> </w:t>
                      </w:r>
                      <w:r w:rsidRPr="000D2C70">
                        <w:rPr>
                          <w:rFonts w:cs="Tahoma" w:hint="eastAsia"/>
                          <w:color w:val="0B5294"/>
                          <w:spacing w:val="-4"/>
                          <w:sz w:val="24"/>
                          <w:szCs w:val="24"/>
                          <w:rtl/>
                        </w:rPr>
                        <w:t>על</w:t>
                      </w:r>
                      <w:r w:rsidRPr="000D2C70">
                        <w:rPr>
                          <w:rFonts w:cs="Tahoma"/>
                          <w:color w:val="0B5294"/>
                          <w:spacing w:val="-4"/>
                          <w:sz w:val="24"/>
                          <w:szCs w:val="24"/>
                          <w:rtl/>
                        </w:rPr>
                        <w:t xml:space="preserve"> </w:t>
                      </w:r>
                      <w:r w:rsidRPr="000D2C70">
                        <w:rPr>
                          <w:rFonts w:cs="Tahoma" w:hint="eastAsia"/>
                          <w:color w:val="0B5294"/>
                          <w:spacing w:val="-4"/>
                          <w:sz w:val="24"/>
                          <w:szCs w:val="24"/>
                          <w:rtl/>
                        </w:rPr>
                        <w:t>עבודתם</w:t>
                      </w:r>
                      <w:r w:rsidRPr="000D2C70">
                        <w:rPr>
                          <w:rFonts w:cs="Tahoma"/>
                          <w:color w:val="0B5294"/>
                          <w:spacing w:val="-4"/>
                          <w:sz w:val="24"/>
                          <w:szCs w:val="24"/>
                          <w:rtl/>
                        </w:rPr>
                        <w:t xml:space="preserve"> </w:t>
                      </w:r>
                      <w:r w:rsidRPr="000D2C70">
                        <w:rPr>
                          <w:rFonts w:cs="Tahoma" w:hint="eastAsia"/>
                          <w:color w:val="0B5294"/>
                          <w:spacing w:val="-4"/>
                          <w:sz w:val="24"/>
                          <w:szCs w:val="24"/>
                          <w:rtl/>
                        </w:rPr>
                        <w:t>של</w:t>
                      </w:r>
                      <w:r w:rsidRPr="000D2C70">
                        <w:rPr>
                          <w:rFonts w:cs="Tahoma"/>
                          <w:color w:val="0B5294"/>
                          <w:spacing w:val="-4"/>
                          <w:sz w:val="24"/>
                          <w:szCs w:val="24"/>
                          <w:rtl/>
                        </w:rPr>
                        <w:t xml:space="preserve"> </w:t>
                      </w:r>
                      <w:r w:rsidRPr="000D2C70">
                        <w:rPr>
                          <w:rFonts w:cs="Tahoma" w:hint="eastAsia"/>
                          <w:color w:val="0B5294"/>
                          <w:spacing w:val="-4"/>
                          <w:sz w:val="24"/>
                          <w:szCs w:val="24"/>
                          <w:rtl/>
                        </w:rPr>
                        <w:t>משגיחי</w:t>
                      </w:r>
                      <w:r w:rsidRPr="000D2C70">
                        <w:rPr>
                          <w:rFonts w:cs="Tahoma"/>
                          <w:color w:val="0B5294"/>
                          <w:spacing w:val="-4"/>
                          <w:sz w:val="24"/>
                          <w:szCs w:val="24"/>
                          <w:rtl/>
                        </w:rPr>
                        <w:t xml:space="preserve"> </w:t>
                      </w:r>
                      <w:r w:rsidRPr="000D2C70">
                        <w:rPr>
                          <w:rFonts w:cs="Tahoma" w:hint="eastAsia"/>
                          <w:color w:val="0B5294"/>
                          <w:spacing w:val="-4"/>
                          <w:sz w:val="24"/>
                          <w:szCs w:val="24"/>
                          <w:rtl/>
                        </w:rPr>
                        <w:t>הכשרות</w:t>
                      </w:r>
                    </w:p>
                    <w:p w:rsidR="000D2C70" w:rsidRPr="00373C5D" w:rsidP="000D2C70">
                      <w:pPr>
                        <w:spacing w:before="120" w:after="0" w:line="240" w:lineRule="atLeast"/>
                        <w:rPr>
                          <w:rFonts w:cs="Tahoma"/>
                          <w:b/>
                          <w:bCs/>
                          <w:color w:val="0B5294"/>
                          <w:sz w:val="48"/>
                          <w:szCs w:val="48"/>
                          <w:rtl/>
                        </w:rPr>
                      </w:pPr>
                      <w:drawing>
                        <wp:inline distT="0" distB="0" distL="0" distR="0">
                          <wp:extent cx="288000" cy="31337"/>
                          <wp:effectExtent l="0" t="0" r="0" b="6985"/>
                          <wp:docPr id="13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070066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41B61">
      <w:pPr>
        <w:spacing w:before="180" w:after="240" w:line="240" w:lineRule="exact"/>
        <w:ind w:left="340" w:right="2268"/>
        <w:jc w:val="both"/>
        <w:rPr>
          <w:rFonts w:ascii="Tahoma" w:hAnsi="Tahoma" w:cs="Tahoma"/>
          <w:bCs/>
          <w:sz w:val="17"/>
          <w:szCs w:val="17"/>
          <w:rtl/>
        </w:rPr>
      </w:pPr>
      <w:r w:rsidRPr="00B737AC">
        <w:rPr>
          <w:rFonts w:ascii="Tahoma" w:hAnsi="Tahoma" w:cs="Tahoma" w:hint="cs"/>
          <w:sz w:val="17"/>
          <w:szCs w:val="17"/>
          <w:rtl/>
        </w:rPr>
        <w:t xml:space="preserve">המשרד מסר בתשובתו כאמור כי הוא </w:t>
      </w:r>
      <w:r w:rsidRPr="00B737AC">
        <w:rPr>
          <w:rFonts w:ascii="Tahoma" w:hAnsi="Tahoma" w:cs="Tahoma"/>
          <w:sz w:val="17"/>
          <w:szCs w:val="17"/>
          <w:rtl/>
        </w:rPr>
        <w:t>שוקד על סיום פיתוחה של מערכת מחשוב "שירת הים"</w:t>
      </w:r>
      <w:r w:rsidRPr="00B737AC">
        <w:rPr>
          <w:rFonts w:ascii="Tahoma" w:hAnsi="Tahoma" w:cs="Tahoma" w:hint="cs"/>
          <w:sz w:val="17"/>
          <w:szCs w:val="17"/>
          <w:rtl/>
        </w:rPr>
        <w:t xml:space="preserve"> שתאפשר למשגיחים לדווח ישירות על נוכחותם בבתי העסק. הוא גם ציין שהמערכת נמצאת בשלב של פיילוט ולקראת הטמעתה בכלל המועצות הדתיות, דבר שיאפשר בקרה אמינה וטובה בעניין זה.</w:t>
      </w:r>
    </w:p>
    <w:p w:rsidR="006A0E07" w:rsidRPr="00B737AC" w:rsidP="00F41B61">
      <w:pPr>
        <w:pStyle w:val="RESHET"/>
        <w:ind w:left="567"/>
        <w:rPr>
          <w:rtl/>
        </w:rPr>
      </w:pPr>
      <w:r w:rsidRPr="00B737AC">
        <w:rPr>
          <w:rtl/>
        </w:rPr>
        <w:t xml:space="preserve">משרד מבקר המדינה מציין </w:t>
      </w:r>
      <w:r w:rsidRPr="00B737AC">
        <w:rPr>
          <w:rFonts w:hint="cs"/>
          <w:rtl/>
        </w:rPr>
        <w:t>כי</w:t>
      </w:r>
      <w:r w:rsidRPr="00B737AC">
        <w:rPr>
          <w:rtl/>
        </w:rPr>
        <w:t xml:space="preserve"> קידומה ופיתוחה של מערכת הדיווח הישיר על נוכחות המשגיחים הוא צעד נכון לקראת הסדרת הפיקוח על דיווחי הנוכחות ש</w:t>
      </w:r>
      <w:r w:rsidRPr="00B737AC">
        <w:rPr>
          <w:rFonts w:hint="cs"/>
          <w:rtl/>
        </w:rPr>
        <w:t>ל</w:t>
      </w:r>
      <w:r w:rsidRPr="00B737AC">
        <w:rPr>
          <w:rtl/>
        </w:rPr>
        <w:t xml:space="preserve"> המשגיחים בבתי העסק; על המשרד להחיש את השלמת פיתוחה והטמעתה אצל המועצות הדתיות </w:t>
      </w:r>
      <w:r w:rsidRPr="00B737AC">
        <w:rPr>
          <w:rFonts w:hint="cs"/>
          <w:rtl/>
        </w:rPr>
        <w:t>כולן</w:t>
      </w:r>
      <w:r w:rsidRPr="00B737AC">
        <w:rPr>
          <w:rtl/>
        </w:rPr>
        <w:t xml:space="preserve"> </w:t>
      </w:r>
      <w:r w:rsidRPr="00B737AC">
        <w:rPr>
          <w:rFonts w:hint="cs"/>
          <w:rtl/>
        </w:rPr>
        <w:t>ולעודדן</w:t>
      </w:r>
      <w:r w:rsidRPr="00B737AC">
        <w:rPr>
          <w:rtl/>
        </w:rPr>
        <w:t xml:space="preserve"> </w:t>
      </w:r>
      <w:r w:rsidRPr="00B737AC">
        <w:rPr>
          <w:rFonts w:hint="cs"/>
          <w:rtl/>
        </w:rPr>
        <w:t>לעשות</w:t>
      </w:r>
      <w:r w:rsidRPr="00B737AC">
        <w:rPr>
          <w:rtl/>
        </w:rPr>
        <w:t xml:space="preserve"> </w:t>
      </w:r>
      <w:r w:rsidRPr="00B737AC">
        <w:rPr>
          <w:rFonts w:hint="cs"/>
          <w:rtl/>
        </w:rPr>
        <w:t>בה</w:t>
      </w:r>
      <w:r w:rsidRPr="00B737AC">
        <w:rPr>
          <w:rtl/>
        </w:rPr>
        <w:t xml:space="preserve"> </w:t>
      </w:r>
      <w:r w:rsidRPr="00B737AC">
        <w:rPr>
          <w:rFonts w:hint="cs"/>
          <w:rtl/>
        </w:rPr>
        <w:t>שימוש</w:t>
      </w:r>
      <w:r w:rsidRPr="00B737AC">
        <w:rPr>
          <w:rtl/>
        </w:rPr>
        <w:t>. לחלופין על המשרד לקבוע כל אמצעי אחר, שימצא לנכון, ויבטיח פיקוח אפקטיבי בנושא זה.</w:t>
      </w:r>
    </w:p>
    <w:p w:rsidR="006A0E07" w:rsidRPr="00B737AC" w:rsidP="00F41B61">
      <w:pPr>
        <w:pStyle w:val="ListParagraph"/>
        <w:numPr>
          <w:ilvl w:val="6"/>
          <w:numId w:val="27"/>
        </w:numPr>
        <w:autoSpaceDE/>
        <w:autoSpaceDN/>
        <w:adjustRightInd/>
        <w:spacing w:before="180" w:line="240" w:lineRule="exact"/>
        <w:ind w:left="340" w:right="2268"/>
        <w:rPr>
          <w:b/>
          <w:sz w:val="17"/>
          <w:szCs w:val="17"/>
          <w:rtl/>
        </w:rPr>
      </w:pPr>
      <w:r w:rsidRPr="00B737AC">
        <w:rPr>
          <w:rFonts w:hint="cs"/>
          <w:b/>
          <w:sz w:val="17"/>
          <w:szCs w:val="17"/>
          <w:rtl/>
        </w:rPr>
        <w:t>משרד מבקר המדינה בדק במועצות הדתיות תל אביב-יפו ואשדוד את דיווחי הנוכחות שנרשמו במערכת הדיווח הממוחשבת לחודש מאי 2016 והשווה אותם לתקן זמן ההשגחה שקבעה כל מועצה בהסכם עם כל בית עסק, שעל פיו נדרש בית העסק לשלם את שכרו של המשגיח</w:t>
      </w:r>
      <w:r>
        <w:rPr>
          <w:rStyle w:val="FootnoteReference0"/>
          <w:b/>
          <w:sz w:val="17"/>
          <w:szCs w:val="17"/>
          <w:rtl/>
        </w:rPr>
        <w:footnoteReference w:id="32"/>
      </w:r>
      <w:r w:rsidRPr="00B737AC">
        <w:rPr>
          <w:rFonts w:hint="cs"/>
          <w:b/>
          <w:sz w:val="17"/>
          <w:szCs w:val="17"/>
          <w:rtl/>
        </w:rPr>
        <w:t>. יצוין כי הבדיקה לא התייחסה לדיווחים ידניים, אם היו כאלה, אלא התייחסה לדיווחים שהעבירו המשגיחים באמצעות האפליקציה או בחיוג מבית העסק אל המערכת הממוחשבת.</w:t>
      </w:r>
    </w:p>
    <w:p w:rsidR="006A0E07" w:rsidRPr="00B737AC" w:rsidP="00B737AC">
      <w:pPr>
        <w:spacing w:line="240" w:lineRule="exact"/>
        <w:ind w:right="2268"/>
        <w:jc w:val="both"/>
        <w:rPr>
          <w:rFonts w:ascii="Tahoma" w:hAnsi="Tahoma" w:cs="Tahoma"/>
          <w:sz w:val="17"/>
          <w:szCs w:val="17"/>
          <w:rtl/>
        </w:rPr>
      </w:pPr>
    </w:p>
    <w:p w:rsidR="006A0E07" w:rsidP="00B737AC">
      <w:pPr>
        <w:pStyle w:val="KOT5"/>
        <w:rPr>
          <w:rtl/>
        </w:rPr>
      </w:pPr>
      <w:bookmarkStart w:id="67" w:name="_Toc474826283"/>
      <w:r w:rsidRPr="000E64C0">
        <w:rPr>
          <w:rFonts w:hint="eastAsia"/>
          <w:rtl/>
        </w:rPr>
        <w:t>המועצה</w:t>
      </w:r>
      <w:r w:rsidRPr="000E64C0">
        <w:rPr>
          <w:rtl/>
        </w:rPr>
        <w:t xml:space="preserve"> </w:t>
      </w:r>
      <w:r w:rsidRPr="000E64C0">
        <w:rPr>
          <w:rFonts w:hint="eastAsia"/>
          <w:rtl/>
        </w:rPr>
        <w:t>הדתית</w:t>
      </w:r>
      <w:r w:rsidRPr="000E64C0">
        <w:rPr>
          <w:rtl/>
        </w:rPr>
        <w:t xml:space="preserve"> </w:t>
      </w:r>
      <w:r w:rsidRPr="000E64C0">
        <w:rPr>
          <w:rFonts w:hint="eastAsia"/>
          <w:rtl/>
        </w:rPr>
        <w:t>תל</w:t>
      </w:r>
      <w:r w:rsidRPr="000E64C0">
        <w:rPr>
          <w:rtl/>
        </w:rPr>
        <w:t xml:space="preserve"> </w:t>
      </w:r>
      <w:r w:rsidRPr="000E64C0">
        <w:rPr>
          <w:rFonts w:hint="eastAsia"/>
          <w:rtl/>
        </w:rPr>
        <w:t>אביב</w:t>
      </w:r>
      <w:r w:rsidRPr="000E64C0">
        <w:rPr>
          <w:rtl/>
        </w:rPr>
        <w:t>-יפו</w:t>
      </w:r>
      <w:bookmarkEnd w:id="67"/>
    </w:p>
    <w:p w:rsidR="006A0E07" w:rsidRPr="00B737AC" w:rsidP="00E2613F">
      <w:pPr>
        <w:spacing w:after="240" w:line="240" w:lineRule="exact"/>
        <w:ind w:right="2268"/>
        <w:jc w:val="both"/>
        <w:rPr>
          <w:rFonts w:ascii="Tahoma" w:hAnsi="Tahoma" w:cs="Tahoma"/>
          <w:b/>
          <w:sz w:val="17"/>
          <w:szCs w:val="17"/>
          <w:rtl/>
        </w:rPr>
      </w:pPr>
      <w:r w:rsidRPr="00B737AC">
        <w:rPr>
          <w:rFonts w:ascii="Tahoma" w:hAnsi="Tahoma" w:cs="Tahoma"/>
          <w:sz w:val="17"/>
          <w:szCs w:val="17"/>
          <w:rtl/>
        </w:rPr>
        <w:t xml:space="preserve">משרד מבקר המדינה בדק את </w:t>
      </w:r>
      <w:r w:rsidRPr="00B737AC">
        <w:rPr>
          <w:rFonts w:ascii="Tahoma" w:hAnsi="Tahoma" w:cs="Tahoma" w:hint="cs"/>
          <w:sz w:val="17"/>
          <w:szCs w:val="17"/>
          <w:rtl/>
        </w:rPr>
        <w:t xml:space="preserve">זמני נוכחותם של המשגיחים על סמך </w:t>
      </w:r>
      <w:r w:rsidRPr="00B737AC">
        <w:rPr>
          <w:rFonts w:ascii="Tahoma" w:hAnsi="Tahoma" w:cs="Tahoma"/>
          <w:sz w:val="17"/>
          <w:szCs w:val="17"/>
          <w:rtl/>
        </w:rPr>
        <w:t xml:space="preserve">דיווחיהם </w:t>
      </w:r>
      <w:r w:rsidR="00E2613F">
        <w:rPr>
          <w:rFonts w:ascii="Tahoma" w:hAnsi="Tahoma" w:cs="Tahoma" w:hint="cs"/>
          <w:sz w:val="17"/>
          <w:szCs w:val="17"/>
          <w:rtl/>
        </w:rPr>
        <w:t>ב</w:t>
      </w:r>
      <w:r w:rsidRPr="00B737AC">
        <w:rPr>
          <w:rFonts w:ascii="Tahoma" w:hAnsi="Tahoma" w:cs="Tahoma"/>
          <w:sz w:val="17"/>
          <w:szCs w:val="17"/>
          <w:rtl/>
        </w:rPr>
        <w:t xml:space="preserve">מאי 2016 של 12 משגיחים שנבחרו באקראי </w:t>
      </w:r>
      <w:r w:rsidRPr="00B737AC">
        <w:rPr>
          <w:rFonts w:ascii="Tahoma" w:hAnsi="Tahoma" w:cs="Tahoma" w:hint="cs"/>
          <w:sz w:val="17"/>
          <w:szCs w:val="17"/>
          <w:rtl/>
        </w:rPr>
        <w:t>מבין</w:t>
      </w:r>
      <w:r w:rsidRPr="00B737AC">
        <w:rPr>
          <w:rFonts w:ascii="Tahoma" w:hAnsi="Tahoma" w:cs="Tahoma"/>
          <w:sz w:val="17"/>
          <w:szCs w:val="17"/>
          <w:rtl/>
        </w:rPr>
        <w:t xml:space="preserve"> כלל המשגיחים מטעם המועצה. </w:t>
      </w:r>
      <w:r w:rsidRPr="00B737AC">
        <w:rPr>
          <w:rFonts w:ascii="Tahoma" w:hAnsi="Tahoma" w:cs="Tahoma" w:hint="cs"/>
          <w:sz w:val="17"/>
          <w:szCs w:val="17"/>
          <w:rtl/>
        </w:rPr>
        <w:t xml:space="preserve">זאת, </w:t>
      </w:r>
      <w:r w:rsidRPr="00B737AC">
        <w:rPr>
          <w:rFonts w:ascii="Tahoma" w:hAnsi="Tahoma" w:cs="Tahoma" w:hint="cs"/>
          <w:b/>
          <w:sz w:val="17"/>
          <w:szCs w:val="17"/>
          <w:rtl/>
        </w:rPr>
        <w:t>כאמור, על סמך דיווחי המערכת הממוחשבת בלבד.</w:t>
      </w:r>
    </w:p>
    <w:p w:rsidR="006A0E07" w:rsidRPr="00B737AC" w:rsidP="00B1430D">
      <w:pPr>
        <w:pStyle w:val="RESHET"/>
        <w:rPr>
          <w:rtl/>
        </w:rPr>
      </w:pPr>
      <w:r w:rsidRPr="00B737AC">
        <w:rPr>
          <w:rFonts w:hint="cs"/>
          <w:rtl/>
        </w:rPr>
        <w:t>בביקורת</w:t>
      </w:r>
      <w:r w:rsidRPr="00B737AC">
        <w:rPr>
          <w:rtl/>
        </w:rPr>
        <w:t xml:space="preserve"> </w:t>
      </w:r>
      <w:r w:rsidRPr="00B737AC">
        <w:rPr>
          <w:rFonts w:hint="cs"/>
          <w:rtl/>
        </w:rPr>
        <w:t>עלה</w:t>
      </w:r>
      <w:r w:rsidRPr="00B737AC">
        <w:rPr>
          <w:rtl/>
        </w:rPr>
        <w:t xml:space="preserve"> </w:t>
      </w:r>
      <w:r w:rsidRPr="00B737AC">
        <w:rPr>
          <w:rFonts w:hint="cs"/>
          <w:rtl/>
        </w:rPr>
        <w:t>כי</w:t>
      </w:r>
      <w:r w:rsidRPr="00B737AC">
        <w:rPr>
          <w:rtl/>
        </w:rPr>
        <w:t xml:space="preserve"> </w:t>
      </w:r>
      <w:r w:rsidRPr="00B737AC">
        <w:rPr>
          <w:rFonts w:hint="cs"/>
          <w:rtl/>
        </w:rPr>
        <w:t>המשגיחים</w:t>
      </w:r>
      <w:r w:rsidRPr="00B737AC">
        <w:rPr>
          <w:rtl/>
        </w:rPr>
        <w:t xml:space="preserve"> </w:t>
      </w:r>
      <w:r w:rsidRPr="00B737AC">
        <w:rPr>
          <w:rFonts w:hint="cs"/>
          <w:rtl/>
        </w:rPr>
        <w:t>מדווחים</w:t>
      </w:r>
      <w:r w:rsidRPr="00B737AC">
        <w:rPr>
          <w:rtl/>
        </w:rPr>
        <w:t xml:space="preserve"> </w:t>
      </w:r>
      <w:r w:rsidRPr="00B737AC">
        <w:rPr>
          <w:rFonts w:hint="cs"/>
          <w:rtl/>
        </w:rPr>
        <w:t>על</w:t>
      </w:r>
      <w:r w:rsidRPr="00B737AC">
        <w:rPr>
          <w:rtl/>
        </w:rPr>
        <w:t xml:space="preserve"> </w:t>
      </w:r>
      <w:r w:rsidRPr="00B737AC">
        <w:rPr>
          <w:rFonts w:hint="cs"/>
          <w:rtl/>
        </w:rPr>
        <w:t>נוכחות</w:t>
      </w:r>
      <w:r w:rsidRPr="00B737AC">
        <w:rPr>
          <w:rtl/>
        </w:rPr>
        <w:t xml:space="preserve"> </w:t>
      </w:r>
      <w:r w:rsidRPr="00B737AC">
        <w:rPr>
          <w:rFonts w:hint="cs"/>
          <w:rtl/>
        </w:rPr>
        <w:t>באמצעות</w:t>
      </w:r>
      <w:r w:rsidRPr="00B737AC">
        <w:rPr>
          <w:rtl/>
        </w:rPr>
        <w:t xml:space="preserve"> </w:t>
      </w:r>
      <w:r w:rsidRPr="00B737AC">
        <w:rPr>
          <w:rFonts w:hint="cs"/>
          <w:rtl/>
        </w:rPr>
        <w:t>האפליקציה</w:t>
      </w:r>
      <w:r w:rsidRPr="00B737AC">
        <w:rPr>
          <w:rtl/>
        </w:rPr>
        <w:t xml:space="preserve"> </w:t>
      </w:r>
      <w:r w:rsidRPr="00B737AC">
        <w:rPr>
          <w:rFonts w:hint="cs"/>
          <w:rtl/>
        </w:rPr>
        <w:t>או</w:t>
      </w:r>
      <w:r w:rsidRPr="00B737AC">
        <w:rPr>
          <w:rtl/>
        </w:rPr>
        <w:t xml:space="preserve"> </w:t>
      </w:r>
      <w:r w:rsidRPr="00B737AC">
        <w:rPr>
          <w:rFonts w:hint="cs"/>
          <w:rtl/>
        </w:rPr>
        <w:t>חיוג</w:t>
      </w:r>
      <w:r w:rsidRPr="00B737AC">
        <w:rPr>
          <w:rtl/>
        </w:rPr>
        <w:t xml:space="preserve"> </w:t>
      </w:r>
      <w:r w:rsidRPr="00B737AC">
        <w:rPr>
          <w:rFonts w:hint="cs"/>
          <w:rtl/>
        </w:rPr>
        <w:t>מטלפון</w:t>
      </w:r>
      <w:r w:rsidRPr="00B737AC">
        <w:rPr>
          <w:rtl/>
        </w:rPr>
        <w:t xml:space="preserve"> </w:t>
      </w:r>
      <w:r w:rsidRPr="00B737AC">
        <w:rPr>
          <w:rFonts w:hint="cs"/>
          <w:rtl/>
        </w:rPr>
        <w:t>נייח</w:t>
      </w:r>
      <w:r w:rsidRPr="00B737AC">
        <w:rPr>
          <w:rtl/>
        </w:rPr>
        <w:t xml:space="preserve"> </w:t>
      </w:r>
      <w:r w:rsidRPr="00B737AC">
        <w:rPr>
          <w:rFonts w:hint="cs"/>
          <w:rtl/>
        </w:rPr>
        <w:t>רק</w:t>
      </w:r>
      <w:r w:rsidRPr="00B737AC">
        <w:rPr>
          <w:rtl/>
        </w:rPr>
        <w:t xml:space="preserve"> </w:t>
      </w:r>
      <w:r w:rsidRPr="00B737AC">
        <w:rPr>
          <w:rFonts w:hint="cs"/>
          <w:rtl/>
        </w:rPr>
        <w:t>מ</w:t>
      </w:r>
      <w:r w:rsidRPr="00B737AC">
        <w:rPr>
          <w:rtl/>
        </w:rPr>
        <w:t xml:space="preserve">-48 </w:t>
      </w:r>
      <w:r w:rsidRPr="00B737AC">
        <w:rPr>
          <w:rFonts w:hint="cs"/>
          <w:rtl/>
        </w:rPr>
        <w:t>מתוך</w:t>
      </w:r>
      <w:r w:rsidRPr="00B737AC">
        <w:rPr>
          <w:rtl/>
        </w:rPr>
        <w:t xml:space="preserve"> </w:t>
      </w:r>
      <w:r w:rsidRPr="00B737AC">
        <w:rPr>
          <w:rFonts w:hint="cs"/>
          <w:rtl/>
        </w:rPr>
        <w:t>74</w:t>
      </w:r>
      <w:r w:rsidRPr="00B737AC">
        <w:rPr>
          <w:rtl/>
        </w:rPr>
        <w:t xml:space="preserve"> </w:t>
      </w:r>
      <w:r w:rsidRPr="00B737AC">
        <w:rPr>
          <w:rFonts w:hint="cs"/>
          <w:rtl/>
        </w:rPr>
        <w:t>בתי</w:t>
      </w:r>
      <w:r w:rsidRPr="00B737AC">
        <w:rPr>
          <w:rtl/>
        </w:rPr>
        <w:t xml:space="preserve"> </w:t>
      </w:r>
      <w:r w:rsidRPr="00B737AC">
        <w:rPr>
          <w:rFonts w:hint="cs"/>
          <w:rtl/>
        </w:rPr>
        <w:t>העסק</w:t>
      </w:r>
      <w:r w:rsidRPr="00B737AC">
        <w:rPr>
          <w:rtl/>
        </w:rPr>
        <w:t xml:space="preserve"> (</w:t>
      </w:r>
      <w:r w:rsidRPr="00B737AC">
        <w:rPr>
          <w:rFonts w:hint="cs"/>
          <w:rtl/>
        </w:rPr>
        <w:t>65</w:t>
      </w:r>
      <w:r w:rsidRPr="00B737AC">
        <w:rPr>
          <w:rtl/>
        </w:rPr>
        <w:t>%)</w:t>
      </w:r>
      <w:r w:rsidRPr="00B737AC">
        <w:rPr>
          <w:rFonts w:hint="cs"/>
          <w:rtl/>
        </w:rPr>
        <w:t xml:space="preserve"> עליהם הם מופקדים:</w:t>
      </w:r>
      <w:r w:rsidRPr="00B737AC">
        <w:rPr>
          <w:rtl/>
        </w:rPr>
        <w:t xml:space="preserve"> </w:t>
      </w:r>
      <w:r w:rsidRPr="00B737AC">
        <w:rPr>
          <w:rFonts w:hint="cs"/>
          <w:rtl/>
        </w:rPr>
        <w:t>מ</w:t>
      </w:r>
      <w:r w:rsidRPr="00B737AC">
        <w:rPr>
          <w:rtl/>
        </w:rPr>
        <w:t xml:space="preserve">-13 </w:t>
      </w:r>
      <w:r w:rsidRPr="00B737AC">
        <w:rPr>
          <w:rFonts w:hint="cs"/>
          <w:rtl/>
        </w:rPr>
        <w:t>מתוך</w:t>
      </w:r>
      <w:r w:rsidRPr="00B737AC">
        <w:rPr>
          <w:rtl/>
        </w:rPr>
        <w:t xml:space="preserve"> 48 </w:t>
      </w:r>
      <w:r w:rsidRPr="00B737AC">
        <w:rPr>
          <w:rFonts w:hint="cs"/>
          <w:rtl/>
        </w:rPr>
        <w:t>בתי</w:t>
      </w:r>
      <w:r w:rsidRPr="00B737AC">
        <w:rPr>
          <w:rtl/>
        </w:rPr>
        <w:t xml:space="preserve"> </w:t>
      </w:r>
      <w:r w:rsidRPr="00B737AC">
        <w:rPr>
          <w:rFonts w:hint="cs"/>
          <w:rtl/>
        </w:rPr>
        <w:t>העסק</w:t>
      </w:r>
      <w:r w:rsidRPr="00B737AC">
        <w:rPr>
          <w:rtl/>
        </w:rPr>
        <w:t xml:space="preserve"> </w:t>
      </w:r>
      <w:r w:rsidRPr="00B737AC">
        <w:rPr>
          <w:rFonts w:hint="cs"/>
          <w:rtl/>
        </w:rPr>
        <w:t>מתקבלים</w:t>
      </w:r>
      <w:r w:rsidRPr="00B737AC">
        <w:rPr>
          <w:rtl/>
        </w:rPr>
        <w:t xml:space="preserve"> </w:t>
      </w:r>
      <w:r w:rsidRPr="00B737AC">
        <w:rPr>
          <w:rFonts w:hint="cs"/>
          <w:rtl/>
        </w:rPr>
        <w:t>דיווחים</w:t>
      </w:r>
      <w:r w:rsidRPr="00B737AC">
        <w:rPr>
          <w:rtl/>
        </w:rPr>
        <w:t xml:space="preserve"> </w:t>
      </w:r>
      <w:r w:rsidRPr="00B737AC">
        <w:rPr>
          <w:rFonts w:hint="cs"/>
          <w:rtl/>
        </w:rPr>
        <w:t>באמצעות</w:t>
      </w:r>
      <w:r w:rsidRPr="00B737AC">
        <w:rPr>
          <w:rtl/>
        </w:rPr>
        <w:t xml:space="preserve"> </w:t>
      </w:r>
      <w:r w:rsidRPr="00B737AC">
        <w:rPr>
          <w:rFonts w:hint="cs"/>
          <w:rtl/>
        </w:rPr>
        <w:t>האפליקציה</w:t>
      </w:r>
      <w:r w:rsidRPr="00B737AC">
        <w:rPr>
          <w:rtl/>
        </w:rPr>
        <w:t xml:space="preserve"> </w:t>
      </w:r>
      <w:r w:rsidRPr="00B737AC">
        <w:rPr>
          <w:rFonts w:hint="cs"/>
          <w:rtl/>
        </w:rPr>
        <w:t>ומ</w:t>
      </w:r>
      <w:r w:rsidRPr="00B737AC">
        <w:rPr>
          <w:rtl/>
        </w:rPr>
        <w:t xml:space="preserve">-35 </w:t>
      </w:r>
      <w:r w:rsidRPr="00B737AC">
        <w:rPr>
          <w:rFonts w:hint="cs"/>
          <w:rtl/>
        </w:rPr>
        <w:t>בתי</w:t>
      </w:r>
      <w:r w:rsidRPr="00B737AC">
        <w:rPr>
          <w:rtl/>
        </w:rPr>
        <w:t xml:space="preserve"> </w:t>
      </w:r>
      <w:r w:rsidRPr="00B737AC">
        <w:rPr>
          <w:rFonts w:hint="cs"/>
          <w:rtl/>
        </w:rPr>
        <w:t>עסק</w:t>
      </w:r>
      <w:r w:rsidRPr="00B737AC">
        <w:rPr>
          <w:rtl/>
        </w:rPr>
        <w:t xml:space="preserve"> </w:t>
      </w:r>
      <w:r w:rsidRPr="00B737AC">
        <w:rPr>
          <w:rFonts w:hint="cs"/>
          <w:rtl/>
        </w:rPr>
        <w:t>באמצעות</w:t>
      </w:r>
      <w:r w:rsidRPr="00B737AC">
        <w:rPr>
          <w:rtl/>
        </w:rPr>
        <w:t xml:space="preserve"> </w:t>
      </w:r>
      <w:r w:rsidRPr="00B737AC">
        <w:rPr>
          <w:rFonts w:hint="cs"/>
          <w:rtl/>
        </w:rPr>
        <w:t>טלפון</w:t>
      </w:r>
      <w:r w:rsidRPr="00B737AC">
        <w:rPr>
          <w:rtl/>
        </w:rPr>
        <w:t xml:space="preserve"> </w:t>
      </w:r>
      <w:r w:rsidRPr="00B737AC">
        <w:rPr>
          <w:rFonts w:hint="cs"/>
          <w:rtl/>
        </w:rPr>
        <w:t>נייח</w:t>
      </w:r>
      <w:r w:rsidRPr="00B737AC">
        <w:rPr>
          <w:rtl/>
        </w:rPr>
        <w:t xml:space="preserve"> </w:t>
      </w:r>
      <w:r w:rsidRPr="00B737AC">
        <w:rPr>
          <w:rFonts w:hint="cs"/>
          <w:rtl/>
        </w:rPr>
        <w:t>בבית</w:t>
      </w:r>
      <w:r w:rsidRPr="00B737AC">
        <w:rPr>
          <w:rtl/>
        </w:rPr>
        <w:t xml:space="preserve"> </w:t>
      </w:r>
      <w:r w:rsidRPr="00B737AC">
        <w:rPr>
          <w:rFonts w:hint="cs"/>
          <w:rtl/>
        </w:rPr>
        <w:t>העסק</w:t>
      </w:r>
      <w:r w:rsidRPr="00B737AC">
        <w:rPr>
          <w:rtl/>
        </w:rPr>
        <w:t xml:space="preserve">. </w:t>
      </w:r>
      <w:r w:rsidRPr="00B737AC">
        <w:rPr>
          <w:rFonts w:hint="cs"/>
          <w:rtl/>
        </w:rPr>
        <w:t>יצוין</w:t>
      </w:r>
      <w:r w:rsidRPr="00B737AC">
        <w:rPr>
          <w:rtl/>
        </w:rPr>
        <w:t xml:space="preserve"> </w:t>
      </w:r>
      <w:r w:rsidRPr="00B737AC">
        <w:rPr>
          <w:rFonts w:hint="cs"/>
          <w:rtl/>
        </w:rPr>
        <w:t>כי</w:t>
      </w:r>
      <w:r w:rsidRPr="00B737AC">
        <w:rPr>
          <w:rtl/>
        </w:rPr>
        <w:t xml:space="preserve"> </w:t>
      </w:r>
      <w:r w:rsidRPr="00B737AC">
        <w:rPr>
          <w:rFonts w:hint="cs"/>
          <w:rtl/>
        </w:rPr>
        <w:t>כל</w:t>
      </w:r>
      <w:r w:rsidRPr="00B737AC">
        <w:rPr>
          <w:rtl/>
        </w:rPr>
        <w:t xml:space="preserve"> 13 </w:t>
      </w:r>
      <w:r w:rsidRPr="00B737AC">
        <w:rPr>
          <w:rFonts w:hint="cs"/>
          <w:rtl/>
        </w:rPr>
        <w:t>הדיווחים</w:t>
      </w:r>
      <w:r w:rsidRPr="00B737AC">
        <w:rPr>
          <w:rtl/>
        </w:rPr>
        <w:t xml:space="preserve"> </w:t>
      </w:r>
      <w:r w:rsidRPr="00B737AC">
        <w:rPr>
          <w:rFonts w:hint="cs"/>
          <w:rtl/>
        </w:rPr>
        <w:t>באמצעות</w:t>
      </w:r>
      <w:r w:rsidRPr="00B737AC">
        <w:rPr>
          <w:rtl/>
        </w:rPr>
        <w:t xml:space="preserve"> </w:t>
      </w:r>
      <w:r w:rsidRPr="00B737AC">
        <w:rPr>
          <w:rFonts w:hint="cs"/>
          <w:rtl/>
        </w:rPr>
        <w:t>האפליקציה</w:t>
      </w:r>
      <w:r w:rsidRPr="00B737AC">
        <w:rPr>
          <w:rtl/>
        </w:rPr>
        <w:t xml:space="preserve"> </w:t>
      </w:r>
      <w:r w:rsidRPr="00B737AC">
        <w:rPr>
          <w:rFonts w:hint="cs"/>
          <w:rtl/>
        </w:rPr>
        <w:t>הם</w:t>
      </w:r>
      <w:r w:rsidRPr="00B737AC">
        <w:rPr>
          <w:rtl/>
        </w:rPr>
        <w:t xml:space="preserve"> </w:t>
      </w:r>
      <w:r w:rsidRPr="00B737AC">
        <w:rPr>
          <w:rFonts w:hint="cs"/>
          <w:rtl/>
        </w:rPr>
        <w:t>דיווחים</w:t>
      </w:r>
      <w:r w:rsidRPr="00B737AC">
        <w:rPr>
          <w:rtl/>
        </w:rPr>
        <w:t xml:space="preserve"> </w:t>
      </w:r>
      <w:r w:rsidRPr="00B737AC">
        <w:rPr>
          <w:rFonts w:hint="cs"/>
          <w:rtl/>
        </w:rPr>
        <w:t>של</w:t>
      </w:r>
      <w:r w:rsidRPr="00B737AC">
        <w:rPr>
          <w:rtl/>
        </w:rPr>
        <w:t xml:space="preserve"> 3 </w:t>
      </w:r>
      <w:r w:rsidRPr="00B737AC">
        <w:rPr>
          <w:rFonts w:hint="cs"/>
          <w:rtl/>
        </w:rPr>
        <w:t>משגיחים</w:t>
      </w:r>
      <w:r w:rsidRPr="00B737AC">
        <w:rPr>
          <w:rtl/>
        </w:rPr>
        <w:t xml:space="preserve"> </w:t>
      </w:r>
      <w:r w:rsidRPr="00B737AC">
        <w:rPr>
          <w:rFonts w:hint="cs"/>
          <w:rtl/>
        </w:rPr>
        <w:t>בלבד</w:t>
      </w:r>
      <w:r w:rsidRPr="00B737AC">
        <w:rPr>
          <w:rtl/>
        </w:rPr>
        <w:t xml:space="preserve"> </w:t>
      </w:r>
      <w:r w:rsidRPr="00B737AC">
        <w:rPr>
          <w:rFonts w:hint="cs"/>
          <w:rtl/>
        </w:rPr>
        <w:t>מתוך</w:t>
      </w:r>
      <w:r w:rsidRPr="00B737AC">
        <w:rPr>
          <w:rtl/>
        </w:rPr>
        <w:t xml:space="preserve"> 12 </w:t>
      </w:r>
      <w:r w:rsidRPr="00B737AC">
        <w:rPr>
          <w:rFonts w:hint="cs"/>
          <w:rtl/>
        </w:rPr>
        <w:t>המשגיחים</w:t>
      </w:r>
      <w:r w:rsidRPr="00B737AC">
        <w:rPr>
          <w:rtl/>
        </w:rPr>
        <w:t xml:space="preserve"> </w:t>
      </w:r>
      <w:r w:rsidRPr="00B737AC">
        <w:rPr>
          <w:rFonts w:hint="cs"/>
          <w:rtl/>
        </w:rPr>
        <w:t>שנבדקו (25% בלבד)</w:t>
      </w:r>
      <w:r w:rsidRPr="00B737AC">
        <w:rPr>
          <w:rtl/>
        </w:rPr>
        <w:t>.</w:t>
      </w:r>
    </w:p>
    <w:p w:rsidR="006A0E07" w:rsidRPr="00B737AC" w:rsidP="00B1430D">
      <w:pPr>
        <w:pStyle w:val="RESHET"/>
        <w:rPr>
          <w:b/>
          <w:rtl/>
        </w:rPr>
      </w:pPr>
      <w:r w:rsidRPr="00B737AC">
        <w:rPr>
          <w:rFonts w:hint="cs"/>
          <w:b/>
          <w:rtl/>
        </w:rPr>
        <w:t>מדיווחי</w:t>
      </w:r>
      <w:r w:rsidRPr="00B737AC">
        <w:rPr>
          <w:b/>
          <w:rtl/>
        </w:rPr>
        <w:t xml:space="preserve"> 12 </w:t>
      </w:r>
      <w:r w:rsidRPr="00B737AC">
        <w:rPr>
          <w:rFonts w:hint="cs"/>
          <w:b/>
          <w:rtl/>
        </w:rPr>
        <w:t>המשגיחים</w:t>
      </w:r>
      <w:r w:rsidRPr="00B737AC">
        <w:rPr>
          <w:b/>
          <w:rtl/>
        </w:rPr>
        <w:t xml:space="preserve"> </w:t>
      </w:r>
      <w:r w:rsidRPr="00B737AC">
        <w:rPr>
          <w:rFonts w:hint="cs"/>
          <w:b/>
          <w:rtl/>
        </w:rPr>
        <w:t>שנבדקו</w:t>
      </w:r>
      <w:r w:rsidRPr="00B737AC">
        <w:rPr>
          <w:b/>
          <w:rtl/>
        </w:rPr>
        <w:t xml:space="preserve"> </w:t>
      </w:r>
      <w:r w:rsidRPr="00B737AC">
        <w:rPr>
          <w:rFonts w:hint="cs"/>
          <w:b/>
          <w:rtl/>
        </w:rPr>
        <w:t>עולה</w:t>
      </w:r>
      <w:r w:rsidRPr="00B737AC">
        <w:rPr>
          <w:b/>
          <w:rtl/>
        </w:rPr>
        <w:t xml:space="preserve"> </w:t>
      </w:r>
      <w:r w:rsidRPr="00B737AC">
        <w:rPr>
          <w:rFonts w:hint="cs"/>
          <w:b/>
          <w:rtl/>
        </w:rPr>
        <w:t xml:space="preserve">כי </w:t>
      </w:r>
      <w:r w:rsidRPr="00B737AC">
        <w:rPr>
          <w:rFonts w:hint="cs"/>
          <w:rtl/>
        </w:rPr>
        <w:t>הם</w:t>
      </w:r>
      <w:r w:rsidRPr="00B737AC">
        <w:rPr>
          <w:rtl/>
        </w:rPr>
        <w:t xml:space="preserve"> </w:t>
      </w:r>
      <w:r w:rsidRPr="00B737AC">
        <w:rPr>
          <w:rFonts w:hint="cs"/>
          <w:rtl/>
        </w:rPr>
        <w:t>דיווחו,</w:t>
      </w:r>
      <w:r w:rsidRPr="00B737AC">
        <w:rPr>
          <w:rtl/>
        </w:rPr>
        <w:t xml:space="preserve"> </w:t>
      </w:r>
      <w:r w:rsidRPr="00B737AC">
        <w:rPr>
          <w:rFonts w:hint="cs"/>
          <w:rtl/>
        </w:rPr>
        <w:t>במשך</w:t>
      </w:r>
      <w:r w:rsidRPr="00B737AC">
        <w:rPr>
          <w:rtl/>
        </w:rPr>
        <w:t xml:space="preserve"> </w:t>
      </w:r>
      <w:r w:rsidRPr="00B737AC">
        <w:rPr>
          <w:rFonts w:hint="cs"/>
          <w:rtl/>
        </w:rPr>
        <w:t>כל</w:t>
      </w:r>
      <w:r w:rsidRPr="00B737AC">
        <w:rPr>
          <w:rtl/>
        </w:rPr>
        <w:t xml:space="preserve"> </w:t>
      </w:r>
      <w:r w:rsidRPr="00B737AC">
        <w:rPr>
          <w:rFonts w:hint="cs"/>
          <w:rtl/>
        </w:rPr>
        <w:t>החודש,</w:t>
      </w:r>
      <w:r w:rsidRPr="00B737AC">
        <w:rPr>
          <w:rtl/>
        </w:rPr>
        <w:t xml:space="preserve"> </w:t>
      </w:r>
      <w:r w:rsidRPr="00B737AC">
        <w:rPr>
          <w:rFonts w:hint="cs"/>
          <w:rtl/>
        </w:rPr>
        <w:t>באופן</w:t>
      </w:r>
      <w:r w:rsidRPr="00B737AC">
        <w:rPr>
          <w:rtl/>
        </w:rPr>
        <w:t xml:space="preserve"> </w:t>
      </w:r>
      <w:r w:rsidRPr="00B737AC">
        <w:rPr>
          <w:rFonts w:hint="cs"/>
          <w:rtl/>
        </w:rPr>
        <w:t>חלקי</w:t>
      </w:r>
      <w:r w:rsidRPr="00B737AC">
        <w:rPr>
          <w:rtl/>
        </w:rPr>
        <w:t xml:space="preserve"> </w:t>
      </w:r>
      <w:r w:rsidRPr="00B737AC">
        <w:rPr>
          <w:rFonts w:hint="cs"/>
          <w:rtl/>
        </w:rPr>
        <w:t>על</w:t>
      </w:r>
      <w:r w:rsidRPr="00B737AC">
        <w:rPr>
          <w:rtl/>
        </w:rPr>
        <w:t xml:space="preserve"> </w:t>
      </w:r>
      <w:r w:rsidRPr="00B737AC">
        <w:rPr>
          <w:rFonts w:hint="cs"/>
          <w:rtl/>
        </w:rPr>
        <w:t>נוכחותם</w:t>
      </w:r>
      <w:r>
        <w:rPr>
          <w:rStyle w:val="FootnoteReference0"/>
          <w:rtl/>
        </w:rPr>
        <w:footnoteReference w:id="33"/>
      </w:r>
      <w:r w:rsidRPr="00B737AC">
        <w:rPr>
          <w:rtl/>
        </w:rPr>
        <w:t xml:space="preserve">. </w:t>
      </w:r>
      <w:r w:rsidRPr="00B737AC">
        <w:rPr>
          <w:rFonts w:hint="cs"/>
          <w:rtl/>
        </w:rPr>
        <w:t>חלקם</w:t>
      </w:r>
      <w:r w:rsidRPr="00B737AC">
        <w:rPr>
          <w:rtl/>
        </w:rPr>
        <w:t xml:space="preserve"> </w:t>
      </w:r>
      <w:r w:rsidRPr="00B737AC">
        <w:rPr>
          <w:rFonts w:hint="cs"/>
          <w:rtl/>
        </w:rPr>
        <w:t>דיווחו</w:t>
      </w:r>
      <w:r w:rsidRPr="00B737AC">
        <w:rPr>
          <w:rtl/>
        </w:rPr>
        <w:t xml:space="preserve"> </w:t>
      </w:r>
      <w:r w:rsidRPr="00B737AC">
        <w:rPr>
          <w:rFonts w:hint="cs"/>
          <w:rtl/>
        </w:rPr>
        <w:t>על</w:t>
      </w:r>
      <w:r w:rsidRPr="00B737AC">
        <w:rPr>
          <w:rtl/>
        </w:rPr>
        <w:t xml:space="preserve"> </w:t>
      </w:r>
      <w:r w:rsidRPr="00B737AC">
        <w:rPr>
          <w:rFonts w:hint="cs"/>
          <w:rtl/>
        </w:rPr>
        <w:t>כניסה</w:t>
      </w:r>
      <w:r w:rsidRPr="00B737AC">
        <w:rPr>
          <w:rtl/>
        </w:rPr>
        <w:t xml:space="preserve"> </w:t>
      </w:r>
      <w:r w:rsidRPr="00B737AC">
        <w:rPr>
          <w:rFonts w:hint="cs"/>
          <w:rtl/>
        </w:rPr>
        <w:t>בלבד</w:t>
      </w:r>
      <w:r w:rsidRPr="00B737AC">
        <w:rPr>
          <w:rtl/>
        </w:rPr>
        <w:t xml:space="preserve"> (התחלת </w:t>
      </w:r>
      <w:r w:rsidRPr="00B737AC">
        <w:rPr>
          <w:rFonts w:hint="cs"/>
          <w:rtl/>
        </w:rPr>
        <w:t>עבודה</w:t>
      </w:r>
      <w:r w:rsidRPr="00B737AC">
        <w:rPr>
          <w:rtl/>
        </w:rPr>
        <w:t xml:space="preserve">) </w:t>
      </w:r>
      <w:r w:rsidRPr="00B737AC">
        <w:rPr>
          <w:rFonts w:hint="cs"/>
          <w:rtl/>
        </w:rPr>
        <w:t>או</w:t>
      </w:r>
      <w:r w:rsidRPr="00B737AC">
        <w:rPr>
          <w:rtl/>
        </w:rPr>
        <w:t xml:space="preserve"> </w:t>
      </w:r>
      <w:r w:rsidRPr="00B737AC">
        <w:rPr>
          <w:rFonts w:hint="cs"/>
          <w:rtl/>
        </w:rPr>
        <w:t>יציאה</w:t>
      </w:r>
      <w:r w:rsidRPr="00B737AC">
        <w:rPr>
          <w:rtl/>
        </w:rPr>
        <w:t xml:space="preserve"> </w:t>
      </w:r>
      <w:r w:rsidRPr="00B737AC">
        <w:rPr>
          <w:rFonts w:hint="cs"/>
          <w:rtl/>
        </w:rPr>
        <w:t>בלבד</w:t>
      </w:r>
      <w:r w:rsidRPr="00B737AC">
        <w:rPr>
          <w:rtl/>
        </w:rPr>
        <w:t xml:space="preserve"> (סיום </w:t>
      </w:r>
      <w:r w:rsidRPr="00B737AC">
        <w:rPr>
          <w:rFonts w:hint="cs"/>
          <w:rtl/>
        </w:rPr>
        <w:t>עבודה</w:t>
      </w:r>
      <w:r w:rsidRPr="00B737AC">
        <w:rPr>
          <w:rtl/>
        </w:rPr>
        <w:t xml:space="preserve">), </w:t>
      </w:r>
      <w:r w:rsidRPr="00B737AC">
        <w:rPr>
          <w:rFonts w:hint="cs"/>
          <w:rtl/>
        </w:rPr>
        <w:t>באופן</w:t>
      </w:r>
      <w:r w:rsidRPr="00B737AC">
        <w:rPr>
          <w:rtl/>
        </w:rPr>
        <w:t xml:space="preserve"> </w:t>
      </w:r>
      <w:r w:rsidRPr="00B737AC">
        <w:rPr>
          <w:rFonts w:hint="cs"/>
          <w:rtl/>
        </w:rPr>
        <w:t>שלא</w:t>
      </w:r>
      <w:r w:rsidRPr="00B737AC">
        <w:rPr>
          <w:rtl/>
        </w:rPr>
        <w:t xml:space="preserve"> </w:t>
      </w:r>
      <w:r w:rsidRPr="00B737AC">
        <w:rPr>
          <w:rFonts w:hint="cs"/>
          <w:rtl/>
        </w:rPr>
        <w:t>מאפשר</w:t>
      </w:r>
      <w:r w:rsidRPr="00B737AC">
        <w:rPr>
          <w:rtl/>
        </w:rPr>
        <w:t xml:space="preserve"> </w:t>
      </w:r>
      <w:r w:rsidRPr="00B737AC">
        <w:rPr>
          <w:rFonts w:hint="cs"/>
          <w:rtl/>
        </w:rPr>
        <w:t>לדעת</w:t>
      </w:r>
      <w:r w:rsidRPr="00B737AC">
        <w:rPr>
          <w:rtl/>
        </w:rPr>
        <w:t xml:space="preserve"> </w:t>
      </w:r>
      <w:r w:rsidRPr="00B737AC">
        <w:rPr>
          <w:rFonts w:hint="cs"/>
          <w:rtl/>
        </w:rPr>
        <w:t>אם</w:t>
      </w:r>
      <w:r w:rsidRPr="00B737AC">
        <w:rPr>
          <w:rtl/>
        </w:rPr>
        <w:t xml:space="preserve"> </w:t>
      </w:r>
      <w:r w:rsidRPr="00B737AC">
        <w:rPr>
          <w:rFonts w:hint="cs"/>
          <w:rtl/>
        </w:rPr>
        <w:t>הם אכן</w:t>
      </w:r>
      <w:r w:rsidRPr="00B737AC">
        <w:rPr>
          <w:rtl/>
        </w:rPr>
        <w:t xml:space="preserve"> </w:t>
      </w:r>
      <w:r w:rsidRPr="00B737AC">
        <w:rPr>
          <w:rFonts w:hint="cs"/>
          <w:rtl/>
        </w:rPr>
        <w:t>עמדו</w:t>
      </w:r>
      <w:r w:rsidRPr="00B737AC">
        <w:rPr>
          <w:rtl/>
        </w:rPr>
        <w:t xml:space="preserve"> </w:t>
      </w:r>
      <w:r w:rsidRPr="00B737AC">
        <w:rPr>
          <w:rFonts w:hint="cs"/>
          <w:rtl/>
        </w:rPr>
        <w:t>במכסת השעות</w:t>
      </w:r>
      <w:r w:rsidRPr="00B737AC">
        <w:rPr>
          <w:rtl/>
        </w:rPr>
        <w:t xml:space="preserve"> </w:t>
      </w:r>
      <w:r w:rsidRPr="00B737AC">
        <w:rPr>
          <w:rFonts w:hint="cs"/>
          <w:rtl/>
        </w:rPr>
        <w:t>שנקבעה</w:t>
      </w:r>
      <w:r w:rsidRPr="00B737AC">
        <w:rPr>
          <w:rtl/>
        </w:rPr>
        <w:t>.</w:t>
      </w:r>
      <w:r w:rsidRPr="00B737AC">
        <w:rPr>
          <w:rFonts w:hint="cs"/>
          <w:rtl/>
        </w:rPr>
        <w:t xml:space="preserve"> לכן לצורך הבדיקה נמדדו רק הימים שבהם ניתן דווח על כניסה ויציאה או שניתן היה ללמוד על משך השהות בעסק על פי מועדי הכניסה או היציאה מבית עסק אחר. להלן</w:t>
      </w:r>
      <w:r w:rsidRPr="00B737AC">
        <w:rPr>
          <w:rtl/>
        </w:rPr>
        <w:t xml:space="preserve"> </w:t>
      </w:r>
      <w:r w:rsidRPr="00B737AC">
        <w:rPr>
          <w:rFonts w:hint="cs"/>
          <w:rtl/>
        </w:rPr>
        <w:t>דוגמאות</w:t>
      </w:r>
      <w:r w:rsidRPr="00B737AC">
        <w:rPr>
          <w:rtl/>
        </w:rPr>
        <w:t>:</w:t>
      </w:r>
    </w:p>
    <w:p w:rsidR="006A0E07" w:rsidRPr="00B737AC" w:rsidP="00B87460">
      <w:pPr>
        <w:pStyle w:val="ListParagraph"/>
        <w:numPr>
          <w:ilvl w:val="0"/>
          <w:numId w:val="33"/>
        </w:numPr>
        <w:autoSpaceDE/>
        <w:autoSpaceDN/>
        <w:adjustRightInd/>
        <w:spacing w:before="180" w:line="240" w:lineRule="exact"/>
        <w:ind w:right="2268"/>
        <w:rPr>
          <w:b/>
          <w:sz w:val="17"/>
          <w:szCs w:val="17"/>
        </w:rPr>
      </w:pPr>
      <w:r w:rsidRPr="00B737AC">
        <w:rPr>
          <w:rFonts w:hint="cs"/>
          <w:b/>
          <w:sz w:val="17"/>
          <w:szCs w:val="17"/>
          <w:rtl/>
        </w:rPr>
        <w:t>משגיח</w:t>
      </w:r>
      <w:r w:rsidRPr="00B737AC">
        <w:rPr>
          <w:b/>
          <w:sz w:val="17"/>
          <w:szCs w:val="17"/>
          <w:rtl/>
        </w:rPr>
        <w:t xml:space="preserve"> </w:t>
      </w:r>
      <w:r w:rsidR="00E2613F">
        <w:rPr>
          <w:rFonts w:hint="cs"/>
          <w:b/>
          <w:sz w:val="17"/>
          <w:szCs w:val="17"/>
          <w:rtl/>
        </w:rPr>
        <w:t>ח</w:t>
      </w:r>
      <w:r w:rsidRPr="00B737AC">
        <w:rPr>
          <w:rFonts w:hint="cs"/>
          <w:b/>
          <w:sz w:val="17"/>
          <w:szCs w:val="17"/>
          <w:rtl/>
        </w:rPr>
        <w:t>' מופקד</w:t>
      </w:r>
      <w:r w:rsidRPr="00B737AC">
        <w:rPr>
          <w:b/>
          <w:sz w:val="17"/>
          <w:szCs w:val="17"/>
          <w:rtl/>
        </w:rPr>
        <w:t xml:space="preserve"> </w:t>
      </w:r>
      <w:r w:rsidRPr="00B737AC">
        <w:rPr>
          <w:rFonts w:hint="cs"/>
          <w:b/>
          <w:sz w:val="17"/>
          <w:szCs w:val="17"/>
          <w:rtl/>
        </w:rPr>
        <w:t>מטעם</w:t>
      </w:r>
      <w:r w:rsidRPr="00B737AC">
        <w:rPr>
          <w:b/>
          <w:sz w:val="17"/>
          <w:szCs w:val="17"/>
          <w:rtl/>
        </w:rPr>
        <w:t xml:space="preserve"> </w:t>
      </w:r>
      <w:r w:rsidRPr="00B737AC">
        <w:rPr>
          <w:rFonts w:hint="cs"/>
          <w:b/>
          <w:sz w:val="17"/>
          <w:szCs w:val="17"/>
          <w:rtl/>
        </w:rPr>
        <w:t>המועצה</w:t>
      </w:r>
      <w:r w:rsidRPr="00B737AC">
        <w:rPr>
          <w:b/>
          <w:sz w:val="17"/>
          <w:szCs w:val="17"/>
          <w:rtl/>
        </w:rPr>
        <w:t xml:space="preserve"> </w:t>
      </w:r>
      <w:r w:rsidRPr="00B737AC">
        <w:rPr>
          <w:rFonts w:hint="cs"/>
          <w:b/>
          <w:sz w:val="17"/>
          <w:szCs w:val="17"/>
          <w:rtl/>
        </w:rPr>
        <w:t>על</w:t>
      </w:r>
      <w:r w:rsidRPr="00B737AC">
        <w:rPr>
          <w:b/>
          <w:sz w:val="17"/>
          <w:szCs w:val="17"/>
          <w:rtl/>
        </w:rPr>
        <w:t xml:space="preserve"> </w:t>
      </w:r>
      <w:r w:rsidRPr="00B737AC">
        <w:rPr>
          <w:rFonts w:hint="cs"/>
          <w:b/>
          <w:sz w:val="17"/>
          <w:szCs w:val="17"/>
          <w:rtl/>
        </w:rPr>
        <w:t>שמונה בתי</w:t>
      </w:r>
      <w:r w:rsidRPr="00B737AC">
        <w:rPr>
          <w:b/>
          <w:sz w:val="17"/>
          <w:szCs w:val="17"/>
          <w:rtl/>
        </w:rPr>
        <w:t xml:space="preserve"> </w:t>
      </w:r>
      <w:r w:rsidRPr="00B737AC">
        <w:rPr>
          <w:rFonts w:hint="cs"/>
          <w:b/>
          <w:sz w:val="17"/>
          <w:szCs w:val="17"/>
          <w:rtl/>
        </w:rPr>
        <w:t>עסק</w:t>
      </w:r>
      <w:r w:rsidRPr="00B737AC">
        <w:rPr>
          <w:b/>
          <w:sz w:val="17"/>
          <w:szCs w:val="17"/>
          <w:rtl/>
        </w:rPr>
        <w:t xml:space="preserve">. </w:t>
      </w:r>
      <w:r w:rsidRPr="00B737AC">
        <w:rPr>
          <w:rFonts w:hint="cs"/>
          <w:b/>
          <w:sz w:val="17"/>
          <w:szCs w:val="17"/>
          <w:rtl/>
        </w:rPr>
        <w:t>נמצא</w:t>
      </w:r>
      <w:r w:rsidRPr="00B737AC">
        <w:rPr>
          <w:b/>
          <w:sz w:val="17"/>
          <w:szCs w:val="17"/>
          <w:rtl/>
        </w:rPr>
        <w:t xml:space="preserve"> </w:t>
      </w:r>
      <w:r w:rsidRPr="00B737AC">
        <w:rPr>
          <w:rFonts w:hint="cs"/>
          <w:b/>
          <w:sz w:val="17"/>
          <w:szCs w:val="17"/>
          <w:rtl/>
        </w:rPr>
        <w:t>כי</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דיווח</w:t>
      </w:r>
      <w:r w:rsidRPr="00B737AC">
        <w:rPr>
          <w:b/>
          <w:sz w:val="17"/>
          <w:szCs w:val="17"/>
          <w:rtl/>
        </w:rPr>
        <w:t xml:space="preserve"> </w:t>
      </w:r>
      <w:r w:rsidRPr="00B737AC">
        <w:rPr>
          <w:rFonts w:hint="cs"/>
          <w:b/>
          <w:sz w:val="17"/>
          <w:szCs w:val="17"/>
          <w:rtl/>
        </w:rPr>
        <w:t>באמצעות</w:t>
      </w:r>
      <w:r w:rsidRPr="00B737AC">
        <w:rPr>
          <w:b/>
          <w:sz w:val="17"/>
          <w:szCs w:val="17"/>
          <w:rtl/>
        </w:rPr>
        <w:t xml:space="preserve"> </w:t>
      </w:r>
      <w:r w:rsidRPr="00B737AC">
        <w:rPr>
          <w:rFonts w:hint="cs"/>
          <w:b/>
          <w:sz w:val="17"/>
          <w:szCs w:val="17"/>
          <w:rtl/>
        </w:rPr>
        <w:t>האפליקציה</w:t>
      </w:r>
      <w:r w:rsidRPr="00B737AC">
        <w:rPr>
          <w:b/>
          <w:sz w:val="17"/>
          <w:szCs w:val="17"/>
          <w:rtl/>
        </w:rPr>
        <w:t xml:space="preserve"> </w:t>
      </w:r>
      <w:r w:rsidRPr="00B737AC">
        <w:rPr>
          <w:rFonts w:hint="cs"/>
          <w:b/>
          <w:sz w:val="17"/>
          <w:szCs w:val="17"/>
          <w:rtl/>
        </w:rPr>
        <w:t>באופן</w:t>
      </w:r>
      <w:r w:rsidRPr="00B737AC">
        <w:rPr>
          <w:b/>
          <w:sz w:val="17"/>
          <w:szCs w:val="17"/>
          <w:rtl/>
        </w:rPr>
        <w:t xml:space="preserve"> </w:t>
      </w:r>
      <w:r w:rsidRPr="00B737AC">
        <w:rPr>
          <w:rFonts w:hint="cs"/>
          <w:b/>
          <w:sz w:val="17"/>
          <w:szCs w:val="17"/>
          <w:rtl/>
        </w:rPr>
        <w:t>חלקי</w:t>
      </w:r>
      <w:r w:rsidRPr="00B737AC">
        <w:rPr>
          <w:b/>
          <w:sz w:val="17"/>
          <w:szCs w:val="17"/>
          <w:rtl/>
        </w:rPr>
        <w:t xml:space="preserve"> </w:t>
      </w:r>
      <w:r w:rsidRPr="00B737AC">
        <w:rPr>
          <w:rFonts w:hint="cs"/>
          <w:b/>
          <w:sz w:val="17"/>
          <w:szCs w:val="17"/>
          <w:rtl/>
        </w:rPr>
        <w:t>ביותר</w:t>
      </w:r>
      <w:r w:rsidRPr="00B737AC">
        <w:rPr>
          <w:b/>
          <w:sz w:val="17"/>
          <w:szCs w:val="17"/>
          <w:rtl/>
        </w:rPr>
        <w:t xml:space="preserve"> </w:t>
      </w:r>
      <w:r w:rsidRPr="00B737AC">
        <w:rPr>
          <w:rFonts w:hint="cs"/>
          <w:b/>
          <w:sz w:val="17"/>
          <w:szCs w:val="17"/>
          <w:rtl/>
        </w:rPr>
        <w:t>על</w:t>
      </w:r>
      <w:r w:rsidRPr="00B737AC">
        <w:rPr>
          <w:b/>
          <w:sz w:val="17"/>
          <w:szCs w:val="17"/>
          <w:rtl/>
        </w:rPr>
        <w:t xml:space="preserve"> </w:t>
      </w:r>
      <w:r w:rsidRPr="00B737AC">
        <w:rPr>
          <w:rFonts w:hint="cs"/>
          <w:b/>
          <w:sz w:val="17"/>
          <w:szCs w:val="17"/>
          <w:rtl/>
        </w:rPr>
        <w:t>שעות</w:t>
      </w:r>
      <w:r w:rsidRPr="00B737AC">
        <w:rPr>
          <w:b/>
          <w:sz w:val="17"/>
          <w:szCs w:val="17"/>
          <w:rtl/>
        </w:rPr>
        <w:t xml:space="preserve"> </w:t>
      </w:r>
      <w:r w:rsidRPr="00B737AC">
        <w:rPr>
          <w:rFonts w:hint="cs"/>
          <w:b/>
          <w:sz w:val="17"/>
          <w:szCs w:val="17"/>
          <w:rtl/>
        </w:rPr>
        <w:t>ההשגחה</w:t>
      </w:r>
      <w:r w:rsidRPr="00B737AC">
        <w:rPr>
          <w:b/>
          <w:sz w:val="17"/>
          <w:szCs w:val="17"/>
          <w:rtl/>
        </w:rPr>
        <w:t xml:space="preserve"> </w:t>
      </w:r>
      <w:r w:rsidRPr="00B737AC">
        <w:rPr>
          <w:rFonts w:hint="cs"/>
          <w:b/>
          <w:sz w:val="17"/>
          <w:szCs w:val="17"/>
          <w:rtl/>
        </w:rPr>
        <w:t>שלו</w:t>
      </w:r>
      <w:r w:rsidRPr="00B737AC">
        <w:rPr>
          <w:b/>
          <w:sz w:val="17"/>
          <w:szCs w:val="17"/>
          <w:rtl/>
        </w:rPr>
        <w:t xml:space="preserve">. </w:t>
      </w:r>
      <w:r w:rsidRPr="00B737AC">
        <w:rPr>
          <w:rFonts w:hint="cs"/>
          <w:b/>
          <w:sz w:val="17"/>
          <w:szCs w:val="17"/>
          <w:rtl/>
        </w:rPr>
        <w:t>במאי 2016 הוא</w:t>
      </w:r>
      <w:r w:rsidRPr="00B737AC">
        <w:rPr>
          <w:b/>
          <w:sz w:val="17"/>
          <w:szCs w:val="17"/>
          <w:rtl/>
        </w:rPr>
        <w:t xml:space="preserve"> </w:t>
      </w:r>
      <w:r w:rsidRPr="00B737AC">
        <w:rPr>
          <w:rFonts w:hint="cs"/>
          <w:b/>
          <w:sz w:val="17"/>
          <w:szCs w:val="17"/>
          <w:rtl/>
        </w:rPr>
        <w:t>דיווח</w:t>
      </w:r>
      <w:r w:rsidRPr="00B737AC">
        <w:rPr>
          <w:b/>
          <w:sz w:val="17"/>
          <w:szCs w:val="17"/>
          <w:rtl/>
        </w:rPr>
        <w:t xml:space="preserve"> </w:t>
      </w:r>
      <w:r w:rsidRPr="00B737AC">
        <w:rPr>
          <w:rFonts w:hint="cs"/>
          <w:b/>
          <w:sz w:val="17"/>
          <w:szCs w:val="17"/>
          <w:rtl/>
        </w:rPr>
        <w:t>על</w:t>
      </w:r>
      <w:r w:rsidRPr="00B737AC">
        <w:rPr>
          <w:b/>
          <w:sz w:val="17"/>
          <w:szCs w:val="17"/>
          <w:rtl/>
        </w:rPr>
        <w:t xml:space="preserve"> </w:t>
      </w:r>
      <w:r w:rsidRPr="00B737AC">
        <w:rPr>
          <w:rFonts w:hint="cs"/>
          <w:b/>
          <w:sz w:val="17"/>
          <w:szCs w:val="17"/>
          <w:rtl/>
        </w:rPr>
        <w:t>נוכחות</w:t>
      </w:r>
      <w:r w:rsidRPr="00B737AC">
        <w:rPr>
          <w:b/>
          <w:sz w:val="17"/>
          <w:szCs w:val="17"/>
          <w:rtl/>
        </w:rPr>
        <w:t xml:space="preserve"> </w:t>
      </w:r>
      <w:r w:rsidRPr="00B737AC">
        <w:rPr>
          <w:rFonts w:hint="cs"/>
          <w:b/>
          <w:sz w:val="17"/>
          <w:szCs w:val="17"/>
          <w:rtl/>
        </w:rPr>
        <w:t>רק</w:t>
      </w:r>
      <w:r w:rsidRPr="00B737AC">
        <w:rPr>
          <w:b/>
          <w:sz w:val="17"/>
          <w:szCs w:val="17"/>
          <w:rtl/>
        </w:rPr>
        <w:t xml:space="preserve"> </w:t>
      </w:r>
      <w:r w:rsidRPr="00B737AC">
        <w:rPr>
          <w:rFonts w:hint="cs"/>
          <w:b/>
          <w:sz w:val="17"/>
          <w:szCs w:val="17"/>
          <w:rtl/>
        </w:rPr>
        <w:t>בשישה</w:t>
      </w:r>
      <w:r w:rsidRPr="00B737AC">
        <w:rPr>
          <w:b/>
          <w:sz w:val="17"/>
          <w:szCs w:val="17"/>
          <w:rtl/>
        </w:rPr>
        <w:t xml:space="preserve"> </w:t>
      </w:r>
      <w:r w:rsidRPr="00B737AC">
        <w:rPr>
          <w:rFonts w:hint="cs"/>
          <w:b/>
          <w:sz w:val="17"/>
          <w:szCs w:val="17"/>
          <w:rtl/>
        </w:rPr>
        <w:t>בתי</w:t>
      </w:r>
      <w:r w:rsidRPr="00B737AC">
        <w:rPr>
          <w:b/>
          <w:sz w:val="17"/>
          <w:szCs w:val="17"/>
          <w:rtl/>
        </w:rPr>
        <w:t xml:space="preserve"> </w:t>
      </w:r>
      <w:r w:rsidRPr="00B737AC">
        <w:rPr>
          <w:rFonts w:hint="cs"/>
          <w:b/>
          <w:sz w:val="17"/>
          <w:szCs w:val="17"/>
          <w:rtl/>
        </w:rPr>
        <w:t>עסק</w:t>
      </w:r>
      <w:r w:rsidRPr="00B737AC">
        <w:rPr>
          <w:b/>
          <w:sz w:val="17"/>
          <w:szCs w:val="17"/>
          <w:rtl/>
        </w:rPr>
        <w:t xml:space="preserve">, </w:t>
      </w:r>
      <w:r w:rsidRPr="00B737AC">
        <w:rPr>
          <w:rFonts w:hint="cs"/>
          <w:b/>
          <w:sz w:val="17"/>
          <w:szCs w:val="17"/>
          <w:rtl/>
        </w:rPr>
        <w:t>שמהם</w:t>
      </w:r>
      <w:r w:rsidRPr="00B737AC">
        <w:rPr>
          <w:b/>
          <w:sz w:val="17"/>
          <w:szCs w:val="17"/>
          <w:rtl/>
        </w:rPr>
        <w:t xml:space="preserve"> </w:t>
      </w:r>
      <w:r w:rsidRPr="00B737AC">
        <w:rPr>
          <w:rFonts w:hint="cs"/>
          <w:b/>
          <w:sz w:val="17"/>
          <w:szCs w:val="17"/>
          <w:rtl/>
        </w:rPr>
        <w:t>היו</w:t>
      </w:r>
      <w:r w:rsidRPr="00B737AC">
        <w:rPr>
          <w:b/>
          <w:sz w:val="17"/>
          <w:szCs w:val="17"/>
          <w:rtl/>
        </w:rPr>
        <w:t xml:space="preserve"> </w:t>
      </w:r>
      <w:r w:rsidRPr="00B737AC">
        <w:rPr>
          <w:rFonts w:hint="cs"/>
          <w:b/>
          <w:sz w:val="17"/>
          <w:szCs w:val="17"/>
          <w:rtl/>
        </w:rPr>
        <w:t>אמורים</w:t>
      </w:r>
      <w:r w:rsidRPr="00B737AC">
        <w:rPr>
          <w:b/>
          <w:sz w:val="17"/>
          <w:szCs w:val="17"/>
          <w:rtl/>
        </w:rPr>
        <w:t xml:space="preserve"> </w:t>
      </w:r>
      <w:r w:rsidRPr="00B737AC">
        <w:rPr>
          <w:rFonts w:hint="cs"/>
          <w:b/>
          <w:sz w:val="17"/>
          <w:szCs w:val="17"/>
          <w:rtl/>
        </w:rPr>
        <w:t>להתקבל</w:t>
      </w:r>
      <w:r w:rsidRPr="00B737AC">
        <w:rPr>
          <w:b/>
          <w:sz w:val="17"/>
          <w:szCs w:val="17"/>
          <w:rtl/>
        </w:rPr>
        <w:t xml:space="preserve"> 132 </w:t>
      </w:r>
      <w:r w:rsidRPr="00B737AC">
        <w:rPr>
          <w:rFonts w:hint="cs"/>
          <w:b/>
          <w:sz w:val="17"/>
          <w:szCs w:val="17"/>
          <w:rtl/>
        </w:rPr>
        <w:t>דיווחי</w:t>
      </w:r>
      <w:r w:rsidRPr="00B737AC">
        <w:rPr>
          <w:b/>
          <w:sz w:val="17"/>
          <w:szCs w:val="17"/>
          <w:rtl/>
        </w:rPr>
        <w:t xml:space="preserve"> </w:t>
      </w:r>
      <w:r w:rsidRPr="00B737AC">
        <w:rPr>
          <w:rFonts w:hint="cs"/>
          <w:b/>
          <w:sz w:val="17"/>
          <w:szCs w:val="17"/>
          <w:rtl/>
        </w:rPr>
        <w:t>נוכחות</w:t>
      </w:r>
      <w:r>
        <w:rPr>
          <w:rStyle w:val="FootnoteReference0"/>
          <w:b/>
          <w:sz w:val="17"/>
          <w:szCs w:val="17"/>
          <w:rtl/>
        </w:rPr>
        <w:footnoteReference w:id="34"/>
      </w:r>
      <w:r w:rsidRPr="00B737AC">
        <w:rPr>
          <w:b/>
          <w:sz w:val="17"/>
          <w:szCs w:val="17"/>
          <w:rtl/>
        </w:rPr>
        <w:t xml:space="preserve">. </w:t>
      </w:r>
      <w:r w:rsidRPr="00B737AC">
        <w:rPr>
          <w:rFonts w:hint="cs"/>
          <w:b/>
          <w:sz w:val="17"/>
          <w:szCs w:val="17"/>
          <w:rtl/>
        </w:rPr>
        <w:t>בשמונה</w:t>
      </w:r>
      <w:r w:rsidRPr="00B737AC">
        <w:rPr>
          <w:b/>
          <w:sz w:val="17"/>
          <w:szCs w:val="17"/>
          <w:rtl/>
        </w:rPr>
        <w:t xml:space="preserve"> </w:t>
      </w:r>
      <w:r w:rsidRPr="00B737AC">
        <w:rPr>
          <w:rFonts w:hint="cs"/>
          <w:b/>
          <w:sz w:val="17"/>
          <w:szCs w:val="17"/>
          <w:rtl/>
        </w:rPr>
        <w:t>(36%) מ-</w:t>
      </w:r>
      <w:r w:rsidRPr="00B737AC">
        <w:rPr>
          <w:b/>
          <w:sz w:val="17"/>
          <w:szCs w:val="17"/>
          <w:rtl/>
        </w:rPr>
        <w:t xml:space="preserve">22 </w:t>
      </w:r>
      <w:r w:rsidRPr="00B737AC">
        <w:rPr>
          <w:rFonts w:hint="cs"/>
          <w:b/>
          <w:sz w:val="17"/>
          <w:szCs w:val="17"/>
          <w:rtl/>
        </w:rPr>
        <w:t>ימי</w:t>
      </w:r>
      <w:r w:rsidRPr="00B737AC">
        <w:rPr>
          <w:b/>
          <w:sz w:val="17"/>
          <w:szCs w:val="17"/>
          <w:rtl/>
        </w:rPr>
        <w:t xml:space="preserve"> </w:t>
      </w:r>
      <w:r w:rsidRPr="00B737AC">
        <w:rPr>
          <w:rFonts w:hint="cs"/>
          <w:b/>
          <w:sz w:val="17"/>
          <w:szCs w:val="17"/>
          <w:rtl/>
        </w:rPr>
        <w:t>העבודה</w:t>
      </w:r>
      <w:r w:rsidRPr="00B737AC">
        <w:rPr>
          <w:b/>
          <w:sz w:val="17"/>
          <w:szCs w:val="17"/>
          <w:rtl/>
        </w:rPr>
        <w:t xml:space="preserve"> </w:t>
      </w:r>
      <w:r w:rsidRPr="00B737AC">
        <w:rPr>
          <w:rFonts w:hint="cs"/>
          <w:b/>
          <w:sz w:val="17"/>
          <w:szCs w:val="17"/>
          <w:rtl/>
        </w:rPr>
        <w:t>באותו</w:t>
      </w:r>
      <w:r w:rsidRPr="00B737AC">
        <w:rPr>
          <w:b/>
          <w:sz w:val="17"/>
          <w:szCs w:val="17"/>
          <w:rtl/>
        </w:rPr>
        <w:t xml:space="preserve"> </w:t>
      </w:r>
      <w:r w:rsidRPr="00B737AC">
        <w:rPr>
          <w:rFonts w:hint="cs"/>
          <w:b/>
          <w:sz w:val="17"/>
          <w:szCs w:val="17"/>
          <w:rtl/>
        </w:rPr>
        <w:t>חודש</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כלל</w:t>
      </w:r>
      <w:r w:rsidRPr="00B737AC">
        <w:rPr>
          <w:b/>
          <w:sz w:val="17"/>
          <w:szCs w:val="17"/>
          <w:rtl/>
        </w:rPr>
        <w:t xml:space="preserve"> </w:t>
      </w:r>
      <w:r w:rsidRPr="00B737AC">
        <w:rPr>
          <w:rFonts w:hint="cs"/>
          <w:b/>
          <w:sz w:val="17"/>
          <w:szCs w:val="17"/>
          <w:rtl/>
        </w:rPr>
        <w:t>לא</w:t>
      </w:r>
      <w:r w:rsidRPr="00B737AC">
        <w:rPr>
          <w:b/>
          <w:sz w:val="17"/>
          <w:szCs w:val="17"/>
          <w:rtl/>
        </w:rPr>
        <w:t xml:space="preserve"> </w:t>
      </w:r>
      <w:r w:rsidRPr="00B737AC">
        <w:rPr>
          <w:rFonts w:hint="cs"/>
          <w:b/>
          <w:sz w:val="17"/>
          <w:szCs w:val="17"/>
          <w:rtl/>
        </w:rPr>
        <w:t>דיווח</w:t>
      </w:r>
      <w:r w:rsidRPr="00B737AC">
        <w:rPr>
          <w:b/>
          <w:sz w:val="17"/>
          <w:szCs w:val="17"/>
          <w:rtl/>
        </w:rPr>
        <w:t xml:space="preserve"> </w:t>
      </w:r>
      <w:r w:rsidRPr="00B737AC">
        <w:rPr>
          <w:rFonts w:hint="cs"/>
          <w:b/>
          <w:sz w:val="17"/>
          <w:szCs w:val="17"/>
          <w:rtl/>
        </w:rPr>
        <w:t>באמצעות מערכת הדיווח מבתי</w:t>
      </w:r>
      <w:r w:rsidRPr="00B737AC">
        <w:rPr>
          <w:b/>
          <w:sz w:val="17"/>
          <w:szCs w:val="17"/>
          <w:rtl/>
        </w:rPr>
        <w:t xml:space="preserve"> </w:t>
      </w:r>
      <w:r w:rsidRPr="00B737AC">
        <w:rPr>
          <w:rFonts w:hint="cs"/>
          <w:b/>
          <w:sz w:val="17"/>
          <w:szCs w:val="17"/>
          <w:rtl/>
        </w:rPr>
        <w:t>העסק</w:t>
      </w:r>
      <w:r w:rsidRPr="00B737AC">
        <w:rPr>
          <w:b/>
          <w:sz w:val="17"/>
          <w:szCs w:val="17"/>
          <w:rtl/>
        </w:rPr>
        <w:t xml:space="preserve">. </w:t>
      </w:r>
      <w:r w:rsidRPr="00B737AC">
        <w:rPr>
          <w:rFonts w:hint="cs"/>
          <w:b/>
          <w:sz w:val="17"/>
          <w:szCs w:val="17"/>
          <w:rtl/>
        </w:rPr>
        <w:t>ב</w:t>
      </w:r>
      <w:r w:rsidRPr="00B737AC">
        <w:rPr>
          <w:b/>
          <w:sz w:val="17"/>
          <w:szCs w:val="17"/>
          <w:rtl/>
        </w:rPr>
        <w:t xml:space="preserve">-14 </w:t>
      </w:r>
      <w:r w:rsidRPr="00B737AC">
        <w:rPr>
          <w:rFonts w:hint="cs"/>
          <w:b/>
          <w:sz w:val="17"/>
          <w:szCs w:val="17"/>
          <w:rtl/>
        </w:rPr>
        <w:t>ימי</w:t>
      </w:r>
      <w:r w:rsidRPr="00B737AC">
        <w:rPr>
          <w:b/>
          <w:sz w:val="17"/>
          <w:szCs w:val="17"/>
          <w:rtl/>
        </w:rPr>
        <w:t xml:space="preserve"> </w:t>
      </w:r>
      <w:r w:rsidRPr="00B737AC">
        <w:rPr>
          <w:rFonts w:hint="cs"/>
          <w:b/>
          <w:sz w:val="17"/>
          <w:szCs w:val="17"/>
          <w:rtl/>
        </w:rPr>
        <w:t>העבודה</w:t>
      </w:r>
      <w:r w:rsidRPr="00B737AC">
        <w:rPr>
          <w:b/>
          <w:sz w:val="17"/>
          <w:szCs w:val="17"/>
          <w:rtl/>
        </w:rPr>
        <w:t xml:space="preserve"> </w:t>
      </w:r>
      <w:r w:rsidR="00B87460">
        <w:rPr>
          <w:rFonts w:hint="cs"/>
          <w:b/>
          <w:sz w:val="17"/>
          <w:szCs w:val="17"/>
          <w:rtl/>
        </w:rPr>
        <w:t>ש</w:t>
      </w:r>
      <w:r w:rsidRPr="00B737AC" w:rsidR="00B87460">
        <w:rPr>
          <w:rFonts w:hint="cs"/>
          <w:b/>
          <w:sz w:val="17"/>
          <w:szCs w:val="17"/>
          <w:rtl/>
        </w:rPr>
        <w:t>בהם</w:t>
      </w:r>
      <w:r w:rsidRPr="00B737AC" w:rsidR="00B87460">
        <w:rPr>
          <w:b/>
          <w:sz w:val="17"/>
          <w:szCs w:val="17"/>
          <w:rtl/>
        </w:rPr>
        <w:t xml:space="preserve"> </w:t>
      </w:r>
      <w:r w:rsidRPr="00B737AC">
        <w:rPr>
          <w:rFonts w:hint="cs"/>
          <w:b/>
          <w:sz w:val="17"/>
          <w:szCs w:val="17"/>
          <w:rtl/>
        </w:rPr>
        <w:t>נכח</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היה</w:t>
      </w:r>
      <w:r w:rsidRPr="00B737AC">
        <w:rPr>
          <w:b/>
          <w:sz w:val="17"/>
          <w:szCs w:val="17"/>
          <w:rtl/>
        </w:rPr>
        <w:t xml:space="preserve"> </w:t>
      </w:r>
      <w:r w:rsidRPr="00B737AC">
        <w:rPr>
          <w:rFonts w:hint="cs"/>
          <w:b/>
          <w:sz w:val="17"/>
          <w:szCs w:val="17"/>
          <w:rtl/>
        </w:rPr>
        <w:t>אמור</w:t>
      </w:r>
      <w:r w:rsidRPr="00B737AC">
        <w:rPr>
          <w:b/>
          <w:sz w:val="17"/>
          <w:szCs w:val="17"/>
          <w:rtl/>
        </w:rPr>
        <w:t xml:space="preserve"> </w:t>
      </w:r>
      <w:r w:rsidRPr="00B737AC">
        <w:rPr>
          <w:rFonts w:hint="cs"/>
          <w:b/>
          <w:sz w:val="17"/>
          <w:szCs w:val="17"/>
          <w:rtl/>
        </w:rPr>
        <w:t>לדווח</w:t>
      </w:r>
      <w:r w:rsidRPr="00B737AC">
        <w:rPr>
          <w:b/>
          <w:sz w:val="17"/>
          <w:szCs w:val="17"/>
          <w:rtl/>
        </w:rPr>
        <w:t xml:space="preserve"> </w:t>
      </w:r>
      <w:r w:rsidRPr="00B737AC">
        <w:rPr>
          <w:rFonts w:hint="cs"/>
          <w:b/>
          <w:sz w:val="17"/>
          <w:szCs w:val="17"/>
          <w:rtl/>
        </w:rPr>
        <w:t>משישה</w:t>
      </w:r>
      <w:r w:rsidRPr="00B737AC">
        <w:rPr>
          <w:b/>
          <w:sz w:val="17"/>
          <w:szCs w:val="17"/>
          <w:rtl/>
        </w:rPr>
        <w:t xml:space="preserve"> </w:t>
      </w:r>
      <w:r w:rsidRPr="00B737AC">
        <w:rPr>
          <w:rFonts w:hint="cs"/>
          <w:b/>
          <w:sz w:val="17"/>
          <w:szCs w:val="17"/>
          <w:rtl/>
        </w:rPr>
        <w:t>בתי</w:t>
      </w:r>
      <w:r w:rsidRPr="00B737AC">
        <w:rPr>
          <w:b/>
          <w:sz w:val="17"/>
          <w:szCs w:val="17"/>
          <w:rtl/>
        </w:rPr>
        <w:t xml:space="preserve"> </w:t>
      </w:r>
      <w:r w:rsidRPr="00B737AC">
        <w:rPr>
          <w:rFonts w:hint="cs"/>
          <w:b/>
          <w:sz w:val="17"/>
          <w:szCs w:val="17"/>
          <w:rtl/>
        </w:rPr>
        <w:t>העסק</w:t>
      </w:r>
      <w:r w:rsidRPr="00B737AC">
        <w:rPr>
          <w:b/>
          <w:sz w:val="17"/>
          <w:szCs w:val="17"/>
          <w:rtl/>
        </w:rPr>
        <w:t xml:space="preserve"> </w:t>
      </w:r>
      <w:r w:rsidRPr="00B737AC">
        <w:rPr>
          <w:rFonts w:hint="cs"/>
          <w:b/>
          <w:sz w:val="17"/>
          <w:szCs w:val="17"/>
          <w:rtl/>
        </w:rPr>
        <w:t>על</w:t>
      </w:r>
      <w:r w:rsidRPr="00B737AC">
        <w:rPr>
          <w:b/>
          <w:sz w:val="17"/>
          <w:szCs w:val="17"/>
          <w:rtl/>
        </w:rPr>
        <w:t xml:space="preserve"> 84 </w:t>
      </w:r>
      <w:r w:rsidRPr="00B737AC">
        <w:rPr>
          <w:rFonts w:hint="cs"/>
          <w:b/>
          <w:sz w:val="17"/>
          <w:szCs w:val="17"/>
          <w:rtl/>
        </w:rPr>
        <w:t>ביקורים</w:t>
      </w:r>
      <w:r>
        <w:rPr>
          <w:rStyle w:val="FootnoteReference0"/>
          <w:b/>
          <w:sz w:val="17"/>
          <w:szCs w:val="17"/>
          <w:rtl/>
        </w:rPr>
        <w:footnoteReference w:id="35"/>
      </w:r>
      <w:r w:rsidRPr="00B737AC">
        <w:rPr>
          <w:b/>
          <w:sz w:val="17"/>
          <w:szCs w:val="17"/>
          <w:rtl/>
        </w:rPr>
        <w:t xml:space="preserve">, </w:t>
      </w:r>
      <w:r w:rsidRPr="00B737AC">
        <w:rPr>
          <w:rFonts w:hint="cs"/>
          <w:b/>
          <w:sz w:val="17"/>
          <w:szCs w:val="17"/>
          <w:rtl/>
        </w:rPr>
        <w:t>אך</w:t>
      </w:r>
      <w:r w:rsidRPr="00B737AC">
        <w:rPr>
          <w:b/>
          <w:sz w:val="17"/>
          <w:szCs w:val="17"/>
          <w:rtl/>
        </w:rPr>
        <w:t xml:space="preserve"> </w:t>
      </w:r>
      <w:r w:rsidRPr="00B737AC">
        <w:rPr>
          <w:rFonts w:hint="cs"/>
          <w:b/>
          <w:sz w:val="17"/>
          <w:szCs w:val="17"/>
          <w:rtl/>
        </w:rPr>
        <w:t>בפועל</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דיווח</w:t>
      </w:r>
      <w:r w:rsidRPr="00B737AC">
        <w:rPr>
          <w:b/>
          <w:sz w:val="17"/>
          <w:szCs w:val="17"/>
          <w:rtl/>
        </w:rPr>
        <w:t xml:space="preserve"> </w:t>
      </w:r>
      <w:r w:rsidRPr="00B737AC">
        <w:rPr>
          <w:rFonts w:hint="cs"/>
          <w:b/>
          <w:sz w:val="17"/>
          <w:szCs w:val="17"/>
          <w:rtl/>
        </w:rPr>
        <w:t>על</w:t>
      </w:r>
      <w:r w:rsidRPr="00B737AC">
        <w:rPr>
          <w:b/>
          <w:sz w:val="17"/>
          <w:szCs w:val="17"/>
          <w:rtl/>
        </w:rPr>
        <w:t xml:space="preserve"> 70 </w:t>
      </w:r>
      <w:r w:rsidRPr="00B737AC">
        <w:rPr>
          <w:rFonts w:hint="cs"/>
          <w:b/>
          <w:sz w:val="17"/>
          <w:szCs w:val="17"/>
          <w:rtl/>
        </w:rPr>
        <w:t>ביקורים</w:t>
      </w:r>
      <w:r w:rsidRPr="00B737AC">
        <w:rPr>
          <w:b/>
          <w:sz w:val="17"/>
          <w:szCs w:val="17"/>
          <w:rtl/>
        </w:rPr>
        <w:t xml:space="preserve"> (83%). </w:t>
      </w:r>
      <w:r w:rsidRPr="00B737AC">
        <w:rPr>
          <w:rFonts w:hint="cs"/>
          <w:b/>
          <w:sz w:val="17"/>
          <w:szCs w:val="17"/>
          <w:rtl/>
        </w:rPr>
        <w:t>יתר על כן</w:t>
      </w:r>
      <w:r w:rsidRPr="00B737AC">
        <w:rPr>
          <w:b/>
          <w:sz w:val="17"/>
          <w:szCs w:val="17"/>
          <w:rtl/>
        </w:rPr>
        <w:t xml:space="preserve">, </w:t>
      </w:r>
      <w:r w:rsidRPr="00B737AC">
        <w:rPr>
          <w:rFonts w:hint="cs"/>
          <w:b/>
          <w:sz w:val="17"/>
          <w:szCs w:val="17"/>
          <w:rtl/>
        </w:rPr>
        <w:t>באותם</w:t>
      </w:r>
      <w:r w:rsidRPr="00B737AC">
        <w:rPr>
          <w:b/>
          <w:sz w:val="17"/>
          <w:szCs w:val="17"/>
          <w:rtl/>
        </w:rPr>
        <w:t xml:space="preserve"> </w:t>
      </w:r>
      <w:r w:rsidRPr="00B737AC">
        <w:rPr>
          <w:rFonts w:hint="cs"/>
          <w:b/>
          <w:sz w:val="17"/>
          <w:szCs w:val="17"/>
          <w:rtl/>
        </w:rPr>
        <w:t>שישה</w:t>
      </w:r>
      <w:r w:rsidRPr="00B737AC">
        <w:rPr>
          <w:b/>
          <w:sz w:val="17"/>
          <w:szCs w:val="17"/>
          <w:rtl/>
        </w:rPr>
        <w:t xml:space="preserve"> </w:t>
      </w:r>
      <w:r w:rsidRPr="00B737AC">
        <w:rPr>
          <w:rFonts w:hint="cs"/>
          <w:b/>
          <w:sz w:val="17"/>
          <w:szCs w:val="17"/>
          <w:rtl/>
        </w:rPr>
        <w:t>בתי</w:t>
      </w:r>
      <w:r w:rsidRPr="00B737AC">
        <w:rPr>
          <w:b/>
          <w:sz w:val="17"/>
          <w:szCs w:val="17"/>
          <w:rtl/>
        </w:rPr>
        <w:t xml:space="preserve"> </w:t>
      </w:r>
      <w:r w:rsidRPr="00B737AC">
        <w:rPr>
          <w:rFonts w:hint="cs"/>
          <w:b/>
          <w:sz w:val="17"/>
          <w:szCs w:val="17"/>
          <w:rtl/>
        </w:rPr>
        <w:t>עסק</w:t>
      </w:r>
      <w:r w:rsidRPr="00B737AC">
        <w:rPr>
          <w:b/>
          <w:sz w:val="17"/>
          <w:szCs w:val="17"/>
          <w:rtl/>
        </w:rPr>
        <w:t xml:space="preserve"> </w:t>
      </w:r>
      <w:r w:rsidRPr="00B737AC">
        <w:rPr>
          <w:rFonts w:hint="cs"/>
          <w:b/>
          <w:sz w:val="17"/>
          <w:szCs w:val="17"/>
          <w:rtl/>
        </w:rPr>
        <w:t>שלגביהם</w:t>
      </w:r>
      <w:r w:rsidRPr="00B737AC">
        <w:rPr>
          <w:b/>
          <w:sz w:val="17"/>
          <w:szCs w:val="17"/>
          <w:rtl/>
        </w:rPr>
        <w:t xml:space="preserve"> </w:t>
      </w:r>
      <w:r w:rsidRPr="00B737AC">
        <w:rPr>
          <w:rFonts w:hint="cs"/>
          <w:b/>
          <w:sz w:val="17"/>
          <w:szCs w:val="17"/>
          <w:rtl/>
        </w:rPr>
        <w:t xml:space="preserve">דיווח, שיקפו דיווחי הנוכחות באמצעות מערכת הדיווח הממוחשבת </w:t>
      </w:r>
      <w:r w:rsidR="00E2613F">
        <w:rPr>
          <w:rFonts w:hint="cs"/>
          <w:b/>
          <w:sz w:val="17"/>
          <w:szCs w:val="17"/>
          <w:rtl/>
        </w:rPr>
        <w:t xml:space="preserve">בממוצע </w:t>
      </w:r>
      <w:r w:rsidRPr="00B737AC">
        <w:rPr>
          <w:rFonts w:hint="cs"/>
          <w:b/>
          <w:sz w:val="17"/>
          <w:szCs w:val="17"/>
          <w:rtl/>
        </w:rPr>
        <w:t>כ</w:t>
      </w:r>
      <w:r w:rsidRPr="00B737AC">
        <w:rPr>
          <w:b/>
          <w:sz w:val="17"/>
          <w:szCs w:val="17"/>
          <w:rtl/>
        </w:rPr>
        <w:t xml:space="preserve">-24% </w:t>
      </w:r>
      <w:r w:rsidRPr="00B737AC">
        <w:rPr>
          <w:rFonts w:hint="cs"/>
          <w:b/>
          <w:sz w:val="17"/>
          <w:szCs w:val="17"/>
          <w:rtl/>
        </w:rPr>
        <w:t>בלבד</w:t>
      </w:r>
      <w:r w:rsidRPr="00B737AC">
        <w:rPr>
          <w:b/>
          <w:sz w:val="17"/>
          <w:szCs w:val="17"/>
          <w:rtl/>
        </w:rPr>
        <w:t xml:space="preserve"> </w:t>
      </w:r>
      <w:r w:rsidRPr="00B737AC">
        <w:rPr>
          <w:rFonts w:hint="cs"/>
          <w:b/>
          <w:sz w:val="17"/>
          <w:szCs w:val="17"/>
          <w:rtl/>
        </w:rPr>
        <w:t>מתקן</w:t>
      </w:r>
      <w:r w:rsidRPr="00B737AC">
        <w:rPr>
          <w:b/>
          <w:sz w:val="17"/>
          <w:szCs w:val="17"/>
          <w:rtl/>
        </w:rPr>
        <w:t xml:space="preserve"> </w:t>
      </w:r>
      <w:r w:rsidRPr="00B737AC">
        <w:rPr>
          <w:rFonts w:hint="cs"/>
          <w:b/>
          <w:sz w:val="17"/>
          <w:szCs w:val="17"/>
          <w:rtl/>
        </w:rPr>
        <w:t>זמן</w:t>
      </w:r>
      <w:r w:rsidRPr="00B737AC">
        <w:rPr>
          <w:b/>
          <w:sz w:val="17"/>
          <w:szCs w:val="17"/>
          <w:rtl/>
        </w:rPr>
        <w:t xml:space="preserve"> </w:t>
      </w:r>
      <w:r w:rsidRPr="00B737AC">
        <w:rPr>
          <w:rFonts w:hint="cs"/>
          <w:b/>
          <w:sz w:val="17"/>
          <w:szCs w:val="17"/>
          <w:rtl/>
        </w:rPr>
        <w:t>ההשגחה</w:t>
      </w:r>
      <w:r w:rsidRPr="00B737AC">
        <w:rPr>
          <w:b/>
          <w:sz w:val="17"/>
          <w:szCs w:val="17"/>
          <w:rtl/>
        </w:rPr>
        <w:t xml:space="preserve"> </w:t>
      </w:r>
      <w:r w:rsidRPr="00B737AC">
        <w:rPr>
          <w:rFonts w:hint="cs"/>
          <w:b/>
          <w:sz w:val="17"/>
          <w:szCs w:val="17"/>
          <w:rtl/>
        </w:rPr>
        <w:t>שנקבע,</w:t>
      </w:r>
      <w:r w:rsidRPr="00B737AC">
        <w:rPr>
          <w:b/>
          <w:sz w:val="17"/>
          <w:szCs w:val="17"/>
          <w:rtl/>
        </w:rPr>
        <w:t xml:space="preserve"> </w:t>
      </w:r>
      <w:r w:rsidRPr="00B737AC">
        <w:rPr>
          <w:rFonts w:hint="cs"/>
          <w:b/>
          <w:sz w:val="17"/>
          <w:szCs w:val="17"/>
          <w:rtl/>
        </w:rPr>
        <w:t>ובשלושה</w:t>
      </w:r>
      <w:r w:rsidRPr="00B737AC">
        <w:rPr>
          <w:b/>
          <w:sz w:val="17"/>
          <w:szCs w:val="17"/>
          <w:rtl/>
        </w:rPr>
        <w:t xml:space="preserve"> </w:t>
      </w:r>
      <w:r w:rsidRPr="00B737AC">
        <w:rPr>
          <w:rFonts w:hint="cs"/>
          <w:b/>
          <w:sz w:val="17"/>
          <w:szCs w:val="17"/>
          <w:rtl/>
        </w:rPr>
        <w:t>מהם</w:t>
      </w:r>
      <w:r w:rsidRPr="00B737AC">
        <w:rPr>
          <w:b/>
          <w:sz w:val="17"/>
          <w:szCs w:val="17"/>
          <w:rtl/>
        </w:rPr>
        <w:t xml:space="preserve"> </w:t>
      </w:r>
      <w:r w:rsidRPr="00B737AC">
        <w:rPr>
          <w:rFonts w:hint="cs"/>
          <w:b/>
          <w:sz w:val="17"/>
          <w:szCs w:val="17"/>
          <w:rtl/>
        </w:rPr>
        <w:t xml:space="preserve">שיקפו הדיווחים </w:t>
      </w:r>
      <w:r w:rsidRPr="00B737AC">
        <w:rPr>
          <w:b/>
          <w:sz w:val="17"/>
          <w:szCs w:val="17"/>
          <w:rtl/>
        </w:rPr>
        <w:t xml:space="preserve">21%-8% </w:t>
      </w:r>
      <w:r w:rsidRPr="00B737AC">
        <w:rPr>
          <w:rFonts w:hint="cs"/>
          <w:b/>
          <w:sz w:val="17"/>
          <w:szCs w:val="17"/>
          <w:rtl/>
        </w:rPr>
        <w:t>בלבד</w:t>
      </w:r>
      <w:r w:rsidRPr="00B737AC">
        <w:rPr>
          <w:b/>
          <w:sz w:val="17"/>
          <w:szCs w:val="17"/>
          <w:rtl/>
        </w:rPr>
        <w:t xml:space="preserve"> </w:t>
      </w:r>
      <w:r w:rsidRPr="00B737AC">
        <w:rPr>
          <w:rFonts w:hint="cs"/>
          <w:b/>
          <w:sz w:val="17"/>
          <w:szCs w:val="17"/>
          <w:rtl/>
        </w:rPr>
        <w:t>מתקן</w:t>
      </w:r>
      <w:r w:rsidRPr="00B737AC">
        <w:rPr>
          <w:b/>
          <w:sz w:val="17"/>
          <w:szCs w:val="17"/>
          <w:rtl/>
        </w:rPr>
        <w:t xml:space="preserve"> </w:t>
      </w:r>
      <w:r w:rsidRPr="00B737AC">
        <w:rPr>
          <w:rFonts w:hint="cs"/>
          <w:b/>
          <w:sz w:val="17"/>
          <w:szCs w:val="17"/>
          <w:rtl/>
        </w:rPr>
        <w:t>זמן</w:t>
      </w:r>
      <w:r w:rsidRPr="00B737AC">
        <w:rPr>
          <w:b/>
          <w:sz w:val="17"/>
          <w:szCs w:val="17"/>
          <w:rtl/>
        </w:rPr>
        <w:t xml:space="preserve"> </w:t>
      </w:r>
      <w:r w:rsidRPr="00B737AC">
        <w:rPr>
          <w:rFonts w:hint="cs"/>
          <w:b/>
          <w:sz w:val="17"/>
          <w:szCs w:val="17"/>
          <w:rtl/>
        </w:rPr>
        <w:t>ההשגחה</w:t>
      </w:r>
      <w:r w:rsidRPr="00B737AC">
        <w:rPr>
          <w:b/>
          <w:sz w:val="17"/>
          <w:szCs w:val="17"/>
          <w:rtl/>
        </w:rPr>
        <w:t xml:space="preserve"> </w:t>
      </w:r>
      <w:r w:rsidRPr="00B737AC">
        <w:rPr>
          <w:rFonts w:hint="cs"/>
          <w:b/>
          <w:sz w:val="17"/>
          <w:szCs w:val="17"/>
          <w:rtl/>
        </w:rPr>
        <w:t>שנקבע</w:t>
      </w:r>
      <w:r w:rsidRPr="00B737AC">
        <w:rPr>
          <w:b/>
          <w:sz w:val="17"/>
          <w:szCs w:val="17"/>
          <w:rtl/>
        </w:rPr>
        <w:t>.</w:t>
      </w:r>
    </w:p>
    <w:p w:rsidR="006A0E07" w:rsidRPr="00B737AC" w:rsidP="00E2613F">
      <w:pPr>
        <w:pStyle w:val="ListParagraph"/>
        <w:numPr>
          <w:ilvl w:val="0"/>
          <w:numId w:val="33"/>
        </w:numPr>
        <w:autoSpaceDE/>
        <w:autoSpaceDN/>
        <w:adjustRightInd/>
        <w:spacing w:line="240" w:lineRule="exact"/>
        <w:ind w:right="2268"/>
        <w:rPr>
          <w:sz w:val="17"/>
          <w:szCs w:val="17"/>
          <w:rtl/>
        </w:rPr>
      </w:pPr>
      <w:r w:rsidRPr="00B737AC">
        <w:rPr>
          <w:rFonts w:hint="cs"/>
          <w:b/>
          <w:sz w:val="17"/>
          <w:szCs w:val="17"/>
          <w:rtl/>
        </w:rPr>
        <w:t>משגיח</w:t>
      </w:r>
      <w:r w:rsidRPr="00B737AC">
        <w:rPr>
          <w:b/>
          <w:sz w:val="17"/>
          <w:szCs w:val="17"/>
          <w:rtl/>
        </w:rPr>
        <w:t xml:space="preserve"> </w:t>
      </w:r>
      <w:r w:rsidR="00E2613F">
        <w:rPr>
          <w:rFonts w:hint="cs"/>
          <w:b/>
          <w:sz w:val="17"/>
          <w:szCs w:val="17"/>
          <w:rtl/>
        </w:rPr>
        <w:t>ט</w:t>
      </w:r>
      <w:r w:rsidRPr="00B737AC">
        <w:rPr>
          <w:rFonts w:hint="cs"/>
          <w:b/>
          <w:sz w:val="17"/>
          <w:szCs w:val="17"/>
          <w:rtl/>
        </w:rPr>
        <w:t xml:space="preserve">' </w:t>
      </w:r>
      <w:r w:rsidRPr="00B737AC">
        <w:rPr>
          <w:b/>
          <w:sz w:val="17"/>
          <w:szCs w:val="17"/>
          <w:rtl/>
        </w:rPr>
        <w:t xml:space="preserve">מופקד מטעם המועצה על שישה בתי עסק, בהיקף כולל של </w:t>
      </w:r>
      <w:r w:rsidRPr="00B737AC">
        <w:rPr>
          <w:rFonts w:hint="cs"/>
          <w:b/>
          <w:sz w:val="17"/>
          <w:szCs w:val="17"/>
          <w:rtl/>
        </w:rPr>
        <w:t xml:space="preserve">11.33 </w:t>
      </w:r>
      <w:r w:rsidRPr="00B737AC">
        <w:rPr>
          <w:b/>
          <w:sz w:val="17"/>
          <w:szCs w:val="17"/>
          <w:rtl/>
        </w:rPr>
        <w:t xml:space="preserve">שעות. מתוך היקף שעות זה הוא משמש משגיח </w:t>
      </w:r>
      <w:r w:rsidRPr="00B737AC">
        <w:rPr>
          <w:rFonts w:hint="cs"/>
          <w:b/>
          <w:sz w:val="17"/>
          <w:szCs w:val="17"/>
          <w:rtl/>
        </w:rPr>
        <w:t xml:space="preserve">במשרה מלאה </w:t>
      </w:r>
      <w:r w:rsidRPr="00B737AC">
        <w:rPr>
          <w:b/>
          <w:sz w:val="17"/>
          <w:szCs w:val="17"/>
          <w:rtl/>
        </w:rPr>
        <w:t xml:space="preserve">במלון </w:t>
      </w:r>
      <w:r w:rsidRPr="00B737AC">
        <w:rPr>
          <w:rFonts w:hint="cs"/>
          <w:b/>
          <w:sz w:val="17"/>
          <w:szCs w:val="17"/>
          <w:rtl/>
        </w:rPr>
        <w:t>בעיר</w:t>
      </w:r>
      <w:r w:rsidRPr="00B737AC">
        <w:rPr>
          <w:b/>
          <w:sz w:val="17"/>
          <w:szCs w:val="17"/>
          <w:rtl/>
        </w:rPr>
        <w:t>. נמצא כי רוב הדיווחים מחמשת בתי האוכל האחרים חופפים לשעות הבוקר שבהם הוא משמש משגיח במלון. עוד נמצא כי הוא דיווח באופן חלקי בלבד</w:t>
      </w:r>
      <w:r w:rsidRPr="00B737AC">
        <w:rPr>
          <w:rFonts w:hint="cs"/>
          <w:b/>
          <w:sz w:val="17"/>
          <w:szCs w:val="17"/>
          <w:rtl/>
        </w:rPr>
        <w:t xml:space="preserve"> באמצעות מערכת הדיווח</w:t>
      </w:r>
      <w:r w:rsidRPr="00B737AC">
        <w:rPr>
          <w:b/>
          <w:sz w:val="17"/>
          <w:szCs w:val="17"/>
          <w:rtl/>
        </w:rPr>
        <w:t xml:space="preserve"> - </w:t>
      </w:r>
      <w:r w:rsidRPr="00B737AC">
        <w:rPr>
          <w:rFonts w:hint="cs"/>
          <w:b/>
          <w:sz w:val="17"/>
          <w:szCs w:val="17"/>
          <w:rtl/>
        </w:rPr>
        <w:t xml:space="preserve">דיווחי הנוכחות שלו לא כללו </w:t>
      </w:r>
      <w:r w:rsidRPr="00B737AC">
        <w:rPr>
          <w:b/>
          <w:sz w:val="17"/>
          <w:szCs w:val="17"/>
          <w:rtl/>
        </w:rPr>
        <w:t xml:space="preserve">ימים רבים או </w:t>
      </w:r>
      <w:r w:rsidRPr="00B737AC">
        <w:rPr>
          <w:rFonts w:hint="cs"/>
          <w:b/>
          <w:sz w:val="17"/>
          <w:szCs w:val="17"/>
          <w:rtl/>
        </w:rPr>
        <w:t xml:space="preserve">כללו </w:t>
      </w:r>
      <w:r w:rsidRPr="00B737AC">
        <w:rPr>
          <w:b/>
          <w:sz w:val="17"/>
          <w:szCs w:val="17"/>
          <w:rtl/>
        </w:rPr>
        <w:t>דיווח על כניסה או יציאה בלבד.</w:t>
      </w:r>
    </w:p>
    <w:p w:rsidR="006A0E07" w:rsidRPr="00B737AC" w:rsidP="00F41B61">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בתשובת המועצה</w:t>
      </w:r>
      <w:r w:rsidRPr="00B737AC">
        <w:rPr>
          <w:rFonts w:ascii="Tahoma" w:hAnsi="Tahoma" w:cs="Tahoma"/>
          <w:b/>
          <w:sz w:val="17"/>
          <w:szCs w:val="17"/>
          <w:rtl/>
        </w:rPr>
        <w:t xml:space="preserve"> </w:t>
      </w:r>
      <w:r w:rsidRPr="00B737AC">
        <w:rPr>
          <w:rFonts w:ascii="Tahoma" w:hAnsi="Tahoma" w:cs="Tahoma" w:hint="cs"/>
          <w:b/>
          <w:sz w:val="17"/>
          <w:szCs w:val="17"/>
          <w:rtl/>
        </w:rPr>
        <w:t>הדתית</w:t>
      </w:r>
      <w:r w:rsidRPr="00B737AC">
        <w:rPr>
          <w:rFonts w:ascii="Tahoma" w:hAnsi="Tahoma" w:cs="Tahoma"/>
          <w:b/>
          <w:sz w:val="17"/>
          <w:szCs w:val="17"/>
          <w:rtl/>
        </w:rPr>
        <w:t xml:space="preserve"> </w:t>
      </w:r>
      <w:r w:rsidRPr="00B737AC">
        <w:rPr>
          <w:rFonts w:ascii="Tahoma" w:hAnsi="Tahoma" w:cs="Tahoma" w:hint="cs"/>
          <w:b/>
          <w:sz w:val="17"/>
          <w:szCs w:val="17"/>
          <w:rtl/>
        </w:rPr>
        <w:t>תל אביב-יפו מינואר 2017 ציין יו"ר המועצה כי</w:t>
      </w:r>
      <w:r w:rsidRPr="00B737AC">
        <w:rPr>
          <w:rFonts w:ascii="Tahoma" w:hAnsi="Tahoma" w:cs="Tahoma"/>
          <w:b/>
          <w:sz w:val="17"/>
          <w:szCs w:val="17"/>
          <w:rtl/>
        </w:rPr>
        <w:t xml:space="preserve"> </w:t>
      </w:r>
      <w:r w:rsidRPr="00B737AC">
        <w:rPr>
          <w:rFonts w:ascii="Tahoma" w:hAnsi="Tahoma" w:cs="Tahoma" w:hint="cs"/>
          <w:b/>
          <w:sz w:val="17"/>
          <w:szCs w:val="17"/>
          <w:rtl/>
        </w:rPr>
        <w:t>המערכת הוטמעה רק בשנה האחרונה, ומטבע הדברים היא דורשת שדרוגים ושיפורים;</w:t>
      </w:r>
      <w:r w:rsidRPr="00B737AC">
        <w:rPr>
          <w:rFonts w:ascii="Tahoma" w:hAnsi="Tahoma" w:cs="Tahoma"/>
          <w:b/>
          <w:sz w:val="17"/>
          <w:szCs w:val="17"/>
          <w:rtl/>
        </w:rPr>
        <w:t xml:space="preserve"> </w:t>
      </w:r>
      <w:r w:rsidRPr="00B737AC">
        <w:rPr>
          <w:rFonts w:ascii="Tahoma" w:hAnsi="Tahoma" w:cs="Tahoma" w:hint="cs"/>
          <w:b/>
          <w:sz w:val="17"/>
          <w:szCs w:val="17"/>
          <w:rtl/>
        </w:rPr>
        <w:t xml:space="preserve">עדיין יש </w:t>
      </w:r>
      <w:r w:rsidRPr="00B737AC">
        <w:rPr>
          <w:rFonts w:ascii="Tahoma" w:hAnsi="Tahoma" w:cs="Tahoma"/>
          <w:b/>
          <w:sz w:val="17"/>
          <w:szCs w:val="17"/>
          <w:rtl/>
        </w:rPr>
        <w:t>קשיים</w:t>
      </w:r>
      <w:r w:rsidRPr="00B737AC">
        <w:rPr>
          <w:rFonts w:ascii="Tahoma" w:hAnsi="Tahoma" w:cs="Tahoma" w:hint="cs"/>
          <w:b/>
          <w:sz w:val="17"/>
          <w:szCs w:val="17"/>
          <w:rtl/>
        </w:rPr>
        <w:t xml:space="preserve"> בהפעלתה</w:t>
      </w:r>
      <w:r w:rsidRPr="00B737AC">
        <w:rPr>
          <w:rFonts w:ascii="Tahoma" w:hAnsi="Tahoma" w:cs="Tahoma"/>
          <w:b/>
          <w:sz w:val="17"/>
          <w:szCs w:val="17"/>
          <w:rtl/>
        </w:rPr>
        <w:t>, תקלות ובעיות כיסוי וקליטה.</w:t>
      </w:r>
      <w:r w:rsidRPr="00B737AC">
        <w:rPr>
          <w:rFonts w:ascii="Tahoma" w:hAnsi="Tahoma" w:cs="Tahoma" w:hint="cs"/>
          <w:b/>
          <w:sz w:val="17"/>
          <w:szCs w:val="17"/>
          <w:rtl/>
        </w:rPr>
        <w:t xml:space="preserve"> כמו כן, חלק ניכר מהמשגיחים מחזיקים בטלפון כשר ללא אפשרות להתקנת האפליקציה - במקרים אלה נדרשים המשגיחים להחתים נוכחות מהטלפון בבית העסק, ובבתי עסק רבים אין טלפון או יש רק טלפון המשמש גם כקו אשראי. עוד ציין יו"ר המועצה כי המשגיחים משלימים את הדיווחים או מדווחים מחלק </w:t>
      </w:r>
      <w:r w:rsidRPr="00B737AC">
        <w:rPr>
          <w:rFonts w:ascii="Tahoma" w:hAnsi="Tahoma" w:cs="Tahoma" w:hint="cs"/>
          <w:b/>
          <w:sz w:val="17"/>
          <w:szCs w:val="17"/>
          <w:rtl/>
        </w:rPr>
        <w:t>מבתי העסק בדיווח ידני. כמו כן ציין יו"ר המועצה כי במסגרת השדרוגים שדרשה המועצה ממתכנתי המערכת פותח לאחרונה "דוח תקינים" אשר יפיק דוחות על חריגות בדיווחי המשגיחים. יו"ר המועצה הדגיש כי מדובר בשינוי טכנולוגי שנדרש לשיתוף פעולה של המשגיחים, שכן בסופו של דבר הם אינם עובדי המועצה. על פי עמדתו, המועצה רואה במערכת דיווח זו את הדרך הנכונה והראויה לפיקוח על דיווחי המשגיחים, והיא תפעל לאכיפת השימוש בה.</w:t>
      </w:r>
    </w:p>
    <w:p w:rsidR="006A0E07" w:rsidRPr="00B737AC" w:rsidP="00E2613F">
      <w:pPr>
        <w:spacing w:after="240" w:line="240" w:lineRule="exact"/>
        <w:ind w:left="340" w:right="2268"/>
        <w:jc w:val="both"/>
        <w:rPr>
          <w:rFonts w:ascii="Tahoma" w:hAnsi="Tahoma" w:cs="Tahoma"/>
          <w:b/>
          <w:sz w:val="17"/>
          <w:szCs w:val="17"/>
          <w:rtl/>
        </w:rPr>
      </w:pPr>
      <w:r w:rsidRPr="00B737AC">
        <w:rPr>
          <w:rFonts w:ascii="Tahoma" w:hAnsi="Tahoma" w:cs="Tahoma" w:hint="cs"/>
          <w:b/>
          <w:sz w:val="17"/>
          <w:szCs w:val="17"/>
          <w:rtl/>
        </w:rPr>
        <w:t>באשר למשגיח</w:t>
      </w:r>
      <w:r w:rsidRPr="00B737AC">
        <w:rPr>
          <w:rFonts w:ascii="Tahoma" w:hAnsi="Tahoma" w:cs="Tahoma"/>
          <w:b/>
          <w:sz w:val="17"/>
          <w:szCs w:val="17"/>
          <w:rtl/>
        </w:rPr>
        <w:t xml:space="preserve"> </w:t>
      </w:r>
      <w:r w:rsidR="00E2613F">
        <w:rPr>
          <w:rFonts w:ascii="Tahoma" w:hAnsi="Tahoma" w:cs="Tahoma" w:hint="cs"/>
          <w:b/>
          <w:sz w:val="17"/>
          <w:szCs w:val="17"/>
          <w:rtl/>
        </w:rPr>
        <w:t>ח</w:t>
      </w:r>
      <w:r w:rsidRPr="00B737AC">
        <w:rPr>
          <w:rFonts w:ascii="Tahoma" w:hAnsi="Tahoma" w:cs="Tahoma" w:hint="cs"/>
          <w:b/>
          <w:sz w:val="17"/>
          <w:szCs w:val="17"/>
          <w:rtl/>
        </w:rPr>
        <w:t>' ציינה המועצה כי הוא זומן</w:t>
      </w:r>
      <w:r w:rsidRPr="00B737AC">
        <w:rPr>
          <w:rFonts w:ascii="Tahoma" w:hAnsi="Tahoma" w:cs="Tahoma"/>
          <w:b/>
          <w:sz w:val="17"/>
          <w:szCs w:val="17"/>
          <w:rtl/>
        </w:rPr>
        <w:t xml:space="preserve"> </w:t>
      </w:r>
      <w:r w:rsidRPr="00B737AC">
        <w:rPr>
          <w:rFonts w:ascii="Tahoma" w:hAnsi="Tahoma" w:cs="Tahoma" w:hint="cs"/>
          <w:b/>
          <w:sz w:val="17"/>
          <w:szCs w:val="17"/>
          <w:rtl/>
        </w:rPr>
        <w:t>לשיחת</w:t>
      </w:r>
      <w:r w:rsidRPr="00B737AC">
        <w:rPr>
          <w:rFonts w:ascii="Tahoma" w:hAnsi="Tahoma" w:cs="Tahoma"/>
          <w:b/>
          <w:sz w:val="17"/>
          <w:szCs w:val="17"/>
          <w:rtl/>
        </w:rPr>
        <w:t xml:space="preserve"> </w:t>
      </w:r>
      <w:r w:rsidRPr="00B737AC">
        <w:rPr>
          <w:rFonts w:ascii="Tahoma" w:hAnsi="Tahoma" w:cs="Tahoma" w:hint="cs"/>
          <w:b/>
          <w:sz w:val="17"/>
          <w:szCs w:val="17"/>
          <w:rtl/>
        </w:rPr>
        <w:t>בירור</w:t>
      </w:r>
      <w:r w:rsidRPr="00B737AC">
        <w:rPr>
          <w:rFonts w:ascii="Tahoma" w:hAnsi="Tahoma" w:cs="Tahoma"/>
          <w:b/>
          <w:sz w:val="17"/>
          <w:szCs w:val="17"/>
          <w:rtl/>
        </w:rPr>
        <w:t>.</w:t>
      </w:r>
      <w:r w:rsidRPr="00B737AC">
        <w:rPr>
          <w:rFonts w:ascii="Tahoma" w:hAnsi="Tahoma" w:cs="Tahoma" w:hint="cs"/>
          <w:b/>
          <w:sz w:val="17"/>
          <w:szCs w:val="17"/>
          <w:rtl/>
        </w:rPr>
        <w:t xml:space="preserve"> לדברי המשגיח, ההחתמה באפליקציה אינה משקפת את משך זמן שהותו בפועל בעסקים ולטענתו מדובר בתקלות חוזרות של האפליקציה. היו"ר הוסיף כי המשגיח צירף דיווחים ידניים על שעות עבודתו בבתי העסק. אשר למשגיח </w:t>
      </w:r>
      <w:r w:rsidR="00E2613F">
        <w:rPr>
          <w:rFonts w:ascii="Tahoma" w:hAnsi="Tahoma" w:cs="Tahoma" w:hint="cs"/>
          <w:b/>
          <w:sz w:val="17"/>
          <w:szCs w:val="17"/>
          <w:rtl/>
        </w:rPr>
        <w:t>ט</w:t>
      </w:r>
      <w:r w:rsidRPr="00B737AC">
        <w:rPr>
          <w:rFonts w:ascii="Tahoma" w:hAnsi="Tahoma" w:cs="Tahoma" w:hint="cs"/>
          <w:b/>
          <w:sz w:val="17"/>
          <w:szCs w:val="17"/>
          <w:rtl/>
        </w:rPr>
        <w:t>' מסר היו"ר כי המועצה יזמה הליך בירור ושימוע והנושא אף נדון בבית הדין לעבודה.</w:t>
      </w:r>
    </w:p>
    <w:p w:rsidR="006A0E07" w:rsidRPr="00B737AC" w:rsidP="00B1430D">
      <w:pPr>
        <w:pStyle w:val="RESHET"/>
        <w:rPr>
          <w:rtl/>
        </w:rPr>
      </w:pPr>
      <w:r w:rsidRPr="00B737AC">
        <w:rPr>
          <w:rFonts w:hint="cs"/>
          <w:rtl/>
        </w:rPr>
        <w:t>כדי למצות את השימוש החיובי במערכת שהנהיגה המועצה הדתית תל אביב-יפו עליה לנקוט צעדים להגברת הדיווח</w:t>
      </w:r>
      <w:r w:rsidRPr="00B737AC">
        <w:rPr>
          <w:rtl/>
        </w:rPr>
        <w:t xml:space="preserve"> </w:t>
      </w:r>
      <w:r w:rsidRPr="00B737AC">
        <w:rPr>
          <w:rFonts w:hint="cs"/>
          <w:rtl/>
        </w:rPr>
        <w:t>באמצעותה על נוכחות</w:t>
      </w:r>
      <w:r w:rsidRPr="00B737AC">
        <w:rPr>
          <w:rtl/>
        </w:rPr>
        <w:t xml:space="preserve"> </w:t>
      </w:r>
      <w:r w:rsidRPr="00B737AC">
        <w:rPr>
          <w:rFonts w:hint="cs"/>
          <w:rtl/>
        </w:rPr>
        <w:t>המשגיחים</w:t>
      </w:r>
      <w:r w:rsidRPr="00B737AC">
        <w:rPr>
          <w:rtl/>
        </w:rPr>
        <w:t>.</w:t>
      </w:r>
      <w:r w:rsidRPr="00B737AC">
        <w:rPr>
          <w:rFonts w:hint="cs"/>
          <w:rtl/>
        </w:rPr>
        <w:t xml:space="preserve"> עליה לזהות את החסמים המעכבים את השימוש במערכת ולפעול להסרתם. כמו כן עליה לשים דגש גם על פעולות הדרכה והסברה למשגיחים ולבתי העסק.</w:t>
      </w:r>
    </w:p>
    <w:p w:rsidR="006A0E07" w:rsidRPr="00B737AC" w:rsidP="00B737AC">
      <w:pPr>
        <w:spacing w:line="240" w:lineRule="exact"/>
        <w:ind w:right="2268"/>
        <w:jc w:val="both"/>
        <w:rPr>
          <w:rFonts w:ascii="Tahoma" w:hAnsi="Tahoma" w:cs="Tahoma"/>
          <w:b/>
          <w:sz w:val="17"/>
          <w:szCs w:val="17"/>
          <w:rtl/>
        </w:rPr>
      </w:pPr>
    </w:p>
    <w:p w:rsidR="006A0E07" w:rsidP="00B737AC">
      <w:pPr>
        <w:pStyle w:val="KOT5"/>
        <w:rPr>
          <w:rtl/>
        </w:rPr>
      </w:pPr>
      <w:bookmarkStart w:id="68" w:name="_Toc473096486"/>
      <w:bookmarkStart w:id="69" w:name="_Toc474826284"/>
      <w:bookmarkEnd w:id="63"/>
      <w:r w:rsidRPr="00E54A86">
        <w:rPr>
          <w:rFonts w:hint="cs"/>
          <w:rtl/>
        </w:rPr>
        <w:t>המועצה הדתית אשדוד</w:t>
      </w:r>
      <w:bookmarkEnd w:id="68"/>
      <w:bookmarkEnd w:id="69"/>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המועצה הדתית אשדוד אחראית למתן תעודות כשרות ל-454 בתי עסק ברחבי העיר. המועצה מפעילה 80 משגיחים המועסקים באופן ישיר בבתי העסק שהם משגיחים בהם. יו</w:t>
      </w:r>
      <w:r w:rsidRPr="00B737AC">
        <w:rPr>
          <w:rFonts w:ascii="Tahoma" w:hAnsi="Tahoma" w:cs="Tahoma"/>
          <w:b/>
          <w:sz w:val="17"/>
          <w:szCs w:val="17"/>
          <w:rtl/>
        </w:rPr>
        <w:t xml:space="preserve">"ר </w:t>
      </w:r>
      <w:r w:rsidRPr="00B737AC">
        <w:rPr>
          <w:rFonts w:ascii="Tahoma" w:hAnsi="Tahoma" w:cs="Tahoma" w:hint="cs"/>
          <w:b/>
          <w:sz w:val="17"/>
          <w:szCs w:val="17"/>
          <w:rtl/>
        </w:rPr>
        <w:t>המועצה</w:t>
      </w:r>
      <w:r w:rsidRPr="00B737AC">
        <w:rPr>
          <w:rFonts w:ascii="Tahoma" w:hAnsi="Tahoma" w:cs="Tahoma"/>
          <w:b/>
          <w:sz w:val="17"/>
          <w:szCs w:val="17"/>
          <w:rtl/>
        </w:rPr>
        <w:t xml:space="preserve"> </w:t>
      </w:r>
      <w:r w:rsidRPr="00B737AC">
        <w:rPr>
          <w:rFonts w:ascii="Tahoma" w:hAnsi="Tahoma" w:cs="Tahoma" w:hint="cs"/>
          <w:b/>
          <w:sz w:val="17"/>
          <w:szCs w:val="17"/>
          <w:rtl/>
        </w:rPr>
        <w:t>הדתית</w:t>
      </w:r>
      <w:r w:rsidRPr="00B737AC">
        <w:rPr>
          <w:rFonts w:ascii="Tahoma" w:hAnsi="Tahoma" w:cs="Tahoma"/>
          <w:b/>
          <w:sz w:val="17"/>
          <w:szCs w:val="17"/>
          <w:rtl/>
        </w:rPr>
        <w:t xml:space="preserve"> </w:t>
      </w:r>
      <w:r w:rsidRPr="00B737AC">
        <w:rPr>
          <w:rFonts w:ascii="Tahoma" w:hAnsi="Tahoma" w:cs="Tahoma" w:hint="cs"/>
          <w:b/>
          <w:sz w:val="17"/>
          <w:szCs w:val="17"/>
          <w:rtl/>
        </w:rPr>
        <w:t>הוא</w:t>
      </w:r>
      <w:r w:rsidRPr="00B737AC">
        <w:rPr>
          <w:rFonts w:ascii="Tahoma" w:hAnsi="Tahoma" w:cs="Tahoma"/>
          <w:b/>
          <w:sz w:val="17"/>
          <w:szCs w:val="17"/>
          <w:rtl/>
        </w:rPr>
        <w:t xml:space="preserve"> </w:t>
      </w:r>
      <w:r w:rsidRPr="00B737AC">
        <w:rPr>
          <w:rFonts w:ascii="Tahoma" w:hAnsi="Tahoma" w:cs="Tahoma" w:hint="cs"/>
          <w:b/>
          <w:sz w:val="17"/>
          <w:szCs w:val="17"/>
          <w:rtl/>
        </w:rPr>
        <w:t>הרב</w:t>
      </w:r>
      <w:r w:rsidRPr="00B737AC">
        <w:rPr>
          <w:rFonts w:ascii="Tahoma" w:hAnsi="Tahoma" w:cs="Tahoma"/>
          <w:b/>
          <w:sz w:val="17"/>
          <w:szCs w:val="17"/>
          <w:rtl/>
        </w:rPr>
        <w:t xml:space="preserve"> </w:t>
      </w:r>
      <w:r w:rsidRPr="00B737AC">
        <w:rPr>
          <w:rFonts w:ascii="Tahoma" w:hAnsi="Tahoma" w:cs="Tahoma" w:hint="cs"/>
          <w:b/>
          <w:sz w:val="17"/>
          <w:szCs w:val="17"/>
          <w:rtl/>
        </w:rPr>
        <w:t>עובדיה דהן</w:t>
      </w:r>
      <w:r w:rsidRPr="00B737AC">
        <w:rPr>
          <w:rFonts w:ascii="Tahoma" w:hAnsi="Tahoma" w:cs="Tahoma"/>
          <w:b/>
          <w:sz w:val="17"/>
          <w:szCs w:val="17"/>
          <w:rtl/>
        </w:rPr>
        <w:t>.</w:t>
      </w:r>
    </w:p>
    <w:p w:rsidR="006A0E07" w:rsidRPr="00B737AC" w:rsidP="00130247">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המועצה הדתית התקשרה עם חברה פרטית המפעילה מאפריל 2013 מערכת שירותי דיווח על נוכחות משגיחים בבתי העסק באמצעות אפליקציה בטלפון נייד או חיוג מטלפון נייח. משרד מבקר המדינה בדק את דיווחיהם של שישה משגיחים לחודש מאי 2016 והשווה אותם לתקן זמן ההשגחה שקבעה המועצה בהסכם עם כל בית עסק, שעל פיו נדרש בית העסק לשלם את שכר המשגיח</w:t>
      </w:r>
      <w:r>
        <w:rPr>
          <w:rStyle w:val="FootnoteReference0"/>
          <w:rFonts w:ascii="Tahoma" w:hAnsi="Tahoma" w:cs="Tahoma"/>
          <w:b/>
          <w:sz w:val="17"/>
          <w:szCs w:val="17"/>
          <w:rtl/>
        </w:rPr>
        <w:footnoteReference w:id="36"/>
      </w:r>
      <w:r w:rsidRPr="00B737AC">
        <w:rPr>
          <w:rFonts w:ascii="Tahoma" w:hAnsi="Tahoma" w:cs="Tahoma" w:hint="cs"/>
          <w:b/>
          <w:sz w:val="17"/>
          <w:szCs w:val="17"/>
          <w:rtl/>
        </w:rPr>
        <w:t>. להלן הממצאים:</w:t>
      </w:r>
    </w:p>
    <w:p w:rsidR="006A0E07" w:rsidRPr="00B737AC" w:rsidP="00130247">
      <w:pPr>
        <w:pStyle w:val="RESHET"/>
        <w:numPr>
          <w:ilvl w:val="0"/>
          <w:numId w:val="36"/>
        </w:numPr>
        <w:ind w:left="567" w:hanging="340"/>
        <w:rPr>
          <w:rtl/>
        </w:rPr>
      </w:pPr>
      <w:r w:rsidRPr="00B737AC">
        <w:rPr>
          <w:rFonts w:hint="cs"/>
          <w:rtl/>
        </w:rPr>
        <w:t>אף לא אחד מששת המשגיחים שנבדקו דיווח באופן מלא על כניסה ויציאה מבתי העסק; לכן, לא ניתן לדעת אם הם אכן נכחו בבתי העסק במהלך כל פרק הזמן שנקבע להם בתמורה לשכרם.</w:t>
      </w:r>
    </w:p>
    <w:p w:rsidR="006A0E07" w:rsidRPr="00B737AC" w:rsidP="00130247">
      <w:pPr>
        <w:pStyle w:val="RESHET"/>
        <w:numPr>
          <w:ilvl w:val="0"/>
          <w:numId w:val="36"/>
        </w:numPr>
        <w:ind w:left="567" w:hanging="340"/>
        <w:rPr>
          <w:rtl/>
        </w:rPr>
      </w:pPr>
      <w:r w:rsidRPr="00B737AC">
        <w:rPr>
          <w:rFonts w:hint="cs"/>
          <w:rtl/>
        </w:rPr>
        <w:t>ששת המשגיחים היו מופקדים על 54 בתי עסק. הם דיווחו באמצעות מערכת הדיווח הממוחשבת על נוכחות ב-30 בתי עסק בלבד (56%). בסך הכול, במהלך מאי 2016 היו צריכים להירשם 660</w:t>
      </w:r>
      <w:r>
        <w:rPr>
          <w:rStyle w:val="FootnoteReference0"/>
          <w:rtl/>
        </w:rPr>
        <w:footnoteReference w:id="37"/>
      </w:r>
      <w:r w:rsidRPr="00B737AC">
        <w:rPr>
          <w:rFonts w:hint="cs"/>
          <w:rtl/>
        </w:rPr>
        <w:t xml:space="preserve"> דיווחי נוכחות, אך נתוני המערכת הראו 209 דיווחי נוכחות בלבד (32%).</w:t>
      </w:r>
    </w:p>
    <w:p w:rsidR="006A0E07" w:rsidRPr="00B737AC" w:rsidP="00130247">
      <w:pPr>
        <w:pStyle w:val="RESHET"/>
        <w:numPr>
          <w:ilvl w:val="0"/>
          <w:numId w:val="36"/>
        </w:numPr>
        <w:ind w:left="567" w:hanging="340"/>
      </w:pPr>
      <w:r w:rsidRPr="0012789B">
        <w:rPr>
          <w:noProof/>
          <w:rtl/>
          <w:lang w:eastAsia="en-US"/>
        </w:rPr>
        <mc:AlternateContent>
          <mc:Choice Requires="wps">
            <w:drawing>
              <wp:anchor distT="0" distB="0" distL="114300" distR="114300" simplePos="0" relativeHeight="251678720" behindDoc="1" locked="0" layoutInCell="1" allowOverlap="1">
                <wp:simplePos x="0" y="0"/>
                <wp:positionH relativeFrom="margin">
                  <wp:posOffset>-431800</wp:posOffset>
                </wp:positionH>
                <wp:positionV relativeFrom="margin">
                  <wp:align>top</wp:align>
                </wp:positionV>
                <wp:extent cx="1619885" cy="5384800"/>
                <wp:effectExtent l="0" t="0" r="0" b="6350"/>
                <wp:wrapNone/>
                <wp:docPr id="39"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5384800"/>
                        </a:xfrm>
                        <a:prstGeom prst="rect">
                          <a:avLst/>
                        </a:prstGeom>
                        <a:noFill/>
                        <a:ln w="9525">
                          <a:noFill/>
                          <a:miter lim="800000"/>
                          <a:headEnd/>
                          <a:tailEnd/>
                        </a:ln>
                      </wps:spPr>
                      <wps:txbx>
                        <w:txbxContent>
                          <w:p w:rsidR="00D007E4" w:rsidRPr="00373C5D" w:rsidP="00E2613F">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76308468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508490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E2613F">
                            <w:pPr>
                              <w:spacing w:after="0" w:line="240" w:lineRule="auto"/>
                              <w:rPr>
                                <w:color w:val="0B5294"/>
                                <w:spacing w:val="-4"/>
                                <w:sz w:val="24"/>
                                <w:szCs w:val="24"/>
                                <w:rtl/>
                                <w:cs/>
                              </w:rPr>
                            </w:pPr>
                            <w:r w:rsidRPr="00E2613F">
                              <w:rPr>
                                <w:rFonts w:cs="Tahoma" w:hint="eastAsia"/>
                                <w:color w:val="0B5294"/>
                                <w:spacing w:val="-4"/>
                                <w:sz w:val="24"/>
                                <w:szCs w:val="24"/>
                                <w:rtl/>
                              </w:rPr>
                              <w:t>משרד</w:t>
                            </w:r>
                            <w:r w:rsidRPr="00E2613F">
                              <w:rPr>
                                <w:rFonts w:cs="Tahoma"/>
                                <w:color w:val="0B5294"/>
                                <w:spacing w:val="-4"/>
                                <w:sz w:val="24"/>
                                <w:szCs w:val="24"/>
                                <w:rtl/>
                              </w:rPr>
                              <w:t xml:space="preserve"> </w:t>
                            </w:r>
                            <w:r w:rsidRPr="00E2613F">
                              <w:rPr>
                                <w:rFonts w:cs="Tahoma" w:hint="eastAsia"/>
                                <w:color w:val="0B5294"/>
                                <w:spacing w:val="-4"/>
                                <w:sz w:val="24"/>
                                <w:szCs w:val="24"/>
                                <w:rtl/>
                              </w:rPr>
                              <w:t>מבקר</w:t>
                            </w:r>
                            <w:r w:rsidRPr="00E2613F">
                              <w:rPr>
                                <w:rFonts w:cs="Tahoma"/>
                                <w:color w:val="0B5294"/>
                                <w:spacing w:val="-4"/>
                                <w:sz w:val="24"/>
                                <w:szCs w:val="24"/>
                                <w:rtl/>
                              </w:rPr>
                              <w:t xml:space="preserve"> </w:t>
                            </w:r>
                            <w:r w:rsidRPr="00E2613F">
                              <w:rPr>
                                <w:rFonts w:cs="Tahoma" w:hint="eastAsia"/>
                                <w:color w:val="0B5294"/>
                                <w:spacing w:val="-4"/>
                                <w:sz w:val="24"/>
                                <w:szCs w:val="24"/>
                                <w:rtl/>
                              </w:rPr>
                              <w:t>המדינה</w:t>
                            </w:r>
                            <w:r w:rsidRPr="00E2613F">
                              <w:rPr>
                                <w:rFonts w:cs="Tahoma"/>
                                <w:color w:val="0B5294"/>
                                <w:spacing w:val="-4"/>
                                <w:sz w:val="24"/>
                                <w:szCs w:val="24"/>
                                <w:rtl/>
                              </w:rPr>
                              <w:t xml:space="preserve"> </w:t>
                            </w:r>
                            <w:r w:rsidRPr="00E2613F">
                              <w:rPr>
                                <w:rFonts w:cs="Tahoma" w:hint="eastAsia"/>
                                <w:color w:val="0B5294"/>
                                <w:spacing w:val="-4"/>
                                <w:sz w:val="24"/>
                                <w:szCs w:val="24"/>
                                <w:rtl/>
                              </w:rPr>
                              <w:t>מעיר</w:t>
                            </w:r>
                            <w:r w:rsidRPr="00E2613F">
                              <w:rPr>
                                <w:rFonts w:cs="Tahoma"/>
                                <w:color w:val="0B5294"/>
                                <w:spacing w:val="-4"/>
                                <w:sz w:val="24"/>
                                <w:szCs w:val="24"/>
                                <w:rtl/>
                              </w:rPr>
                              <w:t xml:space="preserve"> </w:t>
                            </w:r>
                            <w:r w:rsidRPr="00E2613F">
                              <w:rPr>
                                <w:rFonts w:cs="Tahoma" w:hint="eastAsia"/>
                                <w:color w:val="0B5294"/>
                                <w:spacing w:val="-4"/>
                                <w:sz w:val="24"/>
                                <w:szCs w:val="24"/>
                                <w:rtl/>
                              </w:rPr>
                              <w:t>למועצות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תל</w:t>
                            </w:r>
                            <w:r w:rsidRPr="00E2613F">
                              <w:rPr>
                                <w:rFonts w:cs="Tahoma"/>
                                <w:color w:val="0B5294"/>
                                <w:spacing w:val="-4"/>
                                <w:sz w:val="24"/>
                                <w:szCs w:val="24"/>
                                <w:rtl/>
                              </w:rPr>
                              <w:t xml:space="preserve"> </w:t>
                            </w:r>
                            <w:r w:rsidRPr="00E2613F">
                              <w:rPr>
                                <w:rFonts w:cs="Tahoma" w:hint="eastAsia"/>
                                <w:color w:val="0B5294"/>
                                <w:spacing w:val="-4"/>
                                <w:sz w:val="24"/>
                                <w:szCs w:val="24"/>
                                <w:rtl/>
                              </w:rPr>
                              <w:t>אביב</w:t>
                            </w:r>
                            <w:r w:rsidRPr="00E2613F">
                              <w:rPr>
                                <w:rFonts w:cs="Tahoma"/>
                                <w:color w:val="0B5294"/>
                                <w:spacing w:val="-4"/>
                                <w:sz w:val="24"/>
                                <w:szCs w:val="24"/>
                                <w:rtl/>
                              </w:rPr>
                              <w:t>-</w:t>
                            </w:r>
                            <w:r w:rsidRPr="00E2613F">
                              <w:rPr>
                                <w:rFonts w:cs="Tahoma" w:hint="eastAsia"/>
                                <w:color w:val="0B5294"/>
                                <w:spacing w:val="-4"/>
                                <w:sz w:val="24"/>
                                <w:szCs w:val="24"/>
                                <w:rtl/>
                              </w:rPr>
                              <w:t>יפו</w:t>
                            </w:r>
                            <w:r w:rsidRPr="00E2613F">
                              <w:rPr>
                                <w:rFonts w:cs="Tahoma"/>
                                <w:color w:val="0B5294"/>
                                <w:spacing w:val="-4"/>
                                <w:sz w:val="24"/>
                                <w:szCs w:val="24"/>
                                <w:rtl/>
                              </w:rPr>
                              <w:t xml:space="preserve"> </w:t>
                            </w:r>
                            <w:r w:rsidRPr="00E2613F">
                              <w:rPr>
                                <w:rFonts w:cs="Tahoma" w:hint="eastAsia"/>
                                <w:color w:val="0B5294"/>
                                <w:spacing w:val="-4"/>
                                <w:sz w:val="24"/>
                                <w:szCs w:val="24"/>
                                <w:rtl/>
                              </w:rPr>
                              <w:t>ואשדוד</w:t>
                            </w:r>
                            <w:r w:rsidRPr="00E2613F">
                              <w:rPr>
                                <w:rFonts w:cs="Tahoma"/>
                                <w:color w:val="0B5294"/>
                                <w:spacing w:val="-4"/>
                                <w:sz w:val="24"/>
                                <w:szCs w:val="24"/>
                                <w:rtl/>
                              </w:rPr>
                              <w:t xml:space="preserve"> </w:t>
                            </w:r>
                            <w:r w:rsidRPr="00E2613F">
                              <w:rPr>
                                <w:rFonts w:cs="Tahoma" w:hint="eastAsia"/>
                                <w:color w:val="0B5294"/>
                                <w:spacing w:val="-4"/>
                                <w:sz w:val="24"/>
                                <w:szCs w:val="24"/>
                                <w:rtl/>
                              </w:rPr>
                              <w:t>כי</w:t>
                            </w:r>
                            <w:r w:rsidRPr="00E2613F">
                              <w:rPr>
                                <w:rFonts w:cs="Tahoma"/>
                                <w:color w:val="0B5294"/>
                                <w:spacing w:val="-4"/>
                                <w:sz w:val="24"/>
                                <w:szCs w:val="24"/>
                                <w:rtl/>
                              </w:rPr>
                              <w:t xml:space="preserve"> </w:t>
                            </w:r>
                            <w:r w:rsidRPr="00E2613F">
                              <w:rPr>
                                <w:rFonts w:cs="Tahoma" w:hint="eastAsia"/>
                                <w:color w:val="0B5294"/>
                                <w:spacing w:val="-4"/>
                                <w:sz w:val="24"/>
                                <w:szCs w:val="24"/>
                                <w:rtl/>
                              </w:rPr>
                              <w:t>בידן</w:t>
                            </w:r>
                            <w:r w:rsidRPr="00E2613F">
                              <w:rPr>
                                <w:rFonts w:cs="Tahoma"/>
                                <w:color w:val="0B5294"/>
                                <w:spacing w:val="-4"/>
                                <w:sz w:val="24"/>
                                <w:szCs w:val="24"/>
                                <w:rtl/>
                              </w:rPr>
                              <w:t xml:space="preserve"> </w:t>
                            </w:r>
                            <w:r w:rsidRPr="00E2613F">
                              <w:rPr>
                                <w:rFonts w:cs="Tahoma" w:hint="eastAsia"/>
                                <w:color w:val="0B5294"/>
                                <w:spacing w:val="-4"/>
                                <w:sz w:val="24"/>
                                <w:szCs w:val="24"/>
                                <w:rtl/>
                              </w:rPr>
                              <w:t>כלי</w:t>
                            </w:r>
                            <w:r w:rsidRPr="00E2613F">
                              <w:rPr>
                                <w:rFonts w:cs="Tahoma"/>
                                <w:color w:val="0B5294"/>
                                <w:spacing w:val="-4"/>
                                <w:sz w:val="24"/>
                                <w:szCs w:val="24"/>
                                <w:rtl/>
                              </w:rPr>
                              <w:t xml:space="preserve"> </w:t>
                            </w:r>
                            <w:r w:rsidRPr="00E2613F">
                              <w:rPr>
                                <w:rFonts w:cs="Tahoma" w:hint="eastAsia"/>
                                <w:color w:val="0B5294"/>
                                <w:spacing w:val="-4"/>
                                <w:sz w:val="24"/>
                                <w:szCs w:val="24"/>
                                <w:rtl/>
                              </w:rPr>
                              <w:t>פיקוח</w:t>
                            </w:r>
                            <w:r w:rsidRPr="00E2613F">
                              <w:rPr>
                                <w:rFonts w:cs="Tahoma"/>
                                <w:color w:val="0B5294"/>
                                <w:spacing w:val="-4"/>
                                <w:sz w:val="24"/>
                                <w:szCs w:val="24"/>
                                <w:rtl/>
                              </w:rPr>
                              <w:t xml:space="preserve"> </w:t>
                            </w:r>
                            <w:r w:rsidRPr="00E2613F">
                              <w:rPr>
                                <w:rFonts w:cs="Tahoma" w:hint="eastAsia"/>
                                <w:color w:val="0B5294"/>
                                <w:spacing w:val="-4"/>
                                <w:sz w:val="24"/>
                                <w:szCs w:val="24"/>
                                <w:rtl/>
                              </w:rPr>
                              <w:t>ובקרה</w:t>
                            </w:r>
                            <w:r w:rsidRPr="00E2613F">
                              <w:rPr>
                                <w:rFonts w:cs="Tahoma"/>
                                <w:color w:val="0B5294"/>
                                <w:spacing w:val="-4"/>
                                <w:sz w:val="24"/>
                                <w:szCs w:val="24"/>
                                <w:rtl/>
                              </w:rPr>
                              <w:t xml:space="preserve"> </w:t>
                            </w:r>
                            <w:r w:rsidRPr="00E2613F">
                              <w:rPr>
                                <w:rFonts w:cs="Tahoma" w:hint="eastAsia"/>
                                <w:color w:val="0B5294"/>
                                <w:spacing w:val="-4"/>
                                <w:sz w:val="24"/>
                                <w:szCs w:val="24"/>
                                <w:rtl/>
                              </w:rPr>
                              <w:t>שיכול</w:t>
                            </w:r>
                            <w:r w:rsidRPr="00E2613F">
                              <w:rPr>
                                <w:rFonts w:cs="Tahoma"/>
                                <w:color w:val="0B5294"/>
                                <w:spacing w:val="-4"/>
                                <w:sz w:val="24"/>
                                <w:szCs w:val="24"/>
                                <w:rtl/>
                              </w:rPr>
                              <w:t xml:space="preserve"> </w:t>
                            </w:r>
                            <w:r w:rsidRPr="00E2613F">
                              <w:rPr>
                                <w:rFonts w:cs="Tahoma" w:hint="eastAsia"/>
                                <w:color w:val="0B5294"/>
                                <w:spacing w:val="-4"/>
                                <w:sz w:val="24"/>
                                <w:szCs w:val="24"/>
                                <w:rtl/>
                              </w:rPr>
                              <w:t>לשמש</w:t>
                            </w:r>
                            <w:r w:rsidRPr="00E2613F">
                              <w:rPr>
                                <w:rFonts w:cs="Tahoma"/>
                                <w:color w:val="0B5294"/>
                                <w:spacing w:val="-4"/>
                                <w:sz w:val="24"/>
                                <w:szCs w:val="24"/>
                                <w:rtl/>
                              </w:rPr>
                              <w:t xml:space="preserve"> </w:t>
                            </w:r>
                            <w:r w:rsidRPr="00E2613F">
                              <w:rPr>
                                <w:rFonts w:cs="Tahoma" w:hint="eastAsia"/>
                                <w:color w:val="0B5294"/>
                                <w:spacing w:val="-4"/>
                                <w:sz w:val="24"/>
                                <w:szCs w:val="24"/>
                                <w:rtl/>
                              </w:rPr>
                              <w:t>כלי</w:t>
                            </w:r>
                            <w:r w:rsidRPr="00E2613F">
                              <w:rPr>
                                <w:rFonts w:cs="Tahoma"/>
                                <w:color w:val="0B5294"/>
                                <w:spacing w:val="-4"/>
                                <w:sz w:val="24"/>
                                <w:szCs w:val="24"/>
                                <w:rtl/>
                              </w:rPr>
                              <w:t xml:space="preserve"> </w:t>
                            </w:r>
                            <w:r w:rsidRPr="00E2613F">
                              <w:rPr>
                                <w:rFonts w:cs="Tahoma" w:hint="eastAsia"/>
                                <w:color w:val="0B5294"/>
                                <w:spacing w:val="-4"/>
                                <w:sz w:val="24"/>
                                <w:szCs w:val="24"/>
                                <w:rtl/>
                              </w:rPr>
                              <w:t>יעיל</w:t>
                            </w:r>
                            <w:r w:rsidRPr="00E2613F">
                              <w:rPr>
                                <w:rFonts w:cs="Tahoma"/>
                                <w:color w:val="0B5294"/>
                                <w:spacing w:val="-4"/>
                                <w:sz w:val="24"/>
                                <w:szCs w:val="24"/>
                                <w:rtl/>
                              </w:rPr>
                              <w:t xml:space="preserve"> </w:t>
                            </w:r>
                            <w:r w:rsidRPr="00E2613F">
                              <w:rPr>
                                <w:rFonts w:cs="Tahoma" w:hint="eastAsia"/>
                                <w:color w:val="0B5294"/>
                                <w:spacing w:val="-4"/>
                                <w:sz w:val="24"/>
                                <w:szCs w:val="24"/>
                                <w:rtl/>
                              </w:rPr>
                              <w:t>ואמין</w:t>
                            </w:r>
                            <w:r w:rsidRPr="00E2613F">
                              <w:rPr>
                                <w:rFonts w:cs="Tahoma"/>
                                <w:color w:val="0B5294"/>
                                <w:spacing w:val="-4"/>
                                <w:sz w:val="24"/>
                                <w:szCs w:val="24"/>
                                <w:rtl/>
                              </w:rPr>
                              <w:t xml:space="preserve">, </w:t>
                            </w:r>
                            <w:r w:rsidRPr="00E2613F">
                              <w:rPr>
                                <w:rFonts w:cs="Tahoma" w:hint="eastAsia"/>
                                <w:color w:val="0B5294"/>
                                <w:spacing w:val="-4"/>
                                <w:sz w:val="24"/>
                                <w:szCs w:val="24"/>
                                <w:rtl/>
                              </w:rPr>
                              <w:t>אולם</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העובדה</w:t>
                            </w:r>
                            <w:r w:rsidRPr="00E2613F">
                              <w:rPr>
                                <w:rFonts w:cs="Tahoma"/>
                                <w:color w:val="0B5294"/>
                                <w:spacing w:val="-4"/>
                                <w:sz w:val="24"/>
                                <w:szCs w:val="24"/>
                                <w:rtl/>
                              </w:rPr>
                              <w:t xml:space="preserve"> </w:t>
                            </w:r>
                            <w:r w:rsidRPr="00E2613F">
                              <w:rPr>
                                <w:rFonts w:cs="Tahoma" w:hint="eastAsia"/>
                                <w:color w:val="0B5294"/>
                                <w:spacing w:val="-4"/>
                                <w:sz w:val="24"/>
                                <w:szCs w:val="24"/>
                                <w:rtl/>
                              </w:rPr>
                              <w:t>שהן</w:t>
                            </w:r>
                            <w:r w:rsidRPr="00E2613F">
                              <w:rPr>
                                <w:rFonts w:cs="Tahoma"/>
                                <w:color w:val="0B5294"/>
                                <w:spacing w:val="-4"/>
                                <w:sz w:val="24"/>
                                <w:szCs w:val="24"/>
                                <w:rtl/>
                              </w:rPr>
                              <w:t xml:space="preserve"> </w:t>
                            </w:r>
                            <w:r w:rsidRPr="00E2613F">
                              <w:rPr>
                                <w:rFonts w:cs="Tahoma" w:hint="eastAsia"/>
                                <w:color w:val="0B5294"/>
                                <w:spacing w:val="-4"/>
                                <w:sz w:val="24"/>
                                <w:szCs w:val="24"/>
                                <w:rtl/>
                              </w:rPr>
                              <w:t>לא</w:t>
                            </w:r>
                            <w:r w:rsidRPr="00E2613F">
                              <w:rPr>
                                <w:rFonts w:cs="Tahoma"/>
                                <w:color w:val="0B5294"/>
                                <w:spacing w:val="-4"/>
                                <w:sz w:val="24"/>
                                <w:szCs w:val="24"/>
                                <w:rtl/>
                              </w:rPr>
                              <w:t xml:space="preserve"> </w:t>
                            </w:r>
                            <w:r w:rsidRPr="00E2613F">
                              <w:rPr>
                                <w:rFonts w:cs="Tahoma" w:hint="eastAsia"/>
                                <w:color w:val="0B5294"/>
                                <w:spacing w:val="-4"/>
                                <w:sz w:val="24"/>
                                <w:szCs w:val="24"/>
                                <w:rtl/>
                              </w:rPr>
                              <w:t>חייבו</w:t>
                            </w:r>
                            <w:r w:rsidRPr="00E2613F">
                              <w:rPr>
                                <w:rFonts w:cs="Tahoma"/>
                                <w:color w:val="0B5294"/>
                                <w:spacing w:val="-4"/>
                                <w:sz w:val="24"/>
                                <w:szCs w:val="24"/>
                                <w:rtl/>
                              </w:rPr>
                              <w:t xml:space="preserve"> </w:t>
                            </w:r>
                            <w:r w:rsidRPr="00E2613F">
                              <w:rPr>
                                <w:rFonts w:cs="Tahoma" w:hint="eastAsia"/>
                                <w:color w:val="0B5294"/>
                                <w:spacing w:val="-4"/>
                                <w:sz w:val="24"/>
                                <w:szCs w:val="24"/>
                                <w:rtl/>
                              </w:rPr>
                              <w:t>להשתמש</w:t>
                            </w:r>
                            <w:r w:rsidRPr="00E2613F">
                              <w:rPr>
                                <w:rFonts w:cs="Tahoma"/>
                                <w:color w:val="0B5294"/>
                                <w:spacing w:val="-4"/>
                                <w:sz w:val="24"/>
                                <w:szCs w:val="24"/>
                                <w:rtl/>
                              </w:rPr>
                              <w:t xml:space="preserve"> </w:t>
                            </w:r>
                            <w:r w:rsidRPr="00E2613F">
                              <w:rPr>
                                <w:rFonts w:cs="Tahoma" w:hint="eastAsia"/>
                                <w:color w:val="0B5294"/>
                                <w:spacing w:val="-4"/>
                                <w:sz w:val="24"/>
                                <w:szCs w:val="24"/>
                                <w:rtl/>
                              </w:rPr>
                              <w:t>באופן</w:t>
                            </w:r>
                            <w:r w:rsidRPr="00E2613F">
                              <w:rPr>
                                <w:rFonts w:cs="Tahoma"/>
                                <w:color w:val="0B5294"/>
                                <w:spacing w:val="-4"/>
                                <w:sz w:val="24"/>
                                <w:szCs w:val="24"/>
                                <w:rtl/>
                              </w:rPr>
                              <w:t xml:space="preserve"> </w:t>
                            </w:r>
                            <w:r w:rsidRPr="00E2613F">
                              <w:rPr>
                                <w:rFonts w:cs="Tahoma" w:hint="eastAsia"/>
                                <w:color w:val="0B5294"/>
                                <w:spacing w:val="-4"/>
                                <w:sz w:val="24"/>
                                <w:szCs w:val="24"/>
                                <w:rtl/>
                              </w:rPr>
                              <w:t>מלא</w:t>
                            </w:r>
                            <w:r w:rsidRPr="00E2613F">
                              <w:rPr>
                                <w:rFonts w:cs="Tahoma"/>
                                <w:color w:val="0B5294"/>
                                <w:spacing w:val="-4"/>
                                <w:sz w:val="24"/>
                                <w:szCs w:val="24"/>
                                <w:rtl/>
                              </w:rPr>
                              <w:t xml:space="preserve"> </w:t>
                            </w:r>
                            <w:r w:rsidRPr="00E2613F">
                              <w:rPr>
                                <w:rFonts w:cs="Tahoma" w:hint="eastAsia"/>
                                <w:color w:val="0B5294"/>
                                <w:spacing w:val="-4"/>
                                <w:sz w:val="24"/>
                                <w:szCs w:val="24"/>
                                <w:rtl/>
                              </w:rPr>
                              <w:t>במערכת</w:t>
                            </w:r>
                            <w:r w:rsidRPr="00E2613F">
                              <w:rPr>
                                <w:rFonts w:cs="Tahoma"/>
                                <w:color w:val="0B5294"/>
                                <w:spacing w:val="-4"/>
                                <w:sz w:val="24"/>
                                <w:szCs w:val="24"/>
                                <w:rtl/>
                              </w:rPr>
                              <w:t xml:space="preserve"> </w:t>
                            </w:r>
                            <w:r w:rsidRPr="00E2613F">
                              <w:rPr>
                                <w:rFonts w:cs="Tahoma" w:hint="eastAsia"/>
                                <w:color w:val="0B5294"/>
                                <w:spacing w:val="-4"/>
                                <w:sz w:val="24"/>
                                <w:szCs w:val="24"/>
                                <w:rtl/>
                              </w:rPr>
                              <w:t>הדיווח</w:t>
                            </w:r>
                            <w:r w:rsidRPr="00E2613F">
                              <w:rPr>
                                <w:rFonts w:cs="Tahoma"/>
                                <w:color w:val="0B5294"/>
                                <w:spacing w:val="-4"/>
                                <w:sz w:val="24"/>
                                <w:szCs w:val="24"/>
                                <w:rtl/>
                              </w:rPr>
                              <w:t xml:space="preserve"> </w:t>
                            </w:r>
                            <w:r w:rsidRPr="00E2613F">
                              <w:rPr>
                                <w:rFonts w:cs="Tahoma" w:hint="eastAsia"/>
                                <w:color w:val="0B5294"/>
                                <w:spacing w:val="-4"/>
                                <w:sz w:val="24"/>
                                <w:szCs w:val="24"/>
                                <w:rtl/>
                              </w:rPr>
                              <w:t>הביאה</w:t>
                            </w:r>
                            <w:r w:rsidRPr="00E2613F">
                              <w:rPr>
                                <w:rFonts w:cs="Tahoma"/>
                                <w:color w:val="0B5294"/>
                                <w:spacing w:val="-4"/>
                                <w:sz w:val="24"/>
                                <w:szCs w:val="24"/>
                                <w:rtl/>
                              </w:rPr>
                              <w:t xml:space="preserve"> </w:t>
                            </w:r>
                            <w:r w:rsidRPr="00E2613F">
                              <w:rPr>
                                <w:rFonts w:cs="Tahoma" w:hint="eastAsia"/>
                                <w:color w:val="0B5294"/>
                                <w:spacing w:val="-4"/>
                                <w:sz w:val="24"/>
                                <w:szCs w:val="24"/>
                                <w:rtl/>
                              </w:rPr>
                              <w:t>לכך</w:t>
                            </w:r>
                            <w:r w:rsidRPr="00E2613F">
                              <w:rPr>
                                <w:rFonts w:cs="Tahoma"/>
                                <w:color w:val="0B5294"/>
                                <w:spacing w:val="-4"/>
                                <w:sz w:val="24"/>
                                <w:szCs w:val="24"/>
                                <w:rtl/>
                              </w:rPr>
                              <w:t xml:space="preserve"> </w:t>
                            </w:r>
                            <w:r w:rsidRPr="00E2613F">
                              <w:rPr>
                                <w:rFonts w:cs="Tahoma" w:hint="eastAsia"/>
                                <w:color w:val="0B5294"/>
                                <w:spacing w:val="-4"/>
                                <w:sz w:val="24"/>
                                <w:szCs w:val="24"/>
                                <w:rtl/>
                              </w:rPr>
                              <w:t>שהפיקוח</w:t>
                            </w:r>
                            <w:r w:rsidRPr="00E2613F">
                              <w:rPr>
                                <w:rFonts w:cs="Tahoma"/>
                                <w:color w:val="0B5294"/>
                                <w:spacing w:val="-4"/>
                                <w:sz w:val="24"/>
                                <w:szCs w:val="24"/>
                                <w:rtl/>
                              </w:rPr>
                              <w:t xml:space="preserve"> </w:t>
                            </w:r>
                            <w:r w:rsidRPr="00E2613F">
                              <w:rPr>
                                <w:rFonts w:cs="Tahoma" w:hint="eastAsia"/>
                                <w:color w:val="0B5294"/>
                                <w:spacing w:val="-4"/>
                                <w:sz w:val="24"/>
                                <w:szCs w:val="24"/>
                                <w:rtl/>
                              </w:rPr>
                              <w:t>שלהן</w:t>
                            </w:r>
                            <w:r w:rsidRPr="00E2613F">
                              <w:rPr>
                                <w:rFonts w:cs="Tahoma"/>
                                <w:color w:val="0B5294"/>
                                <w:spacing w:val="-4"/>
                                <w:sz w:val="24"/>
                                <w:szCs w:val="24"/>
                                <w:rtl/>
                              </w:rPr>
                              <w:t xml:space="preserve"> </w:t>
                            </w:r>
                            <w:r w:rsidRPr="00E2613F">
                              <w:rPr>
                                <w:rFonts w:cs="Tahoma" w:hint="eastAsia"/>
                                <w:color w:val="0B5294"/>
                                <w:spacing w:val="-4"/>
                                <w:sz w:val="24"/>
                                <w:szCs w:val="24"/>
                                <w:rtl/>
                              </w:rPr>
                              <w:t>הוא</w:t>
                            </w:r>
                            <w:r w:rsidRPr="00E2613F">
                              <w:rPr>
                                <w:rFonts w:cs="Tahoma"/>
                                <w:color w:val="0B5294"/>
                                <w:spacing w:val="-4"/>
                                <w:sz w:val="24"/>
                                <w:szCs w:val="24"/>
                                <w:rtl/>
                              </w:rPr>
                              <w:t xml:space="preserve"> </w:t>
                            </w:r>
                            <w:r w:rsidRPr="00E2613F">
                              <w:rPr>
                                <w:rFonts w:cs="Tahoma" w:hint="eastAsia"/>
                                <w:color w:val="0B5294"/>
                                <w:spacing w:val="-4"/>
                                <w:sz w:val="24"/>
                                <w:szCs w:val="24"/>
                                <w:rtl/>
                              </w:rPr>
                              <w:t>לקוי</w:t>
                            </w:r>
                            <w:r w:rsidRPr="00E2613F">
                              <w:rPr>
                                <w:rFonts w:cs="Tahoma"/>
                                <w:color w:val="0B5294"/>
                                <w:spacing w:val="-4"/>
                                <w:sz w:val="24"/>
                                <w:szCs w:val="24"/>
                                <w:rtl/>
                              </w:rPr>
                              <w:t xml:space="preserve">. </w:t>
                            </w:r>
                            <w:r w:rsidRPr="00E2613F">
                              <w:rPr>
                                <w:rFonts w:cs="Tahoma" w:hint="eastAsia"/>
                                <w:color w:val="0B5294"/>
                                <w:spacing w:val="-4"/>
                                <w:sz w:val="24"/>
                                <w:szCs w:val="24"/>
                                <w:rtl/>
                              </w:rPr>
                              <w:t>הדבר</w:t>
                            </w:r>
                            <w:r w:rsidRPr="00E2613F">
                              <w:rPr>
                                <w:rFonts w:cs="Tahoma"/>
                                <w:color w:val="0B5294"/>
                                <w:spacing w:val="-4"/>
                                <w:sz w:val="24"/>
                                <w:szCs w:val="24"/>
                                <w:rtl/>
                              </w:rPr>
                              <w:t xml:space="preserve"> </w:t>
                            </w:r>
                            <w:r w:rsidRPr="00E2613F">
                              <w:rPr>
                                <w:rFonts w:cs="Tahoma" w:hint="eastAsia"/>
                                <w:color w:val="0B5294"/>
                                <w:spacing w:val="-4"/>
                                <w:sz w:val="24"/>
                                <w:szCs w:val="24"/>
                                <w:rtl/>
                              </w:rPr>
                              <w:t>מאפשר</w:t>
                            </w:r>
                            <w:r w:rsidRPr="00E2613F">
                              <w:rPr>
                                <w:rFonts w:cs="Tahoma"/>
                                <w:color w:val="0B5294"/>
                                <w:spacing w:val="-4"/>
                                <w:sz w:val="24"/>
                                <w:szCs w:val="24"/>
                                <w:rtl/>
                              </w:rPr>
                              <w:t xml:space="preserve"> </w:t>
                            </w:r>
                            <w:r w:rsidRPr="00E2613F">
                              <w:rPr>
                                <w:rFonts w:cs="Tahoma" w:hint="eastAsia"/>
                                <w:color w:val="0B5294"/>
                                <w:spacing w:val="-4"/>
                                <w:sz w:val="24"/>
                                <w:szCs w:val="24"/>
                                <w:rtl/>
                              </w:rPr>
                              <w:t>למשגיחים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לפחות</w:t>
                            </w:r>
                            <w:r w:rsidRPr="00E2613F">
                              <w:rPr>
                                <w:rFonts w:cs="Tahoma"/>
                                <w:color w:val="0B5294"/>
                                <w:spacing w:val="-4"/>
                                <w:sz w:val="24"/>
                                <w:szCs w:val="24"/>
                                <w:rtl/>
                              </w:rPr>
                              <w:t xml:space="preserve"> </w:t>
                            </w:r>
                            <w:r w:rsidRPr="00E2613F">
                              <w:rPr>
                                <w:rFonts w:cs="Tahoma" w:hint="eastAsia"/>
                                <w:color w:val="0B5294"/>
                                <w:spacing w:val="-4"/>
                                <w:sz w:val="24"/>
                                <w:szCs w:val="24"/>
                                <w:rtl/>
                              </w:rPr>
                              <w:t>לפי</w:t>
                            </w:r>
                            <w:r w:rsidRPr="00E2613F">
                              <w:rPr>
                                <w:rFonts w:cs="Tahoma"/>
                                <w:color w:val="0B5294"/>
                                <w:spacing w:val="-4"/>
                                <w:sz w:val="24"/>
                                <w:szCs w:val="24"/>
                                <w:rtl/>
                              </w:rPr>
                              <w:t xml:space="preserve"> </w:t>
                            </w:r>
                            <w:r w:rsidRPr="00E2613F">
                              <w:rPr>
                                <w:rFonts w:cs="Tahoma" w:hint="eastAsia"/>
                                <w:color w:val="0B5294"/>
                                <w:spacing w:val="-4"/>
                                <w:sz w:val="24"/>
                                <w:szCs w:val="24"/>
                                <w:rtl/>
                              </w:rPr>
                              <w:t>הדיווחים</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למלא</w:t>
                            </w:r>
                            <w:r w:rsidRPr="00E2613F">
                              <w:rPr>
                                <w:rFonts w:cs="Tahoma"/>
                                <w:color w:val="0B5294"/>
                                <w:spacing w:val="-4"/>
                                <w:sz w:val="24"/>
                                <w:szCs w:val="24"/>
                                <w:rtl/>
                              </w:rPr>
                              <w:t xml:space="preserve"> </w:t>
                            </w:r>
                            <w:r w:rsidRPr="00E2613F">
                              <w:rPr>
                                <w:rFonts w:cs="Tahoma" w:hint="eastAsia"/>
                                <w:color w:val="0B5294"/>
                                <w:spacing w:val="-4"/>
                                <w:sz w:val="24"/>
                                <w:szCs w:val="24"/>
                                <w:rtl/>
                              </w:rPr>
                              <w:t>את</w:t>
                            </w:r>
                            <w:r w:rsidRPr="00E2613F">
                              <w:rPr>
                                <w:rFonts w:cs="Tahoma"/>
                                <w:color w:val="0B5294"/>
                                <w:spacing w:val="-4"/>
                                <w:sz w:val="24"/>
                                <w:szCs w:val="24"/>
                                <w:rtl/>
                              </w:rPr>
                              <w:t xml:space="preserve"> </w:t>
                            </w:r>
                            <w:r w:rsidRPr="00E2613F">
                              <w:rPr>
                                <w:rFonts w:cs="Tahoma" w:hint="eastAsia"/>
                                <w:color w:val="0B5294"/>
                                <w:spacing w:val="-4"/>
                                <w:sz w:val="24"/>
                                <w:szCs w:val="24"/>
                                <w:rtl/>
                              </w:rPr>
                              <w:t>מכסת</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ההשגחה</w:t>
                            </w:r>
                            <w:r w:rsidRPr="00E2613F">
                              <w:rPr>
                                <w:rFonts w:cs="Tahoma"/>
                                <w:color w:val="0B5294"/>
                                <w:spacing w:val="-4"/>
                                <w:sz w:val="24"/>
                                <w:szCs w:val="24"/>
                                <w:rtl/>
                              </w:rPr>
                              <w:t xml:space="preserve"> </w:t>
                            </w:r>
                            <w:r w:rsidRPr="00E2613F">
                              <w:rPr>
                                <w:rFonts w:cs="Tahoma" w:hint="eastAsia"/>
                                <w:color w:val="0B5294"/>
                                <w:spacing w:val="-4"/>
                                <w:sz w:val="24"/>
                                <w:szCs w:val="24"/>
                                <w:rtl/>
                              </w:rPr>
                              <w:t>שהמועצות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עצמן</w:t>
                            </w:r>
                            <w:r w:rsidRPr="00E2613F">
                              <w:rPr>
                                <w:rFonts w:cs="Tahoma"/>
                                <w:color w:val="0B5294"/>
                                <w:spacing w:val="-4"/>
                                <w:sz w:val="24"/>
                                <w:szCs w:val="24"/>
                                <w:rtl/>
                              </w:rPr>
                              <w:t xml:space="preserve"> </w:t>
                            </w:r>
                            <w:r w:rsidRPr="00E2613F">
                              <w:rPr>
                                <w:rFonts w:cs="Tahoma" w:hint="eastAsia"/>
                                <w:color w:val="0B5294"/>
                                <w:spacing w:val="-4"/>
                                <w:sz w:val="24"/>
                                <w:szCs w:val="24"/>
                                <w:rtl/>
                              </w:rPr>
                              <w:t>קבעו</w:t>
                            </w:r>
                            <w:r w:rsidRPr="00E2613F">
                              <w:rPr>
                                <w:rFonts w:cs="Tahoma"/>
                                <w:color w:val="0B5294"/>
                                <w:spacing w:val="-4"/>
                                <w:sz w:val="24"/>
                                <w:szCs w:val="24"/>
                                <w:rtl/>
                              </w:rPr>
                              <w:t xml:space="preserve"> </w:t>
                            </w:r>
                            <w:r w:rsidRPr="00E2613F">
                              <w:rPr>
                                <w:rFonts w:cs="Tahoma" w:hint="eastAsia"/>
                                <w:color w:val="0B5294"/>
                                <w:spacing w:val="-4"/>
                                <w:sz w:val="24"/>
                                <w:szCs w:val="24"/>
                                <w:rtl/>
                              </w:rPr>
                              <w:t>ואשר</w:t>
                            </w:r>
                            <w:r w:rsidRPr="00E2613F">
                              <w:rPr>
                                <w:rFonts w:cs="Tahoma"/>
                                <w:color w:val="0B5294"/>
                                <w:spacing w:val="-4"/>
                                <w:sz w:val="24"/>
                                <w:szCs w:val="24"/>
                                <w:rtl/>
                              </w:rPr>
                              <w:t xml:space="preserve"> </w:t>
                            </w:r>
                            <w:r w:rsidRPr="00E2613F">
                              <w:rPr>
                                <w:rFonts w:cs="Tahoma" w:hint="eastAsia"/>
                                <w:color w:val="0B5294"/>
                                <w:spacing w:val="-4"/>
                                <w:sz w:val="24"/>
                                <w:szCs w:val="24"/>
                                <w:rtl/>
                              </w:rPr>
                              <w:t>המשגיחים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מחויבים</w:t>
                            </w:r>
                            <w:r w:rsidRPr="00E2613F">
                              <w:rPr>
                                <w:rFonts w:cs="Tahoma"/>
                                <w:color w:val="0B5294"/>
                                <w:spacing w:val="-4"/>
                                <w:sz w:val="24"/>
                                <w:szCs w:val="24"/>
                                <w:rtl/>
                              </w:rPr>
                              <w:t xml:space="preserve"> </w:t>
                            </w:r>
                            <w:r w:rsidRPr="00E2613F">
                              <w:rPr>
                                <w:rFonts w:cs="Tahoma" w:hint="eastAsia"/>
                                <w:color w:val="0B5294"/>
                                <w:spacing w:val="-4"/>
                                <w:sz w:val="24"/>
                                <w:szCs w:val="24"/>
                                <w:rtl/>
                              </w:rPr>
                              <w:t>בה</w:t>
                            </w:r>
                            <w:r w:rsidRPr="00E2613F">
                              <w:rPr>
                                <w:rFonts w:cs="Tahoma"/>
                                <w:color w:val="0B5294"/>
                                <w:spacing w:val="-4"/>
                                <w:sz w:val="24"/>
                                <w:szCs w:val="24"/>
                                <w:rtl/>
                              </w:rPr>
                              <w:t xml:space="preserve"> - </w:t>
                            </w:r>
                            <w:r w:rsidRPr="00E2613F">
                              <w:rPr>
                                <w:rFonts w:cs="Tahoma" w:hint="eastAsia"/>
                                <w:color w:val="0B5294"/>
                                <w:spacing w:val="-4"/>
                                <w:sz w:val="24"/>
                                <w:szCs w:val="24"/>
                                <w:rtl/>
                              </w:rPr>
                              <w:t>מכסה</w:t>
                            </w:r>
                            <w:r w:rsidRPr="00E2613F">
                              <w:rPr>
                                <w:rFonts w:cs="Tahoma"/>
                                <w:color w:val="0B5294"/>
                                <w:spacing w:val="-4"/>
                                <w:sz w:val="24"/>
                                <w:szCs w:val="24"/>
                                <w:rtl/>
                              </w:rPr>
                              <w:t xml:space="preserve"> </w:t>
                            </w:r>
                            <w:r w:rsidRPr="00E2613F">
                              <w:rPr>
                                <w:rFonts w:cs="Tahoma" w:hint="eastAsia"/>
                                <w:color w:val="0B5294"/>
                                <w:spacing w:val="-4"/>
                                <w:sz w:val="24"/>
                                <w:szCs w:val="24"/>
                                <w:rtl/>
                              </w:rPr>
                              <w:t>האמורה</w:t>
                            </w:r>
                            <w:r w:rsidRPr="00E2613F">
                              <w:rPr>
                                <w:rFonts w:cs="Tahoma"/>
                                <w:color w:val="0B5294"/>
                                <w:spacing w:val="-4"/>
                                <w:sz w:val="24"/>
                                <w:szCs w:val="24"/>
                                <w:rtl/>
                              </w:rPr>
                              <w:t xml:space="preserve"> </w:t>
                            </w:r>
                            <w:r w:rsidRPr="00E2613F">
                              <w:rPr>
                                <w:rFonts w:cs="Tahoma" w:hint="eastAsia"/>
                                <w:color w:val="0B5294"/>
                                <w:spacing w:val="-4"/>
                                <w:sz w:val="24"/>
                                <w:szCs w:val="24"/>
                                <w:rtl/>
                              </w:rPr>
                              <w:t>להבטיח</w:t>
                            </w:r>
                            <w:r w:rsidRPr="00E2613F">
                              <w:rPr>
                                <w:rFonts w:cs="Tahoma"/>
                                <w:color w:val="0B5294"/>
                                <w:spacing w:val="-4"/>
                                <w:sz w:val="24"/>
                                <w:szCs w:val="24"/>
                                <w:rtl/>
                              </w:rPr>
                              <w:t xml:space="preserve"> </w:t>
                            </w:r>
                            <w:r w:rsidRPr="00E2613F">
                              <w:rPr>
                                <w:rFonts w:cs="Tahoma" w:hint="eastAsia"/>
                                <w:color w:val="0B5294"/>
                                <w:spacing w:val="-4"/>
                                <w:sz w:val="24"/>
                                <w:szCs w:val="24"/>
                                <w:rtl/>
                              </w:rPr>
                              <w:t>השגחת</w:t>
                            </w:r>
                            <w:r w:rsidRPr="00E2613F">
                              <w:rPr>
                                <w:rFonts w:cs="Tahoma"/>
                                <w:color w:val="0B5294"/>
                                <w:spacing w:val="-4"/>
                                <w:sz w:val="24"/>
                                <w:szCs w:val="24"/>
                                <w:rtl/>
                              </w:rPr>
                              <w:t xml:space="preserve"> </w:t>
                            </w:r>
                            <w:r w:rsidRPr="00E2613F">
                              <w:rPr>
                                <w:rFonts w:cs="Tahoma" w:hint="eastAsia"/>
                                <w:color w:val="0B5294"/>
                                <w:spacing w:val="-4"/>
                                <w:sz w:val="24"/>
                                <w:szCs w:val="24"/>
                                <w:rtl/>
                              </w:rPr>
                              <w:t>כשרות</w:t>
                            </w:r>
                            <w:r w:rsidRPr="00E2613F">
                              <w:rPr>
                                <w:rFonts w:cs="Tahoma"/>
                                <w:color w:val="0B5294"/>
                                <w:spacing w:val="-4"/>
                                <w:sz w:val="24"/>
                                <w:szCs w:val="24"/>
                                <w:rtl/>
                              </w:rPr>
                              <w:t xml:space="preserve"> </w:t>
                            </w:r>
                            <w:r w:rsidRPr="00E2613F">
                              <w:rPr>
                                <w:rFonts w:cs="Tahoma" w:hint="eastAsia"/>
                                <w:color w:val="0B5294"/>
                                <w:spacing w:val="-4"/>
                                <w:sz w:val="24"/>
                                <w:szCs w:val="24"/>
                                <w:rtl/>
                              </w:rPr>
                              <w:t>ראויה</w:t>
                            </w:r>
                          </w:p>
                          <w:p w:rsidR="00D007E4" w:rsidRPr="00373C5D" w:rsidP="00E2613F">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55420687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542463"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1" type="#_x0000_t202" style="width:127.55pt;height:42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36736" filled="f" stroked="f">
                <v:textbox>
                  <w:txbxContent>
                    <w:p w:rsidR="00D007E4" w:rsidRPr="00373C5D" w:rsidP="00E2613F">
                      <w:pPr>
                        <w:spacing w:line="240" w:lineRule="atLeast"/>
                        <w:rPr>
                          <w:rFonts w:cs="Tahoma"/>
                          <w:b/>
                          <w:bCs/>
                          <w:color w:val="0B5294"/>
                          <w:sz w:val="48"/>
                          <w:szCs w:val="48"/>
                          <w:rtl/>
                        </w:rPr>
                      </w:pPr>
                      <w:drawing>
                        <wp:inline distT="0" distB="0" distL="0" distR="0">
                          <wp:extent cx="311150" cy="256800"/>
                          <wp:effectExtent l="0" t="0" r="0" b="0"/>
                          <wp:docPr id="4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12018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E2613F">
                      <w:pPr>
                        <w:spacing w:after="0" w:line="240" w:lineRule="auto"/>
                        <w:rPr>
                          <w:color w:val="0B5294"/>
                          <w:spacing w:val="-4"/>
                          <w:sz w:val="24"/>
                          <w:szCs w:val="24"/>
                          <w:rtl/>
                          <w:cs/>
                        </w:rPr>
                      </w:pPr>
                      <w:r w:rsidRPr="00E2613F">
                        <w:rPr>
                          <w:rFonts w:cs="Tahoma" w:hint="eastAsia"/>
                          <w:color w:val="0B5294"/>
                          <w:spacing w:val="-4"/>
                          <w:sz w:val="24"/>
                          <w:szCs w:val="24"/>
                          <w:rtl/>
                        </w:rPr>
                        <w:t>משרד</w:t>
                      </w:r>
                      <w:r w:rsidRPr="00E2613F">
                        <w:rPr>
                          <w:rFonts w:cs="Tahoma"/>
                          <w:color w:val="0B5294"/>
                          <w:spacing w:val="-4"/>
                          <w:sz w:val="24"/>
                          <w:szCs w:val="24"/>
                          <w:rtl/>
                        </w:rPr>
                        <w:t xml:space="preserve"> </w:t>
                      </w:r>
                      <w:r w:rsidRPr="00E2613F">
                        <w:rPr>
                          <w:rFonts w:cs="Tahoma" w:hint="eastAsia"/>
                          <w:color w:val="0B5294"/>
                          <w:spacing w:val="-4"/>
                          <w:sz w:val="24"/>
                          <w:szCs w:val="24"/>
                          <w:rtl/>
                        </w:rPr>
                        <w:t>מבקר</w:t>
                      </w:r>
                      <w:r w:rsidRPr="00E2613F">
                        <w:rPr>
                          <w:rFonts w:cs="Tahoma"/>
                          <w:color w:val="0B5294"/>
                          <w:spacing w:val="-4"/>
                          <w:sz w:val="24"/>
                          <w:szCs w:val="24"/>
                          <w:rtl/>
                        </w:rPr>
                        <w:t xml:space="preserve"> </w:t>
                      </w:r>
                      <w:r w:rsidRPr="00E2613F">
                        <w:rPr>
                          <w:rFonts w:cs="Tahoma" w:hint="eastAsia"/>
                          <w:color w:val="0B5294"/>
                          <w:spacing w:val="-4"/>
                          <w:sz w:val="24"/>
                          <w:szCs w:val="24"/>
                          <w:rtl/>
                        </w:rPr>
                        <w:t>המדינה</w:t>
                      </w:r>
                      <w:r w:rsidRPr="00E2613F">
                        <w:rPr>
                          <w:rFonts w:cs="Tahoma"/>
                          <w:color w:val="0B5294"/>
                          <w:spacing w:val="-4"/>
                          <w:sz w:val="24"/>
                          <w:szCs w:val="24"/>
                          <w:rtl/>
                        </w:rPr>
                        <w:t xml:space="preserve"> </w:t>
                      </w:r>
                      <w:r w:rsidRPr="00E2613F">
                        <w:rPr>
                          <w:rFonts w:cs="Tahoma" w:hint="eastAsia"/>
                          <w:color w:val="0B5294"/>
                          <w:spacing w:val="-4"/>
                          <w:sz w:val="24"/>
                          <w:szCs w:val="24"/>
                          <w:rtl/>
                        </w:rPr>
                        <w:t>מעיר</w:t>
                      </w:r>
                      <w:r w:rsidRPr="00E2613F">
                        <w:rPr>
                          <w:rFonts w:cs="Tahoma"/>
                          <w:color w:val="0B5294"/>
                          <w:spacing w:val="-4"/>
                          <w:sz w:val="24"/>
                          <w:szCs w:val="24"/>
                          <w:rtl/>
                        </w:rPr>
                        <w:t xml:space="preserve"> </w:t>
                      </w:r>
                      <w:r w:rsidRPr="00E2613F">
                        <w:rPr>
                          <w:rFonts w:cs="Tahoma" w:hint="eastAsia"/>
                          <w:color w:val="0B5294"/>
                          <w:spacing w:val="-4"/>
                          <w:sz w:val="24"/>
                          <w:szCs w:val="24"/>
                          <w:rtl/>
                        </w:rPr>
                        <w:t>למועצות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תל</w:t>
                      </w:r>
                      <w:r w:rsidRPr="00E2613F">
                        <w:rPr>
                          <w:rFonts w:cs="Tahoma"/>
                          <w:color w:val="0B5294"/>
                          <w:spacing w:val="-4"/>
                          <w:sz w:val="24"/>
                          <w:szCs w:val="24"/>
                          <w:rtl/>
                        </w:rPr>
                        <w:t xml:space="preserve"> </w:t>
                      </w:r>
                      <w:r w:rsidRPr="00E2613F">
                        <w:rPr>
                          <w:rFonts w:cs="Tahoma" w:hint="eastAsia"/>
                          <w:color w:val="0B5294"/>
                          <w:spacing w:val="-4"/>
                          <w:sz w:val="24"/>
                          <w:szCs w:val="24"/>
                          <w:rtl/>
                        </w:rPr>
                        <w:t>אביב</w:t>
                      </w:r>
                      <w:r w:rsidRPr="00E2613F">
                        <w:rPr>
                          <w:rFonts w:cs="Tahoma"/>
                          <w:color w:val="0B5294"/>
                          <w:spacing w:val="-4"/>
                          <w:sz w:val="24"/>
                          <w:szCs w:val="24"/>
                          <w:rtl/>
                        </w:rPr>
                        <w:t>-</w:t>
                      </w:r>
                      <w:r w:rsidRPr="00E2613F">
                        <w:rPr>
                          <w:rFonts w:cs="Tahoma" w:hint="eastAsia"/>
                          <w:color w:val="0B5294"/>
                          <w:spacing w:val="-4"/>
                          <w:sz w:val="24"/>
                          <w:szCs w:val="24"/>
                          <w:rtl/>
                        </w:rPr>
                        <w:t>יפו</w:t>
                      </w:r>
                      <w:r w:rsidRPr="00E2613F">
                        <w:rPr>
                          <w:rFonts w:cs="Tahoma"/>
                          <w:color w:val="0B5294"/>
                          <w:spacing w:val="-4"/>
                          <w:sz w:val="24"/>
                          <w:szCs w:val="24"/>
                          <w:rtl/>
                        </w:rPr>
                        <w:t xml:space="preserve"> </w:t>
                      </w:r>
                      <w:r w:rsidRPr="00E2613F">
                        <w:rPr>
                          <w:rFonts w:cs="Tahoma" w:hint="eastAsia"/>
                          <w:color w:val="0B5294"/>
                          <w:spacing w:val="-4"/>
                          <w:sz w:val="24"/>
                          <w:szCs w:val="24"/>
                          <w:rtl/>
                        </w:rPr>
                        <w:t>ואשדוד</w:t>
                      </w:r>
                      <w:r w:rsidRPr="00E2613F">
                        <w:rPr>
                          <w:rFonts w:cs="Tahoma"/>
                          <w:color w:val="0B5294"/>
                          <w:spacing w:val="-4"/>
                          <w:sz w:val="24"/>
                          <w:szCs w:val="24"/>
                          <w:rtl/>
                        </w:rPr>
                        <w:t xml:space="preserve"> </w:t>
                      </w:r>
                      <w:r w:rsidRPr="00E2613F">
                        <w:rPr>
                          <w:rFonts w:cs="Tahoma" w:hint="eastAsia"/>
                          <w:color w:val="0B5294"/>
                          <w:spacing w:val="-4"/>
                          <w:sz w:val="24"/>
                          <w:szCs w:val="24"/>
                          <w:rtl/>
                        </w:rPr>
                        <w:t>כי</w:t>
                      </w:r>
                      <w:r w:rsidRPr="00E2613F">
                        <w:rPr>
                          <w:rFonts w:cs="Tahoma"/>
                          <w:color w:val="0B5294"/>
                          <w:spacing w:val="-4"/>
                          <w:sz w:val="24"/>
                          <w:szCs w:val="24"/>
                          <w:rtl/>
                        </w:rPr>
                        <w:t xml:space="preserve"> </w:t>
                      </w:r>
                      <w:r w:rsidRPr="00E2613F">
                        <w:rPr>
                          <w:rFonts w:cs="Tahoma" w:hint="eastAsia"/>
                          <w:color w:val="0B5294"/>
                          <w:spacing w:val="-4"/>
                          <w:sz w:val="24"/>
                          <w:szCs w:val="24"/>
                          <w:rtl/>
                        </w:rPr>
                        <w:t>בידן</w:t>
                      </w:r>
                      <w:r w:rsidRPr="00E2613F">
                        <w:rPr>
                          <w:rFonts w:cs="Tahoma"/>
                          <w:color w:val="0B5294"/>
                          <w:spacing w:val="-4"/>
                          <w:sz w:val="24"/>
                          <w:szCs w:val="24"/>
                          <w:rtl/>
                        </w:rPr>
                        <w:t xml:space="preserve"> </w:t>
                      </w:r>
                      <w:r w:rsidRPr="00E2613F">
                        <w:rPr>
                          <w:rFonts w:cs="Tahoma" w:hint="eastAsia"/>
                          <w:color w:val="0B5294"/>
                          <w:spacing w:val="-4"/>
                          <w:sz w:val="24"/>
                          <w:szCs w:val="24"/>
                          <w:rtl/>
                        </w:rPr>
                        <w:t>כלי</w:t>
                      </w:r>
                      <w:r w:rsidRPr="00E2613F">
                        <w:rPr>
                          <w:rFonts w:cs="Tahoma"/>
                          <w:color w:val="0B5294"/>
                          <w:spacing w:val="-4"/>
                          <w:sz w:val="24"/>
                          <w:szCs w:val="24"/>
                          <w:rtl/>
                        </w:rPr>
                        <w:t xml:space="preserve"> </w:t>
                      </w:r>
                      <w:r w:rsidRPr="00E2613F">
                        <w:rPr>
                          <w:rFonts w:cs="Tahoma" w:hint="eastAsia"/>
                          <w:color w:val="0B5294"/>
                          <w:spacing w:val="-4"/>
                          <w:sz w:val="24"/>
                          <w:szCs w:val="24"/>
                          <w:rtl/>
                        </w:rPr>
                        <w:t>פיקוח</w:t>
                      </w:r>
                      <w:r w:rsidRPr="00E2613F">
                        <w:rPr>
                          <w:rFonts w:cs="Tahoma"/>
                          <w:color w:val="0B5294"/>
                          <w:spacing w:val="-4"/>
                          <w:sz w:val="24"/>
                          <w:szCs w:val="24"/>
                          <w:rtl/>
                        </w:rPr>
                        <w:t xml:space="preserve"> </w:t>
                      </w:r>
                      <w:r w:rsidRPr="00E2613F">
                        <w:rPr>
                          <w:rFonts w:cs="Tahoma" w:hint="eastAsia"/>
                          <w:color w:val="0B5294"/>
                          <w:spacing w:val="-4"/>
                          <w:sz w:val="24"/>
                          <w:szCs w:val="24"/>
                          <w:rtl/>
                        </w:rPr>
                        <w:t>ובקרה</w:t>
                      </w:r>
                      <w:r w:rsidRPr="00E2613F">
                        <w:rPr>
                          <w:rFonts w:cs="Tahoma"/>
                          <w:color w:val="0B5294"/>
                          <w:spacing w:val="-4"/>
                          <w:sz w:val="24"/>
                          <w:szCs w:val="24"/>
                          <w:rtl/>
                        </w:rPr>
                        <w:t xml:space="preserve"> </w:t>
                      </w:r>
                      <w:r w:rsidRPr="00E2613F">
                        <w:rPr>
                          <w:rFonts w:cs="Tahoma" w:hint="eastAsia"/>
                          <w:color w:val="0B5294"/>
                          <w:spacing w:val="-4"/>
                          <w:sz w:val="24"/>
                          <w:szCs w:val="24"/>
                          <w:rtl/>
                        </w:rPr>
                        <w:t>שיכול</w:t>
                      </w:r>
                      <w:r w:rsidRPr="00E2613F">
                        <w:rPr>
                          <w:rFonts w:cs="Tahoma"/>
                          <w:color w:val="0B5294"/>
                          <w:spacing w:val="-4"/>
                          <w:sz w:val="24"/>
                          <w:szCs w:val="24"/>
                          <w:rtl/>
                        </w:rPr>
                        <w:t xml:space="preserve"> </w:t>
                      </w:r>
                      <w:r w:rsidRPr="00E2613F">
                        <w:rPr>
                          <w:rFonts w:cs="Tahoma" w:hint="eastAsia"/>
                          <w:color w:val="0B5294"/>
                          <w:spacing w:val="-4"/>
                          <w:sz w:val="24"/>
                          <w:szCs w:val="24"/>
                          <w:rtl/>
                        </w:rPr>
                        <w:t>לשמש</w:t>
                      </w:r>
                      <w:r w:rsidRPr="00E2613F">
                        <w:rPr>
                          <w:rFonts w:cs="Tahoma"/>
                          <w:color w:val="0B5294"/>
                          <w:spacing w:val="-4"/>
                          <w:sz w:val="24"/>
                          <w:szCs w:val="24"/>
                          <w:rtl/>
                        </w:rPr>
                        <w:t xml:space="preserve"> </w:t>
                      </w:r>
                      <w:r w:rsidRPr="00E2613F">
                        <w:rPr>
                          <w:rFonts w:cs="Tahoma" w:hint="eastAsia"/>
                          <w:color w:val="0B5294"/>
                          <w:spacing w:val="-4"/>
                          <w:sz w:val="24"/>
                          <w:szCs w:val="24"/>
                          <w:rtl/>
                        </w:rPr>
                        <w:t>כלי</w:t>
                      </w:r>
                      <w:r w:rsidRPr="00E2613F">
                        <w:rPr>
                          <w:rFonts w:cs="Tahoma"/>
                          <w:color w:val="0B5294"/>
                          <w:spacing w:val="-4"/>
                          <w:sz w:val="24"/>
                          <w:szCs w:val="24"/>
                          <w:rtl/>
                        </w:rPr>
                        <w:t xml:space="preserve"> </w:t>
                      </w:r>
                      <w:r w:rsidRPr="00E2613F">
                        <w:rPr>
                          <w:rFonts w:cs="Tahoma" w:hint="eastAsia"/>
                          <w:color w:val="0B5294"/>
                          <w:spacing w:val="-4"/>
                          <w:sz w:val="24"/>
                          <w:szCs w:val="24"/>
                          <w:rtl/>
                        </w:rPr>
                        <w:t>יעיל</w:t>
                      </w:r>
                      <w:r w:rsidRPr="00E2613F">
                        <w:rPr>
                          <w:rFonts w:cs="Tahoma"/>
                          <w:color w:val="0B5294"/>
                          <w:spacing w:val="-4"/>
                          <w:sz w:val="24"/>
                          <w:szCs w:val="24"/>
                          <w:rtl/>
                        </w:rPr>
                        <w:t xml:space="preserve"> </w:t>
                      </w:r>
                      <w:r w:rsidRPr="00E2613F">
                        <w:rPr>
                          <w:rFonts w:cs="Tahoma" w:hint="eastAsia"/>
                          <w:color w:val="0B5294"/>
                          <w:spacing w:val="-4"/>
                          <w:sz w:val="24"/>
                          <w:szCs w:val="24"/>
                          <w:rtl/>
                        </w:rPr>
                        <w:t>ואמין</w:t>
                      </w:r>
                      <w:r w:rsidRPr="00E2613F">
                        <w:rPr>
                          <w:rFonts w:cs="Tahoma"/>
                          <w:color w:val="0B5294"/>
                          <w:spacing w:val="-4"/>
                          <w:sz w:val="24"/>
                          <w:szCs w:val="24"/>
                          <w:rtl/>
                        </w:rPr>
                        <w:t xml:space="preserve">, </w:t>
                      </w:r>
                      <w:r w:rsidRPr="00E2613F">
                        <w:rPr>
                          <w:rFonts w:cs="Tahoma" w:hint="eastAsia"/>
                          <w:color w:val="0B5294"/>
                          <w:spacing w:val="-4"/>
                          <w:sz w:val="24"/>
                          <w:szCs w:val="24"/>
                          <w:rtl/>
                        </w:rPr>
                        <w:t>אולם</w:t>
                      </w:r>
                      <w:r w:rsidRPr="00E2613F">
                        <w:rPr>
                          <w:rFonts w:cs="Tahoma"/>
                          <w:color w:val="0B5294"/>
                          <w:spacing w:val="-4"/>
                          <w:sz w:val="24"/>
                          <w:szCs w:val="24"/>
                          <w:rtl/>
                        </w:rPr>
                        <w:t xml:space="preserve"> </w:t>
                      </w:r>
                      <w:r w:rsidRPr="00E2613F">
                        <w:rPr>
                          <w:rFonts w:cs="Tahoma" w:hint="eastAsia"/>
                          <w:color w:val="0B5294"/>
                          <w:spacing w:val="-4"/>
                          <w:sz w:val="24"/>
                          <w:szCs w:val="24"/>
                          <w:rtl/>
                        </w:rPr>
                        <w:t>בפועל</w:t>
                      </w:r>
                      <w:r w:rsidRPr="00E2613F">
                        <w:rPr>
                          <w:rFonts w:cs="Tahoma"/>
                          <w:color w:val="0B5294"/>
                          <w:spacing w:val="-4"/>
                          <w:sz w:val="24"/>
                          <w:szCs w:val="24"/>
                          <w:rtl/>
                        </w:rPr>
                        <w:t xml:space="preserve"> </w:t>
                      </w:r>
                      <w:r w:rsidRPr="00E2613F">
                        <w:rPr>
                          <w:rFonts w:cs="Tahoma" w:hint="eastAsia"/>
                          <w:color w:val="0B5294"/>
                          <w:spacing w:val="-4"/>
                          <w:sz w:val="24"/>
                          <w:szCs w:val="24"/>
                          <w:rtl/>
                        </w:rPr>
                        <w:t>העובדה</w:t>
                      </w:r>
                      <w:r w:rsidRPr="00E2613F">
                        <w:rPr>
                          <w:rFonts w:cs="Tahoma"/>
                          <w:color w:val="0B5294"/>
                          <w:spacing w:val="-4"/>
                          <w:sz w:val="24"/>
                          <w:szCs w:val="24"/>
                          <w:rtl/>
                        </w:rPr>
                        <w:t xml:space="preserve"> </w:t>
                      </w:r>
                      <w:r w:rsidRPr="00E2613F">
                        <w:rPr>
                          <w:rFonts w:cs="Tahoma" w:hint="eastAsia"/>
                          <w:color w:val="0B5294"/>
                          <w:spacing w:val="-4"/>
                          <w:sz w:val="24"/>
                          <w:szCs w:val="24"/>
                          <w:rtl/>
                        </w:rPr>
                        <w:t>שהן</w:t>
                      </w:r>
                      <w:r w:rsidRPr="00E2613F">
                        <w:rPr>
                          <w:rFonts w:cs="Tahoma"/>
                          <w:color w:val="0B5294"/>
                          <w:spacing w:val="-4"/>
                          <w:sz w:val="24"/>
                          <w:szCs w:val="24"/>
                          <w:rtl/>
                        </w:rPr>
                        <w:t xml:space="preserve"> </w:t>
                      </w:r>
                      <w:r w:rsidRPr="00E2613F">
                        <w:rPr>
                          <w:rFonts w:cs="Tahoma" w:hint="eastAsia"/>
                          <w:color w:val="0B5294"/>
                          <w:spacing w:val="-4"/>
                          <w:sz w:val="24"/>
                          <w:szCs w:val="24"/>
                          <w:rtl/>
                        </w:rPr>
                        <w:t>לא</w:t>
                      </w:r>
                      <w:r w:rsidRPr="00E2613F">
                        <w:rPr>
                          <w:rFonts w:cs="Tahoma"/>
                          <w:color w:val="0B5294"/>
                          <w:spacing w:val="-4"/>
                          <w:sz w:val="24"/>
                          <w:szCs w:val="24"/>
                          <w:rtl/>
                        </w:rPr>
                        <w:t xml:space="preserve"> </w:t>
                      </w:r>
                      <w:r w:rsidRPr="00E2613F">
                        <w:rPr>
                          <w:rFonts w:cs="Tahoma" w:hint="eastAsia"/>
                          <w:color w:val="0B5294"/>
                          <w:spacing w:val="-4"/>
                          <w:sz w:val="24"/>
                          <w:szCs w:val="24"/>
                          <w:rtl/>
                        </w:rPr>
                        <w:t>חייבו</w:t>
                      </w:r>
                      <w:r w:rsidRPr="00E2613F">
                        <w:rPr>
                          <w:rFonts w:cs="Tahoma"/>
                          <w:color w:val="0B5294"/>
                          <w:spacing w:val="-4"/>
                          <w:sz w:val="24"/>
                          <w:szCs w:val="24"/>
                          <w:rtl/>
                        </w:rPr>
                        <w:t xml:space="preserve"> </w:t>
                      </w:r>
                      <w:r w:rsidRPr="00E2613F">
                        <w:rPr>
                          <w:rFonts w:cs="Tahoma" w:hint="eastAsia"/>
                          <w:color w:val="0B5294"/>
                          <w:spacing w:val="-4"/>
                          <w:sz w:val="24"/>
                          <w:szCs w:val="24"/>
                          <w:rtl/>
                        </w:rPr>
                        <w:t>להשתמש</w:t>
                      </w:r>
                      <w:r w:rsidRPr="00E2613F">
                        <w:rPr>
                          <w:rFonts w:cs="Tahoma"/>
                          <w:color w:val="0B5294"/>
                          <w:spacing w:val="-4"/>
                          <w:sz w:val="24"/>
                          <w:szCs w:val="24"/>
                          <w:rtl/>
                        </w:rPr>
                        <w:t xml:space="preserve"> </w:t>
                      </w:r>
                      <w:r w:rsidRPr="00E2613F">
                        <w:rPr>
                          <w:rFonts w:cs="Tahoma" w:hint="eastAsia"/>
                          <w:color w:val="0B5294"/>
                          <w:spacing w:val="-4"/>
                          <w:sz w:val="24"/>
                          <w:szCs w:val="24"/>
                          <w:rtl/>
                        </w:rPr>
                        <w:t>באופן</w:t>
                      </w:r>
                      <w:r w:rsidRPr="00E2613F">
                        <w:rPr>
                          <w:rFonts w:cs="Tahoma"/>
                          <w:color w:val="0B5294"/>
                          <w:spacing w:val="-4"/>
                          <w:sz w:val="24"/>
                          <w:szCs w:val="24"/>
                          <w:rtl/>
                        </w:rPr>
                        <w:t xml:space="preserve"> </w:t>
                      </w:r>
                      <w:r w:rsidRPr="00E2613F">
                        <w:rPr>
                          <w:rFonts w:cs="Tahoma" w:hint="eastAsia"/>
                          <w:color w:val="0B5294"/>
                          <w:spacing w:val="-4"/>
                          <w:sz w:val="24"/>
                          <w:szCs w:val="24"/>
                          <w:rtl/>
                        </w:rPr>
                        <w:t>מלא</w:t>
                      </w:r>
                      <w:r w:rsidRPr="00E2613F">
                        <w:rPr>
                          <w:rFonts w:cs="Tahoma"/>
                          <w:color w:val="0B5294"/>
                          <w:spacing w:val="-4"/>
                          <w:sz w:val="24"/>
                          <w:szCs w:val="24"/>
                          <w:rtl/>
                        </w:rPr>
                        <w:t xml:space="preserve"> </w:t>
                      </w:r>
                      <w:r w:rsidRPr="00E2613F">
                        <w:rPr>
                          <w:rFonts w:cs="Tahoma" w:hint="eastAsia"/>
                          <w:color w:val="0B5294"/>
                          <w:spacing w:val="-4"/>
                          <w:sz w:val="24"/>
                          <w:szCs w:val="24"/>
                          <w:rtl/>
                        </w:rPr>
                        <w:t>במערכת</w:t>
                      </w:r>
                      <w:r w:rsidRPr="00E2613F">
                        <w:rPr>
                          <w:rFonts w:cs="Tahoma"/>
                          <w:color w:val="0B5294"/>
                          <w:spacing w:val="-4"/>
                          <w:sz w:val="24"/>
                          <w:szCs w:val="24"/>
                          <w:rtl/>
                        </w:rPr>
                        <w:t xml:space="preserve"> </w:t>
                      </w:r>
                      <w:r w:rsidRPr="00E2613F">
                        <w:rPr>
                          <w:rFonts w:cs="Tahoma" w:hint="eastAsia"/>
                          <w:color w:val="0B5294"/>
                          <w:spacing w:val="-4"/>
                          <w:sz w:val="24"/>
                          <w:szCs w:val="24"/>
                          <w:rtl/>
                        </w:rPr>
                        <w:t>הדיווח</w:t>
                      </w:r>
                      <w:r w:rsidRPr="00E2613F">
                        <w:rPr>
                          <w:rFonts w:cs="Tahoma"/>
                          <w:color w:val="0B5294"/>
                          <w:spacing w:val="-4"/>
                          <w:sz w:val="24"/>
                          <w:szCs w:val="24"/>
                          <w:rtl/>
                        </w:rPr>
                        <w:t xml:space="preserve"> </w:t>
                      </w:r>
                      <w:r w:rsidRPr="00E2613F">
                        <w:rPr>
                          <w:rFonts w:cs="Tahoma" w:hint="eastAsia"/>
                          <w:color w:val="0B5294"/>
                          <w:spacing w:val="-4"/>
                          <w:sz w:val="24"/>
                          <w:szCs w:val="24"/>
                          <w:rtl/>
                        </w:rPr>
                        <w:t>הביאה</w:t>
                      </w:r>
                      <w:r w:rsidRPr="00E2613F">
                        <w:rPr>
                          <w:rFonts w:cs="Tahoma"/>
                          <w:color w:val="0B5294"/>
                          <w:spacing w:val="-4"/>
                          <w:sz w:val="24"/>
                          <w:szCs w:val="24"/>
                          <w:rtl/>
                        </w:rPr>
                        <w:t xml:space="preserve"> </w:t>
                      </w:r>
                      <w:r w:rsidRPr="00E2613F">
                        <w:rPr>
                          <w:rFonts w:cs="Tahoma" w:hint="eastAsia"/>
                          <w:color w:val="0B5294"/>
                          <w:spacing w:val="-4"/>
                          <w:sz w:val="24"/>
                          <w:szCs w:val="24"/>
                          <w:rtl/>
                        </w:rPr>
                        <w:t>לכך</w:t>
                      </w:r>
                      <w:r w:rsidRPr="00E2613F">
                        <w:rPr>
                          <w:rFonts w:cs="Tahoma"/>
                          <w:color w:val="0B5294"/>
                          <w:spacing w:val="-4"/>
                          <w:sz w:val="24"/>
                          <w:szCs w:val="24"/>
                          <w:rtl/>
                        </w:rPr>
                        <w:t xml:space="preserve"> </w:t>
                      </w:r>
                      <w:r w:rsidRPr="00E2613F">
                        <w:rPr>
                          <w:rFonts w:cs="Tahoma" w:hint="eastAsia"/>
                          <w:color w:val="0B5294"/>
                          <w:spacing w:val="-4"/>
                          <w:sz w:val="24"/>
                          <w:szCs w:val="24"/>
                          <w:rtl/>
                        </w:rPr>
                        <w:t>שהפיקוח</w:t>
                      </w:r>
                      <w:r w:rsidRPr="00E2613F">
                        <w:rPr>
                          <w:rFonts w:cs="Tahoma"/>
                          <w:color w:val="0B5294"/>
                          <w:spacing w:val="-4"/>
                          <w:sz w:val="24"/>
                          <w:szCs w:val="24"/>
                          <w:rtl/>
                        </w:rPr>
                        <w:t xml:space="preserve"> </w:t>
                      </w:r>
                      <w:r w:rsidRPr="00E2613F">
                        <w:rPr>
                          <w:rFonts w:cs="Tahoma" w:hint="eastAsia"/>
                          <w:color w:val="0B5294"/>
                          <w:spacing w:val="-4"/>
                          <w:sz w:val="24"/>
                          <w:szCs w:val="24"/>
                          <w:rtl/>
                        </w:rPr>
                        <w:t>שלהן</w:t>
                      </w:r>
                      <w:r w:rsidRPr="00E2613F">
                        <w:rPr>
                          <w:rFonts w:cs="Tahoma"/>
                          <w:color w:val="0B5294"/>
                          <w:spacing w:val="-4"/>
                          <w:sz w:val="24"/>
                          <w:szCs w:val="24"/>
                          <w:rtl/>
                        </w:rPr>
                        <w:t xml:space="preserve"> </w:t>
                      </w:r>
                      <w:r w:rsidRPr="00E2613F">
                        <w:rPr>
                          <w:rFonts w:cs="Tahoma" w:hint="eastAsia"/>
                          <w:color w:val="0B5294"/>
                          <w:spacing w:val="-4"/>
                          <w:sz w:val="24"/>
                          <w:szCs w:val="24"/>
                          <w:rtl/>
                        </w:rPr>
                        <w:t>הוא</w:t>
                      </w:r>
                      <w:r w:rsidRPr="00E2613F">
                        <w:rPr>
                          <w:rFonts w:cs="Tahoma"/>
                          <w:color w:val="0B5294"/>
                          <w:spacing w:val="-4"/>
                          <w:sz w:val="24"/>
                          <w:szCs w:val="24"/>
                          <w:rtl/>
                        </w:rPr>
                        <w:t xml:space="preserve"> </w:t>
                      </w:r>
                      <w:r w:rsidRPr="00E2613F">
                        <w:rPr>
                          <w:rFonts w:cs="Tahoma" w:hint="eastAsia"/>
                          <w:color w:val="0B5294"/>
                          <w:spacing w:val="-4"/>
                          <w:sz w:val="24"/>
                          <w:szCs w:val="24"/>
                          <w:rtl/>
                        </w:rPr>
                        <w:t>לקוי</w:t>
                      </w:r>
                      <w:r w:rsidRPr="00E2613F">
                        <w:rPr>
                          <w:rFonts w:cs="Tahoma"/>
                          <w:color w:val="0B5294"/>
                          <w:spacing w:val="-4"/>
                          <w:sz w:val="24"/>
                          <w:szCs w:val="24"/>
                          <w:rtl/>
                        </w:rPr>
                        <w:t xml:space="preserve">. </w:t>
                      </w:r>
                      <w:r w:rsidRPr="00E2613F">
                        <w:rPr>
                          <w:rFonts w:cs="Tahoma" w:hint="eastAsia"/>
                          <w:color w:val="0B5294"/>
                          <w:spacing w:val="-4"/>
                          <w:sz w:val="24"/>
                          <w:szCs w:val="24"/>
                          <w:rtl/>
                        </w:rPr>
                        <w:t>הדבר</w:t>
                      </w:r>
                      <w:r w:rsidRPr="00E2613F">
                        <w:rPr>
                          <w:rFonts w:cs="Tahoma"/>
                          <w:color w:val="0B5294"/>
                          <w:spacing w:val="-4"/>
                          <w:sz w:val="24"/>
                          <w:szCs w:val="24"/>
                          <w:rtl/>
                        </w:rPr>
                        <w:t xml:space="preserve"> </w:t>
                      </w:r>
                      <w:r w:rsidRPr="00E2613F">
                        <w:rPr>
                          <w:rFonts w:cs="Tahoma" w:hint="eastAsia"/>
                          <w:color w:val="0B5294"/>
                          <w:spacing w:val="-4"/>
                          <w:sz w:val="24"/>
                          <w:szCs w:val="24"/>
                          <w:rtl/>
                        </w:rPr>
                        <w:t>מאפשר</w:t>
                      </w:r>
                      <w:r w:rsidRPr="00E2613F">
                        <w:rPr>
                          <w:rFonts w:cs="Tahoma"/>
                          <w:color w:val="0B5294"/>
                          <w:spacing w:val="-4"/>
                          <w:sz w:val="24"/>
                          <w:szCs w:val="24"/>
                          <w:rtl/>
                        </w:rPr>
                        <w:t xml:space="preserve"> </w:t>
                      </w:r>
                      <w:r w:rsidRPr="00E2613F">
                        <w:rPr>
                          <w:rFonts w:cs="Tahoma" w:hint="eastAsia"/>
                          <w:color w:val="0B5294"/>
                          <w:spacing w:val="-4"/>
                          <w:sz w:val="24"/>
                          <w:szCs w:val="24"/>
                          <w:rtl/>
                        </w:rPr>
                        <w:t>למשגיחים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לפחות</w:t>
                      </w:r>
                      <w:r w:rsidRPr="00E2613F">
                        <w:rPr>
                          <w:rFonts w:cs="Tahoma"/>
                          <w:color w:val="0B5294"/>
                          <w:spacing w:val="-4"/>
                          <w:sz w:val="24"/>
                          <w:szCs w:val="24"/>
                          <w:rtl/>
                        </w:rPr>
                        <w:t xml:space="preserve"> </w:t>
                      </w:r>
                      <w:r w:rsidRPr="00E2613F">
                        <w:rPr>
                          <w:rFonts w:cs="Tahoma" w:hint="eastAsia"/>
                          <w:color w:val="0B5294"/>
                          <w:spacing w:val="-4"/>
                          <w:sz w:val="24"/>
                          <w:szCs w:val="24"/>
                          <w:rtl/>
                        </w:rPr>
                        <w:t>לפי</w:t>
                      </w:r>
                      <w:r w:rsidRPr="00E2613F">
                        <w:rPr>
                          <w:rFonts w:cs="Tahoma"/>
                          <w:color w:val="0B5294"/>
                          <w:spacing w:val="-4"/>
                          <w:sz w:val="24"/>
                          <w:szCs w:val="24"/>
                          <w:rtl/>
                        </w:rPr>
                        <w:t xml:space="preserve"> </w:t>
                      </w:r>
                      <w:r w:rsidRPr="00E2613F">
                        <w:rPr>
                          <w:rFonts w:cs="Tahoma" w:hint="eastAsia"/>
                          <w:color w:val="0B5294"/>
                          <w:spacing w:val="-4"/>
                          <w:sz w:val="24"/>
                          <w:szCs w:val="24"/>
                          <w:rtl/>
                        </w:rPr>
                        <w:t>הדיווחים</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למלא</w:t>
                      </w:r>
                      <w:r w:rsidRPr="00E2613F">
                        <w:rPr>
                          <w:rFonts w:cs="Tahoma"/>
                          <w:color w:val="0B5294"/>
                          <w:spacing w:val="-4"/>
                          <w:sz w:val="24"/>
                          <w:szCs w:val="24"/>
                          <w:rtl/>
                        </w:rPr>
                        <w:t xml:space="preserve"> </w:t>
                      </w:r>
                      <w:r w:rsidRPr="00E2613F">
                        <w:rPr>
                          <w:rFonts w:cs="Tahoma" w:hint="eastAsia"/>
                          <w:color w:val="0B5294"/>
                          <w:spacing w:val="-4"/>
                          <w:sz w:val="24"/>
                          <w:szCs w:val="24"/>
                          <w:rtl/>
                        </w:rPr>
                        <w:t>את</w:t>
                      </w:r>
                      <w:r w:rsidRPr="00E2613F">
                        <w:rPr>
                          <w:rFonts w:cs="Tahoma"/>
                          <w:color w:val="0B5294"/>
                          <w:spacing w:val="-4"/>
                          <w:sz w:val="24"/>
                          <w:szCs w:val="24"/>
                          <w:rtl/>
                        </w:rPr>
                        <w:t xml:space="preserve"> </w:t>
                      </w:r>
                      <w:r w:rsidRPr="00E2613F">
                        <w:rPr>
                          <w:rFonts w:cs="Tahoma" w:hint="eastAsia"/>
                          <w:color w:val="0B5294"/>
                          <w:spacing w:val="-4"/>
                          <w:sz w:val="24"/>
                          <w:szCs w:val="24"/>
                          <w:rtl/>
                        </w:rPr>
                        <w:t>מכסת</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ההשגחה</w:t>
                      </w:r>
                      <w:r w:rsidRPr="00E2613F">
                        <w:rPr>
                          <w:rFonts w:cs="Tahoma"/>
                          <w:color w:val="0B5294"/>
                          <w:spacing w:val="-4"/>
                          <w:sz w:val="24"/>
                          <w:szCs w:val="24"/>
                          <w:rtl/>
                        </w:rPr>
                        <w:t xml:space="preserve"> </w:t>
                      </w:r>
                      <w:r w:rsidRPr="00E2613F">
                        <w:rPr>
                          <w:rFonts w:cs="Tahoma" w:hint="eastAsia"/>
                          <w:color w:val="0B5294"/>
                          <w:spacing w:val="-4"/>
                          <w:sz w:val="24"/>
                          <w:szCs w:val="24"/>
                          <w:rtl/>
                        </w:rPr>
                        <w:t>שהמועצות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עצמן</w:t>
                      </w:r>
                      <w:r w:rsidRPr="00E2613F">
                        <w:rPr>
                          <w:rFonts w:cs="Tahoma"/>
                          <w:color w:val="0B5294"/>
                          <w:spacing w:val="-4"/>
                          <w:sz w:val="24"/>
                          <w:szCs w:val="24"/>
                          <w:rtl/>
                        </w:rPr>
                        <w:t xml:space="preserve"> </w:t>
                      </w:r>
                      <w:r w:rsidRPr="00E2613F">
                        <w:rPr>
                          <w:rFonts w:cs="Tahoma" w:hint="eastAsia"/>
                          <w:color w:val="0B5294"/>
                          <w:spacing w:val="-4"/>
                          <w:sz w:val="24"/>
                          <w:szCs w:val="24"/>
                          <w:rtl/>
                        </w:rPr>
                        <w:t>קבעו</w:t>
                      </w:r>
                      <w:r w:rsidRPr="00E2613F">
                        <w:rPr>
                          <w:rFonts w:cs="Tahoma"/>
                          <w:color w:val="0B5294"/>
                          <w:spacing w:val="-4"/>
                          <w:sz w:val="24"/>
                          <w:szCs w:val="24"/>
                          <w:rtl/>
                        </w:rPr>
                        <w:t xml:space="preserve"> </w:t>
                      </w:r>
                      <w:r w:rsidRPr="00E2613F">
                        <w:rPr>
                          <w:rFonts w:cs="Tahoma" w:hint="eastAsia"/>
                          <w:color w:val="0B5294"/>
                          <w:spacing w:val="-4"/>
                          <w:sz w:val="24"/>
                          <w:szCs w:val="24"/>
                          <w:rtl/>
                        </w:rPr>
                        <w:t>ואשר</w:t>
                      </w:r>
                      <w:r w:rsidRPr="00E2613F">
                        <w:rPr>
                          <w:rFonts w:cs="Tahoma"/>
                          <w:color w:val="0B5294"/>
                          <w:spacing w:val="-4"/>
                          <w:sz w:val="24"/>
                          <w:szCs w:val="24"/>
                          <w:rtl/>
                        </w:rPr>
                        <w:t xml:space="preserve"> </w:t>
                      </w:r>
                      <w:r w:rsidRPr="00E2613F">
                        <w:rPr>
                          <w:rFonts w:cs="Tahoma" w:hint="eastAsia"/>
                          <w:color w:val="0B5294"/>
                          <w:spacing w:val="-4"/>
                          <w:sz w:val="24"/>
                          <w:szCs w:val="24"/>
                          <w:rtl/>
                        </w:rPr>
                        <w:t>המשגיחים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מחויבים</w:t>
                      </w:r>
                      <w:r w:rsidRPr="00E2613F">
                        <w:rPr>
                          <w:rFonts w:cs="Tahoma"/>
                          <w:color w:val="0B5294"/>
                          <w:spacing w:val="-4"/>
                          <w:sz w:val="24"/>
                          <w:szCs w:val="24"/>
                          <w:rtl/>
                        </w:rPr>
                        <w:t xml:space="preserve"> </w:t>
                      </w:r>
                      <w:r w:rsidRPr="00E2613F">
                        <w:rPr>
                          <w:rFonts w:cs="Tahoma" w:hint="eastAsia"/>
                          <w:color w:val="0B5294"/>
                          <w:spacing w:val="-4"/>
                          <w:sz w:val="24"/>
                          <w:szCs w:val="24"/>
                          <w:rtl/>
                        </w:rPr>
                        <w:t>בה</w:t>
                      </w:r>
                      <w:r w:rsidRPr="00E2613F">
                        <w:rPr>
                          <w:rFonts w:cs="Tahoma"/>
                          <w:color w:val="0B5294"/>
                          <w:spacing w:val="-4"/>
                          <w:sz w:val="24"/>
                          <w:szCs w:val="24"/>
                          <w:rtl/>
                        </w:rPr>
                        <w:t xml:space="preserve"> - </w:t>
                      </w:r>
                      <w:r w:rsidRPr="00E2613F">
                        <w:rPr>
                          <w:rFonts w:cs="Tahoma" w:hint="eastAsia"/>
                          <w:color w:val="0B5294"/>
                          <w:spacing w:val="-4"/>
                          <w:sz w:val="24"/>
                          <w:szCs w:val="24"/>
                          <w:rtl/>
                        </w:rPr>
                        <w:t>מכסה</w:t>
                      </w:r>
                      <w:r w:rsidRPr="00E2613F">
                        <w:rPr>
                          <w:rFonts w:cs="Tahoma"/>
                          <w:color w:val="0B5294"/>
                          <w:spacing w:val="-4"/>
                          <w:sz w:val="24"/>
                          <w:szCs w:val="24"/>
                          <w:rtl/>
                        </w:rPr>
                        <w:t xml:space="preserve"> </w:t>
                      </w:r>
                      <w:r w:rsidRPr="00E2613F">
                        <w:rPr>
                          <w:rFonts w:cs="Tahoma" w:hint="eastAsia"/>
                          <w:color w:val="0B5294"/>
                          <w:spacing w:val="-4"/>
                          <w:sz w:val="24"/>
                          <w:szCs w:val="24"/>
                          <w:rtl/>
                        </w:rPr>
                        <w:t>האמורה</w:t>
                      </w:r>
                      <w:r w:rsidRPr="00E2613F">
                        <w:rPr>
                          <w:rFonts w:cs="Tahoma"/>
                          <w:color w:val="0B5294"/>
                          <w:spacing w:val="-4"/>
                          <w:sz w:val="24"/>
                          <w:szCs w:val="24"/>
                          <w:rtl/>
                        </w:rPr>
                        <w:t xml:space="preserve"> </w:t>
                      </w:r>
                      <w:r w:rsidRPr="00E2613F">
                        <w:rPr>
                          <w:rFonts w:cs="Tahoma" w:hint="eastAsia"/>
                          <w:color w:val="0B5294"/>
                          <w:spacing w:val="-4"/>
                          <w:sz w:val="24"/>
                          <w:szCs w:val="24"/>
                          <w:rtl/>
                        </w:rPr>
                        <w:t>להבטיח</w:t>
                      </w:r>
                      <w:r w:rsidRPr="00E2613F">
                        <w:rPr>
                          <w:rFonts w:cs="Tahoma"/>
                          <w:color w:val="0B5294"/>
                          <w:spacing w:val="-4"/>
                          <w:sz w:val="24"/>
                          <w:szCs w:val="24"/>
                          <w:rtl/>
                        </w:rPr>
                        <w:t xml:space="preserve"> </w:t>
                      </w:r>
                      <w:r w:rsidRPr="00E2613F">
                        <w:rPr>
                          <w:rFonts w:cs="Tahoma" w:hint="eastAsia"/>
                          <w:color w:val="0B5294"/>
                          <w:spacing w:val="-4"/>
                          <w:sz w:val="24"/>
                          <w:szCs w:val="24"/>
                          <w:rtl/>
                        </w:rPr>
                        <w:t>השגחת</w:t>
                      </w:r>
                      <w:r w:rsidRPr="00E2613F">
                        <w:rPr>
                          <w:rFonts w:cs="Tahoma"/>
                          <w:color w:val="0B5294"/>
                          <w:spacing w:val="-4"/>
                          <w:sz w:val="24"/>
                          <w:szCs w:val="24"/>
                          <w:rtl/>
                        </w:rPr>
                        <w:t xml:space="preserve"> </w:t>
                      </w:r>
                      <w:r w:rsidRPr="00E2613F">
                        <w:rPr>
                          <w:rFonts w:cs="Tahoma" w:hint="eastAsia"/>
                          <w:color w:val="0B5294"/>
                          <w:spacing w:val="-4"/>
                          <w:sz w:val="24"/>
                          <w:szCs w:val="24"/>
                          <w:rtl/>
                        </w:rPr>
                        <w:t>כשרות</w:t>
                      </w:r>
                      <w:r w:rsidRPr="00E2613F">
                        <w:rPr>
                          <w:rFonts w:cs="Tahoma"/>
                          <w:color w:val="0B5294"/>
                          <w:spacing w:val="-4"/>
                          <w:sz w:val="24"/>
                          <w:szCs w:val="24"/>
                          <w:rtl/>
                        </w:rPr>
                        <w:t xml:space="preserve"> </w:t>
                      </w:r>
                      <w:r w:rsidRPr="00E2613F">
                        <w:rPr>
                          <w:rFonts w:cs="Tahoma" w:hint="eastAsia"/>
                          <w:color w:val="0B5294"/>
                          <w:spacing w:val="-4"/>
                          <w:sz w:val="24"/>
                          <w:szCs w:val="24"/>
                          <w:rtl/>
                        </w:rPr>
                        <w:t>ראויה</w:t>
                      </w:r>
                    </w:p>
                    <w:p w:rsidR="00D007E4" w:rsidRPr="00373C5D" w:rsidP="00E2613F">
                      <w:pPr>
                        <w:spacing w:before="120" w:after="0" w:line="240" w:lineRule="atLeast"/>
                        <w:rPr>
                          <w:rFonts w:cs="Tahoma"/>
                          <w:b/>
                          <w:bCs/>
                          <w:color w:val="0B5294"/>
                          <w:sz w:val="48"/>
                          <w:szCs w:val="48"/>
                          <w:rtl/>
                        </w:rPr>
                      </w:pPr>
                      <w:drawing>
                        <wp:inline distT="0" distB="0" distL="0" distR="0">
                          <wp:extent cx="288000" cy="31337"/>
                          <wp:effectExtent l="0" t="0" r="0" b="6985"/>
                          <wp:docPr id="4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6633885"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B737AC" w:rsidR="006A0E07">
        <w:rPr>
          <w:rFonts w:hint="cs"/>
          <w:b/>
          <w:rtl/>
        </w:rPr>
        <w:t>בדיקת הדיווחים (כניסה ויציאה)</w:t>
      </w:r>
      <w:r w:rsidRPr="00B737AC" w:rsidR="006A0E07">
        <w:rPr>
          <w:rStyle w:val="CommentReference"/>
          <w:sz w:val="17"/>
          <w:szCs w:val="17"/>
          <w:rtl/>
        </w:rPr>
        <w:t xml:space="preserve"> </w:t>
      </w:r>
      <w:r w:rsidRPr="00B737AC" w:rsidR="006A0E07">
        <w:rPr>
          <w:rFonts w:hint="cs"/>
          <w:b/>
          <w:rtl/>
        </w:rPr>
        <w:t>העלתה כי ששת המשגיחים האלה נכחו בממוצע, באותם הימים שבהם נרשמו דיווחי נוכחות, רק 53% מתקן זמן ההשגחה שנקבע לבית העסק.</w:t>
      </w:r>
      <w:r w:rsidRPr="00B737AC" w:rsidR="006A0E07">
        <w:rPr>
          <w:rFonts w:hint="cs"/>
          <w:rtl/>
        </w:rPr>
        <w:t xml:space="preserve"> על פי הדיווחים האלה נכחו המשגיחים בבתי העסק רק 17% </w:t>
      </w:r>
      <w:r w:rsidRPr="00B737AC" w:rsidR="006A0E07">
        <w:rPr>
          <w:rFonts w:hint="cs"/>
          <w:b/>
          <w:rtl/>
        </w:rPr>
        <w:t>מתקן זמן ההשגחה שנקבע בחישוב חודשי</w:t>
      </w:r>
      <w:r>
        <w:rPr>
          <w:rStyle w:val="FootnoteReference0"/>
          <w:rtl/>
        </w:rPr>
        <w:footnoteReference w:id="38"/>
      </w:r>
      <w:r w:rsidRPr="00B737AC" w:rsidR="006A0E07">
        <w:rPr>
          <w:rFonts w:hint="cs"/>
          <w:b/>
          <w:rtl/>
        </w:rPr>
        <w:t>.</w:t>
      </w:r>
    </w:p>
    <w:p w:rsidR="006A0E07" w:rsidRPr="00B737AC" w:rsidP="00E2613F">
      <w:pPr>
        <w:spacing w:before="180" w:line="240" w:lineRule="exact"/>
        <w:ind w:right="2268"/>
        <w:jc w:val="both"/>
        <w:rPr>
          <w:rFonts w:ascii="Tahoma" w:hAnsi="Tahoma" w:cs="Tahoma"/>
          <w:b/>
          <w:sz w:val="17"/>
          <w:szCs w:val="17"/>
        </w:rPr>
      </w:pPr>
      <w:r w:rsidRPr="00B737AC">
        <w:rPr>
          <w:rFonts w:ascii="Tahoma" w:hAnsi="Tahoma" w:cs="Tahoma" w:hint="cs"/>
          <w:b/>
          <w:sz w:val="17"/>
          <w:szCs w:val="17"/>
          <w:rtl/>
        </w:rPr>
        <w:t>להלן דוגמה לנוכחותו החלקית של משגיח על פי דיווחיו למערכת הדיווח הממוחשבת: משגיח</w:t>
      </w:r>
      <w:r w:rsidRPr="00B737AC">
        <w:rPr>
          <w:rFonts w:ascii="Tahoma" w:hAnsi="Tahoma" w:cs="Tahoma"/>
          <w:b/>
          <w:sz w:val="17"/>
          <w:szCs w:val="17"/>
          <w:rtl/>
        </w:rPr>
        <w:t xml:space="preserve"> </w:t>
      </w:r>
      <w:r w:rsidR="00E2613F">
        <w:rPr>
          <w:rFonts w:ascii="Tahoma" w:hAnsi="Tahoma" w:cs="Tahoma" w:hint="cs"/>
          <w:b/>
          <w:sz w:val="17"/>
          <w:szCs w:val="17"/>
          <w:rtl/>
        </w:rPr>
        <w:t>י</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מופקד</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שבעה</w:t>
      </w:r>
      <w:r w:rsidRPr="00B737AC">
        <w:rPr>
          <w:rFonts w:ascii="Tahoma" w:hAnsi="Tahoma" w:cs="Tahoma"/>
          <w:b/>
          <w:sz w:val="17"/>
          <w:szCs w:val="17"/>
          <w:rtl/>
        </w:rPr>
        <w:t xml:space="preserve"> </w:t>
      </w:r>
      <w:r w:rsidRPr="00B737AC">
        <w:rPr>
          <w:rFonts w:ascii="Tahoma" w:hAnsi="Tahoma" w:cs="Tahoma" w:hint="cs"/>
          <w:b/>
          <w:sz w:val="17"/>
          <w:szCs w:val="17"/>
          <w:rtl/>
        </w:rPr>
        <w:t>בתי</w:t>
      </w:r>
      <w:r w:rsidRPr="00B737AC">
        <w:rPr>
          <w:rFonts w:ascii="Tahoma" w:hAnsi="Tahoma" w:cs="Tahoma"/>
          <w:b/>
          <w:sz w:val="17"/>
          <w:szCs w:val="17"/>
          <w:rtl/>
        </w:rPr>
        <w:t xml:space="preserve"> </w:t>
      </w:r>
      <w:r w:rsidRPr="00B737AC">
        <w:rPr>
          <w:rFonts w:ascii="Tahoma" w:hAnsi="Tahoma" w:cs="Tahoma" w:hint="cs"/>
          <w:b/>
          <w:sz w:val="17"/>
          <w:szCs w:val="17"/>
          <w:rtl/>
        </w:rPr>
        <w:t>אוכל</w:t>
      </w:r>
      <w:r w:rsidRPr="00B737AC">
        <w:rPr>
          <w:rFonts w:ascii="Tahoma" w:hAnsi="Tahoma" w:cs="Tahoma"/>
          <w:b/>
          <w:sz w:val="17"/>
          <w:szCs w:val="17"/>
          <w:rtl/>
        </w:rPr>
        <w:t xml:space="preserve"> </w:t>
      </w:r>
      <w:r w:rsidRPr="00B737AC">
        <w:rPr>
          <w:rFonts w:ascii="Tahoma" w:hAnsi="Tahoma" w:cs="Tahoma" w:hint="cs"/>
          <w:b/>
          <w:sz w:val="17"/>
          <w:szCs w:val="17"/>
          <w:rtl/>
        </w:rPr>
        <w:t>באשדוד בהיקף</w:t>
      </w:r>
      <w:r w:rsidRPr="00B737AC">
        <w:rPr>
          <w:rFonts w:ascii="Tahoma" w:hAnsi="Tahoma" w:cs="Tahoma"/>
          <w:b/>
          <w:sz w:val="17"/>
          <w:szCs w:val="17"/>
          <w:rtl/>
        </w:rPr>
        <w:t xml:space="preserve"> </w:t>
      </w:r>
      <w:r w:rsidRPr="00B737AC">
        <w:rPr>
          <w:rFonts w:ascii="Tahoma" w:hAnsi="Tahoma" w:cs="Tahoma" w:hint="cs"/>
          <w:b/>
          <w:sz w:val="17"/>
          <w:szCs w:val="17"/>
          <w:rtl/>
        </w:rPr>
        <w:t>מצטבר</w:t>
      </w:r>
      <w:r w:rsidRPr="00B737AC">
        <w:rPr>
          <w:rFonts w:ascii="Tahoma" w:hAnsi="Tahoma" w:cs="Tahoma"/>
          <w:b/>
          <w:sz w:val="17"/>
          <w:szCs w:val="17"/>
          <w:rtl/>
        </w:rPr>
        <w:t xml:space="preserve"> </w:t>
      </w:r>
      <w:r w:rsidRPr="00B737AC">
        <w:rPr>
          <w:rFonts w:ascii="Tahoma" w:hAnsi="Tahoma" w:cs="Tahoma" w:hint="cs"/>
          <w:b/>
          <w:sz w:val="17"/>
          <w:szCs w:val="17"/>
          <w:rtl/>
        </w:rPr>
        <w:t>של</w:t>
      </w:r>
      <w:r w:rsidRPr="00B737AC">
        <w:rPr>
          <w:rFonts w:ascii="Tahoma" w:hAnsi="Tahoma" w:cs="Tahoma"/>
          <w:b/>
          <w:sz w:val="17"/>
          <w:szCs w:val="17"/>
          <w:rtl/>
        </w:rPr>
        <w:t xml:space="preserve"> 3.5 </w:t>
      </w:r>
      <w:r w:rsidRPr="00B737AC">
        <w:rPr>
          <w:rFonts w:ascii="Tahoma" w:hAnsi="Tahoma" w:cs="Tahoma" w:hint="cs"/>
          <w:b/>
          <w:sz w:val="17"/>
          <w:szCs w:val="17"/>
          <w:rtl/>
        </w:rPr>
        <w:t>שעות</w:t>
      </w:r>
      <w:r w:rsidRPr="00B737AC">
        <w:rPr>
          <w:rFonts w:ascii="Tahoma" w:hAnsi="Tahoma" w:cs="Tahoma"/>
          <w:b/>
          <w:sz w:val="17"/>
          <w:szCs w:val="17"/>
          <w:rtl/>
        </w:rPr>
        <w:t xml:space="preserve"> </w:t>
      </w:r>
      <w:r w:rsidRPr="00B737AC">
        <w:rPr>
          <w:rFonts w:ascii="Tahoma" w:hAnsi="Tahoma" w:cs="Tahoma" w:hint="cs"/>
          <w:b/>
          <w:sz w:val="17"/>
          <w:szCs w:val="17"/>
          <w:rtl/>
        </w:rPr>
        <w:t>השגחה</w:t>
      </w:r>
      <w:r w:rsidRPr="00B737AC">
        <w:rPr>
          <w:rFonts w:ascii="Tahoma" w:hAnsi="Tahoma" w:cs="Tahoma"/>
          <w:b/>
          <w:sz w:val="17"/>
          <w:szCs w:val="17"/>
          <w:rtl/>
        </w:rPr>
        <w:t xml:space="preserve"> </w:t>
      </w:r>
      <w:r w:rsidRPr="00B737AC">
        <w:rPr>
          <w:rFonts w:ascii="Tahoma" w:hAnsi="Tahoma" w:cs="Tahoma" w:hint="cs"/>
          <w:b/>
          <w:sz w:val="17"/>
          <w:szCs w:val="17"/>
          <w:rtl/>
        </w:rPr>
        <w:t>ביום</w:t>
      </w:r>
      <w:r w:rsidRPr="00B737AC">
        <w:rPr>
          <w:rFonts w:ascii="Tahoma" w:hAnsi="Tahoma" w:cs="Tahoma"/>
          <w:b/>
          <w:sz w:val="17"/>
          <w:szCs w:val="17"/>
          <w:rtl/>
        </w:rPr>
        <w:t xml:space="preserve">. </w:t>
      </w:r>
      <w:r w:rsidRPr="00B737AC">
        <w:rPr>
          <w:rFonts w:ascii="Tahoma" w:hAnsi="Tahoma" w:cs="Tahoma" w:hint="cs"/>
          <w:b/>
          <w:sz w:val="17"/>
          <w:szCs w:val="17"/>
          <w:rtl/>
        </w:rPr>
        <w:t>בהתאם</w:t>
      </w:r>
      <w:r w:rsidRPr="00B737AC">
        <w:rPr>
          <w:rFonts w:ascii="Tahoma" w:hAnsi="Tahoma" w:cs="Tahoma"/>
          <w:b/>
          <w:sz w:val="17"/>
          <w:szCs w:val="17"/>
          <w:rtl/>
        </w:rPr>
        <w:t xml:space="preserve"> </w:t>
      </w:r>
      <w:r w:rsidRPr="00B737AC">
        <w:rPr>
          <w:rFonts w:ascii="Tahoma" w:hAnsi="Tahoma" w:cs="Tahoma" w:hint="cs"/>
          <w:b/>
          <w:sz w:val="17"/>
          <w:szCs w:val="17"/>
          <w:rtl/>
        </w:rPr>
        <w:t>לכך</w:t>
      </w:r>
      <w:r w:rsidRPr="00B737AC">
        <w:rPr>
          <w:rFonts w:ascii="Tahoma" w:hAnsi="Tahoma" w:cs="Tahoma"/>
          <w:b/>
          <w:sz w:val="17"/>
          <w:szCs w:val="17"/>
          <w:rtl/>
        </w:rPr>
        <w:t xml:space="preserve">, </w:t>
      </w:r>
      <w:r w:rsidRPr="00B737AC">
        <w:rPr>
          <w:rFonts w:ascii="Tahoma" w:hAnsi="Tahoma" w:cs="Tahoma" w:hint="cs"/>
          <w:b/>
          <w:sz w:val="17"/>
          <w:szCs w:val="17"/>
          <w:rtl/>
        </w:rPr>
        <w:t>היה</w:t>
      </w:r>
      <w:r w:rsidRPr="00B737AC">
        <w:rPr>
          <w:rFonts w:ascii="Tahoma" w:hAnsi="Tahoma" w:cs="Tahoma"/>
          <w:b/>
          <w:sz w:val="17"/>
          <w:szCs w:val="17"/>
          <w:rtl/>
        </w:rPr>
        <w:t xml:space="preserve"> </w:t>
      </w:r>
      <w:r w:rsidRPr="00B737AC">
        <w:rPr>
          <w:rFonts w:ascii="Tahoma" w:hAnsi="Tahoma" w:cs="Tahoma" w:hint="cs"/>
          <w:b/>
          <w:sz w:val="17"/>
          <w:szCs w:val="17"/>
          <w:rtl/>
        </w:rPr>
        <w:t>עליו</w:t>
      </w:r>
      <w:r w:rsidRPr="00B737AC">
        <w:rPr>
          <w:rFonts w:ascii="Tahoma" w:hAnsi="Tahoma" w:cs="Tahoma"/>
          <w:b/>
          <w:sz w:val="17"/>
          <w:szCs w:val="17"/>
          <w:rtl/>
        </w:rPr>
        <w:t xml:space="preserve"> </w:t>
      </w:r>
      <w:r w:rsidRPr="00B737AC">
        <w:rPr>
          <w:rFonts w:ascii="Tahoma" w:hAnsi="Tahoma" w:cs="Tahoma" w:hint="cs"/>
          <w:b/>
          <w:sz w:val="17"/>
          <w:szCs w:val="17"/>
          <w:rtl/>
        </w:rPr>
        <w:t>לדווח</w:t>
      </w:r>
      <w:r w:rsidRPr="00B737AC">
        <w:rPr>
          <w:rFonts w:ascii="Tahoma" w:hAnsi="Tahoma" w:cs="Tahoma"/>
          <w:b/>
          <w:sz w:val="17"/>
          <w:szCs w:val="17"/>
          <w:rtl/>
        </w:rPr>
        <w:t xml:space="preserve"> </w:t>
      </w:r>
      <w:r w:rsidRPr="00B737AC">
        <w:rPr>
          <w:rFonts w:ascii="Tahoma" w:hAnsi="Tahoma" w:cs="Tahoma" w:hint="cs"/>
          <w:b/>
          <w:sz w:val="17"/>
          <w:szCs w:val="17"/>
          <w:rtl/>
        </w:rPr>
        <w:t>במהלך</w:t>
      </w:r>
      <w:r w:rsidRPr="00B737AC">
        <w:rPr>
          <w:rFonts w:ascii="Tahoma" w:hAnsi="Tahoma" w:cs="Tahoma"/>
          <w:b/>
          <w:sz w:val="17"/>
          <w:szCs w:val="17"/>
          <w:rtl/>
        </w:rPr>
        <w:t xml:space="preserve"> </w:t>
      </w:r>
      <w:r w:rsidRPr="00B737AC">
        <w:rPr>
          <w:rFonts w:ascii="Tahoma" w:hAnsi="Tahoma" w:cs="Tahoma" w:hint="cs"/>
          <w:b/>
          <w:sz w:val="17"/>
          <w:szCs w:val="17"/>
          <w:rtl/>
        </w:rPr>
        <w:t>מאי</w:t>
      </w:r>
      <w:r w:rsidRPr="00B737AC">
        <w:rPr>
          <w:rFonts w:ascii="Tahoma" w:hAnsi="Tahoma" w:cs="Tahoma"/>
          <w:b/>
          <w:sz w:val="17"/>
          <w:szCs w:val="17"/>
          <w:rtl/>
        </w:rPr>
        <w:t xml:space="preserve"> 2016 </w:t>
      </w:r>
      <w:r w:rsidRPr="00B737AC">
        <w:rPr>
          <w:rFonts w:ascii="Tahoma" w:hAnsi="Tahoma" w:cs="Tahoma" w:hint="cs"/>
          <w:b/>
          <w:sz w:val="17"/>
          <w:szCs w:val="17"/>
          <w:rtl/>
        </w:rPr>
        <w:t>על</w:t>
      </w:r>
      <w:r w:rsidRPr="00B737AC">
        <w:rPr>
          <w:rFonts w:ascii="Tahoma" w:hAnsi="Tahoma" w:cs="Tahoma"/>
          <w:b/>
          <w:sz w:val="17"/>
          <w:szCs w:val="17"/>
          <w:rtl/>
        </w:rPr>
        <w:t xml:space="preserve"> 154 </w:t>
      </w:r>
      <w:r w:rsidRPr="00B737AC">
        <w:rPr>
          <w:rFonts w:ascii="Tahoma" w:hAnsi="Tahoma" w:cs="Tahoma" w:hint="cs"/>
          <w:b/>
          <w:sz w:val="17"/>
          <w:szCs w:val="17"/>
          <w:rtl/>
        </w:rPr>
        <w:t>ביקורים</w:t>
      </w:r>
      <w:r w:rsidRPr="00B737AC">
        <w:rPr>
          <w:rFonts w:ascii="Tahoma" w:hAnsi="Tahoma" w:cs="Tahoma"/>
          <w:b/>
          <w:sz w:val="17"/>
          <w:szCs w:val="17"/>
          <w:rtl/>
        </w:rPr>
        <w:t xml:space="preserve"> </w:t>
      </w:r>
      <w:r w:rsidRPr="00B737AC">
        <w:rPr>
          <w:rFonts w:ascii="Tahoma" w:hAnsi="Tahoma" w:cs="Tahoma" w:hint="cs"/>
          <w:b/>
          <w:sz w:val="17"/>
          <w:szCs w:val="17"/>
          <w:rtl/>
        </w:rPr>
        <w:t>בבתי</w:t>
      </w:r>
      <w:r w:rsidRPr="00B737AC">
        <w:rPr>
          <w:rFonts w:ascii="Tahoma" w:hAnsi="Tahoma" w:cs="Tahoma"/>
          <w:b/>
          <w:sz w:val="17"/>
          <w:szCs w:val="17"/>
          <w:rtl/>
        </w:rPr>
        <w:t xml:space="preserve"> </w:t>
      </w:r>
      <w:r w:rsidRPr="00B737AC">
        <w:rPr>
          <w:rFonts w:ascii="Tahoma" w:hAnsi="Tahoma" w:cs="Tahoma" w:hint="cs"/>
          <w:b/>
          <w:sz w:val="17"/>
          <w:szCs w:val="17"/>
          <w:rtl/>
        </w:rPr>
        <w:t>האוכל</w:t>
      </w:r>
      <w:r w:rsidRPr="00B737AC">
        <w:rPr>
          <w:rFonts w:ascii="Tahoma" w:hAnsi="Tahoma" w:cs="Tahoma"/>
          <w:b/>
          <w:sz w:val="17"/>
          <w:szCs w:val="17"/>
          <w:rtl/>
        </w:rPr>
        <w:t xml:space="preserve"> </w:t>
      </w:r>
      <w:r w:rsidRPr="00B737AC">
        <w:rPr>
          <w:rFonts w:ascii="Tahoma" w:hAnsi="Tahoma" w:cs="Tahoma" w:hint="cs"/>
          <w:b/>
          <w:sz w:val="17"/>
          <w:szCs w:val="17"/>
          <w:rtl/>
        </w:rPr>
        <w:t>שבהשגחתו</w:t>
      </w:r>
      <w:r>
        <w:rPr>
          <w:rStyle w:val="FootnoteReference0"/>
          <w:rFonts w:ascii="Tahoma" w:hAnsi="Tahoma" w:cs="Tahoma"/>
          <w:b/>
          <w:sz w:val="17"/>
          <w:szCs w:val="17"/>
          <w:rtl/>
        </w:rPr>
        <w:footnoteReference w:id="39"/>
      </w:r>
      <w:r w:rsidRPr="00B737AC">
        <w:rPr>
          <w:rFonts w:ascii="Tahoma" w:hAnsi="Tahoma" w:cs="Tahoma"/>
          <w:b/>
          <w:sz w:val="17"/>
          <w:szCs w:val="17"/>
          <w:rtl/>
        </w:rPr>
        <w:t xml:space="preserve">. </w:t>
      </w:r>
      <w:r w:rsidRPr="00B737AC">
        <w:rPr>
          <w:rFonts w:ascii="Tahoma" w:hAnsi="Tahoma" w:cs="Tahoma" w:hint="cs"/>
          <w:b/>
          <w:sz w:val="17"/>
          <w:szCs w:val="17"/>
          <w:rtl/>
        </w:rPr>
        <w:t>בפועל</w:t>
      </w:r>
      <w:r w:rsidRPr="00B737AC">
        <w:rPr>
          <w:rFonts w:ascii="Tahoma" w:hAnsi="Tahoma" w:cs="Tahoma"/>
          <w:b/>
          <w:sz w:val="17"/>
          <w:szCs w:val="17"/>
          <w:rtl/>
        </w:rPr>
        <w:t xml:space="preserve"> </w:t>
      </w:r>
      <w:r w:rsidRPr="00B737AC">
        <w:rPr>
          <w:rFonts w:ascii="Tahoma" w:hAnsi="Tahoma" w:cs="Tahoma" w:hint="cs"/>
          <w:b/>
          <w:sz w:val="17"/>
          <w:szCs w:val="17"/>
          <w:rtl/>
        </w:rPr>
        <w:t>הוא</w:t>
      </w:r>
      <w:r w:rsidRPr="00B737AC">
        <w:rPr>
          <w:rFonts w:ascii="Tahoma" w:hAnsi="Tahoma" w:cs="Tahoma"/>
          <w:b/>
          <w:sz w:val="17"/>
          <w:szCs w:val="17"/>
          <w:rtl/>
        </w:rPr>
        <w:t xml:space="preserve"> </w:t>
      </w:r>
      <w:r w:rsidRPr="00B737AC">
        <w:rPr>
          <w:rFonts w:ascii="Tahoma" w:hAnsi="Tahoma" w:cs="Tahoma" w:hint="cs"/>
          <w:b/>
          <w:sz w:val="17"/>
          <w:szCs w:val="17"/>
          <w:rtl/>
        </w:rPr>
        <w:t>דיווח</w:t>
      </w:r>
      <w:r w:rsidRPr="00B737AC">
        <w:rPr>
          <w:rFonts w:ascii="Tahoma" w:hAnsi="Tahoma" w:cs="Tahoma"/>
          <w:b/>
          <w:sz w:val="17"/>
          <w:szCs w:val="17"/>
          <w:rtl/>
        </w:rPr>
        <w:t xml:space="preserve"> </w:t>
      </w:r>
      <w:r w:rsidRPr="00B737AC">
        <w:rPr>
          <w:rFonts w:ascii="Tahoma" w:hAnsi="Tahoma" w:cs="Tahoma" w:hint="cs"/>
          <w:b/>
          <w:sz w:val="17"/>
          <w:szCs w:val="17"/>
          <w:rtl/>
        </w:rPr>
        <w:t>רק</w:t>
      </w:r>
      <w:r w:rsidRPr="00B737AC">
        <w:rPr>
          <w:rFonts w:ascii="Tahoma" w:hAnsi="Tahoma" w:cs="Tahoma"/>
          <w:b/>
          <w:sz w:val="17"/>
          <w:szCs w:val="17"/>
          <w:rtl/>
        </w:rPr>
        <w:t xml:space="preserve"> 12 </w:t>
      </w:r>
      <w:r w:rsidRPr="00B737AC">
        <w:rPr>
          <w:rFonts w:ascii="Tahoma" w:hAnsi="Tahoma" w:cs="Tahoma" w:hint="cs"/>
          <w:b/>
          <w:sz w:val="17"/>
          <w:szCs w:val="17"/>
          <w:rtl/>
        </w:rPr>
        <w:t>פעמים</w:t>
      </w:r>
      <w:r w:rsidRPr="00B737AC">
        <w:rPr>
          <w:rFonts w:ascii="Tahoma" w:hAnsi="Tahoma" w:cs="Tahoma"/>
          <w:b/>
          <w:sz w:val="17"/>
          <w:szCs w:val="17"/>
          <w:rtl/>
        </w:rPr>
        <w:t xml:space="preserve">, </w:t>
      </w:r>
      <w:r w:rsidRPr="00B737AC">
        <w:rPr>
          <w:rFonts w:ascii="Tahoma" w:hAnsi="Tahoma" w:cs="Tahoma" w:hint="cs"/>
          <w:b/>
          <w:sz w:val="17"/>
          <w:szCs w:val="17"/>
          <w:rtl/>
        </w:rPr>
        <w:t>וגם</w:t>
      </w:r>
      <w:r w:rsidRPr="00B737AC">
        <w:rPr>
          <w:rFonts w:ascii="Tahoma" w:hAnsi="Tahoma" w:cs="Tahoma"/>
          <w:b/>
          <w:sz w:val="17"/>
          <w:szCs w:val="17"/>
          <w:rtl/>
        </w:rPr>
        <w:t xml:space="preserve"> </w:t>
      </w:r>
      <w:r w:rsidRPr="00B737AC">
        <w:rPr>
          <w:rFonts w:ascii="Tahoma" w:hAnsi="Tahoma" w:cs="Tahoma" w:hint="cs"/>
          <w:b/>
          <w:sz w:val="17"/>
          <w:szCs w:val="17"/>
          <w:rtl/>
        </w:rPr>
        <w:t>אז</w:t>
      </w:r>
      <w:r w:rsidRPr="00B737AC">
        <w:rPr>
          <w:rFonts w:ascii="Tahoma" w:hAnsi="Tahoma" w:cs="Tahoma"/>
          <w:b/>
          <w:sz w:val="17"/>
          <w:szCs w:val="17"/>
          <w:rtl/>
        </w:rPr>
        <w:t xml:space="preserve"> </w:t>
      </w:r>
      <w:r w:rsidRPr="00B737AC">
        <w:rPr>
          <w:rFonts w:ascii="Tahoma" w:hAnsi="Tahoma" w:cs="Tahoma" w:hint="cs"/>
          <w:b/>
          <w:sz w:val="17"/>
          <w:szCs w:val="17"/>
          <w:rtl/>
        </w:rPr>
        <w:t>דיווח</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כניסה</w:t>
      </w:r>
      <w:r w:rsidRPr="00B737AC">
        <w:rPr>
          <w:rFonts w:ascii="Tahoma" w:hAnsi="Tahoma" w:cs="Tahoma"/>
          <w:b/>
          <w:sz w:val="17"/>
          <w:szCs w:val="17"/>
          <w:rtl/>
        </w:rPr>
        <w:t xml:space="preserve"> </w:t>
      </w:r>
      <w:r w:rsidRPr="00B737AC">
        <w:rPr>
          <w:rFonts w:ascii="Tahoma" w:hAnsi="Tahoma" w:cs="Tahoma" w:hint="cs"/>
          <w:b/>
          <w:sz w:val="17"/>
          <w:szCs w:val="17"/>
          <w:rtl/>
        </w:rPr>
        <w:t>או</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יציאה</w:t>
      </w:r>
      <w:r w:rsidRPr="00B737AC">
        <w:rPr>
          <w:rFonts w:ascii="Tahoma" w:hAnsi="Tahoma" w:cs="Tahoma"/>
          <w:b/>
          <w:sz w:val="17"/>
          <w:szCs w:val="17"/>
          <w:rtl/>
        </w:rPr>
        <w:t xml:space="preserve"> </w:t>
      </w:r>
      <w:r w:rsidRPr="00B737AC">
        <w:rPr>
          <w:rFonts w:ascii="Tahoma" w:hAnsi="Tahoma" w:cs="Tahoma" w:hint="cs"/>
          <w:b/>
          <w:sz w:val="17"/>
          <w:szCs w:val="17"/>
          <w:rtl/>
        </w:rPr>
        <w:t>בלבד</w:t>
      </w:r>
      <w:r w:rsidRPr="00B737AC">
        <w:rPr>
          <w:rFonts w:ascii="Tahoma" w:hAnsi="Tahoma" w:cs="Tahoma"/>
          <w:b/>
          <w:sz w:val="17"/>
          <w:szCs w:val="17"/>
          <w:rtl/>
        </w:rPr>
        <w:t xml:space="preserve">, </w:t>
      </w:r>
      <w:r w:rsidRPr="00B737AC">
        <w:rPr>
          <w:rFonts w:ascii="Tahoma" w:hAnsi="Tahoma" w:cs="Tahoma" w:hint="cs"/>
          <w:b/>
          <w:sz w:val="17"/>
          <w:szCs w:val="17"/>
          <w:rtl/>
        </w:rPr>
        <w:t>לכן</w:t>
      </w:r>
      <w:r w:rsidRPr="00B737AC">
        <w:rPr>
          <w:rFonts w:ascii="Tahoma" w:hAnsi="Tahoma" w:cs="Tahoma"/>
          <w:b/>
          <w:sz w:val="17"/>
          <w:szCs w:val="17"/>
          <w:rtl/>
        </w:rPr>
        <w:t xml:space="preserve"> </w:t>
      </w:r>
      <w:r w:rsidRPr="00B737AC">
        <w:rPr>
          <w:rFonts w:ascii="Tahoma" w:hAnsi="Tahoma" w:cs="Tahoma" w:hint="cs"/>
          <w:b/>
          <w:sz w:val="17"/>
          <w:szCs w:val="17"/>
          <w:rtl/>
        </w:rPr>
        <w:t>לפי</w:t>
      </w:r>
      <w:r w:rsidRPr="00B737AC">
        <w:rPr>
          <w:rFonts w:ascii="Tahoma" w:hAnsi="Tahoma" w:cs="Tahoma"/>
          <w:b/>
          <w:sz w:val="17"/>
          <w:szCs w:val="17"/>
          <w:rtl/>
        </w:rPr>
        <w:t xml:space="preserve"> </w:t>
      </w:r>
      <w:r w:rsidRPr="00B737AC">
        <w:rPr>
          <w:rFonts w:ascii="Tahoma" w:hAnsi="Tahoma" w:cs="Tahoma" w:hint="cs"/>
          <w:b/>
          <w:sz w:val="17"/>
          <w:szCs w:val="17"/>
          <w:rtl/>
        </w:rPr>
        <w:t>הדיווח</w:t>
      </w:r>
      <w:r w:rsidRPr="00B737AC">
        <w:rPr>
          <w:rFonts w:ascii="Tahoma" w:hAnsi="Tahoma" w:cs="Tahoma"/>
          <w:b/>
          <w:sz w:val="17"/>
          <w:szCs w:val="17"/>
          <w:rtl/>
        </w:rPr>
        <w:t xml:space="preserve"> </w:t>
      </w:r>
      <w:r w:rsidRPr="00B737AC">
        <w:rPr>
          <w:rFonts w:ascii="Tahoma" w:hAnsi="Tahoma" w:cs="Tahoma" w:hint="cs"/>
          <w:b/>
          <w:sz w:val="17"/>
          <w:szCs w:val="17"/>
          <w:rtl/>
        </w:rPr>
        <w:t>הוא</w:t>
      </w:r>
      <w:r w:rsidRPr="00B737AC">
        <w:rPr>
          <w:rFonts w:ascii="Tahoma" w:hAnsi="Tahoma" w:cs="Tahoma"/>
          <w:b/>
          <w:sz w:val="17"/>
          <w:szCs w:val="17"/>
          <w:rtl/>
        </w:rPr>
        <w:t xml:space="preserve"> </w:t>
      </w:r>
      <w:r w:rsidRPr="00B737AC">
        <w:rPr>
          <w:rFonts w:ascii="Tahoma" w:hAnsi="Tahoma" w:cs="Tahoma" w:hint="cs"/>
          <w:b/>
          <w:sz w:val="17"/>
          <w:szCs w:val="17"/>
          <w:rtl/>
        </w:rPr>
        <w:t>נכח</w:t>
      </w:r>
      <w:r w:rsidRPr="00B737AC">
        <w:rPr>
          <w:rFonts w:ascii="Tahoma" w:hAnsi="Tahoma" w:cs="Tahoma"/>
          <w:b/>
          <w:sz w:val="17"/>
          <w:szCs w:val="17"/>
          <w:rtl/>
        </w:rPr>
        <w:t xml:space="preserve"> </w:t>
      </w:r>
      <w:r w:rsidRPr="00B737AC">
        <w:rPr>
          <w:rFonts w:ascii="Tahoma" w:hAnsi="Tahoma" w:cs="Tahoma" w:hint="cs"/>
          <w:b/>
          <w:sz w:val="17"/>
          <w:szCs w:val="17"/>
          <w:rtl/>
        </w:rPr>
        <w:t>בבתי</w:t>
      </w:r>
      <w:r w:rsidRPr="00B737AC">
        <w:rPr>
          <w:rFonts w:ascii="Tahoma" w:hAnsi="Tahoma" w:cs="Tahoma"/>
          <w:b/>
          <w:sz w:val="17"/>
          <w:szCs w:val="17"/>
          <w:rtl/>
        </w:rPr>
        <w:t xml:space="preserve"> </w:t>
      </w:r>
      <w:r w:rsidRPr="00B737AC">
        <w:rPr>
          <w:rFonts w:ascii="Tahoma" w:hAnsi="Tahoma" w:cs="Tahoma" w:hint="cs"/>
          <w:b/>
          <w:sz w:val="17"/>
          <w:szCs w:val="17"/>
          <w:rtl/>
        </w:rPr>
        <w:t>העסק</w:t>
      </w:r>
      <w:r w:rsidRPr="00B737AC">
        <w:rPr>
          <w:rFonts w:ascii="Tahoma" w:hAnsi="Tahoma" w:cs="Tahoma"/>
          <w:b/>
          <w:sz w:val="17"/>
          <w:szCs w:val="17"/>
          <w:rtl/>
        </w:rPr>
        <w:t xml:space="preserve"> </w:t>
      </w:r>
      <w:r w:rsidRPr="00B737AC">
        <w:rPr>
          <w:rFonts w:ascii="Tahoma" w:hAnsi="Tahoma" w:cs="Tahoma" w:hint="cs"/>
          <w:b/>
          <w:sz w:val="17"/>
          <w:szCs w:val="17"/>
          <w:rtl/>
        </w:rPr>
        <w:t>רק</w:t>
      </w:r>
      <w:r w:rsidRPr="00B737AC">
        <w:rPr>
          <w:rFonts w:ascii="Tahoma" w:hAnsi="Tahoma" w:cs="Tahoma"/>
          <w:b/>
          <w:sz w:val="17"/>
          <w:szCs w:val="17"/>
          <w:rtl/>
        </w:rPr>
        <w:t xml:space="preserve"> </w:t>
      </w:r>
      <w:r w:rsidRPr="00B737AC">
        <w:rPr>
          <w:rFonts w:ascii="Tahoma" w:hAnsi="Tahoma" w:cs="Tahoma" w:hint="cs"/>
          <w:b/>
          <w:sz w:val="17"/>
          <w:szCs w:val="17"/>
          <w:rtl/>
        </w:rPr>
        <w:t>ב</w:t>
      </w:r>
      <w:r w:rsidRPr="00B737AC">
        <w:rPr>
          <w:rFonts w:ascii="Tahoma" w:hAnsi="Tahoma" w:cs="Tahoma"/>
          <w:b/>
          <w:sz w:val="17"/>
          <w:szCs w:val="17"/>
          <w:rtl/>
        </w:rPr>
        <w:t xml:space="preserve">-8% </w:t>
      </w:r>
      <w:r w:rsidRPr="00B737AC">
        <w:rPr>
          <w:rFonts w:ascii="Tahoma" w:hAnsi="Tahoma" w:cs="Tahoma" w:hint="cs"/>
          <w:b/>
          <w:sz w:val="17"/>
          <w:szCs w:val="17"/>
          <w:rtl/>
        </w:rPr>
        <w:t>מהמכסה</w:t>
      </w:r>
      <w:r w:rsidRPr="00B737AC">
        <w:rPr>
          <w:rFonts w:ascii="Tahoma" w:hAnsi="Tahoma" w:cs="Tahoma"/>
          <w:b/>
          <w:sz w:val="17"/>
          <w:szCs w:val="17"/>
          <w:rtl/>
        </w:rPr>
        <w:t xml:space="preserve"> </w:t>
      </w:r>
      <w:r w:rsidRPr="00B737AC">
        <w:rPr>
          <w:rFonts w:ascii="Tahoma" w:hAnsi="Tahoma" w:cs="Tahoma" w:hint="cs"/>
          <w:b/>
          <w:sz w:val="17"/>
          <w:szCs w:val="17"/>
          <w:rtl/>
        </w:rPr>
        <w:t>שהוא</w:t>
      </w:r>
      <w:r w:rsidRPr="00B737AC">
        <w:rPr>
          <w:rFonts w:ascii="Tahoma" w:hAnsi="Tahoma" w:cs="Tahoma"/>
          <w:b/>
          <w:sz w:val="17"/>
          <w:szCs w:val="17"/>
          <w:rtl/>
        </w:rPr>
        <w:t xml:space="preserve"> </w:t>
      </w:r>
      <w:r w:rsidRPr="00B737AC">
        <w:rPr>
          <w:rFonts w:ascii="Tahoma" w:hAnsi="Tahoma" w:cs="Tahoma" w:hint="cs"/>
          <w:b/>
          <w:sz w:val="17"/>
          <w:szCs w:val="17"/>
          <w:rtl/>
        </w:rPr>
        <w:t>מחויב</w:t>
      </w:r>
      <w:r w:rsidRPr="00B737AC">
        <w:rPr>
          <w:rFonts w:ascii="Tahoma" w:hAnsi="Tahoma" w:cs="Tahoma"/>
          <w:b/>
          <w:sz w:val="17"/>
          <w:szCs w:val="17"/>
          <w:rtl/>
        </w:rPr>
        <w:t xml:space="preserve"> </w:t>
      </w:r>
      <w:r w:rsidRPr="00B737AC">
        <w:rPr>
          <w:rFonts w:ascii="Tahoma" w:hAnsi="Tahoma" w:cs="Tahoma" w:hint="cs"/>
          <w:b/>
          <w:sz w:val="17"/>
          <w:szCs w:val="17"/>
          <w:rtl/>
        </w:rPr>
        <w:t>בה</w:t>
      </w:r>
      <w:r w:rsidRPr="00B737AC">
        <w:rPr>
          <w:rFonts w:ascii="Tahoma" w:hAnsi="Tahoma" w:cs="Tahoma"/>
          <w:b/>
          <w:sz w:val="17"/>
          <w:szCs w:val="17"/>
          <w:rtl/>
        </w:rPr>
        <w:t xml:space="preserve">. </w:t>
      </w:r>
      <w:r w:rsidRPr="00B737AC">
        <w:rPr>
          <w:rFonts w:ascii="Tahoma" w:hAnsi="Tahoma" w:cs="Tahoma" w:hint="cs"/>
          <w:b/>
          <w:sz w:val="17"/>
          <w:szCs w:val="17"/>
          <w:rtl/>
        </w:rPr>
        <w:t>זאת</w:t>
      </w:r>
      <w:r w:rsidRPr="00B737AC">
        <w:rPr>
          <w:rFonts w:ascii="Tahoma" w:hAnsi="Tahoma" w:cs="Tahoma"/>
          <w:b/>
          <w:sz w:val="17"/>
          <w:szCs w:val="17"/>
          <w:rtl/>
        </w:rPr>
        <w:t xml:space="preserve"> </w:t>
      </w:r>
      <w:r w:rsidRPr="00B737AC">
        <w:rPr>
          <w:rFonts w:ascii="Tahoma" w:hAnsi="Tahoma" w:cs="Tahoma" w:hint="cs"/>
          <w:b/>
          <w:sz w:val="17"/>
          <w:szCs w:val="17"/>
          <w:rtl/>
        </w:rPr>
        <w:t>ועוד</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פי</w:t>
      </w:r>
      <w:r w:rsidRPr="00B737AC">
        <w:rPr>
          <w:rFonts w:ascii="Tahoma" w:hAnsi="Tahoma" w:cs="Tahoma"/>
          <w:b/>
          <w:sz w:val="17"/>
          <w:szCs w:val="17"/>
          <w:rtl/>
        </w:rPr>
        <w:t xml:space="preserve"> </w:t>
      </w:r>
      <w:r w:rsidRPr="00B737AC">
        <w:rPr>
          <w:rFonts w:ascii="Tahoma" w:hAnsi="Tahoma" w:cs="Tahoma" w:hint="cs"/>
          <w:b/>
          <w:sz w:val="17"/>
          <w:szCs w:val="17"/>
          <w:rtl/>
        </w:rPr>
        <w:t>דיווחיו</w:t>
      </w:r>
      <w:r w:rsidRPr="00B737AC">
        <w:rPr>
          <w:rFonts w:ascii="Tahoma" w:hAnsi="Tahoma" w:cs="Tahoma"/>
          <w:b/>
          <w:sz w:val="17"/>
          <w:szCs w:val="17"/>
          <w:rtl/>
        </w:rPr>
        <w:t xml:space="preserve"> </w:t>
      </w:r>
      <w:r w:rsidRPr="00B737AC">
        <w:rPr>
          <w:rFonts w:ascii="Tahoma" w:hAnsi="Tahoma" w:cs="Tahoma" w:hint="cs"/>
          <w:b/>
          <w:sz w:val="17"/>
          <w:szCs w:val="17"/>
          <w:rtl/>
        </w:rPr>
        <w:t>התרכזה</w:t>
      </w:r>
      <w:r w:rsidRPr="00B737AC">
        <w:rPr>
          <w:rFonts w:ascii="Tahoma" w:hAnsi="Tahoma" w:cs="Tahoma"/>
          <w:b/>
          <w:sz w:val="17"/>
          <w:szCs w:val="17"/>
          <w:rtl/>
        </w:rPr>
        <w:t xml:space="preserve"> </w:t>
      </w:r>
      <w:r w:rsidRPr="00B737AC">
        <w:rPr>
          <w:rFonts w:ascii="Tahoma" w:hAnsi="Tahoma" w:cs="Tahoma" w:hint="cs"/>
          <w:b/>
          <w:sz w:val="17"/>
          <w:szCs w:val="17"/>
          <w:rtl/>
        </w:rPr>
        <w:t>עבודתו</w:t>
      </w:r>
      <w:r w:rsidRPr="00B737AC">
        <w:rPr>
          <w:rFonts w:ascii="Tahoma" w:hAnsi="Tahoma" w:cs="Tahoma"/>
          <w:b/>
          <w:sz w:val="17"/>
          <w:szCs w:val="17"/>
          <w:rtl/>
        </w:rPr>
        <w:t xml:space="preserve"> </w:t>
      </w:r>
      <w:r w:rsidRPr="00B737AC">
        <w:rPr>
          <w:rFonts w:ascii="Tahoma" w:hAnsi="Tahoma" w:cs="Tahoma" w:hint="cs"/>
          <w:b/>
          <w:sz w:val="17"/>
          <w:szCs w:val="17"/>
          <w:rtl/>
        </w:rPr>
        <w:t>רק</w:t>
      </w:r>
      <w:r w:rsidRPr="00B737AC">
        <w:rPr>
          <w:rFonts w:ascii="Tahoma" w:hAnsi="Tahoma" w:cs="Tahoma"/>
          <w:b/>
          <w:sz w:val="17"/>
          <w:szCs w:val="17"/>
          <w:rtl/>
        </w:rPr>
        <w:t xml:space="preserve"> </w:t>
      </w:r>
      <w:r w:rsidRPr="00B737AC">
        <w:rPr>
          <w:rFonts w:ascii="Tahoma" w:hAnsi="Tahoma" w:cs="Tahoma" w:hint="cs"/>
          <w:b/>
          <w:sz w:val="17"/>
          <w:szCs w:val="17"/>
          <w:rtl/>
        </w:rPr>
        <w:t>ב</w:t>
      </w:r>
      <w:r w:rsidRPr="00B737AC">
        <w:rPr>
          <w:rFonts w:ascii="Tahoma" w:hAnsi="Tahoma" w:cs="Tahoma"/>
          <w:b/>
          <w:sz w:val="17"/>
          <w:szCs w:val="17"/>
          <w:rtl/>
        </w:rPr>
        <w:t xml:space="preserve">-5 </w:t>
      </w:r>
      <w:r w:rsidRPr="00B737AC">
        <w:rPr>
          <w:rFonts w:ascii="Tahoma" w:hAnsi="Tahoma" w:cs="Tahoma" w:hint="cs"/>
          <w:b/>
          <w:sz w:val="17"/>
          <w:szCs w:val="17"/>
          <w:rtl/>
        </w:rPr>
        <w:t>מתוך</w:t>
      </w:r>
      <w:r w:rsidRPr="00B737AC">
        <w:rPr>
          <w:rFonts w:ascii="Tahoma" w:hAnsi="Tahoma" w:cs="Tahoma"/>
          <w:b/>
          <w:sz w:val="17"/>
          <w:szCs w:val="17"/>
          <w:rtl/>
        </w:rPr>
        <w:t xml:space="preserve"> 22 </w:t>
      </w:r>
      <w:r w:rsidRPr="00B737AC">
        <w:rPr>
          <w:rFonts w:ascii="Tahoma" w:hAnsi="Tahoma" w:cs="Tahoma" w:hint="cs"/>
          <w:b/>
          <w:sz w:val="17"/>
          <w:szCs w:val="17"/>
          <w:rtl/>
        </w:rPr>
        <w:t>ימי</w:t>
      </w:r>
      <w:r w:rsidRPr="00B737AC">
        <w:rPr>
          <w:rFonts w:ascii="Tahoma" w:hAnsi="Tahoma" w:cs="Tahoma"/>
          <w:b/>
          <w:sz w:val="17"/>
          <w:szCs w:val="17"/>
          <w:rtl/>
        </w:rPr>
        <w:t xml:space="preserve"> </w:t>
      </w:r>
      <w:r w:rsidRPr="00B737AC">
        <w:rPr>
          <w:rFonts w:ascii="Tahoma" w:hAnsi="Tahoma" w:cs="Tahoma" w:hint="cs"/>
          <w:b/>
          <w:sz w:val="17"/>
          <w:szCs w:val="17"/>
          <w:rtl/>
        </w:rPr>
        <w:t>העבודה</w:t>
      </w:r>
      <w:r w:rsidRPr="00B737AC">
        <w:rPr>
          <w:rFonts w:ascii="Tahoma" w:hAnsi="Tahoma" w:cs="Tahoma"/>
          <w:b/>
          <w:sz w:val="17"/>
          <w:szCs w:val="17"/>
          <w:rtl/>
        </w:rPr>
        <w:t xml:space="preserve"> </w:t>
      </w:r>
      <w:r w:rsidRPr="00B737AC">
        <w:rPr>
          <w:rFonts w:ascii="Tahoma" w:hAnsi="Tahoma" w:cs="Tahoma" w:hint="cs"/>
          <w:b/>
          <w:sz w:val="17"/>
          <w:szCs w:val="17"/>
          <w:rtl/>
        </w:rPr>
        <w:t>בחודש</w:t>
      </w:r>
      <w:r w:rsidRPr="00B737AC">
        <w:rPr>
          <w:rFonts w:ascii="Tahoma" w:hAnsi="Tahoma" w:cs="Tahoma"/>
          <w:b/>
          <w:sz w:val="17"/>
          <w:szCs w:val="17"/>
          <w:rtl/>
        </w:rPr>
        <w:t xml:space="preserve"> </w:t>
      </w:r>
      <w:r w:rsidRPr="00B737AC">
        <w:rPr>
          <w:rFonts w:ascii="Tahoma" w:hAnsi="Tahoma" w:cs="Tahoma" w:hint="cs"/>
          <w:b/>
          <w:sz w:val="17"/>
          <w:szCs w:val="17"/>
          <w:rtl/>
        </w:rPr>
        <w:t>וכל</w:t>
      </w:r>
      <w:r w:rsidRPr="00B737AC">
        <w:rPr>
          <w:rFonts w:ascii="Tahoma" w:hAnsi="Tahoma" w:cs="Tahoma"/>
          <w:b/>
          <w:sz w:val="17"/>
          <w:szCs w:val="17"/>
          <w:rtl/>
        </w:rPr>
        <w:t xml:space="preserve"> </w:t>
      </w:r>
      <w:r w:rsidRPr="00B737AC">
        <w:rPr>
          <w:rFonts w:ascii="Tahoma" w:hAnsi="Tahoma" w:cs="Tahoma" w:hint="cs"/>
          <w:b/>
          <w:sz w:val="17"/>
          <w:szCs w:val="17"/>
          <w:rtl/>
        </w:rPr>
        <w:t>הדיווחים התרכזו</w:t>
      </w:r>
      <w:r w:rsidRPr="00B737AC">
        <w:rPr>
          <w:rFonts w:ascii="Tahoma" w:hAnsi="Tahoma" w:cs="Tahoma"/>
          <w:b/>
          <w:sz w:val="17"/>
          <w:szCs w:val="17"/>
          <w:rtl/>
        </w:rPr>
        <w:t xml:space="preserve"> </w:t>
      </w:r>
      <w:r w:rsidRPr="00B737AC">
        <w:rPr>
          <w:rFonts w:ascii="Tahoma" w:hAnsi="Tahoma" w:cs="Tahoma" w:hint="cs"/>
          <w:b/>
          <w:sz w:val="17"/>
          <w:szCs w:val="17"/>
          <w:rtl/>
        </w:rPr>
        <w:t>משלושה</w:t>
      </w:r>
      <w:r w:rsidRPr="00B737AC">
        <w:rPr>
          <w:rFonts w:ascii="Tahoma" w:hAnsi="Tahoma" w:cs="Tahoma"/>
          <w:b/>
          <w:sz w:val="17"/>
          <w:szCs w:val="17"/>
          <w:rtl/>
        </w:rPr>
        <w:t xml:space="preserve"> </w:t>
      </w:r>
      <w:r w:rsidRPr="00B737AC">
        <w:rPr>
          <w:rFonts w:ascii="Tahoma" w:hAnsi="Tahoma" w:cs="Tahoma" w:hint="cs"/>
          <w:b/>
          <w:sz w:val="17"/>
          <w:szCs w:val="17"/>
          <w:rtl/>
        </w:rPr>
        <w:t>מתוך</w:t>
      </w:r>
      <w:r w:rsidRPr="00B737AC">
        <w:rPr>
          <w:rFonts w:ascii="Tahoma" w:hAnsi="Tahoma" w:cs="Tahoma"/>
          <w:b/>
          <w:sz w:val="17"/>
          <w:szCs w:val="17"/>
          <w:rtl/>
        </w:rPr>
        <w:t xml:space="preserve"> </w:t>
      </w:r>
      <w:r w:rsidRPr="00B737AC">
        <w:rPr>
          <w:rFonts w:ascii="Tahoma" w:hAnsi="Tahoma" w:cs="Tahoma" w:hint="cs"/>
          <w:b/>
          <w:sz w:val="17"/>
          <w:szCs w:val="17"/>
          <w:rtl/>
        </w:rPr>
        <w:t>שבעה</w:t>
      </w:r>
      <w:r w:rsidRPr="00B737AC">
        <w:rPr>
          <w:rFonts w:ascii="Tahoma" w:hAnsi="Tahoma" w:cs="Tahoma"/>
          <w:b/>
          <w:sz w:val="17"/>
          <w:szCs w:val="17"/>
          <w:rtl/>
        </w:rPr>
        <w:t xml:space="preserve"> </w:t>
      </w:r>
      <w:r w:rsidRPr="00B737AC">
        <w:rPr>
          <w:rFonts w:ascii="Tahoma" w:hAnsi="Tahoma" w:cs="Tahoma" w:hint="cs"/>
          <w:b/>
          <w:sz w:val="17"/>
          <w:szCs w:val="17"/>
          <w:rtl/>
        </w:rPr>
        <w:t>בתי</w:t>
      </w:r>
      <w:r w:rsidRPr="00B737AC">
        <w:rPr>
          <w:rFonts w:ascii="Tahoma" w:hAnsi="Tahoma" w:cs="Tahoma"/>
          <w:b/>
          <w:sz w:val="17"/>
          <w:szCs w:val="17"/>
          <w:rtl/>
        </w:rPr>
        <w:t xml:space="preserve"> </w:t>
      </w:r>
      <w:r w:rsidRPr="00B737AC">
        <w:rPr>
          <w:rFonts w:ascii="Tahoma" w:hAnsi="Tahoma" w:cs="Tahoma" w:hint="cs"/>
          <w:b/>
          <w:sz w:val="17"/>
          <w:szCs w:val="17"/>
          <w:rtl/>
        </w:rPr>
        <w:t>העסק</w:t>
      </w:r>
      <w:r w:rsidRPr="00B737AC">
        <w:rPr>
          <w:rFonts w:ascii="Tahoma" w:hAnsi="Tahoma" w:cs="Tahoma"/>
          <w:b/>
          <w:sz w:val="17"/>
          <w:szCs w:val="17"/>
          <w:rtl/>
        </w:rPr>
        <w:t xml:space="preserve"> </w:t>
      </w:r>
      <w:r w:rsidRPr="00B737AC">
        <w:rPr>
          <w:rFonts w:ascii="Tahoma" w:hAnsi="Tahoma" w:cs="Tahoma" w:hint="cs"/>
          <w:b/>
          <w:sz w:val="17"/>
          <w:szCs w:val="17"/>
          <w:rtl/>
        </w:rPr>
        <w:t>שבהשגחתו</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bCs/>
          <w:sz w:val="17"/>
          <w:szCs w:val="17"/>
        </w:rPr>
      </w:pPr>
      <w:r w:rsidRPr="00B737AC">
        <w:rPr>
          <w:rFonts w:ascii="Tahoma" w:hAnsi="Tahoma" w:cs="Tahoma" w:hint="cs"/>
          <w:sz w:val="17"/>
          <w:szCs w:val="17"/>
          <w:rtl/>
        </w:rPr>
        <w:t>בתשובתו של יו"ר המועצה הדתית אשדוד מינואר 2017 צוין כי בהמשך לביקורת החליט מנהל מחלקת הכשרות לשנות את אופן עריכת הפיקוח על המשגיחים ולבססה על בדיקת דיווחי המשגיחים למערכת מדי יום, בשילוב עם בדיקת נוכחות אקראית לכמה משגיחים, לרבות משך נוכחותם בעסק באותו היום. נתונים על חריגות יועברו לבדיקתו של מנהל המחלקה והוא יחליט אם לזמן את המשגיח לבירור או לשימוע לפני פיטורין.</w:t>
      </w:r>
    </w:p>
    <w:p w:rsidR="00130247" w:rsidRPr="00D43E82" w:rsidP="00130247">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E2613F">
      <w:pPr>
        <w:pStyle w:val="RESHET"/>
        <w:rPr>
          <w:b/>
          <w:rtl/>
        </w:rPr>
      </w:pPr>
      <w:r w:rsidRPr="00B737AC">
        <w:rPr>
          <w:rFonts w:hint="cs"/>
          <w:rtl/>
        </w:rPr>
        <w:t>הדוגמאות שהובאו לעיל מעידות שדיווחי המשגיחים היו חלקיים ביותר. על פי הדיווחים לא ניתן לקבוע אם מדובר בהתחמקות מדיווח מלא או בביצוע חלקי של שעות העבודה, ואף ייתכן שמדובר בשילוב של שתי הסיבות - דיווח חלקי וביצוע חלקי. אשר על כן, בשל האופן שבו המערכת משמשת לדיווח על נוכחות המשגיחים, לא יכולות המועצות הדתיות להסתמך על המערכת לשם ביצוע בקרה ופיקוח נאותים על נוכחות המשגיחים.</w:t>
      </w:r>
    </w:p>
    <w:p w:rsidR="006A0E07" w:rsidRPr="00B737AC" w:rsidP="00130247">
      <w:pPr>
        <w:pStyle w:val="RESHET"/>
        <w:rPr>
          <w:rtl/>
        </w:rPr>
      </w:pPr>
      <w:r w:rsidRPr="00B737AC">
        <w:rPr>
          <w:rFonts w:hint="cs"/>
          <w:rtl/>
        </w:rPr>
        <w:t>משרד מבקר המדינה מעיר למועצות הדתיות תל אביב-יפו ואשדוד כי בידן כלי פיקוח ובקרה שיכול לשמש כלי יעיל ואמין, אולם בפועל העובדה שהן לא חייבו להשתמש באופן מלא במערכת הדיווח הביאה לכך שהפיקוח שלהן הוא לקוי. הדבר מאפשר למשגיחים, לפחות לפי הדיווחים, שלא למלא את מכסת שעות ההשגחה שהמועצות עצמן קבעו ואשר המשגיחים מחויבים בה - מכסה האמורה להבטיח השגחת כשרות ראויה.</w:t>
      </w:r>
      <w:r w:rsidRPr="00E2613F" w:rsidR="00E2613F">
        <w:rPr>
          <w:noProof/>
          <w:rtl/>
        </w:rPr>
        <w:t xml:space="preserve"> </w:t>
      </w:r>
    </w:p>
    <w:p w:rsidR="006A0E07" w:rsidRPr="00B737AC" w:rsidP="00130247">
      <w:pPr>
        <w:pStyle w:val="RESHET"/>
        <w:rPr>
          <w:rtl/>
        </w:rPr>
      </w:pPr>
      <w:r w:rsidRPr="00B737AC">
        <w:rPr>
          <w:rFonts w:hint="cs"/>
          <w:rtl/>
        </w:rPr>
        <w:t>נוכחות חסרה של המשגיחים בעבודה במשך שעות ההשגחה שנקבעו, בין שמדובר בשהות חלקית קצרה במהלך היום בין שמדובר בימי היעדרות רבים, יש בה משום פגיעה של ממש במערך הכשרות, ואף יותר מזה - פגיעה באמון הציבור במערך הכשרות ובשמה הטוב של המועצה הדתית.</w:t>
      </w:r>
      <w:r w:rsidR="00E2613F">
        <w:rPr>
          <w:rFonts w:hint="cs"/>
          <w:rtl/>
        </w:rPr>
        <w:t xml:space="preserve"> </w:t>
      </w:r>
      <w:r w:rsidRPr="00B737AC">
        <w:rPr>
          <w:rFonts w:hint="cs"/>
          <w:rtl/>
        </w:rPr>
        <w:t xml:space="preserve">יתרה מזו, הדבר מעלה ספקות אם תקן ההשגחה שנקבע אכן משקף צורך הלכתי של ממש, ושמא הוא נקבע לצורך רווחתם הכלכלית של משגיחי הכשרות. ראוי שהמועצות הדתיות יבחנו את הליך קביעת התקן של זמן ההשגחה. בין כך ובין כך, לתופעה של קביעת תקן מרחיב של זמן השגחה יש השפעות ניכרות מהיבט עלות הכשרות העודפת ומהיקף הנטל הכלכלי המוטל על בעלי בתי העסק </w:t>
      </w:r>
      <w:r w:rsidRPr="00B737AC">
        <w:rPr>
          <w:rFonts w:hint="cs"/>
          <w:rtl/>
        </w:rPr>
        <w:t>המושגחים</w:t>
      </w:r>
      <w:r w:rsidRPr="00B737AC">
        <w:rPr>
          <w:rFonts w:hint="cs"/>
          <w:rtl/>
        </w:rPr>
        <w:t>.</w:t>
      </w:r>
    </w:p>
    <w:p w:rsidR="006A0E07" w:rsidRPr="00B737AC" w:rsidP="00130247">
      <w:pPr>
        <w:pStyle w:val="RESHET"/>
        <w:rPr>
          <w:rtl/>
        </w:rPr>
      </w:pPr>
      <w:r w:rsidRPr="00B737AC">
        <w:rPr>
          <w:rFonts w:hint="cs"/>
          <w:rtl/>
        </w:rPr>
        <w:t>על המועצות הדתיות לבדוק באופן תדיר את דיווחי המשגיחים, להקפיד כי ידווחו מכל בתי העסק שהם משגיחים בהם ולעמוד על כך שיהיו נוכחים בבתי העסק לפי תקן זמן ההשגחה שנקבע.</w:t>
      </w:r>
    </w:p>
    <w:p w:rsidR="006A0E07" w:rsidP="00B737AC">
      <w:pPr>
        <w:spacing w:line="240" w:lineRule="exact"/>
        <w:ind w:right="2268"/>
        <w:jc w:val="both"/>
        <w:rPr>
          <w:rFonts w:ascii="Tahoma" w:hAnsi="Tahoma" w:cs="Tahoma"/>
          <w:sz w:val="17"/>
          <w:szCs w:val="17"/>
          <w:rtl/>
        </w:rPr>
      </w:pPr>
      <w:bookmarkStart w:id="70" w:name="_Toc472876736"/>
      <w:bookmarkStart w:id="71" w:name="_Toc473096487"/>
    </w:p>
    <w:p w:rsidR="00130247" w:rsidRPr="00B737AC" w:rsidP="00B737AC">
      <w:pPr>
        <w:spacing w:line="240" w:lineRule="exact"/>
        <w:ind w:right="2268"/>
        <w:jc w:val="both"/>
        <w:rPr>
          <w:rFonts w:ascii="Tahoma" w:hAnsi="Tahoma" w:cs="Tahoma"/>
          <w:sz w:val="17"/>
          <w:szCs w:val="17"/>
          <w:rtl/>
        </w:rPr>
      </w:pPr>
    </w:p>
    <w:p w:rsidR="006A0E07" w:rsidRPr="00C94323" w:rsidP="00B737AC">
      <w:pPr>
        <w:pStyle w:val="KOT4"/>
        <w:rPr>
          <w:rtl/>
        </w:rPr>
      </w:pPr>
      <w:bookmarkStart w:id="72" w:name="_Toc474826285"/>
      <w:r w:rsidRPr="00663D51">
        <w:rPr>
          <w:rFonts w:hint="eastAsia"/>
          <w:rtl/>
        </w:rPr>
        <w:t>אי</w:t>
      </w:r>
      <w:r>
        <w:rPr>
          <w:rFonts w:hint="cs"/>
          <w:rtl/>
        </w:rPr>
        <w:t>-</w:t>
      </w:r>
      <w:r w:rsidRPr="00663D51">
        <w:rPr>
          <w:rFonts w:hint="eastAsia"/>
          <w:rtl/>
        </w:rPr>
        <w:t>תשלום</w:t>
      </w:r>
      <w:r w:rsidRPr="00663D51">
        <w:rPr>
          <w:rtl/>
        </w:rPr>
        <w:t xml:space="preserve"> </w:t>
      </w:r>
      <w:r w:rsidRPr="00663D51">
        <w:rPr>
          <w:rFonts w:hint="eastAsia"/>
          <w:rtl/>
        </w:rPr>
        <w:t>תנאים</w:t>
      </w:r>
      <w:r w:rsidRPr="00663D51">
        <w:rPr>
          <w:rtl/>
        </w:rPr>
        <w:t xml:space="preserve"> </w:t>
      </w:r>
      <w:r w:rsidRPr="00663D51">
        <w:rPr>
          <w:rFonts w:hint="eastAsia"/>
          <w:rtl/>
        </w:rPr>
        <w:t>סוציאליים</w:t>
      </w:r>
      <w:r w:rsidRPr="00663D51">
        <w:rPr>
          <w:rtl/>
        </w:rPr>
        <w:t xml:space="preserve"> </w:t>
      </w:r>
      <w:r w:rsidRPr="00663D51">
        <w:rPr>
          <w:rFonts w:hint="eastAsia"/>
          <w:rtl/>
        </w:rPr>
        <w:t>למשגיחי</w:t>
      </w:r>
      <w:r>
        <w:rPr>
          <w:rFonts w:hint="cs"/>
          <w:rtl/>
        </w:rPr>
        <w:t xml:space="preserve">ם </w:t>
      </w:r>
      <w:r w:rsidRPr="00663D51">
        <w:rPr>
          <w:rFonts w:hint="eastAsia"/>
          <w:rtl/>
        </w:rPr>
        <w:t>והיעדר</w:t>
      </w:r>
      <w:r w:rsidRPr="00663D51">
        <w:rPr>
          <w:rtl/>
        </w:rPr>
        <w:t xml:space="preserve"> </w:t>
      </w:r>
      <w:r>
        <w:rPr>
          <w:rFonts w:hint="cs"/>
          <w:rtl/>
        </w:rPr>
        <w:t>פיקוח</w:t>
      </w:r>
      <w:r w:rsidRPr="00663D51">
        <w:rPr>
          <w:rtl/>
        </w:rPr>
        <w:t xml:space="preserve"> </w:t>
      </w:r>
      <w:r w:rsidRPr="00663D51">
        <w:rPr>
          <w:rFonts w:hint="eastAsia"/>
          <w:rtl/>
        </w:rPr>
        <w:t>של</w:t>
      </w:r>
      <w:r w:rsidRPr="00663D51">
        <w:rPr>
          <w:rtl/>
        </w:rPr>
        <w:t xml:space="preserve"> </w:t>
      </w:r>
      <w:r w:rsidRPr="00663D51">
        <w:rPr>
          <w:rFonts w:hint="eastAsia"/>
          <w:rtl/>
        </w:rPr>
        <w:t>המועצות</w:t>
      </w:r>
      <w:r w:rsidRPr="00663D51">
        <w:rPr>
          <w:rtl/>
        </w:rPr>
        <w:t xml:space="preserve"> </w:t>
      </w:r>
      <w:r w:rsidRPr="00663D51">
        <w:rPr>
          <w:rFonts w:hint="eastAsia"/>
          <w:rtl/>
        </w:rPr>
        <w:t>הדתיות</w:t>
      </w:r>
      <w:r w:rsidRPr="00663D51">
        <w:rPr>
          <w:rtl/>
        </w:rPr>
        <w:t xml:space="preserve"> </w:t>
      </w:r>
      <w:r w:rsidR="00130247">
        <w:rPr>
          <w:rFonts w:hint="cs"/>
          <w:rtl/>
        </w:rPr>
        <w:br/>
      </w:r>
      <w:r>
        <w:rPr>
          <w:rFonts w:hint="cs"/>
          <w:rtl/>
        </w:rPr>
        <w:t>בנושא זה</w:t>
      </w:r>
      <w:bookmarkEnd w:id="70"/>
      <w:bookmarkEnd w:id="71"/>
      <w:bookmarkEnd w:id="72"/>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חוק הגנת השכר, התשי"ח-1958, מחייב "מסירת תלוש שכר לעובד". המטרה היא להבטיח שהמעסיק ישלם את כל </w:t>
      </w:r>
      <w:r w:rsidRPr="00B737AC">
        <w:rPr>
          <w:rFonts w:ascii="Tahoma" w:hAnsi="Tahoma" w:cs="Tahoma" w:hint="cs"/>
          <w:b/>
          <w:sz w:val="17"/>
          <w:szCs w:val="17"/>
          <w:rtl/>
        </w:rPr>
        <w:t>חבויותיו</w:t>
      </w:r>
      <w:r w:rsidRPr="00B737AC">
        <w:rPr>
          <w:rFonts w:ascii="Tahoma" w:hAnsi="Tahoma" w:cs="Tahoma" w:hint="cs"/>
          <w:b/>
          <w:sz w:val="17"/>
          <w:szCs w:val="17"/>
          <w:rtl/>
        </w:rPr>
        <w:t xml:space="preserve"> לרשויות המס ויעניק לעובד את כל הזכויות הסוציאליות המגיעות לו על פי חוק. משרד מבקר המדינה בדק את תשלומי השכר שמשגיחי הכשרות מקבלים מבעלי העסקים המעסיקים אותם.</w:t>
      </w:r>
    </w:p>
    <w:p w:rsidR="006A0E07" w:rsidRPr="00B737AC" w:rsidP="00B737AC">
      <w:pPr>
        <w:spacing w:line="240" w:lineRule="exact"/>
        <w:ind w:right="2268"/>
        <w:jc w:val="both"/>
        <w:rPr>
          <w:rFonts w:ascii="Tahoma" w:hAnsi="Tahoma" w:cs="Tahoma"/>
          <w:b/>
          <w:sz w:val="17"/>
          <w:szCs w:val="17"/>
          <w:rtl/>
        </w:rPr>
      </w:pPr>
    </w:p>
    <w:p w:rsidR="006A0E07" w:rsidP="00B737AC">
      <w:pPr>
        <w:pStyle w:val="KOT5"/>
        <w:rPr>
          <w:rtl/>
        </w:rPr>
      </w:pPr>
      <w:bookmarkStart w:id="73" w:name="_Toc473096488"/>
      <w:bookmarkStart w:id="74" w:name="_Toc474826286"/>
      <w:r>
        <w:rPr>
          <w:rFonts w:hint="cs"/>
          <w:rtl/>
        </w:rPr>
        <w:t>המועצה הדתית ירושלים</w:t>
      </w:r>
      <w:bookmarkEnd w:id="73"/>
      <w:bookmarkEnd w:id="74"/>
    </w:p>
    <w:p w:rsidR="006A0E07" w:rsidRPr="00B737AC" w:rsidP="00130247">
      <w:pPr>
        <w:pStyle w:val="RESHET"/>
      </w:pPr>
      <w:r w:rsidRPr="00B737AC">
        <w:rPr>
          <w:rFonts w:hint="cs"/>
          <w:rtl/>
        </w:rPr>
        <w:t>בפגישה</w:t>
      </w:r>
      <w:r w:rsidRPr="00B737AC">
        <w:rPr>
          <w:rtl/>
        </w:rPr>
        <w:t xml:space="preserve"> שקיי</w:t>
      </w:r>
      <w:r w:rsidRPr="00B737AC">
        <w:rPr>
          <w:rFonts w:hint="cs"/>
          <w:rtl/>
        </w:rPr>
        <w:t>מו נציגי משרד מבקר המדינה</w:t>
      </w:r>
      <w:r w:rsidRPr="00B737AC">
        <w:rPr>
          <w:rtl/>
        </w:rPr>
        <w:t xml:space="preserve"> עם </w:t>
      </w:r>
      <w:r w:rsidRPr="00B737AC">
        <w:rPr>
          <w:rFonts w:hint="cs"/>
          <w:rtl/>
        </w:rPr>
        <w:t>חמישה</w:t>
      </w:r>
      <w:r w:rsidRPr="00B737AC">
        <w:rPr>
          <w:rtl/>
        </w:rPr>
        <w:t xml:space="preserve"> </w:t>
      </w:r>
      <w:r w:rsidRPr="00B737AC">
        <w:rPr>
          <w:rFonts w:hint="cs"/>
          <w:rtl/>
        </w:rPr>
        <w:t>משגיחים</w:t>
      </w:r>
      <w:r w:rsidRPr="00B737AC">
        <w:rPr>
          <w:rtl/>
        </w:rPr>
        <w:t xml:space="preserve"> עלה כי </w:t>
      </w:r>
      <w:r w:rsidRPr="00B737AC">
        <w:rPr>
          <w:rFonts w:hint="cs"/>
          <w:rtl/>
        </w:rPr>
        <w:t xml:space="preserve">ב-21 </w:t>
      </w:r>
      <w:r w:rsidRPr="00B737AC">
        <w:rPr>
          <w:rtl/>
        </w:rPr>
        <w:t>מתוך 50 (42%)</w:t>
      </w:r>
      <w:r w:rsidRPr="00B737AC">
        <w:rPr>
          <w:rFonts w:hint="cs"/>
          <w:rtl/>
        </w:rPr>
        <w:t xml:space="preserve"> בתי</w:t>
      </w:r>
      <w:r w:rsidRPr="00B737AC">
        <w:rPr>
          <w:rtl/>
        </w:rPr>
        <w:t xml:space="preserve"> </w:t>
      </w:r>
      <w:r w:rsidRPr="00B737AC">
        <w:rPr>
          <w:rFonts w:hint="cs"/>
          <w:rtl/>
        </w:rPr>
        <w:t>העסק</w:t>
      </w:r>
      <w:r w:rsidRPr="00B737AC">
        <w:rPr>
          <w:rtl/>
        </w:rPr>
        <w:t xml:space="preserve"> שהם משגיחים </w:t>
      </w:r>
      <w:r w:rsidRPr="00B737AC">
        <w:rPr>
          <w:rFonts w:hint="cs"/>
          <w:rtl/>
        </w:rPr>
        <w:t>ב</w:t>
      </w:r>
      <w:r w:rsidRPr="00B737AC">
        <w:rPr>
          <w:rtl/>
        </w:rPr>
        <w:t xml:space="preserve">הם </w:t>
      </w:r>
      <w:r w:rsidRPr="00B737AC">
        <w:rPr>
          <w:rFonts w:hint="cs"/>
          <w:rtl/>
        </w:rPr>
        <w:t xml:space="preserve">אין נמסרים </w:t>
      </w:r>
      <w:r w:rsidRPr="00B737AC">
        <w:rPr>
          <w:rtl/>
        </w:rPr>
        <w:t>ל</w:t>
      </w:r>
      <w:r w:rsidRPr="00B737AC">
        <w:rPr>
          <w:rFonts w:hint="cs"/>
          <w:rtl/>
        </w:rPr>
        <w:t>הם</w:t>
      </w:r>
      <w:r w:rsidRPr="00B737AC">
        <w:rPr>
          <w:rtl/>
        </w:rPr>
        <w:t xml:space="preserve"> </w:t>
      </w:r>
      <w:r w:rsidRPr="00B737AC">
        <w:rPr>
          <w:rFonts w:hint="cs"/>
          <w:rtl/>
        </w:rPr>
        <w:t>תלושי</w:t>
      </w:r>
      <w:r w:rsidRPr="00B737AC">
        <w:rPr>
          <w:rtl/>
        </w:rPr>
        <w:t xml:space="preserve"> </w:t>
      </w:r>
      <w:r w:rsidRPr="00B737AC">
        <w:rPr>
          <w:rFonts w:hint="cs"/>
          <w:rtl/>
        </w:rPr>
        <w:t>שכר ואת שכרם הם מקבלים במזומן או בהמחאה. זאת ועוד, רוב</w:t>
      </w:r>
      <w:r w:rsidRPr="00B737AC">
        <w:rPr>
          <w:rtl/>
        </w:rPr>
        <w:t xml:space="preserve"> </w:t>
      </w:r>
      <w:r w:rsidRPr="00B737AC">
        <w:rPr>
          <w:rFonts w:hint="cs"/>
          <w:rtl/>
        </w:rPr>
        <w:t>בתי</w:t>
      </w:r>
      <w:r w:rsidRPr="00B737AC">
        <w:rPr>
          <w:rtl/>
        </w:rPr>
        <w:t xml:space="preserve"> </w:t>
      </w:r>
      <w:r w:rsidRPr="00B737AC">
        <w:rPr>
          <w:rFonts w:hint="cs"/>
          <w:rtl/>
        </w:rPr>
        <w:t>העסק</w:t>
      </w:r>
      <w:r w:rsidRPr="00B737AC">
        <w:rPr>
          <w:rtl/>
        </w:rPr>
        <w:t xml:space="preserve"> </w:t>
      </w:r>
      <w:r w:rsidRPr="00B737AC">
        <w:rPr>
          <w:rFonts w:hint="cs"/>
          <w:rtl/>
        </w:rPr>
        <w:t>-</w:t>
      </w:r>
      <w:r w:rsidRPr="00B737AC">
        <w:rPr>
          <w:rtl/>
        </w:rPr>
        <w:t xml:space="preserve"> 34 </w:t>
      </w:r>
      <w:r w:rsidRPr="00B737AC">
        <w:rPr>
          <w:rFonts w:hint="cs"/>
          <w:rtl/>
        </w:rPr>
        <w:t>מתוך</w:t>
      </w:r>
      <w:r w:rsidRPr="00B737AC">
        <w:rPr>
          <w:rtl/>
        </w:rPr>
        <w:t xml:space="preserve"> 50</w:t>
      </w:r>
      <w:r w:rsidRPr="00B737AC">
        <w:rPr>
          <w:rFonts w:hint="cs"/>
          <w:rtl/>
        </w:rPr>
        <w:t xml:space="preserve"> </w:t>
      </w:r>
      <w:r w:rsidRPr="00B737AC">
        <w:rPr>
          <w:rtl/>
        </w:rPr>
        <w:t>(68%)</w:t>
      </w:r>
      <w:r w:rsidRPr="00B737AC">
        <w:rPr>
          <w:rFonts w:hint="cs"/>
          <w:rtl/>
        </w:rPr>
        <w:t xml:space="preserve"> - נהגו</w:t>
      </w:r>
      <w:r w:rsidRPr="00B737AC">
        <w:rPr>
          <w:rtl/>
        </w:rPr>
        <w:t xml:space="preserve"> בניגוד לחוק ולא </w:t>
      </w:r>
      <w:r w:rsidRPr="00B737AC">
        <w:rPr>
          <w:rFonts w:hint="cs"/>
          <w:rtl/>
        </w:rPr>
        <w:t>הפרישו</w:t>
      </w:r>
      <w:r w:rsidRPr="00B737AC">
        <w:rPr>
          <w:rtl/>
        </w:rPr>
        <w:t xml:space="preserve"> </w:t>
      </w:r>
      <w:r w:rsidRPr="00B737AC">
        <w:rPr>
          <w:rFonts w:hint="cs"/>
          <w:rtl/>
        </w:rPr>
        <w:t>למשגיחים</w:t>
      </w:r>
      <w:r w:rsidRPr="00B737AC">
        <w:rPr>
          <w:rtl/>
        </w:rPr>
        <w:t xml:space="preserve"> </w:t>
      </w:r>
      <w:r w:rsidRPr="00B737AC">
        <w:rPr>
          <w:rFonts w:hint="cs"/>
          <w:rtl/>
        </w:rPr>
        <w:t>תשלומי</w:t>
      </w:r>
      <w:r w:rsidRPr="00B737AC">
        <w:rPr>
          <w:rtl/>
        </w:rPr>
        <w:t xml:space="preserve"> </w:t>
      </w:r>
      <w:r w:rsidRPr="00B737AC">
        <w:rPr>
          <w:rFonts w:hint="cs"/>
          <w:rtl/>
        </w:rPr>
        <w:t>פנסיה</w:t>
      </w:r>
      <w:r w:rsidRPr="00B737AC">
        <w:rPr>
          <w:rtl/>
        </w:rPr>
        <w:t xml:space="preserve"> </w:t>
      </w:r>
      <w:r w:rsidRPr="00B737AC">
        <w:rPr>
          <w:rFonts w:hint="cs"/>
          <w:rtl/>
        </w:rPr>
        <w:t>כנדרש</w:t>
      </w:r>
      <w:r w:rsidRPr="00B737AC">
        <w:rPr>
          <w:rtl/>
        </w:rPr>
        <w:t>.</w:t>
      </w:r>
      <w:r w:rsidRPr="00E2613F" w:rsidR="00E2613F">
        <w:rPr>
          <w:noProof/>
          <w:rtl/>
        </w:rPr>
        <w:t xml:space="preserve"> </w:t>
      </w:r>
      <w:r w:rsidRPr="0012789B" w:rsidR="00E2613F">
        <w:rPr>
          <w:noProof/>
          <w:rtl/>
          <w:lang w:eastAsia="en-US"/>
        </w:rPr>
        <mc:AlternateContent>
          <mc:Choice Requires="wps">
            <w:drawing>
              <wp:anchor distT="0" distB="0" distL="114300" distR="114300" simplePos="0" relativeHeight="251680768" behindDoc="1" locked="0" layoutInCell="1" allowOverlap="1">
                <wp:simplePos x="0" y="0"/>
                <wp:positionH relativeFrom="margin">
                  <wp:posOffset>-431800</wp:posOffset>
                </wp:positionH>
                <wp:positionV relativeFrom="margin">
                  <wp:align>top</wp:align>
                </wp:positionV>
                <wp:extent cx="1620000" cy="5385600"/>
                <wp:effectExtent l="0" t="0" r="0" b="5715"/>
                <wp:wrapNone/>
                <wp:docPr id="4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85600"/>
                        </a:xfrm>
                        <a:prstGeom prst="rect">
                          <a:avLst/>
                        </a:prstGeom>
                        <a:noFill/>
                        <a:ln w="9525">
                          <a:noFill/>
                          <a:miter lim="800000"/>
                          <a:headEnd/>
                          <a:tailEnd/>
                        </a:ln>
                      </wps:spPr>
                      <wps:txbx>
                        <w:txbxContent>
                          <w:p w:rsidR="00D007E4" w:rsidRPr="00373C5D" w:rsidP="00E2613F">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5090506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498291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0D2C70">
                            <w:pPr>
                              <w:spacing w:after="0" w:line="240" w:lineRule="auto"/>
                              <w:rPr>
                                <w:color w:val="0B5294"/>
                                <w:spacing w:val="-4"/>
                                <w:sz w:val="24"/>
                                <w:szCs w:val="24"/>
                                <w:rtl/>
                                <w:cs/>
                              </w:rPr>
                            </w:pPr>
                            <w:r w:rsidRPr="00E2613F">
                              <w:rPr>
                                <w:rFonts w:cs="Tahoma" w:hint="eastAsia"/>
                                <w:color w:val="0B5294"/>
                                <w:spacing w:val="-4"/>
                                <w:sz w:val="24"/>
                                <w:szCs w:val="24"/>
                                <w:rtl/>
                              </w:rPr>
                              <w:t>בפגישה</w:t>
                            </w:r>
                            <w:r w:rsidRPr="00E2613F">
                              <w:rPr>
                                <w:rFonts w:cs="Tahoma"/>
                                <w:color w:val="0B5294"/>
                                <w:spacing w:val="-4"/>
                                <w:sz w:val="24"/>
                                <w:szCs w:val="24"/>
                                <w:rtl/>
                              </w:rPr>
                              <w:t xml:space="preserve"> </w:t>
                            </w:r>
                            <w:r w:rsidRPr="00E2613F">
                              <w:rPr>
                                <w:rFonts w:cs="Tahoma" w:hint="eastAsia"/>
                                <w:color w:val="0B5294"/>
                                <w:spacing w:val="-4"/>
                                <w:sz w:val="24"/>
                                <w:szCs w:val="24"/>
                                <w:rtl/>
                              </w:rPr>
                              <w:t>שקיימו</w:t>
                            </w:r>
                            <w:r w:rsidRPr="00E2613F">
                              <w:rPr>
                                <w:rFonts w:cs="Tahoma"/>
                                <w:color w:val="0B5294"/>
                                <w:spacing w:val="-4"/>
                                <w:sz w:val="24"/>
                                <w:szCs w:val="24"/>
                                <w:rtl/>
                              </w:rPr>
                              <w:t xml:space="preserve"> </w:t>
                            </w:r>
                            <w:r w:rsidRPr="00E2613F">
                              <w:rPr>
                                <w:rFonts w:cs="Tahoma" w:hint="eastAsia"/>
                                <w:color w:val="0B5294"/>
                                <w:spacing w:val="-4"/>
                                <w:sz w:val="24"/>
                                <w:szCs w:val="24"/>
                                <w:rtl/>
                              </w:rPr>
                              <w:t>נציגי</w:t>
                            </w:r>
                            <w:r w:rsidRPr="00E2613F">
                              <w:rPr>
                                <w:rFonts w:cs="Tahoma"/>
                                <w:color w:val="0B5294"/>
                                <w:spacing w:val="-4"/>
                                <w:sz w:val="24"/>
                                <w:szCs w:val="24"/>
                                <w:rtl/>
                              </w:rPr>
                              <w:t xml:space="preserve"> </w:t>
                            </w:r>
                            <w:r w:rsidRPr="00E2613F">
                              <w:rPr>
                                <w:rFonts w:cs="Tahoma" w:hint="eastAsia"/>
                                <w:color w:val="0B5294"/>
                                <w:spacing w:val="-4"/>
                                <w:sz w:val="24"/>
                                <w:szCs w:val="24"/>
                                <w:rtl/>
                              </w:rPr>
                              <w:t>משרד</w:t>
                            </w:r>
                            <w:r w:rsidRPr="00E2613F">
                              <w:rPr>
                                <w:rFonts w:cs="Tahoma"/>
                                <w:color w:val="0B5294"/>
                                <w:spacing w:val="-4"/>
                                <w:sz w:val="24"/>
                                <w:szCs w:val="24"/>
                                <w:rtl/>
                              </w:rPr>
                              <w:t xml:space="preserve"> </w:t>
                            </w:r>
                            <w:r w:rsidRPr="00E2613F">
                              <w:rPr>
                                <w:rFonts w:cs="Tahoma" w:hint="eastAsia"/>
                                <w:color w:val="0B5294"/>
                                <w:spacing w:val="-4"/>
                                <w:sz w:val="24"/>
                                <w:szCs w:val="24"/>
                                <w:rtl/>
                              </w:rPr>
                              <w:t>מבקר</w:t>
                            </w:r>
                            <w:r w:rsidRPr="00E2613F">
                              <w:rPr>
                                <w:rFonts w:cs="Tahoma"/>
                                <w:color w:val="0B5294"/>
                                <w:spacing w:val="-4"/>
                                <w:sz w:val="24"/>
                                <w:szCs w:val="24"/>
                                <w:rtl/>
                              </w:rPr>
                              <w:t xml:space="preserve"> </w:t>
                            </w:r>
                            <w:r w:rsidRPr="00E2613F">
                              <w:rPr>
                                <w:rFonts w:cs="Tahoma" w:hint="eastAsia"/>
                                <w:color w:val="0B5294"/>
                                <w:spacing w:val="-4"/>
                                <w:sz w:val="24"/>
                                <w:szCs w:val="24"/>
                                <w:rtl/>
                              </w:rPr>
                              <w:t>המדינה</w:t>
                            </w:r>
                            <w:r w:rsidRPr="00E2613F">
                              <w:rPr>
                                <w:rFonts w:cs="Tahoma"/>
                                <w:color w:val="0B5294"/>
                                <w:spacing w:val="-4"/>
                                <w:sz w:val="24"/>
                                <w:szCs w:val="24"/>
                                <w:rtl/>
                              </w:rPr>
                              <w:t xml:space="preserve"> </w:t>
                            </w:r>
                            <w:r w:rsidRPr="00E2613F">
                              <w:rPr>
                                <w:rFonts w:cs="Tahoma" w:hint="eastAsia"/>
                                <w:color w:val="0B5294"/>
                                <w:spacing w:val="-4"/>
                                <w:sz w:val="24"/>
                                <w:szCs w:val="24"/>
                                <w:rtl/>
                              </w:rPr>
                              <w:t>עם</w:t>
                            </w:r>
                            <w:r w:rsidRPr="00E2613F">
                              <w:rPr>
                                <w:rFonts w:cs="Tahoma"/>
                                <w:color w:val="0B5294"/>
                                <w:spacing w:val="-4"/>
                                <w:sz w:val="24"/>
                                <w:szCs w:val="24"/>
                                <w:rtl/>
                              </w:rPr>
                              <w:t xml:space="preserve"> </w:t>
                            </w:r>
                            <w:r w:rsidRPr="00E2613F">
                              <w:rPr>
                                <w:rFonts w:cs="Tahoma" w:hint="eastAsia"/>
                                <w:color w:val="0B5294"/>
                                <w:spacing w:val="-4"/>
                                <w:sz w:val="24"/>
                                <w:szCs w:val="24"/>
                                <w:rtl/>
                              </w:rPr>
                              <w:t>חמישה</w:t>
                            </w:r>
                            <w:r w:rsidRPr="00E2613F">
                              <w:rPr>
                                <w:rFonts w:cs="Tahoma"/>
                                <w:color w:val="0B5294"/>
                                <w:spacing w:val="-4"/>
                                <w:sz w:val="24"/>
                                <w:szCs w:val="24"/>
                                <w:rtl/>
                              </w:rPr>
                              <w:t xml:space="preserve"> </w:t>
                            </w:r>
                            <w:r w:rsidRPr="00E2613F">
                              <w:rPr>
                                <w:rFonts w:cs="Tahoma" w:hint="eastAsia"/>
                                <w:color w:val="0B5294"/>
                                <w:spacing w:val="-4"/>
                                <w:sz w:val="24"/>
                                <w:szCs w:val="24"/>
                                <w:rtl/>
                              </w:rPr>
                              <w:t>משגיחים</w:t>
                            </w:r>
                            <w:r w:rsidRPr="00E2613F">
                              <w:rPr>
                                <w:rFonts w:cs="Tahoma"/>
                                <w:color w:val="0B5294"/>
                                <w:spacing w:val="-4"/>
                                <w:sz w:val="24"/>
                                <w:szCs w:val="24"/>
                                <w:rtl/>
                              </w:rPr>
                              <w:t xml:space="preserve"> </w:t>
                            </w:r>
                            <w:r w:rsidR="000D2C70">
                              <w:rPr>
                                <w:rFonts w:cs="Tahoma" w:hint="cs"/>
                                <w:color w:val="0B5294"/>
                                <w:spacing w:val="-4"/>
                                <w:sz w:val="24"/>
                                <w:szCs w:val="24"/>
                                <w:rtl/>
                              </w:rPr>
                              <w:t xml:space="preserve">בירושלים </w:t>
                            </w:r>
                            <w:r w:rsidRPr="00E2613F">
                              <w:rPr>
                                <w:rFonts w:cs="Tahoma" w:hint="eastAsia"/>
                                <w:color w:val="0B5294"/>
                                <w:spacing w:val="-4"/>
                                <w:sz w:val="24"/>
                                <w:szCs w:val="24"/>
                                <w:rtl/>
                              </w:rPr>
                              <w:t>עלה</w:t>
                            </w:r>
                            <w:r w:rsidRPr="00E2613F">
                              <w:rPr>
                                <w:rFonts w:cs="Tahoma"/>
                                <w:color w:val="0B5294"/>
                                <w:spacing w:val="-4"/>
                                <w:sz w:val="24"/>
                                <w:szCs w:val="24"/>
                                <w:rtl/>
                              </w:rPr>
                              <w:t xml:space="preserve"> </w:t>
                            </w:r>
                            <w:r w:rsidRPr="00E2613F">
                              <w:rPr>
                                <w:rFonts w:cs="Tahoma" w:hint="eastAsia"/>
                                <w:color w:val="0B5294"/>
                                <w:spacing w:val="-4"/>
                                <w:sz w:val="24"/>
                                <w:szCs w:val="24"/>
                                <w:rtl/>
                              </w:rPr>
                              <w:t>כי</w:t>
                            </w:r>
                            <w:r w:rsidRPr="00E2613F">
                              <w:rPr>
                                <w:rFonts w:cs="Tahoma"/>
                                <w:color w:val="0B5294"/>
                                <w:spacing w:val="-4"/>
                                <w:sz w:val="24"/>
                                <w:szCs w:val="24"/>
                                <w:rtl/>
                              </w:rPr>
                              <w:t xml:space="preserve"> </w:t>
                            </w:r>
                            <w:r w:rsidR="000D2C70">
                              <w:rPr>
                                <w:rFonts w:cs="Tahoma" w:hint="cs"/>
                                <w:color w:val="0B5294"/>
                                <w:spacing w:val="-4"/>
                                <w:sz w:val="24"/>
                                <w:szCs w:val="24"/>
                                <w:rtl/>
                              </w:rPr>
                              <w:br/>
                            </w:r>
                            <w:r w:rsidRPr="00E2613F">
                              <w:rPr>
                                <w:rFonts w:cs="Tahoma" w:hint="eastAsia"/>
                                <w:color w:val="0B5294"/>
                                <w:spacing w:val="-4"/>
                                <w:sz w:val="24"/>
                                <w:szCs w:val="24"/>
                                <w:rtl/>
                              </w:rPr>
                              <w:t>ב</w:t>
                            </w:r>
                            <w:r w:rsidRPr="00E2613F">
                              <w:rPr>
                                <w:rFonts w:cs="Tahoma"/>
                                <w:color w:val="0B5294"/>
                                <w:spacing w:val="-4"/>
                                <w:sz w:val="24"/>
                                <w:szCs w:val="24"/>
                                <w:rtl/>
                              </w:rPr>
                              <w:t xml:space="preserve">-21 </w:t>
                            </w:r>
                            <w:r w:rsidRPr="00E2613F">
                              <w:rPr>
                                <w:rFonts w:cs="Tahoma" w:hint="eastAsia"/>
                                <w:color w:val="0B5294"/>
                                <w:spacing w:val="-4"/>
                                <w:sz w:val="24"/>
                                <w:szCs w:val="24"/>
                                <w:rtl/>
                              </w:rPr>
                              <w:t>מתוך</w:t>
                            </w:r>
                            <w:r w:rsidRPr="00E2613F">
                              <w:rPr>
                                <w:rFonts w:cs="Tahoma"/>
                                <w:color w:val="0B5294"/>
                                <w:spacing w:val="-4"/>
                                <w:sz w:val="24"/>
                                <w:szCs w:val="24"/>
                                <w:rtl/>
                              </w:rPr>
                              <w:t xml:space="preserve"> 50 (42%)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w:t>
                            </w:r>
                            <w:r w:rsidRPr="00E2613F">
                              <w:rPr>
                                <w:rFonts w:cs="Tahoma" w:hint="eastAsia"/>
                                <w:color w:val="0B5294"/>
                                <w:spacing w:val="-4"/>
                                <w:sz w:val="24"/>
                                <w:szCs w:val="24"/>
                                <w:rtl/>
                              </w:rPr>
                              <w:t>שהם</w:t>
                            </w:r>
                            <w:r w:rsidRPr="00E2613F">
                              <w:rPr>
                                <w:rFonts w:cs="Tahoma"/>
                                <w:color w:val="0B5294"/>
                                <w:spacing w:val="-4"/>
                                <w:sz w:val="24"/>
                                <w:szCs w:val="24"/>
                                <w:rtl/>
                              </w:rPr>
                              <w:t xml:space="preserve"> </w:t>
                            </w:r>
                            <w:r w:rsidRPr="00E2613F">
                              <w:rPr>
                                <w:rFonts w:cs="Tahoma" w:hint="eastAsia"/>
                                <w:color w:val="0B5294"/>
                                <w:spacing w:val="-4"/>
                                <w:sz w:val="24"/>
                                <w:szCs w:val="24"/>
                                <w:rtl/>
                              </w:rPr>
                              <w:t>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בהם</w:t>
                            </w:r>
                            <w:r w:rsidRPr="00E2613F">
                              <w:rPr>
                                <w:rFonts w:cs="Tahoma"/>
                                <w:color w:val="0B5294"/>
                                <w:spacing w:val="-4"/>
                                <w:sz w:val="24"/>
                                <w:szCs w:val="24"/>
                                <w:rtl/>
                              </w:rPr>
                              <w:t xml:space="preserve"> </w:t>
                            </w:r>
                            <w:r w:rsidRPr="00E2613F">
                              <w:rPr>
                                <w:rFonts w:cs="Tahoma" w:hint="eastAsia"/>
                                <w:color w:val="0B5294"/>
                                <w:spacing w:val="-4"/>
                                <w:sz w:val="24"/>
                                <w:szCs w:val="24"/>
                                <w:rtl/>
                              </w:rPr>
                              <w:t>אין</w:t>
                            </w:r>
                            <w:r w:rsidRPr="00E2613F">
                              <w:rPr>
                                <w:rFonts w:cs="Tahoma"/>
                                <w:color w:val="0B5294"/>
                                <w:spacing w:val="-4"/>
                                <w:sz w:val="24"/>
                                <w:szCs w:val="24"/>
                                <w:rtl/>
                              </w:rPr>
                              <w:t xml:space="preserve"> </w:t>
                            </w:r>
                            <w:r w:rsidRPr="00E2613F">
                              <w:rPr>
                                <w:rFonts w:cs="Tahoma" w:hint="eastAsia"/>
                                <w:color w:val="0B5294"/>
                                <w:spacing w:val="-4"/>
                                <w:sz w:val="24"/>
                                <w:szCs w:val="24"/>
                                <w:rtl/>
                              </w:rPr>
                              <w:t>נמסרים</w:t>
                            </w:r>
                            <w:r w:rsidRPr="00E2613F">
                              <w:rPr>
                                <w:rFonts w:cs="Tahoma"/>
                                <w:color w:val="0B5294"/>
                                <w:spacing w:val="-4"/>
                                <w:sz w:val="24"/>
                                <w:szCs w:val="24"/>
                                <w:rtl/>
                              </w:rPr>
                              <w:t xml:space="preserve"> </w:t>
                            </w:r>
                            <w:r w:rsidRPr="00E2613F">
                              <w:rPr>
                                <w:rFonts w:cs="Tahoma" w:hint="eastAsia"/>
                                <w:color w:val="0B5294"/>
                                <w:spacing w:val="-4"/>
                                <w:sz w:val="24"/>
                                <w:szCs w:val="24"/>
                                <w:rtl/>
                              </w:rPr>
                              <w:t>להם</w:t>
                            </w:r>
                            <w:r w:rsidRPr="00E2613F">
                              <w:rPr>
                                <w:rFonts w:cs="Tahoma"/>
                                <w:color w:val="0B5294"/>
                                <w:spacing w:val="-4"/>
                                <w:sz w:val="24"/>
                                <w:szCs w:val="24"/>
                                <w:rtl/>
                              </w:rPr>
                              <w:t xml:space="preserve"> </w:t>
                            </w:r>
                            <w:r w:rsidRPr="00E2613F">
                              <w:rPr>
                                <w:rFonts w:cs="Tahoma" w:hint="eastAsia"/>
                                <w:color w:val="0B5294"/>
                                <w:spacing w:val="-4"/>
                                <w:sz w:val="24"/>
                                <w:szCs w:val="24"/>
                                <w:rtl/>
                              </w:rPr>
                              <w:t>תלושי</w:t>
                            </w:r>
                            <w:r w:rsidRPr="00E2613F">
                              <w:rPr>
                                <w:rFonts w:cs="Tahoma"/>
                                <w:color w:val="0B5294"/>
                                <w:spacing w:val="-4"/>
                                <w:sz w:val="24"/>
                                <w:szCs w:val="24"/>
                                <w:rtl/>
                              </w:rPr>
                              <w:t xml:space="preserve"> </w:t>
                            </w:r>
                            <w:r w:rsidRPr="00E2613F">
                              <w:rPr>
                                <w:rFonts w:cs="Tahoma" w:hint="eastAsia"/>
                                <w:color w:val="0B5294"/>
                                <w:spacing w:val="-4"/>
                                <w:sz w:val="24"/>
                                <w:szCs w:val="24"/>
                                <w:rtl/>
                              </w:rPr>
                              <w:t>שכר</w:t>
                            </w:r>
                            <w:r w:rsidRPr="00E2613F">
                              <w:rPr>
                                <w:rFonts w:cs="Tahoma"/>
                                <w:color w:val="0B5294"/>
                                <w:spacing w:val="-4"/>
                                <w:sz w:val="24"/>
                                <w:szCs w:val="24"/>
                                <w:rtl/>
                              </w:rPr>
                              <w:t xml:space="preserve"> </w:t>
                            </w:r>
                            <w:r w:rsidRPr="00E2613F">
                              <w:rPr>
                                <w:rFonts w:cs="Tahoma" w:hint="eastAsia"/>
                                <w:color w:val="0B5294"/>
                                <w:spacing w:val="-4"/>
                                <w:sz w:val="24"/>
                                <w:szCs w:val="24"/>
                                <w:rtl/>
                              </w:rPr>
                              <w:t>ואת</w:t>
                            </w:r>
                            <w:r w:rsidRPr="00E2613F">
                              <w:rPr>
                                <w:rFonts w:cs="Tahoma"/>
                                <w:color w:val="0B5294"/>
                                <w:spacing w:val="-4"/>
                                <w:sz w:val="24"/>
                                <w:szCs w:val="24"/>
                                <w:rtl/>
                              </w:rPr>
                              <w:t xml:space="preserve"> </w:t>
                            </w:r>
                            <w:r w:rsidRPr="00E2613F">
                              <w:rPr>
                                <w:rFonts w:cs="Tahoma" w:hint="eastAsia"/>
                                <w:color w:val="0B5294"/>
                                <w:spacing w:val="-4"/>
                                <w:sz w:val="24"/>
                                <w:szCs w:val="24"/>
                                <w:rtl/>
                              </w:rPr>
                              <w:t>שכרם</w:t>
                            </w:r>
                            <w:r w:rsidRPr="00E2613F">
                              <w:rPr>
                                <w:rFonts w:cs="Tahoma"/>
                                <w:color w:val="0B5294"/>
                                <w:spacing w:val="-4"/>
                                <w:sz w:val="24"/>
                                <w:szCs w:val="24"/>
                                <w:rtl/>
                              </w:rPr>
                              <w:t xml:space="preserve"> </w:t>
                            </w:r>
                            <w:r w:rsidRPr="00E2613F">
                              <w:rPr>
                                <w:rFonts w:cs="Tahoma" w:hint="eastAsia"/>
                                <w:color w:val="0B5294"/>
                                <w:spacing w:val="-4"/>
                                <w:sz w:val="24"/>
                                <w:szCs w:val="24"/>
                                <w:rtl/>
                              </w:rPr>
                              <w:t>הם</w:t>
                            </w:r>
                            <w:r w:rsidRPr="00E2613F">
                              <w:rPr>
                                <w:rFonts w:cs="Tahoma"/>
                                <w:color w:val="0B5294"/>
                                <w:spacing w:val="-4"/>
                                <w:sz w:val="24"/>
                                <w:szCs w:val="24"/>
                                <w:rtl/>
                              </w:rPr>
                              <w:t xml:space="preserve"> </w:t>
                            </w:r>
                            <w:r w:rsidRPr="00E2613F">
                              <w:rPr>
                                <w:rFonts w:cs="Tahoma" w:hint="eastAsia"/>
                                <w:color w:val="0B5294"/>
                                <w:spacing w:val="-4"/>
                                <w:sz w:val="24"/>
                                <w:szCs w:val="24"/>
                                <w:rtl/>
                              </w:rPr>
                              <w:t>מקבלים</w:t>
                            </w:r>
                            <w:r w:rsidRPr="00E2613F">
                              <w:rPr>
                                <w:rFonts w:cs="Tahoma"/>
                                <w:color w:val="0B5294"/>
                                <w:spacing w:val="-4"/>
                                <w:sz w:val="24"/>
                                <w:szCs w:val="24"/>
                                <w:rtl/>
                              </w:rPr>
                              <w:t xml:space="preserve"> </w:t>
                            </w:r>
                            <w:r w:rsidRPr="00E2613F">
                              <w:rPr>
                                <w:rFonts w:cs="Tahoma" w:hint="eastAsia"/>
                                <w:color w:val="0B5294"/>
                                <w:spacing w:val="-4"/>
                                <w:sz w:val="24"/>
                                <w:szCs w:val="24"/>
                                <w:rtl/>
                              </w:rPr>
                              <w:t>במזומן</w:t>
                            </w:r>
                            <w:r w:rsidRPr="00E2613F">
                              <w:rPr>
                                <w:rFonts w:cs="Tahoma"/>
                                <w:color w:val="0B5294"/>
                                <w:spacing w:val="-4"/>
                                <w:sz w:val="24"/>
                                <w:szCs w:val="24"/>
                                <w:rtl/>
                              </w:rPr>
                              <w:t xml:space="preserve"> </w:t>
                            </w:r>
                            <w:r w:rsidRPr="00E2613F">
                              <w:rPr>
                                <w:rFonts w:cs="Tahoma" w:hint="eastAsia"/>
                                <w:color w:val="0B5294"/>
                                <w:spacing w:val="-4"/>
                                <w:sz w:val="24"/>
                                <w:szCs w:val="24"/>
                                <w:rtl/>
                              </w:rPr>
                              <w:t>או</w:t>
                            </w:r>
                            <w:r w:rsidRPr="00E2613F">
                              <w:rPr>
                                <w:rFonts w:cs="Tahoma"/>
                                <w:color w:val="0B5294"/>
                                <w:spacing w:val="-4"/>
                                <w:sz w:val="24"/>
                                <w:szCs w:val="24"/>
                                <w:rtl/>
                              </w:rPr>
                              <w:t xml:space="preserve"> </w:t>
                            </w:r>
                            <w:r w:rsidRPr="00E2613F">
                              <w:rPr>
                                <w:rFonts w:cs="Tahoma" w:hint="eastAsia"/>
                                <w:color w:val="0B5294"/>
                                <w:spacing w:val="-4"/>
                                <w:sz w:val="24"/>
                                <w:szCs w:val="24"/>
                                <w:rtl/>
                              </w:rPr>
                              <w:t>בהמחאה</w:t>
                            </w:r>
                            <w:r w:rsidRPr="00E2613F">
                              <w:rPr>
                                <w:rFonts w:cs="Tahoma"/>
                                <w:color w:val="0B5294"/>
                                <w:spacing w:val="-4"/>
                                <w:sz w:val="24"/>
                                <w:szCs w:val="24"/>
                                <w:rtl/>
                              </w:rPr>
                              <w:t xml:space="preserve">. </w:t>
                            </w:r>
                            <w:r w:rsidRPr="00E2613F">
                              <w:rPr>
                                <w:rFonts w:cs="Tahoma" w:hint="eastAsia"/>
                                <w:color w:val="0B5294"/>
                                <w:spacing w:val="-4"/>
                                <w:sz w:val="24"/>
                                <w:szCs w:val="24"/>
                                <w:rtl/>
                              </w:rPr>
                              <w:t>רוב</w:t>
                            </w:r>
                            <w:r w:rsidRPr="00E2613F">
                              <w:rPr>
                                <w:rFonts w:cs="Tahoma"/>
                                <w:color w:val="0B5294"/>
                                <w:spacing w:val="-4"/>
                                <w:sz w:val="24"/>
                                <w:szCs w:val="24"/>
                                <w:rtl/>
                              </w:rPr>
                              <w:t xml:space="preserve">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- 34 </w:t>
                            </w:r>
                            <w:r w:rsidRPr="00E2613F">
                              <w:rPr>
                                <w:rFonts w:cs="Tahoma" w:hint="eastAsia"/>
                                <w:color w:val="0B5294"/>
                                <w:spacing w:val="-4"/>
                                <w:sz w:val="24"/>
                                <w:szCs w:val="24"/>
                                <w:rtl/>
                              </w:rPr>
                              <w:t>מתוך</w:t>
                            </w:r>
                            <w:r w:rsidRPr="00E2613F">
                              <w:rPr>
                                <w:rFonts w:cs="Tahoma"/>
                                <w:color w:val="0B5294"/>
                                <w:spacing w:val="-4"/>
                                <w:sz w:val="24"/>
                                <w:szCs w:val="24"/>
                                <w:rtl/>
                              </w:rPr>
                              <w:t xml:space="preserve"> 50 (68%) - </w:t>
                            </w:r>
                            <w:r w:rsidRPr="00E2613F">
                              <w:rPr>
                                <w:rFonts w:cs="Tahoma" w:hint="eastAsia"/>
                                <w:color w:val="0B5294"/>
                                <w:spacing w:val="-4"/>
                                <w:sz w:val="24"/>
                                <w:szCs w:val="24"/>
                                <w:rtl/>
                              </w:rPr>
                              <w:t>נהגו</w:t>
                            </w:r>
                            <w:r w:rsidRPr="00E2613F">
                              <w:rPr>
                                <w:rFonts w:cs="Tahoma"/>
                                <w:color w:val="0B5294"/>
                                <w:spacing w:val="-4"/>
                                <w:sz w:val="24"/>
                                <w:szCs w:val="24"/>
                                <w:rtl/>
                              </w:rPr>
                              <w:t xml:space="preserve"> </w:t>
                            </w:r>
                            <w:r w:rsidRPr="00E2613F">
                              <w:rPr>
                                <w:rFonts w:cs="Tahoma" w:hint="eastAsia"/>
                                <w:color w:val="0B5294"/>
                                <w:spacing w:val="-4"/>
                                <w:sz w:val="24"/>
                                <w:szCs w:val="24"/>
                                <w:rtl/>
                              </w:rPr>
                              <w:t>בניגוד</w:t>
                            </w:r>
                            <w:r w:rsidRPr="00E2613F">
                              <w:rPr>
                                <w:rFonts w:cs="Tahoma"/>
                                <w:color w:val="0B5294"/>
                                <w:spacing w:val="-4"/>
                                <w:sz w:val="24"/>
                                <w:szCs w:val="24"/>
                                <w:rtl/>
                              </w:rPr>
                              <w:t xml:space="preserve"> </w:t>
                            </w:r>
                            <w:r w:rsidRPr="00E2613F">
                              <w:rPr>
                                <w:rFonts w:cs="Tahoma" w:hint="eastAsia"/>
                                <w:color w:val="0B5294"/>
                                <w:spacing w:val="-4"/>
                                <w:sz w:val="24"/>
                                <w:szCs w:val="24"/>
                                <w:rtl/>
                              </w:rPr>
                              <w:t>לחוק</w:t>
                            </w:r>
                            <w:r w:rsidRPr="00E2613F">
                              <w:rPr>
                                <w:rFonts w:cs="Tahoma"/>
                                <w:color w:val="0B5294"/>
                                <w:spacing w:val="-4"/>
                                <w:sz w:val="24"/>
                                <w:szCs w:val="24"/>
                                <w:rtl/>
                              </w:rPr>
                              <w:t xml:space="preserve"> </w:t>
                            </w:r>
                            <w:r w:rsidRPr="00E2613F">
                              <w:rPr>
                                <w:rFonts w:cs="Tahoma" w:hint="eastAsia"/>
                                <w:color w:val="0B5294"/>
                                <w:spacing w:val="-4"/>
                                <w:sz w:val="24"/>
                                <w:szCs w:val="24"/>
                                <w:rtl/>
                              </w:rPr>
                              <w:t>ולא</w:t>
                            </w:r>
                            <w:r w:rsidRPr="00E2613F">
                              <w:rPr>
                                <w:rFonts w:cs="Tahoma"/>
                                <w:color w:val="0B5294"/>
                                <w:spacing w:val="-4"/>
                                <w:sz w:val="24"/>
                                <w:szCs w:val="24"/>
                                <w:rtl/>
                              </w:rPr>
                              <w:t xml:space="preserve"> </w:t>
                            </w:r>
                            <w:r w:rsidRPr="00E2613F">
                              <w:rPr>
                                <w:rFonts w:cs="Tahoma" w:hint="eastAsia"/>
                                <w:color w:val="0B5294"/>
                                <w:spacing w:val="-4"/>
                                <w:sz w:val="24"/>
                                <w:szCs w:val="24"/>
                                <w:rtl/>
                              </w:rPr>
                              <w:t>הפרישו</w:t>
                            </w:r>
                            <w:r w:rsidRPr="00E2613F">
                              <w:rPr>
                                <w:rFonts w:cs="Tahoma"/>
                                <w:color w:val="0B5294"/>
                                <w:spacing w:val="-4"/>
                                <w:sz w:val="24"/>
                                <w:szCs w:val="24"/>
                                <w:rtl/>
                              </w:rPr>
                              <w:t xml:space="preserve"> </w:t>
                            </w:r>
                            <w:r w:rsidRPr="00E2613F">
                              <w:rPr>
                                <w:rFonts w:cs="Tahoma" w:hint="eastAsia"/>
                                <w:color w:val="0B5294"/>
                                <w:spacing w:val="-4"/>
                                <w:sz w:val="24"/>
                                <w:szCs w:val="24"/>
                                <w:rtl/>
                              </w:rPr>
                              <w:t>למשגיחים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תשלומי</w:t>
                            </w:r>
                            <w:r w:rsidRPr="00E2613F">
                              <w:rPr>
                                <w:rFonts w:cs="Tahoma"/>
                                <w:color w:val="0B5294"/>
                                <w:spacing w:val="-4"/>
                                <w:sz w:val="24"/>
                                <w:szCs w:val="24"/>
                                <w:rtl/>
                              </w:rPr>
                              <w:t xml:space="preserve"> </w:t>
                            </w:r>
                            <w:r w:rsidRPr="00E2613F">
                              <w:rPr>
                                <w:rFonts w:cs="Tahoma" w:hint="eastAsia"/>
                                <w:color w:val="0B5294"/>
                                <w:spacing w:val="-4"/>
                                <w:sz w:val="24"/>
                                <w:szCs w:val="24"/>
                                <w:rtl/>
                              </w:rPr>
                              <w:t>פנסיה</w:t>
                            </w:r>
                            <w:r w:rsidRPr="00E2613F">
                              <w:rPr>
                                <w:rFonts w:cs="Tahoma"/>
                                <w:color w:val="0B5294"/>
                                <w:spacing w:val="-4"/>
                                <w:sz w:val="24"/>
                                <w:szCs w:val="24"/>
                                <w:rtl/>
                              </w:rPr>
                              <w:t xml:space="preserve"> </w:t>
                            </w:r>
                            <w:r w:rsidRPr="00E2613F">
                              <w:rPr>
                                <w:rFonts w:cs="Tahoma" w:hint="eastAsia"/>
                                <w:color w:val="0B5294"/>
                                <w:spacing w:val="-4"/>
                                <w:sz w:val="24"/>
                                <w:szCs w:val="24"/>
                                <w:rtl/>
                              </w:rPr>
                              <w:t>כנדרש</w:t>
                            </w:r>
                          </w:p>
                          <w:p w:rsidR="00D007E4" w:rsidRPr="00373C5D" w:rsidP="00E2613F">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83055000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81586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2" type="#_x0000_t202" style="width:127.55pt;height:424.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34688" filled="f" stroked="f">
                <v:textbox>
                  <w:txbxContent>
                    <w:p w:rsidR="00D007E4" w:rsidRPr="00373C5D" w:rsidP="00E2613F">
                      <w:pPr>
                        <w:spacing w:line="240" w:lineRule="atLeast"/>
                        <w:rPr>
                          <w:rFonts w:cs="Tahoma"/>
                          <w:b/>
                          <w:bCs/>
                          <w:color w:val="0B5294"/>
                          <w:sz w:val="48"/>
                          <w:szCs w:val="48"/>
                          <w:rtl/>
                        </w:rPr>
                      </w:pPr>
                      <w:drawing>
                        <wp:inline distT="0" distB="0" distL="0" distR="0">
                          <wp:extent cx="311150" cy="256800"/>
                          <wp:effectExtent l="0" t="0" r="0" b="0"/>
                          <wp:docPr id="4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834420"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0D2C70">
                      <w:pPr>
                        <w:spacing w:after="0" w:line="240" w:lineRule="auto"/>
                        <w:rPr>
                          <w:color w:val="0B5294"/>
                          <w:spacing w:val="-4"/>
                          <w:sz w:val="24"/>
                          <w:szCs w:val="24"/>
                          <w:rtl/>
                          <w:cs/>
                        </w:rPr>
                      </w:pPr>
                      <w:r w:rsidRPr="00E2613F">
                        <w:rPr>
                          <w:rFonts w:cs="Tahoma" w:hint="eastAsia"/>
                          <w:color w:val="0B5294"/>
                          <w:spacing w:val="-4"/>
                          <w:sz w:val="24"/>
                          <w:szCs w:val="24"/>
                          <w:rtl/>
                        </w:rPr>
                        <w:t>בפגישה</w:t>
                      </w:r>
                      <w:r w:rsidRPr="00E2613F">
                        <w:rPr>
                          <w:rFonts w:cs="Tahoma"/>
                          <w:color w:val="0B5294"/>
                          <w:spacing w:val="-4"/>
                          <w:sz w:val="24"/>
                          <w:szCs w:val="24"/>
                          <w:rtl/>
                        </w:rPr>
                        <w:t xml:space="preserve"> </w:t>
                      </w:r>
                      <w:r w:rsidRPr="00E2613F">
                        <w:rPr>
                          <w:rFonts w:cs="Tahoma" w:hint="eastAsia"/>
                          <w:color w:val="0B5294"/>
                          <w:spacing w:val="-4"/>
                          <w:sz w:val="24"/>
                          <w:szCs w:val="24"/>
                          <w:rtl/>
                        </w:rPr>
                        <w:t>שקיימו</w:t>
                      </w:r>
                      <w:r w:rsidRPr="00E2613F">
                        <w:rPr>
                          <w:rFonts w:cs="Tahoma"/>
                          <w:color w:val="0B5294"/>
                          <w:spacing w:val="-4"/>
                          <w:sz w:val="24"/>
                          <w:szCs w:val="24"/>
                          <w:rtl/>
                        </w:rPr>
                        <w:t xml:space="preserve"> </w:t>
                      </w:r>
                      <w:r w:rsidRPr="00E2613F">
                        <w:rPr>
                          <w:rFonts w:cs="Tahoma" w:hint="eastAsia"/>
                          <w:color w:val="0B5294"/>
                          <w:spacing w:val="-4"/>
                          <w:sz w:val="24"/>
                          <w:szCs w:val="24"/>
                          <w:rtl/>
                        </w:rPr>
                        <w:t>נציגי</w:t>
                      </w:r>
                      <w:r w:rsidRPr="00E2613F">
                        <w:rPr>
                          <w:rFonts w:cs="Tahoma"/>
                          <w:color w:val="0B5294"/>
                          <w:spacing w:val="-4"/>
                          <w:sz w:val="24"/>
                          <w:szCs w:val="24"/>
                          <w:rtl/>
                        </w:rPr>
                        <w:t xml:space="preserve"> </w:t>
                      </w:r>
                      <w:r w:rsidRPr="00E2613F">
                        <w:rPr>
                          <w:rFonts w:cs="Tahoma" w:hint="eastAsia"/>
                          <w:color w:val="0B5294"/>
                          <w:spacing w:val="-4"/>
                          <w:sz w:val="24"/>
                          <w:szCs w:val="24"/>
                          <w:rtl/>
                        </w:rPr>
                        <w:t>משרד</w:t>
                      </w:r>
                      <w:r w:rsidRPr="00E2613F">
                        <w:rPr>
                          <w:rFonts w:cs="Tahoma"/>
                          <w:color w:val="0B5294"/>
                          <w:spacing w:val="-4"/>
                          <w:sz w:val="24"/>
                          <w:szCs w:val="24"/>
                          <w:rtl/>
                        </w:rPr>
                        <w:t xml:space="preserve"> </w:t>
                      </w:r>
                      <w:r w:rsidRPr="00E2613F">
                        <w:rPr>
                          <w:rFonts w:cs="Tahoma" w:hint="eastAsia"/>
                          <w:color w:val="0B5294"/>
                          <w:spacing w:val="-4"/>
                          <w:sz w:val="24"/>
                          <w:szCs w:val="24"/>
                          <w:rtl/>
                        </w:rPr>
                        <w:t>מבקר</w:t>
                      </w:r>
                      <w:r w:rsidRPr="00E2613F">
                        <w:rPr>
                          <w:rFonts w:cs="Tahoma"/>
                          <w:color w:val="0B5294"/>
                          <w:spacing w:val="-4"/>
                          <w:sz w:val="24"/>
                          <w:szCs w:val="24"/>
                          <w:rtl/>
                        </w:rPr>
                        <w:t xml:space="preserve"> </w:t>
                      </w:r>
                      <w:r w:rsidRPr="00E2613F">
                        <w:rPr>
                          <w:rFonts w:cs="Tahoma" w:hint="eastAsia"/>
                          <w:color w:val="0B5294"/>
                          <w:spacing w:val="-4"/>
                          <w:sz w:val="24"/>
                          <w:szCs w:val="24"/>
                          <w:rtl/>
                        </w:rPr>
                        <w:t>המדינה</w:t>
                      </w:r>
                      <w:r w:rsidRPr="00E2613F">
                        <w:rPr>
                          <w:rFonts w:cs="Tahoma"/>
                          <w:color w:val="0B5294"/>
                          <w:spacing w:val="-4"/>
                          <w:sz w:val="24"/>
                          <w:szCs w:val="24"/>
                          <w:rtl/>
                        </w:rPr>
                        <w:t xml:space="preserve"> </w:t>
                      </w:r>
                      <w:r w:rsidRPr="00E2613F">
                        <w:rPr>
                          <w:rFonts w:cs="Tahoma" w:hint="eastAsia"/>
                          <w:color w:val="0B5294"/>
                          <w:spacing w:val="-4"/>
                          <w:sz w:val="24"/>
                          <w:szCs w:val="24"/>
                          <w:rtl/>
                        </w:rPr>
                        <w:t>עם</w:t>
                      </w:r>
                      <w:r w:rsidRPr="00E2613F">
                        <w:rPr>
                          <w:rFonts w:cs="Tahoma"/>
                          <w:color w:val="0B5294"/>
                          <w:spacing w:val="-4"/>
                          <w:sz w:val="24"/>
                          <w:szCs w:val="24"/>
                          <w:rtl/>
                        </w:rPr>
                        <w:t xml:space="preserve"> </w:t>
                      </w:r>
                      <w:r w:rsidRPr="00E2613F">
                        <w:rPr>
                          <w:rFonts w:cs="Tahoma" w:hint="eastAsia"/>
                          <w:color w:val="0B5294"/>
                          <w:spacing w:val="-4"/>
                          <w:sz w:val="24"/>
                          <w:szCs w:val="24"/>
                          <w:rtl/>
                        </w:rPr>
                        <w:t>חמישה</w:t>
                      </w:r>
                      <w:r w:rsidRPr="00E2613F">
                        <w:rPr>
                          <w:rFonts w:cs="Tahoma"/>
                          <w:color w:val="0B5294"/>
                          <w:spacing w:val="-4"/>
                          <w:sz w:val="24"/>
                          <w:szCs w:val="24"/>
                          <w:rtl/>
                        </w:rPr>
                        <w:t xml:space="preserve"> </w:t>
                      </w:r>
                      <w:r w:rsidRPr="00E2613F">
                        <w:rPr>
                          <w:rFonts w:cs="Tahoma" w:hint="eastAsia"/>
                          <w:color w:val="0B5294"/>
                          <w:spacing w:val="-4"/>
                          <w:sz w:val="24"/>
                          <w:szCs w:val="24"/>
                          <w:rtl/>
                        </w:rPr>
                        <w:t>משגיחים</w:t>
                      </w:r>
                      <w:r w:rsidRPr="00E2613F">
                        <w:rPr>
                          <w:rFonts w:cs="Tahoma"/>
                          <w:color w:val="0B5294"/>
                          <w:spacing w:val="-4"/>
                          <w:sz w:val="24"/>
                          <w:szCs w:val="24"/>
                          <w:rtl/>
                        </w:rPr>
                        <w:t xml:space="preserve"> </w:t>
                      </w:r>
                      <w:r w:rsidR="000D2C70">
                        <w:rPr>
                          <w:rFonts w:cs="Tahoma" w:hint="cs"/>
                          <w:color w:val="0B5294"/>
                          <w:spacing w:val="-4"/>
                          <w:sz w:val="24"/>
                          <w:szCs w:val="24"/>
                          <w:rtl/>
                        </w:rPr>
                        <w:t xml:space="preserve">בירושלים </w:t>
                      </w:r>
                      <w:r w:rsidRPr="00E2613F">
                        <w:rPr>
                          <w:rFonts w:cs="Tahoma" w:hint="eastAsia"/>
                          <w:color w:val="0B5294"/>
                          <w:spacing w:val="-4"/>
                          <w:sz w:val="24"/>
                          <w:szCs w:val="24"/>
                          <w:rtl/>
                        </w:rPr>
                        <w:t>עלה</w:t>
                      </w:r>
                      <w:r w:rsidRPr="00E2613F">
                        <w:rPr>
                          <w:rFonts w:cs="Tahoma"/>
                          <w:color w:val="0B5294"/>
                          <w:spacing w:val="-4"/>
                          <w:sz w:val="24"/>
                          <w:szCs w:val="24"/>
                          <w:rtl/>
                        </w:rPr>
                        <w:t xml:space="preserve"> </w:t>
                      </w:r>
                      <w:r w:rsidRPr="00E2613F">
                        <w:rPr>
                          <w:rFonts w:cs="Tahoma" w:hint="eastAsia"/>
                          <w:color w:val="0B5294"/>
                          <w:spacing w:val="-4"/>
                          <w:sz w:val="24"/>
                          <w:szCs w:val="24"/>
                          <w:rtl/>
                        </w:rPr>
                        <w:t>כי</w:t>
                      </w:r>
                      <w:r w:rsidRPr="00E2613F">
                        <w:rPr>
                          <w:rFonts w:cs="Tahoma"/>
                          <w:color w:val="0B5294"/>
                          <w:spacing w:val="-4"/>
                          <w:sz w:val="24"/>
                          <w:szCs w:val="24"/>
                          <w:rtl/>
                        </w:rPr>
                        <w:t xml:space="preserve"> </w:t>
                      </w:r>
                      <w:r w:rsidR="000D2C70">
                        <w:rPr>
                          <w:rFonts w:cs="Tahoma" w:hint="cs"/>
                          <w:color w:val="0B5294"/>
                          <w:spacing w:val="-4"/>
                          <w:sz w:val="24"/>
                          <w:szCs w:val="24"/>
                          <w:rtl/>
                        </w:rPr>
                        <w:br/>
                      </w:r>
                      <w:r w:rsidRPr="00E2613F">
                        <w:rPr>
                          <w:rFonts w:cs="Tahoma" w:hint="eastAsia"/>
                          <w:color w:val="0B5294"/>
                          <w:spacing w:val="-4"/>
                          <w:sz w:val="24"/>
                          <w:szCs w:val="24"/>
                          <w:rtl/>
                        </w:rPr>
                        <w:t>ב</w:t>
                      </w:r>
                      <w:r w:rsidRPr="00E2613F">
                        <w:rPr>
                          <w:rFonts w:cs="Tahoma"/>
                          <w:color w:val="0B5294"/>
                          <w:spacing w:val="-4"/>
                          <w:sz w:val="24"/>
                          <w:szCs w:val="24"/>
                          <w:rtl/>
                        </w:rPr>
                        <w:t xml:space="preserve">-21 </w:t>
                      </w:r>
                      <w:r w:rsidRPr="00E2613F">
                        <w:rPr>
                          <w:rFonts w:cs="Tahoma" w:hint="eastAsia"/>
                          <w:color w:val="0B5294"/>
                          <w:spacing w:val="-4"/>
                          <w:sz w:val="24"/>
                          <w:szCs w:val="24"/>
                          <w:rtl/>
                        </w:rPr>
                        <w:t>מתוך</w:t>
                      </w:r>
                      <w:r w:rsidRPr="00E2613F">
                        <w:rPr>
                          <w:rFonts w:cs="Tahoma"/>
                          <w:color w:val="0B5294"/>
                          <w:spacing w:val="-4"/>
                          <w:sz w:val="24"/>
                          <w:szCs w:val="24"/>
                          <w:rtl/>
                        </w:rPr>
                        <w:t xml:space="preserve"> 50 (42%)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w:t>
                      </w:r>
                      <w:r w:rsidRPr="00E2613F">
                        <w:rPr>
                          <w:rFonts w:cs="Tahoma" w:hint="eastAsia"/>
                          <w:color w:val="0B5294"/>
                          <w:spacing w:val="-4"/>
                          <w:sz w:val="24"/>
                          <w:szCs w:val="24"/>
                          <w:rtl/>
                        </w:rPr>
                        <w:t>שהם</w:t>
                      </w:r>
                      <w:r w:rsidRPr="00E2613F">
                        <w:rPr>
                          <w:rFonts w:cs="Tahoma"/>
                          <w:color w:val="0B5294"/>
                          <w:spacing w:val="-4"/>
                          <w:sz w:val="24"/>
                          <w:szCs w:val="24"/>
                          <w:rtl/>
                        </w:rPr>
                        <w:t xml:space="preserve"> </w:t>
                      </w:r>
                      <w:r w:rsidRPr="00E2613F">
                        <w:rPr>
                          <w:rFonts w:cs="Tahoma" w:hint="eastAsia"/>
                          <w:color w:val="0B5294"/>
                          <w:spacing w:val="-4"/>
                          <w:sz w:val="24"/>
                          <w:szCs w:val="24"/>
                          <w:rtl/>
                        </w:rPr>
                        <w:t>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בהם</w:t>
                      </w:r>
                      <w:r w:rsidRPr="00E2613F">
                        <w:rPr>
                          <w:rFonts w:cs="Tahoma"/>
                          <w:color w:val="0B5294"/>
                          <w:spacing w:val="-4"/>
                          <w:sz w:val="24"/>
                          <w:szCs w:val="24"/>
                          <w:rtl/>
                        </w:rPr>
                        <w:t xml:space="preserve"> </w:t>
                      </w:r>
                      <w:r w:rsidRPr="00E2613F">
                        <w:rPr>
                          <w:rFonts w:cs="Tahoma" w:hint="eastAsia"/>
                          <w:color w:val="0B5294"/>
                          <w:spacing w:val="-4"/>
                          <w:sz w:val="24"/>
                          <w:szCs w:val="24"/>
                          <w:rtl/>
                        </w:rPr>
                        <w:t>אין</w:t>
                      </w:r>
                      <w:r w:rsidRPr="00E2613F">
                        <w:rPr>
                          <w:rFonts w:cs="Tahoma"/>
                          <w:color w:val="0B5294"/>
                          <w:spacing w:val="-4"/>
                          <w:sz w:val="24"/>
                          <w:szCs w:val="24"/>
                          <w:rtl/>
                        </w:rPr>
                        <w:t xml:space="preserve"> </w:t>
                      </w:r>
                      <w:r w:rsidRPr="00E2613F">
                        <w:rPr>
                          <w:rFonts w:cs="Tahoma" w:hint="eastAsia"/>
                          <w:color w:val="0B5294"/>
                          <w:spacing w:val="-4"/>
                          <w:sz w:val="24"/>
                          <w:szCs w:val="24"/>
                          <w:rtl/>
                        </w:rPr>
                        <w:t>נמסרים</w:t>
                      </w:r>
                      <w:r w:rsidRPr="00E2613F">
                        <w:rPr>
                          <w:rFonts w:cs="Tahoma"/>
                          <w:color w:val="0B5294"/>
                          <w:spacing w:val="-4"/>
                          <w:sz w:val="24"/>
                          <w:szCs w:val="24"/>
                          <w:rtl/>
                        </w:rPr>
                        <w:t xml:space="preserve"> </w:t>
                      </w:r>
                      <w:r w:rsidRPr="00E2613F">
                        <w:rPr>
                          <w:rFonts w:cs="Tahoma" w:hint="eastAsia"/>
                          <w:color w:val="0B5294"/>
                          <w:spacing w:val="-4"/>
                          <w:sz w:val="24"/>
                          <w:szCs w:val="24"/>
                          <w:rtl/>
                        </w:rPr>
                        <w:t>להם</w:t>
                      </w:r>
                      <w:r w:rsidRPr="00E2613F">
                        <w:rPr>
                          <w:rFonts w:cs="Tahoma"/>
                          <w:color w:val="0B5294"/>
                          <w:spacing w:val="-4"/>
                          <w:sz w:val="24"/>
                          <w:szCs w:val="24"/>
                          <w:rtl/>
                        </w:rPr>
                        <w:t xml:space="preserve"> </w:t>
                      </w:r>
                      <w:r w:rsidRPr="00E2613F">
                        <w:rPr>
                          <w:rFonts w:cs="Tahoma" w:hint="eastAsia"/>
                          <w:color w:val="0B5294"/>
                          <w:spacing w:val="-4"/>
                          <w:sz w:val="24"/>
                          <w:szCs w:val="24"/>
                          <w:rtl/>
                        </w:rPr>
                        <w:t>תלושי</w:t>
                      </w:r>
                      <w:r w:rsidRPr="00E2613F">
                        <w:rPr>
                          <w:rFonts w:cs="Tahoma"/>
                          <w:color w:val="0B5294"/>
                          <w:spacing w:val="-4"/>
                          <w:sz w:val="24"/>
                          <w:szCs w:val="24"/>
                          <w:rtl/>
                        </w:rPr>
                        <w:t xml:space="preserve"> </w:t>
                      </w:r>
                      <w:r w:rsidRPr="00E2613F">
                        <w:rPr>
                          <w:rFonts w:cs="Tahoma" w:hint="eastAsia"/>
                          <w:color w:val="0B5294"/>
                          <w:spacing w:val="-4"/>
                          <w:sz w:val="24"/>
                          <w:szCs w:val="24"/>
                          <w:rtl/>
                        </w:rPr>
                        <w:t>שכר</w:t>
                      </w:r>
                      <w:r w:rsidRPr="00E2613F">
                        <w:rPr>
                          <w:rFonts w:cs="Tahoma"/>
                          <w:color w:val="0B5294"/>
                          <w:spacing w:val="-4"/>
                          <w:sz w:val="24"/>
                          <w:szCs w:val="24"/>
                          <w:rtl/>
                        </w:rPr>
                        <w:t xml:space="preserve"> </w:t>
                      </w:r>
                      <w:r w:rsidRPr="00E2613F">
                        <w:rPr>
                          <w:rFonts w:cs="Tahoma" w:hint="eastAsia"/>
                          <w:color w:val="0B5294"/>
                          <w:spacing w:val="-4"/>
                          <w:sz w:val="24"/>
                          <w:szCs w:val="24"/>
                          <w:rtl/>
                        </w:rPr>
                        <w:t>ואת</w:t>
                      </w:r>
                      <w:r w:rsidRPr="00E2613F">
                        <w:rPr>
                          <w:rFonts w:cs="Tahoma"/>
                          <w:color w:val="0B5294"/>
                          <w:spacing w:val="-4"/>
                          <w:sz w:val="24"/>
                          <w:szCs w:val="24"/>
                          <w:rtl/>
                        </w:rPr>
                        <w:t xml:space="preserve"> </w:t>
                      </w:r>
                      <w:r w:rsidRPr="00E2613F">
                        <w:rPr>
                          <w:rFonts w:cs="Tahoma" w:hint="eastAsia"/>
                          <w:color w:val="0B5294"/>
                          <w:spacing w:val="-4"/>
                          <w:sz w:val="24"/>
                          <w:szCs w:val="24"/>
                          <w:rtl/>
                        </w:rPr>
                        <w:t>שכרם</w:t>
                      </w:r>
                      <w:r w:rsidRPr="00E2613F">
                        <w:rPr>
                          <w:rFonts w:cs="Tahoma"/>
                          <w:color w:val="0B5294"/>
                          <w:spacing w:val="-4"/>
                          <w:sz w:val="24"/>
                          <w:szCs w:val="24"/>
                          <w:rtl/>
                        </w:rPr>
                        <w:t xml:space="preserve"> </w:t>
                      </w:r>
                      <w:r w:rsidRPr="00E2613F">
                        <w:rPr>
                          <w:rFonts w:cs="Tahoma" w:hint="eastAsia"/>
                          <w:color w:val="0B5294"/>
                          <w:spacing w:val="-4"/>
                          <w:sz w:val="24"/>
                          <w:szCs w:val="24"/>
                          <w:rtl/>
                        </w:rPr>
                        <w:t>הם</w:t>
                      </w:r>
                      <w:r w:rsidRPr="00E2613F">
                        <w:rPr>
                          <w:rFonts w:cs="Tahoma"/>
                          <w:color w:val="0B5294"/>
                          <w:spacing w:val="-4"/>
                          <w:sz w:val="24"/>
                          <w:szCs w:val="24"/>
                          <w:rtl/>
                        </w:rPr>
                        <w:t xml:space="preserve"> </w:t>
                      </w:r>
                      <w:r w:rsidRPr="00E2613F">
                        <w:rPr>
                          <w:rFonts w:cs="Tahoma" w:hint="eastAsia"/>
                          <w:color w:val="0B5294"/>
                          <w:spacing w:val="-4"/>
                          <w:sz w:val="24"/>
                          <w:szCs w:val="24"/>
                          <w:rtl/>
                        </w:rPr>
                        <w:t>מקבלים</w:t>
                      </w:r>
                      <w:r w:rsidRPr="00E2613F">
                        <w:rPr>
                          <w:rFonts w:cs="Tahoma"/>
                          <w:color w:val="0B5294"/>
                          <w:spacing w:val="-4"/>
                          <w:sz w:val="24"/>
                          <w:szCs w:val="24"/>
                          <w:rtl/>
                        </w:rPr>
                        <w:t xml:space="preserve"> </w:t>
                      </w:r>
                      <w:r w:rsidRPr="00E2613F">
                        <w:rPr>
                          <w:rFonts w:cs="Tahoma" w:hint="eastAsia"/>
                          <w:color w:val="0B5294"/>
                          <w:spacing w:val="-4"/>
                          <w:sz w:val="24"/>
                          <w:szCs w:val="24"/>
                          <w:rtl/>
                        </w:rPr>
                        <w:t>במזומן</w:t>
                      </w:r>
                      <w:r w:rsidRPr="00E2613F">
                        <w:rPr>
                          <w:rFonts w:cs="Tahoma"/>
                          <w:color w:val="0B5294"/>
                          <w:spacing w:val="-4"/>
                          <w:sz w:val="24"/>
                          <w:szCs w:val="24"/>
                          <w:rtl/>
                        </w:rPr>
                        <w:t xml:space="preserve"> </w:t>
                      </w:r>
                      <w:r w:rsidRPr="00E2613F">
                        <w:rPr>
                          <w:rFonts w:cs="Tahoma" w:hint="eastAsia"/>
                          <w:color w:val="0B5294"/>
                          <w:spacing w:val="-4"/>
                          <w:sz w:val="24"/>
                          <w:szCs w:val="24"/>
                          <w:rtl/>
                        </w:rPr>
                        <w:t>או</w:t>
                      </w:r>
                      <w:r w:rsidRPr="00E2613F">
                        <w:rPr>
                          <w:rFonts w:cs="Tahoma"/>
                          <w:color w:val="0B5294"/>
                          <w:spacing w:val="-4"/>
                          <w:sz w:val="24"/>
                          <w:szCs w:val="24"/>
                          <w:rtl/>
                        </w:rPr>
                        <w:t xml:space="preserve"> </w:t>
                      </w:r>
                      <w:r w:rsidRPr="00E2613F">
                        <w:rPr>
                          <w:rFonts w:cs="Tahoma" w:hint="eastAsia"/>
                          <w:color w:val="0B5294"/>
                          <w:spacing w:val="-4"/>
                          <w:sz w:val="24"/>
                          <w:szCs w:val="24"/>
                          <w:rtl/>
                        </w:rPr>
                        <w:t>בהמחאה</w:t>
                      </w:r>
                      <w:r w:rsidRPr="00E2613F">
                        <w:rPr>
                          <w:rFonts w:cs="Tahoma"/>
                          <w:color w:val="0B5294"/>
                          <w:spacing w:val="-4"/>
                          <w:sz w:val="24"/>
                          <w:szCs w:val="24"/>
                          <w:rtl/>
                        </w:rPr>
                        <w:t xml:space="preserve">. </w:t>
                      </w:r>
                      <w:r w:rsidRPr="00E2613F">
                        <w:rPr>
                          <w:rFonts w:cs="Tahoma" w:hint="eastAsia"/>
                          <w:color w:val="0B5294"/>
                          <w:spacing w:val="-4"/>
                          <w:sz w:val="24"/>
                          <w:szCs w:val="24"/>
                          <w:rtl/>
                        </w:rPr>
                        <w:t>רוב</w:t>
                      </w:r>
                      <w:r w:rsidRPr="00E2613F">
                        <w:rPr>
                          <w:rFonts w:cs="Tahoma"/>
                          <w:color w:val="0B5294"/>
                          <w:spacing w:val="-4"/>
                          <w:sz w:val="24"/>
                          <w:szCs w:val="24"/>
                          <w:rtl/>
                        </w:rPr>
                        <w:t xml:space="preserve"> </w:t>
                      </w:r>
                      <w:r w:rsidRPr="00E2613F">
                        <w:rPr>
                          <w:rFonts w:cs="Tahoma" w:hint="eastAsia"/>
                          <w:color w:val="0B5294"/>
                          <w:spacing w:val="-4"/>
                          <w:sz w:val="24"/>
                          <w:szCs w:val="24"/>
                          <w:rtl/>
                        </w:rPr>
                        <w:t>בתי</w:t>
                      </w:r>
                      <w:r w:rsidRPr="00E2613F">
                        <w:rPr>
                          <w:rFonts w:cs="Tahoma"/>
                          <w:color w:val="0B5294"/>
                          <w:spacing w:val="-4"/>
                          <w:sz w:val="24"/>
                          <w:szCs w:val="24"/>
                          <w:rtl/>
                        </w:rPr>
                        <w:t xml:space="preserve"> </w:t>
                      </w:r>
                      <w:r w:rsidRPr="00E2613F">
                        <w:rPr>
                          <w:rFonts w:cs="Tahoma" w:hint="eastAsia"/>
                          <w:color w:val="0B5294"/>
                          <w:spacing w:val="-4"/>
                          <w:sz w:val="24"/>
                          <w:szCs w:val="24"/>
                          <w:rtl/>
                        </w:rPr>
                        <w:t>העסק</w:t>
                      </w:r>
                      <w:r w:rsidRPr="00E2613F">
                        <w:rPr>
                          <w:rFonts w:cs="Tahoma"/>
                          <w:color w:val="0B5294"/>
                          <w:spacing w:val="-4"/>
                          <w:sz w:val="24"/>
                          <w:szCs w:val="24"/>
                          <w:rtl/>
                        </w:rPr>
                        <w:t xml:space="preserve"> - 34 </w:t>
                      </w:r>
                      <w:r w:rsidRPr="00E2613F">
                        <w:rPr>
                          <w:rFonts w:cs="Tahoma" w:hint="eastAsia"/>
                          <w:color w:val="0B5294"/>
                          <w:spacing w:val="-4"/>
                          <w:sz w:val="24"/>
                          <w:szCs w:val="24"/>
                          <w:rtl/>
                        </w:rPr>
                        <w:t>מתוך</w:t>
                      </w:r>
                      <w:r w:rsidRPr="00E2613F">
                        <w:rPr>
                          <w:rFonts w:cs="Tahoma"/>
                          <w:color w:val="0B5294"/>
                          <w:spacing w:val="-4"/>
                          <w:sz w:val="24"/>
                          <w:szCs w:val="24"/>
                          <w:rtl/>
                        </w:rPr>
                        <w:t xml:space="preserve"> 50 (68%) - </w:t>
                      </w:r>
                      <w:r w:rsidRPr="00E2613F">
                        <w:rPr>
                          <w:rFonts w:cs="Tahoma" w:hint="eastAsia"/>
                          <w:color w:val="0B5294"/>
                          <w:spacing w:val="-4"/>
                          <w:sz w:val="24"/>
                          <w:szCs w:val="24"/>
                          <w:rtl/>
                        </w:rPr>
                        <w:t>נהגו</w:t>
                      </w:r>
                      <w:r w:rsidRPr="00E2613F">
                        <w:rPr>
                          <w:rFonts w:cs="Tahoma"/>
                          <w:color w:val="0B5294"/>
                          <w:spacing w:val="-4"/>
                          <w:sz w:val="24"/>
                          <w:szCs w:val="24"/>
                          <w:rtl/>
                        </w:rPr>
                        <w:t xml:space="preserve"> </w:t>
                      </w:r>
                      <w:r w:rsidRPr="00E2613F">
                        <w:rPr>
                          <w:rFonts w:cs="Tahoma" w:hint="eastAsia"/>
                          <w:color w:val="0B5294"/>
                          <w:spacing w:val="-4"/>
                          <w:sz w:val="24"/>
                          <w:szCs w:val="24"/>
                          <w:rtl/>
                        </w:rPr>
                        <w:t>בניגוד</w:t>
                      </w:r>
                      <w:r w:rsidRPr="00E2613F">
                        <w:rPr>
                          <w:rFonts w:cs="Tahoma"/>
                          <w:color w:val="0B5294"/>
                          <w:spacing w:val="-4"/>
                          <w:sz w:val="24"/>
                          <w:szCs w:val="24"/>
                          <w:rtl/>
                        </w:rPr>
                        <w:t xml:space="preserve"> </w:t>
                      </w:r>
                      <w:r w:rsidRPr="00E2613F">
                        <w:rPr>
                          <w:rFonts w:cs="Tahoma" w:hint="eastAsia"/>
                          <w:color w:val="0B5294"/>
                          <w:spacing w:val="-4"/>
                          <w:sz w:val="24"/>
                          <w:szCs w:val="24"/>
                          <w:rtl/>
                        </w:rPr>
                        <w:t>לחוק</w:t>
                      </w:r>
                      <w:r w:rsidRPr="00E2613F">
                        <w:rPr>
                          <w:rFonts w:cs="Tahoma"/>
                          <w:color w:val="0B5294"/>
                          <w:spacing w:val="-4"/>
                          <w:sz w:val="24"/>
                          <w:szCs w:val="24"/>
                          <w:rtl/>
                        </w:rPr>
                        <w:t xml:space="preserve"> </w:t>
                      </w:r>
                      <w:r w:rsidRPr="00E2613F">
                        <w:rPr>
                          <w:rFonts w:cs="Tahoma" w:hint="eastAsia"/>
                          <w:color w:val="0B5294"/>
                          <w:spacing w:val="-4"/>
                          <w:sz w:val="24"/>
                          <w:szCs w:val="24"/>
                          <w:rtl/>
                        </w:rPr>
                        <w:t>ולא</w:t>
                      </w:r>
                      <w:r w:rsidRPr="00E2613F">
                        <w:rPr>
                          <w:rFonts w:cs="Tahoma"/>
                          <w:color w:val="0B5294"/>
                          <w:spacing w:val="-4"/>
                          <w:sz w:val="24"/>
                          <w:szCs w:val="24"/>
                          <w:rtl/>
                        </w:rPr>
                        <w:t xml:space="preserve"> </w:t>
                      </w:r>
                      <w:r w:rsidRPr="00E2613F">
                        <w:rPr>
                          <w:rFonts w:cs="Tahoma" w:hint="eastAsia"/>
                          <w:color w:val="0B5294"/>
                          <w:spacing w:val="-4"/>
                          <w:sz w:val="24"/>
                          <w:szCs w:val="24"/>
                          <w:rtl/>
                        </w:rPr>
                        <w:t>הפרישו</w:t>
                      </w:r>
                      <w:r w:rsidRPr="00E2613F">
                        <w:rPr>
                          <w:rFonts w:cs="Tahoma"/>
                          <w:color w:val="0B5294"/>
                          <w:spacing w:val="-4"/>
                          <w:sz w:val="24"/>
                          <w:szCs w:val="24"/>
                          <w:rtl/>
                        </w:rPr>
                        <w:t xml:space="preserve"> </w:t>
                      </w:r>
                      <w:r w:rsidRPr="00E2613F">
                        <w:rPr>
                          <w:rFonts w:cs="Tahoma" w:hint="eastAsia"/>
                          <w:color w:val="0B5294"/>
                          <w:spacing w:val="-4"/>
                          <w:sz w:val="24"/>
                          <w:szCs w:val="24"/>
                          <w:rtl/>
                        </w:rPr>
                        <w:t>למשגיחים</w:t>
                      </w:r>
                      <w:r w:rsidRPr="00E2613F">
                        <w:rPr>
                          <w:rFonts w:cs="Tahoma"/>
                          <w:color w:val="0B5294"/>
                          <w:spacing w:val="-4"/>
                          <w:sz w:val="24"/>
                          <w:szCs w:val="24"/>
                          <w:rtl/>
                        </w:rPr>
                        <w:t xml:space="preserve"> </w:t>
                      </w:r>
                      <w:r w:rsidRPr="00E2613F">
                        <w:rPr>
                          <w:rFonts w:cs="Tahoma" w:hint="eastAsia"/>
                          <w:color w:val="0B5294"/>
                          <w:spacing w:val="-4"/>
                          <w:sz w:val="24"/>
                          <w:szCs w:val="24"/>
                          <w:rtl/>
                        </w:rPr>
                        <w:t>תשלומי</w:t>
                      </w:r>
                      <w:r w:rsidRPr="00E2613F">
                        <w:rPr>
                          <w:rFonts w:cs="Tahoma"/>
                          <w:color w:val="0B5294"/>
                          <w:spacing w:val="-4"/>
                          <w:sz w:val="24"/>
                          <w:szCs w:val="24"/>
                          <w:rtl/>
                        </w:rPr>
                        <w:t xml:space="preserve"> </w:t>
                      </w:r>
                      <w:r w:rsidRPr="00E2613F">
                        <w:rPr>
                          <w:rFonts w:cs="Tahoma" w:hint="eastAsia"/>
                          <w:color w:val="0B5294"/>
                          <w:spacing w:val="-4"/>
                          <w:sz w:val="24"/>
                          <w:szCs w:val="24"/>
                          <w:rtl/>
                        </w:rPr>
                        <w:t>פנסיה</w:t>
                      </w:r>
                      <w:r w:rsidRPr="00E2613F">
                        <w:rPr>
                          <w:rFonts w:cs="Tahoma"/>
                          <w:color w:val="0B5294"/>
                          <w:spacing w:val="-4"/>
                          <w:sz w:val="24"/>
                          <w:szCs w:val="24"/>
                          <w:rtl/>
                        </w:rPr>
                        <w:t xml:space="preserve"> </w:t>
                      </w:r>
                      <w:r w:rsidRPr="00E2613F">
                        <w:rPr>
                          <w:rFonts w:cs="Tahoma" w:hint="eastAsia"/>
                          <w:color w:val="0B5294"/>
                          <w:spacing w:val="-4"/>
                          <w:sz w:val="24"/>
                          <w:szCs w:val="24"/>
                          <w:rtl/>
                        </w:rPr>
                        <w:t>כנדרש</w:t>
                      </w:r>
                    </w:p>
                    <w:p w:rsidR="00D007E4" w:rsidRPr="00373C5D" w:rsidP="00E2613F">
                      <w:pPr>
                        <w:spacing w:before="120" w:after="0" w:line="240" w:lineRule="atLeast"/>
                        <w:rPr>
                          <w:rFonts w:cs="Tahoma"/>
                          <w:b/>
                          <w:bCs/>
                          <w:color w:val="0B5294"/>
                          <w:sz w:val="48"/>
                          <w:szCs w:val="48"/>
                          <w:rtl/>
                        </w:rPr>
                      </w:pPr>
                      <w:drawing>
                        <wp:inline distT="0" distB="0" distL="0" distR="0">
                          <wp:extent cx="288000" cy="31337"/>
                          <wp:effectExtent l="0" t="0" r="0" b="6985"/>
                          <wp:docPr id="4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57114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130247">
      <w:pPr>
        <w:pStyle w:val="RESHET"/>
        <w:rPr>
          <w:rtl/>
        </w:rPr>
      </w:pPr>
      <w:r w:rsidRPr="00B737AC">
        <w:rPr>
          <w:rFonts w:hint="cs"/>
          <w:rtl/>
        </w:rPr>
        <w:t xml:space="preserve">בפגישה ציינו המשגיחים כי הם חווים לחץ מצד חלק מבתי העסק שבהשגחתם המתנים את העסקתם בתשלום ללא תלוש שכר מבלי שזכויותיהם יובטחו - הפרשות פנסיוניות, תשלום דמי הבראה, חופשות וכדומה. עוד </w:t>
      </w:r>
      <w:r w:rsidRPr="00B737AC">
        <w:rPr>
          <w:rtl/>
        </w:rPr>
        <w:t xml:space="preserve">ציינו כי בתי העסק אינם מקפידים על תשלום שכרם במועד, ובמקרים מסוימים </w:t>
      </w:r>
      <w:r w:rsidRPr="00B737AC">
        <w:rPr>
          <w:rFonts w:hint="cs"/>
          <w:rtl/>
        </w:rPr>
        <w:t>הם אף לא קיבלו שכר</w:t>
      </w:r>
      <w:r w:rsidRPr="00B737AC">
        <w:rPr>
          <w:rtl/>
        </w:rPr>
        <w:t>. הם הוסיפו כי עבורם המועצה הדתית אינה גורם שניתן לפנות אליו כדי שיסייע בידם להגן על זכויותיהם.</w:t>
      </w:r>
    </w:p>
    <w:p w:rsidR="006A0E07" w:rsidP="00B737AC">
      <w:pPr>
        <w:pStyle w:val="KOT5"/>
        <w:rPr>
          <w:rtl/>
        </w:rPr>
      </w:pPr>
      <w:bookmarkStart w:id="75" w:name="_Toc473096489"/>
      <w:bookmarkStart w:id="76" w:name="_Toc474826287"/>
      <w:r>
        <w:rPr>
          <w:rFonts w:hint="cs"/>
          <w:rtl/>
        </w:rPr>
        <w:t>המועצה הדתית נתניה</w:t>
      </w:r>
      <w:bookmarkEnd w:id="75"/>
      <w:bookmarkEnd w:id="76"/>
    </w:p>
    <w:p w:rsidR="006A0E07" w:rsidRPr="00B737AC" w:rsidP="00130247">
      <w:pPr>
        <w:pStyle w:val="RESHET"/>
        <w:rPr>
          <w:rtl/>
        </w:rPr>
      </w:pPr>
      <w:r w:rsidRPr="00B737AC">
        <w:rPr>
          <w:rtl/>
        </w:rPr>
        <w:t xml:space="preserve">מבדיקת תנאי השכר של שני משגיחי כשרות בנתניה המופקדים על 16 בתי עסק עלה כי ב-10 </w:t>
      </w:r>
      <w:r w:rsidRPr="00B737AC">
        <w:rPr>
          <w:rFonts w:hint="cs"/>
          <w:rtl/>
        </w:rPr>
        <w:t>מ</w:t>
      </w:r>
      <w:r w:rsidRPr="00B737AC">
        <w:rPr>
          <w:rtl/>
        </w:rPr>
        <w:t>בתי עסק (62%) הם אינם מקבלים תנאים סוציאליים (הפרשות לפנסיה ולקופת גמל).</w:t>
      </w:r>
      <w:r w:rsidRPr="00B737AC">
        <w:rPr>
          <w:rFonts w:hint="cs"/>
          <w:rtl/>
        </w:rPr>
        <w:t xml:space="preserve"> בכמה בתי עסק גם אין נמסרים למשגיחים תלושי שכר ואת שכרם הם מקבלים במזומן או בהמחאה.</w:t>
      </w:r>
    </w:p>
    <w:p w:rsidR="00130247" w:rsidRPr="00D43E82" w:rsidP="00130247">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130247">
      <w:pPr>
        <w:pStyle w:val="RESHET"/>
        <w:rPr>
          <w:rtl/>
        </w:rPr>
      </w:pPr>
      <w:r w:rsidRPr="00B737AC">
        <w:rPr>
          <w:rFonts w:hint="cs"/>
          <w:rtl/>
        </w:rPr>
        <w:t xml:space="preserve">משרד מבקר המדינה מעיר למועצות הדתיות ירושלים ונתניה כי אמנם המשגיחים </w:t>
      </w:r>
      <w:r w:rsidRPr="00B737AC">
        <w:rPr>
          <w:rtl/>
        </w:rPr>
        <w:t>אינם עובדי המועצה הדתית</w:t>
      </w:r>
      <w:r w:rsidRPr="00B737AC">
        <w:rPr>
          <w:rFonts w:hint="cs"/>
          <w:rtl/>
        </w:rPr>
        <w:t>,</w:t>
      </w:r>
      <w:r w:rsidRPr="00B737AC">
        <w:rPr>
          <w:rtl/>
        </w:rPr>
        <w:t xml:space="preserve"> אך לא ניתן להתעלם מהזיקה שבין העסקתם </w:t>
      </w:r>
      <w:r w:rsidRPr="00B737AC">
        <w:rPr>
          <w:rFonts w:hint="cs"/>
          <w:rtl/>
        </w:rPr>
        <w:t xml:space="preserve">באופן ישיר </w:t>
      </w:r>
      <w:r w:rsidRPr="00B737AC">
        <w:rPr>
          <w:rtl/>
        </w:rPr>
        <w:t>ב</w:t>
      </w:r>
      <w:r w:rsidRPr="00B737AC">
        <w:rPr>
          <w:rFonts w:hint="cs"/>
          <w:rtl/>
        </w:rPr>
        <w:t>ב</w:t>
      </w:r>
      <w:r w:rsidRPr="00B737AC">
        <w:rPr>
          <w:rtl/>
        </w:rPr>
        <w:t xml:space="preserve">תי העסק </w:t>
      </w:r>
      <w:r w:rsidRPr="00B737AC">
        <w:rPr>
          <w:rFonts w:hint="cs"/>
          <w:rtl/>
        </w:rPr>
        <w:t>ו</w:t>
      </w:r>
      <w:r w:rsidRPr="00B737AC">
        <w:rPr>
          <w:rtl/>
        </w:rPr>
        <w:t>בין מ</w:t>
      </w:r>
      <w:r w:rsidRPr="00B737AC">
        <w:rPr>
          <w:rFonts w:hint="cs"/>
          <w:rtl/>
        </w:rPr>
        <w:t xml:space="preserve">סגרת העסקתם הנקבעת בידי </w:t>
      </w:r>
      <w:r w:rsidRPr="00B737AC">
        <w:rPr>
          <w:rtl/>
        </w:rPr>
        <w:t>המועצה</w:t>
      </w:r>
      <w:r w:rsidRPr="00B737AC">
        <w:rPr>
          <w:rFonts w:hint="cs"/>
          <w:rtl/>
        </w:rPr>
        <w:t xml:space="preserve">. המועצה הדתית </w:t>
      </w:r>
      <w:r w:rsidRPr="00B737AC">
        <w:rPr>
          <w:rtl/>
        </w:rPr>
        <w:t>היא</w:t>
      </w:r>
      <w:r w:rsidRPr="00B737AC">
        <w:rPr>
          <w:rFonts w:hint="cs"/>
          <w:rtl/>
        </w:rPr>
        <w:t xml:space="preserve"> זו</w:t>
      </w:r>
      <w:r w:rsidRPr="00B737AC">
        <w:rPr>
          <w:rtl/>
        </w:rPr>
        <w:t xml:space="preserve"> </w:t>
      </w:r>
      <w:r w:rsidRPr="00B737AC">
        <w:rPr>
          <w:rFonts w:hint="cs"/>
          <w:rtl/>
        </w:rPr>
        <w:t>ה</w:t>
      </w:r>
      <w:r w:rsidRPr="00B737AC">
        <w:rPr>
          <w:rtl/>
        </w:rPr>
        <w:t xml:space="preserve">מקשרת בין המשגיח לבית העסק </w:t>
      </w:r>
      <w:r w:rsidRPr="00B737AC">
        <w:rPr>
          <w:rFonts w:hint="cs"/>
          <w:rtl/>
        </w:rPr>
        <w:t>והיא זו ה</w:t>
      </w:r>
      <w:r w:rsidRPr="00B737AC">
        <w:rPr>
          <w:rtl/>
        </w:rPr>
        <w:t>קובעת את היקף העסק</w:t>
      </w:r>
      <w:r w:rsidRPr="00B737AC">
        <w:rPr>
          <w:rFonts w:hint="cs"/>
          <w:rtl/>
        </w:rPr>
        <w:t>תו</w:t>
      </w:r>
      <w:r w:rsidRPr="00B737AC">
        <w:rPr>
          <w:rtl/>
        </w:rPr>
        <w:t xml:space="preserve"> ואת מאפייניה ואף את גובה שכר</w:t>
      </w:r>
      <w:r w:rsidRPr="00B737AC">
        <w:rPr>
          <w:rFonts w:hint="cs"/>
          <w:rtl/>
        </w:rPr>
        <w:t xml:space="preserve">ו. אשר על כן, המועצה אינה </w:t>
      </w:r>
      <w:r w:rsidRPr="00B737AC">
        <w:rPr>
          <w:rtl/>
        </w:rPr>
        <w:t xml:space="preserve">יכולה </w:t>
      </w:r>
      <w:r w:rsidRPr="00B737AC">
        <w:rPr>
          <w:rFonts w:hint="cs"/>
          <w:rtl/>
        </w:rPr>
        <w:t>ל</w:t>
      </w:r>
      <w:r w:rsidRPr="00B737AC">
        <w:rPr>
          <w:rtl/>
        </w:rPr>
        <w:t>התנער מאחריותה כלפי המשגיחים</w:t>
      </w:r>
      <w:r w:rsidRPr="00B737AC">
        <w:rPr>
          <w:rFonts w:hint="cs"/>
          <w:rtl/>
        </w:rPr>
        <w:t xml:space="preserve">, גם אם מדובר באחריות </w:t>
      </w:r>
      <w:r w:rsidRPr="00B737AC">
        <w:rPr>
          <w:rtl/>
        </w:rPr>
        <w:t>חלקית</w:t>
      </w:r>
      <w:r w:rsidRPr="00B737AC">
        <w:rPr>
          <w:rFonts w:hint="cs"/>
          <w:rtl/>
        </w:rPr>
        <w:t xml:space="preserve"> בלבד</w:t>
      </w:r>
      <w:r w:rsidRPr="00B737AC">
        <w:rPr>
          <w:rtl/>
        </w:rPr>
        <w:t>.</w:t>
      </w:r>
    </w:p>
    <w:p w:rsidR="006A0E07" w:rsidRPr="00B737AC" w:rsidP="00130247">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המועצה הדתית ירושלים מסרה בתשובתה כי לאור הערת הביקורת הנחה יו"ר הוועדה הממונה כי חידוש התעודות לרבעון הבא מותנה בהצגת תלושי שכר או אישור רו"ח על תשלומי שכר כדין.</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המועצה הדתית נתניה מסרה בתשובתה כי תטיל על גורם מקצועי לעמוד לעזרת משגיחי הכשרות ולבדוק את תלושי משכורתם, ואם יתגלו אי-סדרים במתן תנאים סוציאליים למשגיחים יידרשו בעלי העסקים להשלימם או </w:t>
      </w:r>
      <w:r w:rsidRPr="00B737AC">
        <w:rPr>
          <w:rFonts w:ascii="Tahoma" w:hAnsi="Tahoma" w:cs="Tahoma" w:hint="cs"/>
          <w:b/>
          <w:sz w:val="17"/>
          <w:szCs w:val="17"/>
          <w:rtl/>
        </w:rPr>
        <w:t>לשלמם</w:t>
      </w:r>
      <w:r w:rsidRPr="00B737AC">
        <w:rPr>
          <w:rFonts w:ascii="Tahoma" w:hAnsi="Tahoma" w:cs="Tahoma" w:hint="cs"/>
          <w:b/>
          <w:sz w:val="17"/>
          <w:szCs w:val="17"/>
          <w:rtl/>
        </w:rPr>
        <w:t>.</w:t>
      </w:r>
    </w:p>
    <w:p w:rsidR="006A0E07" w:rsidRPr="00B737AC" w:rsidP="00130247">
      <w:pPr>
        <w:spacing w:after="240" w:line="240" w:lineRule="exact"/>
        <w:ind w:right="2268"/>
        <w:jc w:val="both"/>
        <w:rPr>
          <w:rFonts w:ascii="Tahoma" w:hAnsi="Tahoma" w:cs="Tahoma"/>
          <w:b/>
          <w:sz w:val="17"/>
          <w:szCs w:val="17"/>
          <w:rtl/>
        </w:rPr>
      </w:pPr>
      <w:r w:rsidRPr="00B737AC">
        <w:rPr>
          <w:rFonts w:ascii="Tahoma" w:hAnsi="Tahoma" w:cs="Tahoma" w:hint="cs"/>
          <w:sz w:val="17"/>
          <w:szCs w:val="17"/>
          <w:rtl/>
        </w:rPr>
        <w:t>המשרד לשירותי דת מסר בתשובתו כי "תשלום שכר משגיחי הכשרות במזומן נגרם לעיתים בשל בקשת המשגיח אך לא פחות מכך בשל החלטת בעל העסק. צורת העסקה זו אם נעשית לבקשת משגיח הכשרות הינה פוגענית בראש ובראשונה במשגיח עצמו אשר אינו מקבל את זכויות היסוד כעובד (שכר הוגן, פנסיה, הבראה, חופשה), משאיר את העובד ללא זכאות לזכויות בביטוח לאומי במקרה של תאונת עבודה וכדו'; מנגד למדינה נגרם נזק גדול כתוצאה מאי תשלום מיסים כדין". המשרד הוסיף שהוא מעוניין בהסדרת הנושא ואף פנה לשם כך לרשות המסים, וזאת גם לצורך הבטחת זכויותיו של העובד.</w:t>
      </w:r>
    </w:p>
    <w:p w:rsidR="006A0E07" w:rsidRPr="00B737AC" w:rsidP="00130247">
      <w:pPr>
        <w:pStyle w:val="RESHET"/>
        <w:rPr>
          <w:rtl/>
        </w:rPr>
      </w:pPr>
      <w:r w:rsidRPr="00B737AC">
        <w:rPr>
          <w:rFonts w:hint="cs"/>
          <w:rtl/>
        </w:rPr>
        <w:t>שיטת</w:t>
      </w:r>
      <w:r w:rsidRPr="00B737AC">
        <w:rPr>
          <w:rtl/>
        </w:rPr>
        <w:t xml:space="preserve"> </w:t>
      </w:r>
      <w:r w:rsidRPr="00B737AC">
        <w:rPr>
          <w:rFonts w:hint="cs"/>
          <w:rtl/>
        </w:rPr>
        <w:t>ה</w:t>
      </w:r>
      <w:r w:rsidRPr="00B737AC">
        <w:rPr>
          <w:rtl/>
        </w:rPr>
        <w:t>העסק</w:t>
      </w:r>
      <w:r w:rsidRPr="00B737AC">
        <w:rPr>
          <w:rFonts w:hint="cs"/>
          <w:rtl/>
        </w:rPr>
        <w:t>ה של</w:t>
      </w:r>
      <w:r w:rsidRPr="00B737AC">
        <w:rPr>
          <w:rtl/>
        </w:rPr>
        <w:t xml:space="preserve"> המשגיחים, לרבות העובדה ש</w:t>
      </w:r>
      <w:r w:rsidRPr="00B737AC">
        <w:rPr>
          <w:rFonts w:hint="cs"/>
          <w:rtl/>
        </w:rPr>
        <w:t>חלקם</w:t>
      </w:r>
      <w:r w:rsidRPr="00B737AC">
        <w:rPr>
          <w:rtl/>
        </w:rPr>
        <w:t xml:space="preserve"> מועסקים בהיקף שעות בלתי סביר </w:t>
      </w:r>
      <w:r w:rsidRPr="00B737AC">
        <w:rPr>
          <w:rFonts w:hint="cs"/>
          <w:rtl/>
        </w:rPr>
        <w:t>שבמקרים רבים לא ניתן לבצעו,</w:t>
      </w:r>
      <w:r w:rsidRPr="00B737AC">
        <w:rPr>
          <w:rtl/>
        </w:rPr>
        <w:t xml:space="preserve"> </w:t>
      </w:r>
      <w:r w:rsidRPr="00B737AC">
        <w:rPr>
          <w:rFonts w:hint="cs"/>
          <w:rtl/>
        </w:rPr>
        <w:t xml:space="preserve">מחייבת לבחון ביתר שאת את יעילותה </w:t>
      </w:r>
      <w:r w:rsidRPr="00B737AC">
        <w:rPr>
          <w:rFonts w:hint="cs"/>
          <w:rtl/>
        </w:rPr>
        <w:t>ומועילותה</w:t>
      </w:r>
      <w:r w:rsidRPr="00B737AC">
        <w:rPr>
          <w:rFonts w:hint="cs"/>
          <w:rtl/>
        </w:rPr>
        <w:t xml:space="preserve">. </w:t>
      </w:r>
      <w:r w:rsidRPr="00B737AC">
        <w:rPr>
          <w:rtl/>
        </w:rPr>
        <w:t>על המשרד</w:t>
      </w:r>
      <w:r w:rsidRPr="00B737AC">
        <w:rPr>
          <w:rFonts w:hint="cs"/>
          <w:rtl/>
        </w:rPr>
        <w:t>, בתיאום עם הרבנות,</w:t>
      </w:r>
      <w:r w:rsidRPr="00B737AC">
        <w:rPr>
          <w:rtl/>
        </w:rPr>
        <w:t xml:space="preserve"> </w:t>
      </w:r>
      <w:r w:rsidRPr="00B737AC">
        <w:rPr>
          <w:rFonts w:hint="cs"/>
          <w:rtl/>
        </w:rPr>
        <w:t>לבחון את השיטה</w:t>
      </w:r>
      <w:r w:rsidRPr="00B737AC">
        <w:rPr>
          <w:rtl/>
        </w:rPr>
        <w:t xml:space="preserve"> </w:t>
      </w:r>
      <w:r w:rsidRPr="00B737AC">
        <w:rPr>
          <w:rFonts w:hint="cs"/>
          <w:rtl/>
        </w:rPr>
        <w:t>ו</w:t>
      </w:r>
      <w:r w:rsidRPr="00B737AC">
        <w:rPr>
          <w:rtl/>
        </w:rPr>
        <w:t xml:space="preserve">לקבוע בדחיפות </w:t>
      </w:r>
      <w:r w:rsidRPr="00B737AC">
        <w:rPr>
          <w:rFonts w:hint="cs"/>
          <w:rtl/>
        </w:rPr>
        <w:t xml:space="preserve">מתכונת יעילה, בת-ביצוע, שוויונית והוגנת להעסקת משגיחים. עליו לעשות זאת אם בדרך הקיימת, ובלבד שהמועצות הדתיות יפקחו כראוי על תנאי העסקתם ויבטיחו את מיצוי זכויותיהם, אם בדרך </w:t>
      </w:r>
      <w:r w:rsidRPr="00B737AC">
        <w:rPr>
          <w:rtl/>
        </w:rPr>
        <w:t>חלופית</w:t>
      </w:r>
      <w:r w:rsidRPr="00B737AC">
        <w:rPr>
          <w:rFonts w:hint="cs"/>
          <w:rtl/>
        </w:rPr>
        <w:t xml:space="preserve">, למשל </w:t>
      </w:r>
      <w:r w:rsidRPr="00B737AC">
        <w:rPr>
          <w:rtl/>
        </w:rPr>
        <w:t>באמצעות חברה</w:t>
      </w:r>
      <w:r w:rsidRPr="00B737AC">
        <w:rPr>
          <w:rFonts w:hint="cs"/>
          <w:rtl/>
        </w:rPr>
        <w:t xml:space="preserve"> זכיינית, </w:t>
      </w:r>
      <w:r w:rsidRPr="00B737AC">
        <w:rPr>
          <w:rtl/>
        </w:rPr>
        <w:t>כפי שכבר הודיע</w:t>
      </w:r>
      <w:r w:rsidRPr="00B737AC">
        <w:rPr>
          <w:rFonts w:hint="cs"/>
          <w:rtl/>
        </w:rPr>
        <w:t xml:space="preserve"> המשרד </w:t>
      </w:r>
      <w:r w:rsidRPr="00B737AC">
        <w:rPr>
          <w:rtl/>
        </w:rPr>
        <w:t xml:space="preserve">לבית המשפט </w:t>
      </w:r>
      <w:r w:rsidRPr="00B737AC">
        <w:rPr>
          <w:rFonts w:hint="cs"/>
          <w:rtl/>
        </w:rPr>
        <w:t>העליון במסגרת עתירה שעיקרה הוא "מעמד המשגיח". בדרך זו, כגוף המקבל שירות יהיה על המועצה הדתית לשאת ב</w:t>
      </w:r>
      <w:r w:rsidRPr="00B737AC">
        <w:rPr>
          <w:rtl/>
        </w:rPr>
        <w:t>אחריות</w:t>
      </w:r>
      <w:r w:rsidRPr="00B737AC">
        <w:rPr>
          <w:rFonts w:hint="cs"/>
          <w:rtl/>
        </w:rPr>
        <w:t>ה</w:t>
      </w:r>
      <w:r w:rsidRPr="00B737AC">
        <w:rPr>
          <w:rtl/>
        </w:rPr>
        <w:t xml:space="preserve"> </w:t>
      </w:r>
      <w:r w:rsidRPr="00B737AC">
        <w:rPr>
          <w:rFonts w:hint="cs"/>
          <w:rtl/>
        </w:rPr>
        <w:t>כ</w:t>
      </w:r>
      <w:r w:rsidRPr="00B737AC">
        <w:rPr>
          <w:rtl/>
        </w:rPr>
        <w:t>מזמי</w:t>
      </w:r>
      <w:r w:rsidRPr="00B737AC">
        <w:rPr>
          <w:rFonts w:hint="cs"/>
          <w:rtl/>
        </w:rPr>
        <w:t>נת</w:t>
      </w:r>
      <w:r w:rsidRPr="00B737AC">
        <w:rPr>
          <w:rFonts w:hint="cs"/>
          <w:rtl/>
        </w:rPr>
        <w:t xml:space="preserve"> השירות; וזאת בדומה לקבוע בחוק להגברת האכיפה של </w:t>
      </w:r>
      <w:r w:rsidRPr="00B737AC">
        <w:rPr>
          <w:rtl/>
        </w:rPr>
        <w:t>דיני העבודה, התשע"ב-2011</w:t>
      </w:r>
      <w:r w:rsidRPr="00B737AC">
        <w:rPr>
          <w:rFonts w:hint="cs"/>
          <w:rtl/>
        </w:rPr>
        <w:t xml:space="preserve">, המטיל על גוף מזמין שירות </w:t>
      </w:r>
      <w:r w:rsidRPr="00B737AC">
        <w:rPr>
          <w:rtl/>
        </w:rPr>
        <w:t>לנקוט אמצעים סבירים כדי למנוע פגיעה בזכויות</w:t>
      </w:r>
      <w:r w:rsidRPr="00B737AC">
        <w:rPr>
          <w:rFonts w:hint="cs"/>
          <w:rtl/>
        </w:rPr>
        <w:t>יהם של</w:t>
      </w:r>
      <w:r w:rsidRPr="00B737AC">
        <w:rPr>
          <w:rtl/>
        </w:rPr>
        <w:t xml:space="preserve"> עובדי קבלן המועסקים אצלו</w:t>
      </w:r>
      <w:r w:rsidRPr="00B737AC">
        <w:rPr>
          <w:rFonts w:hint="cs"/>
          <w:rtl/>
        </w:rPr>
        <w:t>.</w:t>
      </w:r>
    </w:p>
    <w:p w:rsidR="006A0E07" w:rsidRPr="00B737AC" w:rsidP="00130247">
      <w:pPr>
        <w:pStyle w:val="RESHET"/>
        <w:rPr>
          <w:rtl/>
        </w:rPr>
      </w:pPr>
      <w:r w:rsidRPr="00B737AC">
        <w:rPr>
          <w:rFonts w:hint="cs"/>
          <w:rtl/>
        </w:rPr>
        <w:t xml:space="preserve">במהלך הביקורת הפנה משרד מבקר המדינה את תשומת לבן של רשויות המסים להיקף הרחב של בעלי בתי עסק המעסיקים משגיחים בלי לנכות משכרם מסי חובה כחוק, תוך פגיעה בזכויותיהם ובהכנסות המדינה. משרד מבקר המדינה הפנה גם את תשומת לבו של משרד הכלכלה </w:t>
      </w:r>
      <w:r w:rsidRPr="00B737AC">
        <w:rPr>
          <w:rFonts w:hint="cs"/>
          <w:rtl/>
        </w:rPr>
        <w:t>והתעשיה</w:t>
      </w:r>
      <w:r w:rsidRPr="00B737AC">
        <w:rPr>
          <w:rFonts w:hint="cs"/>
          <w:rtl/>
        </w:rPr>
        <w:t xml:space="preserve"> - </w:t>
      </w:r>
      <w:r w:rsidRPr="00B737AC">
        <w:rPr>
          <w:rFonts w:hint="cs"/>
          <w:rtl/>
        </w:rPr>
        <w:t>מינהל</w:t>
      </w:r>
      <w:r w:rsidRPr="00B737AC">
        <w:rPr>
          <w:rFonts w:hint="cs"/>
          <w:rtl/>
        </w:rPr>
        <w:t xml:space="preserve"> אכיפה, להיקף הרחב של בעלי בתי עסק שלא הפרישו תשלומי פנסיה כחוק לטובת המשגיחים שהם מעסיקים.</w:t>
      </w:r>
    </w:p>
    <w:p w:rsidR="006A0E07" w:rsidRPr="00B737AC" w:rsidP="00130247">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בתשובתו מינואר 2017 מסר משרד הכלכלה והתעשייה כי ממצאי הביקורת יילקחו בחשבון על ידי </w:t>
      </w:r>
      <w:r w:rsidRPr="00B737AC">
        <w:rPr>
          <w:rFonts w:ascii="Tahoma" w:hAnsi="Tahoma" w:cs="Tahoma" w:hint="cs"/>
          <w:b/>
          <w:sz w:val="17"/>
          <w:szCs w:val="17"/>
          <w:rtl/>
        </w:rPr>
        <w:t>מינהל</w:t>
      </w:r>
      <w:r w:rsidRPr="00B737AC">
        <w:rPr>
          <w:rFonts w:ascii="Tahoma" w:hAnsi="Tahoma" w:cs="Tahoma" w:hint="cs"/>
          <w:b/>
          <w:sz w:val="17"/>
          <w:szCs w:val="17"/>
          <w:rtl/>
        </w:rPr>
        <w:t xml:space="preserve"> ההסדרה והאכיפה וייבחנו ויטופלו על פי מדיניות האכיפה של משרד הכלכלה והתעשייה.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רשות המסים מסרה בתשובתה מינואר 2017 כי היא ערה לכך שנושא הכשרות לוקה באי-סדרים, והדבר גרם לה להרחיב את הביקורות באופן יזום, אף מעבר למתוכנן. בדיעבד התברר לרשות המסים שתוצאות הרחבת הפעילות שלה שקדמו לטיוטת דוח זה משיקות בחלקן הגדול לנקודות שהעלה בה משרד מבקר המדינה, והן טופלו או נמצאות בטיפול בימים אלה. רשות המסים הפעילה פיילוט ביקורת משגיחים ומעסיקיהם במועצה דתית אחת ובכוונתה לבצע ביקורות גם בשאר המועצות הדתיות ברחבי הארץ.</w:t>
      </w:r>
    </w:p>
    <w:p w:rsidR="006A0E07" w:rsidP="00B737AC">
      <w:pPr>
        <w:spacing w:line="240" w:lineRule="exact"/>
        <w:ind w:right="2268"/>
        <w:jc w:val="both"/>
        <w:rPr>
          <w:rFonts w:ascii="Tahoma" w:hAnsi="Tahoma" w:cs="Tahoma"/>
          <w:sz w:val="17"/>
          <w:szCs w:val="17"/>
          <w:rtl/>
        </w:rPr>
      </w:pPr>
    </w:p>
    <w:p w:rsidR="00130247" w:rsidRPr="00B737AC" w:rsidP="00B737AC">
      <w:pPr>
        <w:spacing w:line="240" w:lineRule="exact"/>
        <w:ind w:right="2268"/>
        <w:jc w:val="both"/>
        <w:rPr>
          <w:rFonts w:ascii="Tahoma" w:hAnsi="Tahoma" w:cs="Tahoma"/>
          <w:sz w:val="17"/>
          <w:szCs w:val="17"/>
          <w:rtl/>
        </w:rPr>
      </w:pPr>
    </w:p>
    <w:p w:rsidR="006A0E07" w:rsidRPr="005C59CF" w:rsidP="00B737AC">
      <w:pPr>
        <w:pStyle w:val="KOT4"/>
        <w:rPr>
          <w:rtl/>
        </w:rPr>
      </w:pPr>
      <w:bookmarkStart w:id="77" w:name="_Toc473008018"/>
      <w:bookmarkStart w:id="78" w:name="_Toc473033148"/>
      <w:bookmarkStart w:id="79" w:name="_Toc473096490"/>
      <w:bookmarkStart w:id="80" w:name="_Toc474826288"/>
      <w:r w:rsidRPr="005C59CF">
        <w:rPr>
          <w:rFonts w:hint="cs"/>
          <w:rtl/>
        </w:rPr>
        <w:t>העסקת מפקחי</w:t>
      </w:r>
      <w:r>
        <w:rPr>
          <w:rFonts w:hint="cs"/>
          <w:rtl/>
        </w:rPr>
        <w:t xml:space="preserve"> כשרות ועובדים אחרים במועצות הדתיות כמשגיחי כשרות </w:t>
      </w:r>
      <w:r w:rsidR="00130247">
        <w:rPr>
          <w:rtl/>
        </w:rPr>
        <w:br/>
      </w:r>
      <w:r w:rsidRPr="005C59CF">
        <w:rPr>
          <w:rFonts w:hint="cs"/>
          <w:rtl/>
        </w:rPr>
        <w:t>ללא היתר ובהיקף עבודה רחב</w:t>
      </w:r>
      <w:bookmarkEnd w:id="77"/>
      <w:bookmarkEnd w:id="78"/>
      <w:bookmarkEnd w:id="79"/>
      <w:bookmarkEnd w:id="80"/>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b/>
          <w:sz w:val="17"/>
          <w:szCs w:val="17"/>
          <w:rtl/>
        </w:rPr>
        <w:t xml:space="preserve">עבודת ההשגחה בבתי העסק אמורה להיעשות בעיקרה בשעות הבוקר כאשר בתי העסק מקבלים את תוצרת המזון. בשעות אלה נדרשת עבודת המשגיח הן לבדיקת כשרות התוצרת המתקבלת הן לשטיפת עלי ירק, ניפוי קמח וכיוצא באלה בשלבים </w:t>
      </w:r>
      <w:r w:rsidRPr="00B737AC">
        <w:rPr>
          <w:rFonts w:ascii="Tahoma" w:hAnsi="Tahoma" w:cs="Tahoma"/>
          <w:b/>
          <w:sz w:val="17"/>
          <w:szCs w:val="17"/>
          <w:rtl/>
        </w:rPr>
        <w:t>המוקדמים של הכנת האוכל.</w:t>
      </w:r>
      <w:r w:rsidRPr="00B737AC">
        <w:rPr>
          <w:rFonts w:ascii="Tahoma" w:hAnsi="Tahoma" w:cs="Tahoma" w:hint="cs"/>
          <w:b/>
          <w:sz w:val="17"/>
          <w:szCs w:val="17"/>
          <w:rtl/>
        </w:rPr>
        <w:t xml:space="preserve"> עובדי מועצות דתיות, העובדים במשרה מלאה, אמורים להימצא בשעות גרעין, לרבות בשעות הבוקר, בעבודתם.</w:t>
      </w:r>
    </w:p>
    <w:p w:rsidR="006A0E07" w:rsidRPr="00B737AC" w:rsidP="00B737AC">
      <w:pPr>
        <w:spacing w:line="240" w:lineRule="exact"/>
        <w:ind w:right="2268"/>
        <w:jc w:val="both"/>
        <w:rPr>
          <w:rFonts w:ascii="Tahoma" w:hAnsi="Tahoma" w:cs="Tahoma"/>
          <w:sz w:val="17"/>
          <w:szCs w:val="17"/>
          <w:rtl/>
        </w:rPr>
      </w:pPr>
      <w:r w:rsidRPr="00E2613F">
        <w:rPr>
          <w:rFonts w:ascii="Tahoma" w:hAnsi="Tahoma" w:cs="Tahoma" w:hint="cs"/>
          <w:spacing w:val="-2"/>
          <w:sz w:val="17"/>
          <w:szCs w:val="17"/>
          <w:rtl/>
        </w:rPr>
        <w:t>בהסכם הקיבוצי החל על עובדי המועצות הדתיות</w:t>
      </w:r>
      <w:r>
        <w:rPr>
          <w:rStyle w:val="FootnoteReference0"/>
          <w:rFonts w:ascii="Tahoma" w:hAnsi="Tahoma" w:cs="Tahoma"/>
          <w:spacing w:val="-2"/>
          <w:sz w:val="17"/>
          <w:szCs w:val="17"/>
          <w:rtl/>
        </w:rPr>
        <w:footnoteReference w:id="40"/>
      </w:r>
      <w:r w:rsidRPr="00E2613F">
        <w:rPr>
          <w:rFonts w:ascii="Tahoma" w:hAnsi="Tahoma" w:cs="Tahoma" w:hint="cs"/>
          <w:spacing w:val="-2"/>
          <w:sz w:val="17"/>
          <w:szCs w:val="17"/>
          <w:rtl/>
        </w:rPr>
        <w:t xml:space="preserve"> הסכימו הצדדים כי חוקת העבודה</w:t>
      </w:r>
      <w:r w:rsidRPr="00B737AC">
        <w:rPr>
          <w:rFonts w:ascii="Tahoma" w:hAnsi="Tahoma" w:cs="Tahoma" w:hint="cs"/>
          <w:sz w:val="17"/>
          <w:szCs w:val="17"/>
          <w:rtl/>
        </w:rPr>
        <w:t xml:space="preserve"> של העובדים ברשויות המקומיות תחייב את עובדי המועצות הדתיות כאילו הייתה הסכם קיבוצי בין הצדדים והיא עדיין כזאת כיום. לפי הוראות חוקת העבודה וההסכם הקיבוצי חלה חובה על עובדי המועצה הדתית לבקש מהמועצה היתר לעבוד בעבודה נוספת והיא רשאית לדחותה או </w:t>
      </w:r>
      <w:r w:rsidRPr="00B737AC">
        <w:rPr>
          <w:rFonts w:ascii="Tahoma" w:hAnsi="Tahoma" w:cs="Tahoma" w:hint="cs"/>
          <w:sz w:val="17"/>
          <w:szCs w:val="17"/>
          <w:rtl/>
        </w:rPr>
        <w:t>להתנותה</w:t>
      </w:r>
      <w:r w:rsidRPr="00B737AC">
        <w:rPr>
          <w:rFonts w:ascii="Tahoma" w:hAnsi="Tahoma" w:cs="Tahoma" w:hint="cs"/>
          <w:sz w:val="17"/>
          <w:szCs w:val="17"/>
          <w:rtl/>
        </w:rPr>
        <w:t xml:space="preserve"> בתנאים למניעת פגיעה בעבודתם.</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דרישה זו נכללת גם בנוהל הכשרות. עובד המועצה הדתית המעוניין לעבוד בעבודה נוספת נדרש לקבל את אישור המעביד. אם ניתן היתר כזה עליו להימצא בתיק העובד במועצה הדתית וגם במשרד לשירותי דת. הנוהל גם מפרט את בעלי התפקידים במועצה שנאסר עליהם ככלל לשמש משגיחי כשרות: יו"ר המועצה, מורשה חתימה, מנהל מחלקת כשרות, מזכיר מחלקת כשרות. כמו כן, חל איסור להעסיק מפקח כשרות מטעם המועצה כמשגיח כשרות במקום שבו הוא משמש כמפקח.</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עם זאת, הנהלת המועצה רשאית במקרים חריגים להתיר גם לבעלי תפקידים אלה לעסוק - למשך שישה חודשים לכל היותר - כמשגיחי כשרות שלא לפי ההוראה הכללית שבנוהל, וזאת בהתאם לכללים שנקבעו בנוהל הכשרות. בתום התקופה שנקבעה, ניתן לבחון את הצורך מחדש.</w:t>
      </w:r>
    </w:p>
    <w:p w:rsidR="006A0E07" w:rsidRPr="00B737AC" w:rsidP="00B737AC">
      <w:pPr>
        <w:spacing w:line="240" w:lineRule="exact"/>
        <w:ind w:right="2268"/>
        <w:jc w:val="both"/>
        <w:rPr>
          <w:rFonts w:ascii="Tahoma" w:hAnsi="Tahoma" w:cs="Tahoma"/>
          <w:bCs/>
          <w:sz w:val="17"/>
          <w:szCs w:val="17"/>
          <w:rtl/>
        </w:rPr>
      </w:pPr>
      <w:r w:rsidRPr="00B737AC">
        <w:rPr>
          <w:rFonts w:ascii="Tahoma" w:hAnsi="Tahoma" w:cs="Tahoma" w:hint="cs"/>
          <w:b/>
          <w:sz w:val="17"/>
          <w:szCs w:val="17"/>
          <w:rtl/>
        </w:rPr>
        <w:t>בחוק</w:t>
      </w:r>
      <w:r w:rsidRPr="00B737AC">
        <w:rPr>
          <w:rFonts w:ascii="Tahoma" w:hAnsi="Tahoma" w:cs="Tahoma"/>
          <w:b/>
          <w:sz w:val="17"/>
          <w:szCs w:val="17"/>
          <w:rtl/>
        </w:rPr>
        <w:t xml:space="preserve"> </w:t>
      </w:r>
      <w:r w:rsidRPr="00B737AC">
        <w:rPr>
          <w:rFonts w:ascii="Tahoma" w:hAnsi="Tahoma" w:cs="Tahoma" w:hint="cs"/>
          <w:b/>
          <w:sz w:val="17"/>
          <w:szCs w:val="17"/>
          <w:rtl/>
        </w:rPr>
        <w:t>שעות</w:t>
      </w:r>
      <w:r w:rsidRPr="00B737AC">
        <w:rPr>
          <w:rFonts w:ascii="Tahoma" w:hAnsi="Tahoma" w:cs="Tahoma"/>
          <w:b/>
          <w:sz w:val="17"/>
          <w:szCs w:val="17"/>
          <w:rtl/>
        </w:rPr>
        <w:t xml:space="preserve"> </w:t>
      </w:r>
      <w:r w:rsidRPr="00B737AC">
        <w:rPr>
          <w:rFonts w:ascii="Tahoma" w:hAnsi="Tahoma" w:cs="Tahoma" w:hint="cs"/>
          <w:b/>
          <w:sz w:val="17"/>
          <w:szCs w:val="17"/>
          <w:rtl/>
        </w:rPr>
        <w:t>עבודה</w:t>
      </w:r>
      <w:r w:rsidRPr="00B737AC">
        <w:rPr>
          <w:rFonts w:ascii="Tahoma" w:hAnsi="Tahoma" w:cs="Tahoma"/>
          <w:b/>
          <w:sz w:val="17"/>
          <w:szCs w:val="17"/>
          <w:rtl/>
        </w:rPr>
        <w:t xml:space="preserve"> </w:t>
      </w:r>
      <w:r w:rsidRPr="00B737AC">
        <w:rPr>
          <w:rFonts w:ascii="Tahoma" w:hAnsi="Tahoma" w:cs="Tahoma" w:hint="cs"/>
          <w:b/>
          <w:sz w:val="17"/>
          <w:szCs w:val="17"/>
          <w:rtl/>
        </w:rPr>
        <w:t>ומנוחה</w:t>
      </w:r>
      <w:r w:rsidRPr="00B737AC">
        <w:rPr>
          <w:rFonts w:ascii="Tahoma" w:hAnsi="Tahoma" w:cs="Tahoma"/>
          <w:b/>
          <w:sz w:val="17"/>
          <w:szCs w:val="17"/>
          <w:rtl/>
        </w:rPr>
        <w:t xml:space="preserve"> </w:t>
      </w:r>
      <w:r w:rsidRPr="00B737AC">
        <w:rPr>
          <w:rFonts w:ascii="Tahoma" w:hAnsi="Tahoma" w:cs="Tahoma" w:hint="cs"/>
          <w:b/>
          <w:sz w:val="17"/>
          <w:szCs w:val="17"/>
          <w:rtl/>
        </w:rPr>
        <w:t>נקבע</w:t>
      </w:r>
      <w:r w:rsidRPr="00B737AC">
        <w:rPr>
          <w:rFonts w:ascii="Tahoma" w:hAnsi="Tahoma" w:cs="Tahoma"/>
          <w:b/>
          <w:sz w:val="17"/>
          <w:szCs w:val="17"/>
          <w:rtl/>
        </w:rPr>
        <w:t xml:space="preserve"> </w:t>
      </w:r>
      <w:r w:rsidRPr="00B737AC">
        <w:rPr>
          <w:rFonts w:ascii="Tahoma" w:hAnsi="Tahoma" w:cs="Tahoma" w:hint="cs"/>
          <w:b/>
          <w:sz w:val="17"/>
          <w:szCs w:val="17"/>
          <w:rtl/>
        </w:rPr>
        <w:t>כי</w:t>
      </w:r>
      <w:r w:rsidRPr="00B737AC">
        <w:rPr>
          <w:rFonts w:ascii="Tahoma" w:hAnsi="Tahoma" w:cs="Tahoma"/>
          <w:b/>
          <w:sz w:val="17"/>
          <w:szCs w:val="17"/>
          <w:rtl/>
        </w:rPr>
        <w:t xml:space="preserve"> </w:t>
      </w:r>
      <w:r w:rsidRPr="00B737AC">
        <w:rPr>
          <w:rFonts w:ascii="Tahoma" w:hAnsi="Tahoma" w:cs="Tahoma" w:hint="cs"/>
          <w:b/>
          <w:sz w:val="17"/>
          <w:szCs w:val="17"/>
          <w:rtl/>
        </w:rPr>
        <w:t>ככלל</w:t>
      </w:r>
      <w:r w:rsidRPr="00B737AC">
        <w:rPr>
          <w:rFonts w:ascii="Tahoma" w:hAnsi="Tahoma" w:cs="Tahoma"/>
          <w:b/>
          <w:sz w:val="17"/>
          <w:szCs w:val="17"/>
          <w:rtl/>
        </w:rPr>
        <w:t xml:space="preserve"> "יום עבודה לא יעלה על שמונה שעות עבודה"</w:t>
      </w:r>
      <w:r>
        <w:rPr>
          <w:rStyle w:val="FootnoteReference0"/>
          <w:rFonts w:ascii="Tahoma" w:hAnsi="Tahoma" w:cs="Tahoma"/>
          <w:b/>
          <w:sz w:val="17"/>
          <w:szCs w:val="17"/>
          <w:rtl/>
        </w:rPr>
        <w:footnoteReference w:id="41"/>
      </w:r>
      <w:r w:rsidRPr="00B737AC">
        <w:rPr>
          <w:rFonts w:ascii="Tahoma" w:hAnsi="Tahoma" w:cs="Tahoma"/>
          <w:b/>
          <w:sz w:val="17"/>
          <w:szCs w:val="17"/>
          <w:rtl/>
        </w:rPr>
        <w:t xml:space="preserve">. </w:t>
      </w:r>
      <w:r w:rsidRPr="00B737AC">
        <w:rPr>
          <w:rFonts w:ascii="Tahoma" w:hAnsi="Tahoma" w:cs="Tahoma" w:hint="cs"/>
          <w:sz w:val="17"/>
          <w:szCs w:val="17"/>
          <w:rtl/>
        </w:rPr>
        <w:t>בתקנות</w:t>
      </w:r>
      <w:r w:rsidRPr="00B737AC">
        <w:rPr>
          <w:rFonts w:ascii="Tahoma" w:hAnsi="Tahoma" w:cs="Tahoma"/>
          <w:sz w:val="17"/>
          <w:szCs w:val="17"/>
          <w:rtl/>
        </w:rPr>
        <w:t xml:space="preserve"> חוק שעות עבודה ומנוחה, התשט"ו-1955, נקבע כי "שר הכלכלה נתן היתר כללי להעסקת </w:t>
      </w:r>
      <w:r w:rsidRPr="00B737AC">
        <w:rPr>
          <w:rFonts w:ascii="Tahoma" w:hAnsi="Tahoma" w:cs="Tahoma" w:hint="cs"/>
          <w:sz w:val="17"/>
          <w:szCs w:val="17"/>
          <w:rtl/>
        </w:rPr>
        <w:t>עובדי</w:t>
      </w:r>
      <w:r w:rsidRPr="00B737AC">
        <w:rPr>
          <w:rFonts w:ascii="Tahoma" w:hAnsi="Tahoma" w:cs="Tahoma"/>
          <w:sz w:val="17"/>
          <w:szCs w:val="17"/>
          <w:rtl/>
        </w:rPr>
        <w:t xml:space="preserve"> מדינה </w:t>
      </w:r>
      <w:r w:rsidRPr="00B737AC">
        <w:rPr>
          <w:rFonts w:ascii="Tahoma" w:hAnsi="Tahoma" w:cs="Tahoma" w:hint="cs"/>
          <w:sz w:val="17"/>
          <w:szCs w:val="17"/>
          <w:rtl/>
        </w:rPr>
        <w:t>עד</w:t>
      </w:r>
      <w:r w:rsidRPr="00B737AC">
        <w:rPr>
          <w:rFonts w:ascii="Tahoma" w:hAnsi="Tahoma" w:cs="Tahoma"/>
          <w:sz w:val="17"/>
          <w:szCs w:val="17"/>
          <w:rtl/>
        </w:rPr>
        <w:t xml:space="preserve"> שתים-עשרה שעות ביום ועד חמש עשרה שעות נוספות בשבוע; אסור להעסיק עובד מעבר לשעות האמורות, אלא בהיתר מאת שר הכלכלה". </w:t>
      </w:r>
      <w:r w:rsidRPr="00B737AC">
        <w:rPr>
          <w:rFonts w:ascii="Tahoma" w:hAnsi="Tahoma" w:cs="Tahoma" w:hint="cs"/>
          <w:b/>
          <w:sz w:val="17"/>
          <w:szCs w:val="17"/>
          <w:rtl/>
        </w:rPr>
        <w:t>אמנם</w:t>
      </w:r>
      <w:r w:rsidRPr="00B737AC">
        <w:rPr>
          <w:rFonts w:ascii="Tahoma" w:hAnsi="Tahoma" w:cs="Tahoma"/>
          <w:b/>
          <w:sz w:val="17"/>
          <w:szCs w:val="17"/>
          <w:rtl/>
        </w:rPr>
        <w:t xml:space="preserve"> </w:t>
      </w:r>
      <w:r w:rsidRPr="00B737AC">
        <w:rPr>
          <w:rFonts w:ascii="Tahoma" w:hAnsi="Tahoma" w:cs="Tahoma" w:hint="cs"/>
          <w:b/>
          <w:sz w:val="17"/>
          <w:szCs w:val="17"/>
          <w:rtl/>
        </w:rPr>
        <w:t>עובדי</w:t>
      </w:r>
      <w:r w:rsidRPr="00B737AC">
        <w:rPr>
          <w:rFonts w:ascii="Tahoma" w:hAnsi="Tahoma" w:cs="Tahoma"/>
          <w:b/>
          <w:sz w:val="17"/>
          <w:szCs w:val="17"/>
          <w:rtl/>
        </w:rPr>
        <w:t xml:space="preserve"> </w:t>
      </w:r>
      <w:r w:rsidRPr="00B737AC">
        <w:rPr>
          <w:rFonts w:ascii="Tahoma" w:hAnsi="Tahoma" w:cs="Tahoma" w:hint="cs"/>
          <w:b/>
          <w:sz w:val="17"/>
          <w:szCs w:val="17"/>
          <w:rtl/>
        </w:rPr>
        <w:t>המועצה</w:t>
      </w:r>
      <w:r w:rsidRPr="00B737AC">
        <w:rPr>
          <w:rFonts w:ascii="Tahoma" w:hAnsi="Tahoma" w:cs="Tahoma"/>
          <w:b/>
          <w:sz w:val="17"/>
          <w:szCs w:val="17"/>
          <w:rtl/>
        </w:rPr>
        <w:t xml:space="preserve"> </w:t>
      </w:r>
      <w:r w:rsidRPr="00B737AC">
        <w:rPr>
          <w:rFonts w:ascii="Tahoma" w:hAnsi="Tahoma" w:cs="Tahoma" w:hint="cs"/>
          <w:b/>
          <w:sz w:val="17"/>
          <w:szCs w:val="17"/>
          <w:rtl/>
        </w:rPr>
        <w:t>הדתית</w:t>
      </w:r>
      <w:r w:rsidRPr="00B737AC">
        <w:rPr>
          <w:rFonts w:ascii="Tahoma" w:hAnsi="Tahoma" w:cs="Tahoma"/>
          <w:b/>
          <w:sz w:val="17"/>
          <w:szCs w:val="17"/>
          <w:rtl/>
        </w:rPr>
        <w:t xml:space="preserve"> </w:t>
      </w:r>
      <w:r w:rsidRPr="00B737AC">
        <w:rPr>
          <w:rFonts w:ascii="Tahoma" w:hAnsi="Tahoma" w:cs="Tahoma" w:hint="cs"/>
          <w:b/>
          <w:sz w:val="17"/>
          <w:szCs w:val="17"/>
          <w:rtl/>
        </w:rPr>
        <w:t>אינם</w:t>
      </w:r>
      <w:r w:rsidRPr="00B737AC">
        <w:rPr>
          <w:rFonts w:ascii="Tahoma" w:hAnsi="Tahoma" w:cs="Tahoma"/>
          <w:b/>
          <w:sz w:val="17"/>
          <w:szCs w:val="17"/>
          <w:rtl/>
        </w:rPr>
        <w:t xml:space="preserve"> </w:t>
      </w:r>
      <w:r w:rsidRPr="00B737AC">
        <w:rPr>
          <w:rFonts w:ascii="Tahoma" w:hAnsi="Tahoma" w:cs="Tahoma" w:hint="cs"/>
          <w:b/>
          <w:sz w:val="17"/>
          <w:szCs w:val="17"/>
          <w:rtl/>
        </w:rPr>
        <w:t>עובדי</w:t>
      </w:r>
      <w:r w:rsidRPr="00B737AC">
        <w:rPr>
          <w:rFonts w:ascii="Tahoma" w:hAnsi="Tahoma" w:cs="Tahoma"/>
          <w:b/>
          <w:sz w:val="17"/>
          <w:szCs w:val="17"/>
          <w:rtl/>
        </w:rPr>
        <w:t xml:space="preserve"> </w:t>
      </w:r>
      <w:r w:rsidRPr="00B737AC">
        <w:rPr>
          <w:rFonts w:ascii="Tahoma" w:hAnsi="Tahoma" w:cs="Tahoma" w:hint="cs"/>
          <w:b/>
          <w:sz w:val="17"/>
          <w:szCs w:val="17"/>
          <w:rtl/>
        </w:rPr>
        <w:t>מדינה</w:t>
      </w:r>
      <w:r w:rsidRPr="00B737AC">
        <w:rPr>
          <w:rFonts w:ascii="Tahoma" w:hAnsi="Tahoma" w:cs="Tahoma"/>
          <w:b/>
          <w:sz w:val="17"/>
          <w:szCs w:val="17"/>
          <w:rtl/>
        </w:rPr>
        <w:t xml:space="preserve"> </w:t>
      </w:r>
      <w:r w:rsidRPr="00B737AC">
        <w:rPr>
          <w:rFonts w:ascii="Tahoma" w:hAnsi="Tahoma" w:cs="Tahoma" w:hint="cs"/>
          <w:b/>
          <w:sz w:val="17"/>
          <w:szCs w:val="17"/>
          <w:rtl/>
        </w:rPr>
        <w:t>אך</w:t>
      </w:r>
      <w:r w:rsidRPr="00B737AC">
        <w:rPr>
          <w:rFonts w:ascii="Tahoma" w:hAnsi="Tahoma" w:cs="Tahoma"/>
          <w:b/>
          <w:sz w:val="17"/>
          <w:szCs w:val="17"/>
          <w:rtl/>
        </w:rPr>
        <w:t xml:space="preserve"> </w:t>
      </w:r>
      <w:r w:rsidRPr="00B737AC">
        <w:rPr>
          <w:rFonts w:ascii="Tahoma" w:hAnsi="Tahoma" w:cs="Tahoma" w:hint="cs"/>
          <w:b/>
          <w:sz w:val="17"/>
          <w:szCs w:val="17"/>
          <w:rtl/>
        </w:rPr>
        <w:t>ניתן</w:t>
      </w:r>
      <w:r w:rsidRPr="00B737AC">
        <w:rPr>
          <w:rFonts w:ascii="Tahoma" w:hAnsi="Tahoma" w:cs="Tahoma"/>
          <w:b/>
          <w:sz w:val="17"/>
          <w:szCs w:val="17"/>
          <w:rtl/>
        </w:rPr>
        <w:t xml:space="preserve"> </w:t>
      </w:r>
      <w:r w:rsidRPr="00B737AC">
        <w:rPr>
          <w:rFonts w:ascii="Tahoma" w:hAnsi="Tahoma" w:cs="Tahoma" w:hint="cs"/>
          <w:b/>
          <w:sz w:val="17"/>
          <w:szCs w:val="17"/>
          <w:rtl/>
        </w:rPr>
        <w:t>ללמוד</w:t>
      </w:r>
      <w:r w:rsidRPr="00B737AC">
        <w:rPr>
          <w:rFonts w:ascii="Tahoma" w:hAnsi="Tahoma" w:cs="Tahoma"/>
          <w:b/>
          <w:sz w:val="17"/>
          <w:szCs w:val="17"/>
          <w:rtl/>
        </w:rPr>
        <w:t xml:space="preserve"> </w:t>
      </w:r>
      <w:r w:rsidRPr="00B737AC">
        <w:rPr>
          <w:rFonts w:ascii="Tahoma" w:hAnsi="Tahoma" w:cs="Tahoma" w:hint="cs"/>
          <w:b/>
          <w:sz w:val="17"/>
          <w:szCs w:val="17"/>
          <w:rtl/>
        </w:rPr>
        <w:t>מהחוק</w:t>
      </w:r>
      <w:r w:rsidRPr="00B737AC">
        <w:rPr>
          <w:rFonts w:ascii="Tahoma" w:hAnsi="Tahoma" w:cs="Tahoma"/>
          <w:b/>
          <w:sz w:val="17"/>
          <w:szCs w:val="17"/>
          <w:rtl/>
        </w:rPr>
        <w:t xml:space="preserve"> </w:t>
      </w:r>
      <w:r w:rsidRPr="00B737AC">
        <w:rPr>
          <w:rFonts w:ascii="Tahoma" w:hAnsi="Tahoma" w:cs="Tahoma" w:hint="cs"/>
          <w:b/>
          <w:sz w:val="17"/>
          <w:szCs w:val="17"/>
          <w:rtl/>
        </w:rPr>
        <w:t>ומהתקנות</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היקף</w:t>
      </w:r>
      <w:r w:rsidRPr="00B737AC">
        <w:rPr>
          <w:rFonts w:ascii="Tahoma" w:hAnsi="Tahoma" w:cs="Tahoma"/>
          <w:b/>
          <w:sz w:val="17"/>
          <w:szCs w:val="17"/>
          <w:rtl/>
        </w:rPr>
        <w:t xml:space="preserve"> </w:t>
      </w:r>
      <w:r w:rsidRPr="00B737AC">
        <w:rPr>
          <w:rFonts w:ascii="Tahoma" w:hAnsi="Tahoma" w:cs="Tahoma" w:hint="cs"/>
          <w:b/>
          <w:sz w:val="17"/>
          <w:szCs w:val="17"/>
          <w:rtl/>
        </w:rPr>
        <w:t>שעות</w:t>
      </w:r>
      <w:r w:rsidRPr="00B737AC">
        <w:rPr>
          <w:rFonts w:ascii="Tahoma" w:hAnsi="Tahoma" w:cs="Tahoma"/>
          <w:b/>
          <w:sz w:val="17"/>
          <w:szCs w:val="17"/>
          <w:rtl/>
        </w:rPr>
        <w:t xml:space="preserve"> </w:t>
      </w:r>
      <w:r w:rsidRPr="00B737AC">
        <w:rPr>
          <w:rFonts w:ascii="Tahoma" w:hAnsi="Tahoma" w:cs="Tahoma" w:hint="cs"/>
          <w:b/>
          <w:sz w:val="17"/>
          <w:szCs w:val="17"/>
          <w:rtl/>
        </w:rPr>
        <w:t>עבודה</w:t>
      </w:r>
      <w:r w:rsidRPr="00B737AC">
        <w:rPr>
          <w:rFonts w:ascii="Tahoma" w:hAnsi="Tahoma" w:cs="Tahoma"/>
          <w:b/>
          <w:sz w:val="17"/>
          <w:szCs w:val="17"/>
          <w:rtl/>
        </w:rPr>
        <w:t xml:space="preserve"> </w:t>
      </w:r>
      <w:r w:rsidRPr="00B737AC">
        <w:rPr>
          <w:rFonts w:ascii="Tahoma" w:hAnsi="Tahoma" w:cs="Tahoma" w:hint="cs"/>
          <w:b/>
          <w:sz w:val="17"/>
          <w:szCs w:val="17"/>
          <w:rtl/>
        </w:rPr>
        <w:t>מקובל</w:t>
      </w:r>
      <w:r w:rsidRPr="00B737AC">
        <w:rPr>
          <w:rFonts w:ascii="Tahoma" w:hAnsi="Tahoma" w:cs="Tahoma"/>
          <w:b/>
          <w:sz w:val="17"/>
          <w:szCs w:val="17"/>
          <w:rtl/>
        </w:rPr>
        <w:t xml:space="preserve"> </w:t>
      </w:r>
      <w:r w:rsidRPr="00B737AC">
        <w:rPr>
          <w:rFonts w:ascii="Tahoma" w:hAnsi="Tahoma" w:cs="Tahoma" w:hint="cs"/>
          <w:b/>
          <w:sz w:val="17"/>
          <w:szCs w:val="17"/>
          <w:rtl/>
        </w:rPr>
        <w:t>וסביר</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כאמור, בינואר 2016 עדכן שר הכלכלה את ההוראות והתיר עבודה נוספת בענף המזון, בהיקף של ארבע שעות ביום; ניתן להשליך מהתקנות על היקף שעות עבודה מקובל וסביר.</w:t>
      </w:r>
    </w:p>
    <w:p w:rsidR="006A0E07" w:rsidRPr="00B737AC" w:rsidP="00130247">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משרד מבקר המדינה בחן במועצות הדתיות שנבדקו את נתוני העסקתם של עובדי מועצות דתיות, לרבות מפקחי כשרות, המועסקים גם כמשגיחים. הביקורת התבססה על נתונים מפורטים שמסרו לו 93 מועצות דתיות.</w:t>
      </w:r>
    </w:p>
    <w:p w:rsidR="006A0E07" w:rsidRPr="00B737AC" w:rsidP="00F67971">
      <w:pPr>
        <w:pStyle w:val="RESHET"/>
        <w:rPr>
          <w:rtl/>
        </w:rPr>
      </w:pPr>
      <w:r w:rsidRPr="00B737AC">
        <w:rPr>
          <w:rFonts w:hint="cs"/>
          <w:rtl/>
        </w:rPr>
        <w:t>בביקורת</w:t>
      </w:r>
      <w:r w:rsidRPr="00B737AC">
        <w:rPr>
          <w:rtl/>
        </w:rPr>
        <w:t xml:space="preserve"> </w:t>
      </w:r>
      <w:r w:rsidRPr="00B737AC">
        <w:rPr>
          <w:rFonts w:hint="cs"/>
          <w:rtl/>
        </w:rPr>
        <w:t>במועצות</w:t>
      </w:r>
      <w:r w:rsidRPr="00B737AC">
        <w:rPr>
          <w:rtl/>
        </w:rPr>
        <w:t xml:space="preserve"> </w:t>
      </w:r>
      <w:r w:rsidRPr="00B737AC">
        <w:rPr>
          <w:rFonts w:hint="cs"/>
          <w:rtl/>
        </w:rPr>
        <w:t>הדתיות</w:t>
      </w:r>
      <w:r w:rsidRPr="00B737AC">
        <w:rPr>
          <w:rtl/>
        </w:rPr>
        <w:t xml:space="preserve"> </w:t>
      </w:r>
      <w:r w:rsidRPr="00B737AC">
        <w:rPr>
          <w:rFonts w:hint="cs"/>
          <w:rtl/>
        </w:rPr>
        <w:t>ירושלים</w:t>
      </w:r>
      <w:r w:rsidRPr="00B737AC">
        <w:rPr>
          <w:rtl/>
        </w:rPr>
        <w:t xml:space="preserve"> </w:t>
      </w:r>
      <w:r w:rsidRPr="00B737AC">
        <w:rPr>
          <w:rFonts w:hint="cs"/>
          <w:rtl/>
        </w:rPr>
        <w:t>ונתניה</w:t>
      </w:r>
      <w:r w:rsidRPr="00B737AC">
        <w:rPr>
          <w:rtl/>
        </w:rPr>
        <w:t xml:space="preserve"> נמצא שיעור גבוה של</w:t>
      </w:r>
      <w:r w:rsidRPr="00B737AC">
        <w:rPr>
          <w:rFonts w:hint="cs"/>
          <w:rtl/>
        </w:rPr>
        <w:t xml:space="preserve"> עובדים</w:t>
      </w:r>
      <w:r w:rsidRPr="00B737AC">
        <w:rPr>
          <w:rtl/>
        </w:rPr>
        <w:t xml:space="preserve"> </w:t>
      </w:r>
      <w:r w:rsidRPr="00B737AC">
        <w:rPr>
          <w:rFonts w:hint="cs"/>
          <w:rtl/>
        </w:rPr>
        <w:t>ומפקחים</w:t>
      </w:r>
      <w:r w:rsidRPr="00B737AC">
        <w:rPr>
          <w:rtl/>
        </w:rPr>
        <w:t xml:space="preserve"> </w:t>
      </w:r>
      <w:r w:rsidRPr="00B737AC">
        <w:rPr>
          <w:rFonts w:hint="cs"/>
          <w:rtl/>
        </w:rPr>
        <w:t>המועסקים</w:t>
      </w:r>
      <w:r w:rsidRPr="00B737AC">
        <w:rPr>
          <w:rtl/>
        </w:rPr>
        <w:t xml:space="preserve"> </w:t>
      </w:r>
      <w:r w:rsidRPr="00B737AC">
        <w:rPr>
          <w:rFonts w:hint="cs"/>
          <w:rtl/>
        </w:rPr>
        <w:t>גם</w:t>
      </w:r>
      <w:r w:rsidRPr="00B737AC">
        <w:rPr>
          <w:rtl/>
        </w:rPr>
        <w:t xml:space="preserve"> </w:t>
      </w:r>
      <w:r w:rsidRPr="00B737AC">
        <w:rPr>
          <w:rFonts w:hint="cs"/>
          <w:rtl/>
        </w:rPr>
        <w:t>כמשגיחי</w:t>
      </w:r>
      <w:r w:rsidRPr="00B737AC">
        <w:rPr>
          <w:rtl/>
        </w:rPr>
        <w:t xml:space="preserve"> </w:t>
      </w:r>
      <w:r w:rsidRPr="00B737AC">
        <w:rPr>
          <w:rFonts w:hint="cs"/>
          <w:rtl/>
        </w:rPr>
        <w:t>כשרות, וזאת</w:t>
      </w:r>
      <w:r w:rsidRPr="00B737AC">
        <w:rPr>
          <w:rtl/>
        </w:rPr>
        <w:t xml:space="preserve"> </w:t>
      </w:r>
      <w:r w:rsidRPr="00B737AC">
        <w:rPr>
          <w:rFonts w:hint="cs"/>
          <w:rtl/>
        </w:rPr>
        <w:t>ללא</w:t>
      </w:r>
      <w:r w:rsidRPr="00B737AC">
        <w:rPr>
          <w:rtl/>
        </w:rPr>
        <w:t xml:space="preserve"> </w:t>
      </w:r>
      <w:r w:rsidRPr="00B737AC">
        <w:rPr>
          <w:rFonts w:hint="cs"/>
          <w:rtl/>
        </w:rPr>
        <w:t xml:space="preserve">היתר ובהיקפי שעות רחבים, שלא ניתן לבצען. </w:t>
      </w:r>
      <w:r w:rsidRPr="00B737AC">
        <w:rPr>
          <w:rFonts w:hint="cs"/>
          <w:b/>
          <w:rtl/>
        </w:rPr>
        <w:t>המועצות הדתיות האלה לא פנו לשר הכלכלה כדי לקבל היתר עבור עובדיהם שיתיר להם לעבוד יותר מ-12 שעות ביממה, כנדרש.</w:t>
      </w:r>
      <w:r w:rsidRPr="00E2613F" w:rsidR="00E2613F">
        <w:rPr>
          <w:noProof/>
          <w:rtl/>
        </w:rPr>
        <w:t xml:space="preserve"> </w:t>
      </w:r>
      <w:r w:rsidRPr="0012789B" w:rsidR="00E2613F">
        <w:rPr>
          <w:noProof/>
          <w:rtl/>
          <w:lang w:eastAsia="en-US"/>
        </w:rPr>
        <mc:AlternateContent>
          <mc:Choice Requires="wps">
            <w:drawing>
              <wp:anchor distT="0" distB="0" distL="114300" distR="114300" simplePos="0" relativeHeight="251682816" behindDoc="1" locked="0" layoutInCell="1" allowOverlap="1">
                <wp:simplePos x="0" y="0"/>
                <wp:positionH relativeFrom="margin">
                  <wp:posOffset>-431800</wp:posOffset>
                </wp:positionH>
                <wp:positionV relativeFrom="margin">
                  <wp:align>top</wp:align>
                </wp:positionV>
                <wp:extent cx="1620000" cy="5385600"/>
                <wp:effectExtent l="0" t="0" r="0" b="5715"/>
                <wp:wrapNone/>
                <wp:docPr id="48"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85600"/>
                        </a:xfrm>
                        <a:prstGeom prst="rect">
                          <a:avLst/>
                        </a:prstGeom>
                        <a:noFill/>
                        <a:ln w="9525">
                          <a:noFill/>
                          <a:miter lim="800000"/>
                          <a:headEnd/>
                          <a:tailEnd/>
                        </a:ln>
                      </wps:spPr>
                      <wps:txbx>
                        <w:txbxContent>
                          <w:p w:rsidR="00D007E4" w:rsidRPr="00373C5D" w:rsidP="00E2613F">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47350347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6538009"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0D2C70" w:rsidP="00E2613F">
                            <w:pPr>
                              <w:spacing w:after="0" w:line="240" w:lineRule="auto"/>
                              <w:rPr>
                                <w:rFonts w:cs="Tahoma"/>
                                <w:color w:val="0B5294"/>
                                <w:spacing w:val="-4"/>
                                <w:sz w:val="24"/>
                                <w:szCs w:val="24"/>
                                <w:rtl/>
                                <w:cs/>
                              </w:rPr>
                            </w:pPr>
                            <w:r w:rsidRPr="00E2613F">
                              <w:rPr>
                                <w:rFonts w:cs="Tahoma" w:hint="eastAsia"/>
                                <w:color w:val="0B5294"/>
                                <w:spacing w:val="-4"/>
                                <w:sz w:val="24"/>
                                <w:szCs w:val="24"/>
                                <w:rtl/>
                              </w:rPr>
                              <w:t>בביקורת</w:t>
                            </w:r>
                            <w:r w:rsidRPr="00E2613F">
                              <w:rPr>
                                <w:rFonts w:cs="Tahoma"/>
                                <w:color w:val="0B5294"/>
                                <w:spacing w:val="-4"/>
                                <w:sz w:val="24"/>
                                <w:szCs w:val="24"/>
                                <w:rtl/>
                              </w:rPr>
                              <w:t xml:space="preserve"> </w:t>
                            </w:r>
                            <w:r w:rsidRPr="00E2613F">
                              <w:rPr>
                                <w:rFonts w:cs="Tahoma" w:hint="eastAsia"/>
                                <w:color w:val="0B5294"/>
                                <w:spacing w:val="-4"/>
                                <w:sz w:val="24"/>
                                <w:szCs w:val="24"/>
                                <w:rtl/>
                              </w:rPr>
                              <w:t>במועצות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ירושלים</w:t>
                            </w:r>
                            <w:r w:rsidRPr="00E2613F">
                              <w:rPr>
                                <w:rFonts w:cs="Tahoma"/>
                                <w:color w:val="0B5294"/>
                                <w:spacing w:val="-4"/>
                                <w:sz w:val="24"/>
                                <w:szCs w:val="24"/>
                                <w:rtl/>
                              </w:rPr>
                              <w:t xml:space="preserve"> </w:t>
                            </w:r>
                            <w:r w:rsidRPr="00E2613F">
                              <w:rPr>
                                <w:rFonts w:cs="Tahoma" w:hint="eastAsia"/>
                                <w:color w:val="0B5294"/>
                                <w:spacing w:val="-4"/>
                                <w:sz w:val="24"/>
                                <w:szCs w:val="24"/>
                                <w:rtl/>
                              </w:rPr>
                              <w:t>ונתניה</w:t>
                            </w:r>
                            <w:r w:rsidRPr="00E2613F">
                              <w:rPr>
                                <w:rFonts w:cs="Tahoma"/>
                                <w:color w:val="0B5294"/>
                                <w:spacing w:val="-4"/>
                                <w:sz w:val="24"/>
                                <w:szCs w:val="24"/>
                                <w:rtl/>
                              </w:rPr>
                              <w:t xml:space="preserve"> </w:t>
                            </w:r>
                            <w:r w:rsidRPr="00E2613F">
                              <w:rPr>
                                <w:rFonts w:cs="Tahoma" w:hint="eastAsia"/>
                                <w:color w:val="0B5294"/>
                                <w:spacing w:val="-4"/>
                                <w:sz w:val="24"/>
                                <w:szCs w:val="24"/>
                                <w:rtl/>
                              </w:rPr>
                              <w:t>נמצא</w:t>
                            </w:r>
                            <w:r w:rsidRPr="00E2613F">
                              <w:rPr>
                                <w:rFonts w:cs="Tahoma"/>
                                <w:color w:val="0B5294"/>
                                <w:spacing w:val="-4"/>
                                <w:sz w:val="24"/>
                                <w:szCs w:val="24"/>
                                <w:rtl/>
                              </w:rPr>
                              <w:t xml:space="preserve"> </w:t>
                            </w:r>
                            <w:r w:rsidRPr="00E2613F">
                              <w:rPr>
                                <w:rFonts w:cs="Tahoma" w:hint="eastAsia"/>
                                <w:color w:val="0B5294"/>
                                <w:spacing w:val="-4"/>
                                <w:sz w:val="24"/>
                                <w:szCs w:val="24"/>
                                <w:rtl/>
                              </w:rPr>
                              <w:t>שיעור</w:t>
                            </w:r>
                            <w:r w:rsidRPr="00E2613F">
                              <w:rPr>
                                <w:rFonts w:cs="Tahoma"/>
                                <w:color w:val="0B5294"/>
                                <w:spacing w:val="-4"/>
                                <w:sz w:val="24"/>
                                <w:szCs w:val="24"/>
                                <w:rtl/>
                              </w:rPr>
                              <w:t xml:space="preserve"> </w:t>
                            </w:r>
                            <w:r w:rsidRPr="00E2613F">
                              <w:rPr>
                                <w:rFonts w:cs="Tahoma" w:hint="eastAsia"/>
                                <w:color w:val="0B5294"/>
                                <w:spacing w:val="-4"/>
                                <w:sz w:val="24"/>
                                <w:szCs w:val="24"/>
                                <w:rtl/>
                              </w:rPr>
                              <w:t>גבוה</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עובדים</w:t>
                            </w:r>
                            <w:r w:rsidRPr="00E2613F">
                              <w:rPr>
                                <w:rFonts w:cs="Tahoma"/>
                                <w:color w:val="0B5294"/>
                                <w:spacing w:val="-4"/>
                                <w:sz w:val="24"/>
                                <w:szCs w:val="24"/>
                                <w:rtl/>
                              </w:rPr>
                              <w:t xml:space="preserve"> </w:t>
                            </w:r>
                            <w:r w:rsidRPr="00E2613F">
                              <w:rPr>
                                <w:rFonts w:cs="Tahoma" w:hint="eastAsia"/>
                                <w:color w:val="0B5294"/>
                                <w:spacing w:val="-4"/>
                                <w:sz w:val="24"/>
                                <w:szCs w:val="24"/>
                                <w:rtl/>
                              </w:rPr>
                              <w:t>ומפקחים</w:t>
                            </w:r>
                            <w:r w:rsidRPr="00E2613F">
                              <w:rPr>
                                <w:rFonts w:cs="Tahoma"/>
                                <w:color w:val="0B5294"/>
                                <w:spacing w:val="-4"/>
                                <w:sz w:val="24"/>
                                <w:szCs w:val="24"/>
                                <w:rtl/>
                              </w:rPr>
                              <w:t xml:space="preserve"> </w:t>
                            </w:r>
                            <w:r w:rsidRPr="00E2613F">
                              <w:rPr>
                                <w:rFonts w:cs="Tahoma" w:hint="eastAsia"/>
                                <w:color w:val="0B5294"/>
                                <w:spacing w:val="-4"/>
                                <w:sz w:val="24"/>
                                <w:szCs w:val="24"/>
                                <w:rtl/>
                              </w:rPr>
                              <w:t>המועסקים</w:t>
                            </w:r>
                            <w:r w:rsidRPr="00E2613F">
                              <w:rPr>
                                <w:rFonts w:cs="Tahoma"/>
                                <w:color w:val="0B5294"/>
                                <w:spacing w:val="-4"/>
                                <w:sz w:val="24"/>
                                <w:szCs w:val="24"/>
                                <w:rtl/>
                              </w:rPr>
                              <w:t xml:space="preserve"> </w:t>
                            </w:r>
                            <w:r w:rsidRPr="00E2613F">
                              <w:rPr>
                                <w:rFonts w:cs="Tahoma" w:hint="eastAsia"/>
                                <w:color w:val="0B5294"/>
                                <w:spacing w:val="-4"/>
                                <w:sz w:val="24"/>
                                <w:szCs w:val="24"/>
                                <w:rtl/>
                              </w:rPr>
                              <w:t>גם</w:t>
                            </w:r>
                            <w:r w:rsidRPr="00E2613F">
                              <w:rPr>
                                <w:rFonts w:cs="Tahoma"/>
                                <w:color w:val="0B5294"/>
                                <w:spacing w:val="-4"/>
                                <w:sz w:val="24"/>
                                <w:szCs w:val="24"/>
                                <w:rtl/>
                              </w:rPr>
                              <w:t xml:space="preserve"> </w:t>
                            </w:r>
                            <w:r w:rsidRPr="00E2613F">
                              <w:rPr>
                                <w:rFonts w:cs="Tahoma" w:hint="eastAsia"/>
                                <w:color w:val="0B5294"/>
                                <w:spacing w:val="-4"/>
                                <w:sz w:val="24"/>
                                <w:szCs w:val="24"/>
                                <w:rtl/>
                              </w:rPr>
                              <w:t>כמשגיחי</w:t>
                            </w:r>
                            <w:r w:rsidRPr="00E2613F">
                              <w:rPr>
                                <w:rFonts w:cs="Tahoma"/>
                                <w:color w:val="0B5294"/>
                                <w:spacing w:val="-4"/>
                                <w:sz w:val="24"/>
                                <w:szCs w:val="24"/>
                                <w:rtl/>
                              </w:rPr>
                              <w:t xml:space="preserve"> </w:t>
                            </w:r>
                            <w:r w:rsidRPr="00E2613F">
                              <w:rPr>
                                <w:rFonts w:cs="Tahoma" w:hint="eastAsia"/>
                                <w:color w:val="0B5294"/>
                                <w:spacing w:val="-4"/>
                                <w:sz w:val="24"/>
                                <w:szCs w:val="24"/>
                                <w:rtl/>
                              </w:rPr>
                              <w:t>כשרות</w:t>
                            </w:r>
                            <w:r w:rsidRPr="00E2613F">
                              <w:rPr>
                                <w:rFonts w:cs="Tahoma"/>
                                <w:color w:val="0B5294"/>
                                <w:spacing w:val="-4"/>
                                <w:sz w:val="24"/>
                                <w:szCs w:val="24"/>
                                <w:rtl/>
                              </w:rPr>
                              <w:t xml:space="preserve">, </w:t>
                            </w:r>
                            <w:r w:rsidRPr="00E2613F">
                              <w:rPr>
                                <w:rFonts w:cs="Tahoma" w:hint="eastAsia"/>
                                <w:color w:val="0B5294"/>
                                <w:spacing w:val="-4"/>
                                <w:sz w:val="24"/>
                                <w:szCs w:val="24"/>
                                <w:rtl/>
                              </w:rPr>
                              <w:t>וזאת</w:t>
                            </w:r>
                            <w:r w:rsidRPr="00E2613F">
                              <w:rPr>
                                <w:rFonts w:cs="Tahoma"/>
                                <w:color w:val="0B5294"/>
                                <w:spacing w:val="-4"/>
                                <w:sz w:val="24"/>
                                <w:szCs w:val="24"/>
                                <w:rtl/>
                              </w:rPr>
                              <w:t xml:space="preserve"> </w:t>
                            </w:r>
                            <w:r w:rsidRPr="00E2613F">
                              <w:rPr>
                                <w:rFonts w:cs="Tahoma" w:hint="eastAsia"/>
                                <w:color w:val="0B5294"/>
                                <w:spacing w:val="-4"/>
                                <w:sz w:val="24"/>
                                <w:szCs w:val="24"/>
                                <w:rtl/>
                              </w:rPr>
                              <w:t>ללא</w:t>
                            </w:r>
                            <w:r w:rsidRPr="00E2613F">
                              <w:rPr>
                                <w:rFonts w:cs="Tahoma"/>
                                <w:color w:val="0B5294"/>
                                <w:spacing w:val="-4"/>
                                <w:sz w:val="24"/>
                                <w:szCs w:val="24"/>
                                <w:rtl/>
                              </w:rPr>
                              <w:t xml:space="preserve"> </w:t>
                            </w:r>
                            <w:r w:rsidRPr="00E2613F">
                              <w:rPr>
                                <w:rFonts w:cs="Tahoma" w:hint="eastAsia"/>
                                <w:color w:val="0B5294"/>
                                <w:spacing w:val="-4"/>
                                <w:sz w:val="24"/>
                                <w:szCs w:val="24"/>
                                <w:rtl/>
                              </w:rPr>
                              <w:t>היתר</w:t>
                            </w:r>
                            <w:r w:rsidRPr="00E2613F">
                              <w:rPr>
                                <w:rFonts w:cs="Tahoma"/>
                                <w:color w:val="0B5294"/>
                                <w:spacing w:val="-4"/>
                                <w:sz w:val="24"/>
                                <w:szCs w:val="24"/>
                                <w:rtl/>
                              </w:rPr>
                              <w:t xml:space="preserve"> </w:t>
                            </w:r>
                            <w:r w:rsidRPr="00E2613F">
                              <w:rPr>
                                <w:rFonts w:cs="Tahoma" w:hint="eastAsia"/>
                                <w:color w:val="0B5294"/>
                                <w:spacing w:val="-4"/>
                                <w:sz w:val="24"/>
                                <w:szCs w:val="24"/>
                                <w:rtl/>
                              </w:rPr>
                              <w:t>ובהיקפי</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רחבים</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לבצען</w:t>
                            </w:r>
                            <w:r w:rsidRPr="000D2C70" w:rsidR="000D2C70">
                              <w:rPr>
                                <w:rFonts w:cs="Tahoma" w:hint="cs"/>
                                <w:color w:val="0B5294"/>
                                <w:spacing w:val="-4"/>
                                <w:sz w:val="24"/>
                                <w:szCs w:val="24"/>
                                <w:rtl/>
                                <w:cs/>
                              </w:rPr>
                              <w:t xml:space="preserve">. </w:t>
                            </w:r>
                            <w:r w:rsidRPr="000D2C70" w:rsidR="000D2C70">
                              <w:rPr>
                                <w:rFonts w:cs="Tahoma" w:hint="eastAsia"/>
                                <w:color w:val="0B5294"/>
                                <w:spacing w:val="-4"/>
                                <w:sz w:val="24"/>
                                <w:szCs w:val="24"/>
                                <w:rtl/>
                              </w:rPr>
                              <w:t>לנוכח</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היקף</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שעות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העבודה</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הנוספת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של</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עובדי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המועצות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הדתיות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כמשגיחי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כשרות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ספק</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רב</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אם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יכולים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למלא</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את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חובתם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כעובדי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המועצות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הדתיות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ובו</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זמנית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להיות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בכמה</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בתי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עסק</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לצורך</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השגחת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כשרות</w:t>
                            </w:r>
                          </w:p>
                          <w:p w:rsidR="00D007E4" w:rsidRPr="00373C5D" w:rsidP="00E2613F">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1510115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10743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3" type="#_x0000_t202" style="width:127.55pt;height:424.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32640" filled="f" stroked="f">
                <v:textbox>
                  <w:txbxContent>
                    <w:p w:rsidR="00D007E4" w:rsidRPr="00373C5D" w:rsidP="00E2613F">
                      <w:pPr>
                        <w:spacing w:line="240" w:lineRule="atLeast"/>
                        <w:rPr>
                          <w:rFonts w:cs="Tahoma"/>
                          <w:b/>
                          <w:bCs/>
                          <w:color w:val="0B5294"/>
                          <w:sz w:val="48"/>
                          <w:szCs w:val="48"/>
                          <w:rtl/>
                        </w:rPr>
                      </w:pPr>
                      <w:drawing>
                        <wp:inline distT="0" distB="0" distL="0" distR="0">
                          <wp:extent cx="311150" cy="256800"/>
                          <wp:effectExtent l="0" t="0" r="0" b="0"/>
                          <wp:docPr id="4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196380"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0D2C70" w:rsidP="00E2613F">
                      <w:pPr>
                        <w:spacing w:after="0" w:line="240" w:lineRule="auto"/>
                        <w:rPr>
                          <w:rFonts w:cs="Tahoma"/>
                          <w:color w:val="0B5294"/>
                          <w:spacing w:val="-4"/>
                          <w:sz w:val="24"/>
                          <w:szCs w:val="24"/>
                          <w:rtl/>
                          <w:cs/>
                        </w:rPr>
                      </w:pPr>
                      <w:r w:rsidRPr="00E2613F">
                        <w:rPr>
                          <w:rFonts w:cs="Tahoma" w:hint="eastAsia"/>
                          <w:color w:val="0B5294"/>
                          <w:spacing w:val="-4"/>
                          <w:sz w:val="24"/>
                          <w:szCs w:val="24"/>
                          <w:rtl/>
                        </w:rPr>
                        <w:t>בביקורת</w:t>
                      </w:r>
                      <w:r w:rsidRPr="00E2613F">
                        <w:rPr>
                          <w:rFonts w:cs="Tahoma"/>
                          <w:color w:val="0B5294"/>
                          <w:spacing w:val="-4"/>
                          <w:sz w:val="24"/>
                          <w:szCs w:val="24"/>
                          <w:rtl/>
                        </w:rPr>
                        <w:t xml:space="preserve"> </w:t>
                      </w:r>
                      <w:r w:rsidRPr="00E2613F">
                        <w:rPr>
                          <w:rFonts w:cs="Tahoma" w:hint="eastAsia"/>
                          <w:color w:val="0B5294"/>
                          <w:spacing w:val="-4"/>
                          <w:sz w:val="24"/>
                          <w:szCs w:val="24"/>
                          <w:rtl/>
                        </w:rPr>
                        <w:t>במועצות</w:t>
                      </w:r>
                      <w:r w:rsidRPr="00E2613F">
                        <w:rPr>
                          <w:rFonts w:cs="Tahoma"/>
                          <w:color w:val="0B5294"/>
                          <w:spacing w:val="-4"/>
                          <w:sz w:val="24"/>
                          <w:szCs w:val="24"/>
                          <w:rtl/>
                        </w:rPr>
                        <w:t xml:space="preserve"> </w:t>
                      </w:r>
                      <w:r w:rsidRPr="00E2613F">
                        <w:rPr>
                          <w:rFonts w:cs="Tahoma" w:hint="eastAsia"/>
                          <w:color w:val="0B5294"/>
                          <w:spacing w:val="-4"/>
                          <w:sz w:val="24"/>
                          <w:szCs w:val="24"/>
                          <w:rtl/>
                        </w:rPr>
                        <w:t>הדתיות</w:t>
                      </w:r>
                      <w:r w:rsidRPr="00E2613F">
                        <w:rPr>
                          <w:rFonts w:cs="Tahoma"/>
                          <w:color w:val="0B5294"/>
                          <w:spacing w:val="-4"/>
                          <w:sz w:val="24"/>
                          <w:szCs w:val="24"/>
                          <w:rtl/>
                        </w:rPr>
                        <w:t xml:space="preserve"> </w:t>
                      </w:r>
                      <w:r w:rsidRPr="00E2613F">
                        <w:rPr>
                          <w:rFonts w:cs="Tahoma" w:hint="eastAsia"/>
                          <w:color w:val="0B5294"/>
                          <w:spacing w:val="-4"/>
                          <w:sz w:val="24"/>
                          <w:szCs w:val="24"/>
                          <w:rtl/>
                        </w:rPr>
                        <w:t>ירושלים</w:t>
                      </w:r>
                      <w:r w:rsidRPr="00E2613F">
                        <w:rPr>
                          <w:rFonts w:cs="Tahoma"/>
                          <w:color w:val="0B5294"/>
                          <w:spacing w:val="-4"/>
                          <w:sz w:val="24"/>
                          <w:szCs w:val="24"/>
                          <w:rtl/>
                        </w:rPr>
                        <w:t xml:space="preserve"> </w:t>
                      </w:r>
                      <w:r w:rsidRPr="00E2613F">
                        <w:rPr>
                          <w:rFonts w:cs="Tahoma" w:hint="eastAsia"/>
                          <w:color w:val="0B5294"/>
                          <w:spacing w:val="-4"/>
                          <w:sz w:val="24"/>
                          <w:szCs w:val="24"/>
                          <w:rtl/>
                        </w:rPr>
                        <w:t>ונתניה</w:t>
                      </w:r>
                      <w:r w:rsidRPr="00E2613F">
                        <w:rPr>
                          <w:rFonts w:cs="Tahoma"/>
                          <w:color w:val="0B5294"/>
                          <w:spacing w:val="-4"/>
                          <w:sz w:val="24"/>
                          <w:szCs w:val="24"/>
                          <w:rtl/>
                        </w:rPr>
                        <w:t xml:space="preserve"> </w:t>
                      </w:r>
                      <w:r w:rsidRPr="00E2613F">
                        <w:rPr>
                          <w:rFonts w:cs="Tahoma" w:hint="eastAsia"/>
                          <w:color w:val="0B5294"/>
                          <w:spacing w:val="-4"/>
                          <w:sz w:val="24"/>
                          <w:szCs w:val="24"/>
                          <w:rtl/>
                        </w:rPr>
                        <w:t>נמצא</w:t>
                      </w:r>
                      <w:r w:rsidRPr="00E2613F">
                        <w:rPr>
                          <w:rFonts w:cs="Tahoma"/>
                          <w:color w:val="0B5294"/>
                          <w:spacing w:val="-4"/>
                          <w:sz w:val="24"/>
                          <w:szCs w:val="24"/>
                          <w:rtl/>
                        </w:rPr>
                        <w:t xml:space="preserve"> </w:t>
                      </w:r>
                      <w:r w:rsidRPr="00E2613F">
                        <w:rPr>
                          <w:rFonts w:cs="Tahoma" w:hint="eastAsia"/>
                          <w:color w:val="0B5294"/>
                          <w:spacing w:val="-4"/>
                          <w:sz w:val="24"/>
                          <w:szCs w:val="24"/>
                          <w:rtl/>
                        </w:rPr>
                        <w:t>שיעור</w:t>
                      </w:r>
                      <w:r w:rsidRPr="00E2613F">
                        <w:rPr>
                          <w:rFonts w:cs="Tahoma"/>
                          <w:color w:val="0B5294"/>
                          <w:spacing w:val="-4"/>
                          <w:sz w:val="24"/>
                          <w:szCs w:val="24"/>
                          <w:rtl/>
                        </w:rPr>
                        <w:t xml:space="preserve"> </w:t>
                      </w:r>
                      <w:r w:rsidRPr="00E2613F">
                        <w:rPr>
                          <w:rFonts w:cs="Tahoma" w:hint="eastAsia"/>
                          <w:color w:val="0B5294"/>
                          <w:spacing w:val="-4"/>
                          <w:sz w:val="24"/>
                          <w:szCs w:val="24"/>
                          <w:rtl/>
                        </w:rPr>
                        <w:t>גבוה</w:t>
                      </w:r>
                      <w:r w:rsidRPr="00E2613F">
                        <w:rPr>
                          <w:rFonts w:cs="Tahoma"/>
                          <w:color w:val="0B5294"/>
                          <w:spacing w:val="-4"/>
                          <w:sz w:val="24"/>
                          <w:szCs w:val="24"/>
                          <w:rtl/>
                        </w:rPr>
                        <w:t xml:space="preserve"> </w:t>
                      </w:r>
                      <w:r w:rsidRPr="00E2613F">
                        <w:rPr>
                          <w:rFonts w:cs="Tahoma" w:hint="eastAsia"/>
                          <w:color w:val="0B5294"/>
                          <w:spacing w:val="-4"/>
                          <w:sz w:val="24"/>
                          <w:szCs w:val="24"/>
                          <w:rtl/>
                        </w:rPr>
                        <w:t>של</w:t>
                      </w:r>
                      <w:r w:rsidRPr="00E2613F">
                        <w:rPr>
                          <w:rFonts w:cs="Tahoma"/>
                          <w:color w:val="0B5294"/>
                          <w:spacing w:val="-4"/>
                          <w:sz w:val="24"/>
                          <w:szCs w:val="24"/>
                          <w:rtl/>
                        </w:rPr>
                        <w:t xml:space="preserve"> </w:t>
                      </w:r>
                      <w:r w:rsidRPr="00E2613F">
                        <w:rPr>
                          <w:rFonts w:cs="Tahoma" w:hint="eastAsia"/>
                          <w:color w:val="0B5294"/>
                          <w:spacing w:val="-4"/>
                          <w:sz w:val="24"/>
                          <w:szCs w:val="24"/>
                          <w:rtl/>
                        </w:rPr>
                        <w:t>עובדים</w:t>
                      </w:r>
                      <w:r w:rsidRPr="00E2613F">
                        <w:rPr>
                          <w:rFonts w:cs="Tahoma"/>
                          <w:color w:val="0B5294"/>
                          <w:spacing w:val="-4"/>
                          <w:sz w:val="24"/>
                          <w:szCs w:val="24"/>
                          <w:rtl/>
                        </w:rPr>
                        <w:t xml:space="preserve"> </w:t>
                      </w:r>
                      <w:r w:rsidRPr="00E2613F">
                        <w:rPr>
                          <w:rFonts w:cs="Tahoma" w:hint="eastAsia"/>
                          <w:color w:val="0B5294"/>
                          <w:spacing w:val="-4"/>
                          <w:sz w:val="24"/>
                          <w:szCs w:val="24"/>
                          <w:rtl/>
                        </w:rPr>
                        <w:t>ומפקחים</w:t>
                      </w:r>
                      <w:r w:rsidRPr="00E2613F">
                        <w:rPr>
                          <w:rFonts w:cs="Tahoma"/>
                          <w:color w:val="0B5294"/>
                          <w:spacing w:val="-4"/>
                          <w:sz w:val="24"/>
                          <w:szCs w:val="24"/>
                          <w:rtl/>
                        </w:rPr>
                        <w:t xml:space="preserve"> </w:t>
                      </w:r>
                      <w:r w:rsidRPr="00E2613F">
                        <w:rPr>
                          <w:rFonts w:cs="Tahoma" w:hint="eastAsia"/>
                          <w:color w:val="0B5294"/>
                          <w:spacing w:val="-4"/>
                          <w:sz w:val="24"/>
                          <w:szCs w:val="24"/>
                          <w:rtl/>
                        </w:rPr>
                        <w:t>המועסקים</w:t>
                      </w:r>
                      <w:r w:rsidRPr="00E2613F">
                        <w:rPr>
                          <w:rFonts w:cs="Tahoma"/>
                          <w:color w:val="0B5294"/>
                          <w:spacing w:val="-4"/>
                          <w:sz w:val="24"/>
                          <w:szCs w:val="24"/>
                          <w:rtl/>
                        </w:rPr>
                        <w:t xml:space="preserve"> </w:t>
                      </w:r>
                      <w:r w:rsidRPr="00E2613F">
                        <w:rPr>
                          <w:rFonts w:cs="Tahoma" w:hint="eastAsia"/>
                          <w:color w:val="0B5294"/>
                          <w:spacing w:val="-4"/>
                          <w:sz w:val="24"/>
                          <w:szCs w:val="24"/>
                          <w:rtl/>
                        </w:rPr>
                        <w:t>גם</w:t>
                      </w:r>
                      <w:r w:rsidRPr="00E2613F">
                        <w:rPr>
                          <w:rFonts w:cs="Tahoma"/>
                          <w:color w:val="0B5294"/>
                          <w:spacing w:val="-4"/>
                          <w:sz w:val="24"/>
                          <w:szCs w:val="24"/>
                          <w:rtl/>
                        </w:rPr>
                        <w:t xml:space="preserve"> </w:t>
                      </w:r>
                      <w:r w:rsidRPr="00E2613F">
                        <w:rPr>
                          <w:rFonts w:cs="Tahoma" w:hint="eastAsia"/>
                          <w:color w:val="0B5294"/>
                          <w:spacing w:val="-4"/>
                          <w:sz w:val="24"/>
                          <w:szCs w:val="24"/>
                          <w:rtl/>
                        </w:rPr>
                        <w:t>כמשגיחי</w:t>
                      </w:r>
                      <w:r w:rsidRPr="00E2613F">
                        <w:rPr>
                          <w:rFonts w:cs="Tahoma"/>
                          <w:color w:val="0B5294"/>
                          <w:spacing w:val="-4"/>
                          <w:sz w:val="24"/>
                          <w:szCs w:val="24"/>
                          <w:rtl/>
                        </w:rPr>
                        <w:t xml:space="preserve"> </w:t>
                      </w:r>
                      <w:r w:rsidRPr="00E2613F">
                        <w:rPr>
                          <w:rFonts w:cs="Tahoma" w:hint="eastAsia"/>
                          <w:color w:val="0B5294"/>
                          <w:spacing w:val="-4"/>
                          <w:sz w:val="24"/>
                          <w:szCs w:val="24"/>
                          <w:rtl/>
                        </w:rPr>
                        <w:t>כשרות</w:t>
                      </w:r>
                      <w:r w:rsidRPr="00E2613F">
                        <w:rPr>
                          <w:rFonts w:cs="Tahoma"/>
                          <w:color w:val="0B5294"/>
                          <w:spacing w:val="-4"/>
                          <w:sz w:val="24"/>
                          <w:szCs w:val="24"/>
                          <w:rtl/>
                        </w:rPr>
                        <w:t xml:space="preserve">, </w:t>
                      </w:r>
                      <w:r w:rsidRPr="00E2613F">
                        <w:rPr>
                          <w:rFonts w:cs="Tahoma" w:hint="eastAsia"/>
                          <w:color w:val="0B5294"/>
                          <w:spacing w:val="-4"/>
                          <w:sz w:val="24"/>
                          <w:szCs w:val="24"/>
                          <w:rtl/>
                        </w:rPr>
                        <w:t>וזאת</w:t>
                      </w:r>
                      <w:r w:rsidRPr="00E2613F">
                        <w:rPr>
                          <w:rFonts w:cs="Tahoma"/>
                          <w:color w:val="0B5294"/>
                          <w:spacing w:val="-4"/>
                          <w:sz w:val="24"/>
                          <w:szCs w:val="24"/>
                          <w:rtl/>
                        </w:rPr>
                        <w:t xml:space="preserve"> </w:t>
                      </w:r>
                      <w:r w:rsidRPr="00E2613F">
                        <w:rPr>
                          <w:rFonts w:cs="Tahoma" w:hint="eastAsia"/>
                          <w:color w:val="0B5294"/>
                          <w:spacing w:val="-4"/>
                          <w:sz w:val="24"/>
                          <w:szCs w:val="24"/>
                          <w:rtl/>
                        </w:rPr>
                        <w:t>ללא</w:t>
                      </w:r>
                      <w:r w:rsidRPr="00E2613F">
                        <w:rPr>
                          <w:rFonts w:cs="Tahoma"/>
                          <w:color w:val="0B5294"/>
                          <w:spacing w:val="-4"/>
                          <w:sz w:val="24"/>
                          <w:szCs w:val="24"/>
                          <w:rtl/>
                        </w:rPr>
                        <w:t xml:space="preserve"> </w:t>
                      </w:r>
                      <w:r w:rsidRPr="00E2613F">
                        <w:rPr>
                          <w:rFonts w:cs="Tahoma" w:hint="eastAsia"/>
                          <w:color w:val="0B5294"/>
                          <w:spacing w:val="-4"/>
                          <w:sz w:val="24"/>
                          <w:szCs w:val="24"/>
                          <w:rtl/>
                        </w:rPr>
                        <w:t>היתר</w:t>
                      </w:r>
                      <w:r w:rsidRPr="00E2613F">
                        <w:rPr>
                          <w:rFonts w:cs="Tahoma"/>
                          <w:color w:val="0B5294"/>
                          <w:spacing w:val="-4"/>
                          <w:sz w:val="24"/>
                          <w:szCs w:val="24"/>
                          <w:rtl/>
                        </w:rPr>
                        <w:t xml:space="preserve"> </w:t>
                      </w:r>
                      <w:r w:rsidRPr="00E2613F">
                        <w:rPr>
                          <w:rFonts w:cs="Tahoma" w:hint="eastAsia"/>
                          <w:color w:val="0B5294"/>
                          <w:spacing w:val="-4"/>
                          <w:sz w:val="24"/>
                          <w:szCs w:val="24"/>
                          <w:rtl/>
                        </w:rPr>
                        <w:t>ובהיקפי</w:t>
                      </w:r>
                      <w:r w:rsidRPr="00E2613F">
                        <w:rPr>
                          <w:rFonts w:cs="Tahoma"/>
                          <w:color w:val="0B5294"/>
                          <w:spacing w:val="-4"/>
                          <w:sz w:val="24"/>
                          <w:szCs w:val="24"/>
                          <w:rtl/>
                        </w:rPr>
                        <w:t xml:space="preserve"> </w:t>
                      </w:r>
                      <w:r w:rsidRPr="00E2613F">
                        <w:rPr>
                          <w:rFonts w:cs="Tahoma" w:hint="eastAsia"/>
                          <w:color w:val="0B5294"/>
                          <w:spacing w:val="-4"/>
                          <w:sz w:val="24"/>
                          <w:szCs w:val="24"/>
                          <w:rtl/>
                        </w:rPr>
                        <w:t>שעות</w:t>
                      </w:r>
                      <w:r w:rsidRPr="00E2613F">
                        <w:rPr>
                          <w:rFonts w:cs="Tahoma"/>
                          <w:color w:val="0B5294"/>
                          <w:spacing w:val="-4"/>
                          <w:sz w:val="24"/>
                          <w:szCs w:val="24"/>
                          <w:rtl/>
                        </w:rPr>
                        <w:t xml:space="preserve"> </w:t>
                      </w:r>
                      <w:r w:rsidRPr="00E2613F">
                        <w:rPr>
                          <w:rFonts w:cs="Tahoma" w:hint="eastAsia"/>
                          <w:color w:val="0B5294"/>
                          <w:spacing w:val="-4"/>
                          <w:sz w:val="24"/>
                          <w:szCs w:val="24"/>
                          <w:rtl/>
                        </w:rPr>
                        <w:t>רחבים</w:t>
                      </w:r>
                      <w:r w:rsidRPr="00E2613F">
                        <w:rPr>
                          <w:rFonts w:cs="Tahoma"/>
                          <w:color w:val="0B5294"/>
                          <w:spacing w:val="-4"/>
                          <w:sz w:val="24"/>
                          <w:szCs w:val="24"/>
                          <w:rtl/>
                        </w:rPr>
                        <w:t xml:space="preserve">, </w:t>
                      </w:r>
                      <w:r w:rsidRPr="00E2613F">
                        <w:rPr>
                          <w:rFonts w:cs="Tahoma" w:hint="eastAsia"/>
                          <w:color w:val="0B5294"/>
                          <w:spacing w:val="-4"/>
                          <w:sz w:val="24"/>
                          <w:szCs w:val="24"/>
                          <w:rtl/>
                        </w:rPr>
                        <w:t>שלא</w:t>
                      </w:r>
                      <w:r w:rsidRPr="00E2613F">
                        <w:rPr>
                          <w:rFonts w:cs="Tahoma"/>
                          <w:color w:val="0B5294"/>
                          <w:spacing w:val="-4"/>
                          <w:sz w:val="24"/>
                          <w:szCs w:val="24"/>
                          <w:rtl/>
                        </w:rPr>
                        <w:t xml:space="preserve"> </w:t>
                      </w:r>
                      <w:r w:rsidRPr="00E2613F">
                        <w:rPr>
                          <w:rFonts w:cs="Tahoma" w:hint="eastAsia"/>
                          <w:color w:val="0B5294"/>
                          <w:spacing w:val="-4"/>
                          <w:sz w:val="24"/>
                          <w:szCs w:val="24"/>
                          <w:rtl/>
                        </w:rPr>
                        <w:t>ניתן</w:t>
                      </w:r>
                      <w:r w:rsidRPr="00E2613F">
                        <w:rPr>
                          <w:rFonts w:cs="Tahoma"/>
                          <w:color w:val="0B5294"/>
                          <w:spacing w:val="-4"/>
                          <w:sz w:val="24"/>
                          <w:szCs w:val="24"/>
                          <w:rtl/>
                        </w:rPr>
                        <w:t xml:space="preserve"> </w:t>
                      </w:r>
                      <w:r w:rsidRPr="00E2613F">
                        <w:rPr>
                          <w:rFonts w:cs="Tahoma" w:hint="eastAsia"/>
                          <w:color w:val="0B5294"/>
                          <w:spacing w:val="-4"/>
                          <w:sz w:val="24"/>
                          <w:szCs w:val="24"/>
                          <w:rtl/>
                        </w:rPr>
                        <w:t>לבצען</w:t>
                      </w:r>
                      <w:r w:rsidRPr="000D2C70" w:rsidR="000D2C70">
                        <w:rPr>
                          <w:rFonts w:cs="Tahoma" w:hint="cs"/>
                          <w:color w:val="0B5294"/>
                          <w:spacing w:val="-4"/>
                          <w:sz w:val="24"/>
                          <w:szCs w:val="24"/>
                          <w:rtl/>
                          <w:cs/>
                        </w:rPr>
                        <w:t xml:space="preserve">. </w:t>
                      </w:r>
                      <w:r w:rsidRPr="000D2C70" w:rsidR="000D2C70">
                        <w:rPr>
                          <w:rFonts w:cs="Tahoma" w:hint="eastAsia"/>
                          <w:color w:val="0B5294"/>
                          <w:spacing w:val="-4"/>
                          <w:sz w:val="24"/>
                          <w:szCs w:val="24"/>
                          <w:rtl/>
                        </w:rPr>
                        <w:t>לנוכח</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היקף</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שעות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העבודה</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הנוספת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של</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עובדי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המועצות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הדתיות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כמשגיחי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כשרות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ספק</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רב</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אם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יכולים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למלא</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את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חובתם</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כעובדי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המועצות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הדתיות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ובו</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זמנית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להיות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בכמה</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בתי</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עסק</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לצורך</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השגחת</w:t>
                      </w:r>
                      <w:r w:rsidRPr="000D2C70" w:rsidR="000D2C70">
                        <w:rPr>
                          <w:rFonts w:cs="Tahoma"/>
                          <w:color w:val="0B5294"/>
                          <w:spacing w:val="-4"/>
                          <w:sz w:val="24"/>
                          <w:szCs w:val="24"/>
                          <w:rtl/>
                        </w:rPr>
                        <w:t xml:space="preserve"> </w:t>
                      </w:r>
                      <w:r w:rsidRPr="000D2C70" w:rsidR="000D2C70">
                        <w:rPr>
                          <w:rFonts w:cs="Tahoma" w:hint="eastAsia"/>
                          <w:color w:val="0B5294"/>
                          <w:spacing w:val="-4"/>
                          <w:sz w:val="24"/>
                          <w:szCs w:val="24"/>
                          <w:rtl/>
                        </w:rPr>
                        <w:t>כשרות</w:t>
                      </w:r>
                    </w:p>
                    <w:p w:rsidR="00D007E4" w:rsidRPr="00373C5D" w:rsidP="00E2613F">
                      <w:pPr>
                        <w:spacing w:before="120" w:after="0" w:line="240" w:lineRule="atLeast"/>
                        <w:rPr>
                          <w:rFonts w:cs="Tahoma"/>
                          <w:b/>
                          <w:bCs/>
                          <w:color w:val="0B5294"/>
                          <w:sz w:val="48"/>
                          <w:szCs w:val="48"/>
                          <w:rtl/>
                        </w:rPr>
                      </w:pPr>
                      <w:drawing>
                        <wp:inline distT="0" distB="0" distL="0" distR="0">
                          <wp:extent cx="288000" cy="31337"/>
                          <wp:effectExtent l="0" t="0" r="0" b="6985"/>
                          <wp:docPr id="5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089973"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67971">
      <w:pPr>
        <w:pStyle w:val="RESHET"/>
        <w:rPr>
          <w:rtl/>
        </w:rPr>
      </w:pPr>
      <w:r w:rsidRPr="00B737AC">
        <w:rPr>
          <w:rFonts w:hint="cs"/>
          <w:rtl/>
        </w:rPr>
        <w:t xml:space="preserve">יצוין לחיוב כי המועצה הדתית תל אביב-יפו מסרה בתשובתה כי היא אינה מאפשרת למפקחים המועסקים על ידה לשמש גם משגיחי כשרות, וזאת מתוך תפיסה שעבודת ההשגחה עלולה להביא ומביאה לידי פגיעה באיכות עבודת המפקח ובסדרי העבודה </w:t>
      </w:r>
      <w:r w:rsidRPr="00B737AC">
        <w:rPr>
          <w:rFonts w:hint="cs"/>
          <w:rtl/>
        </w:rPr>
        <w:t>המינהלית</w:t>
      </w:r>
      <w:r w:rsidRPr="00B737AC">
        <w:rPr>
          <w:rFonts w:hint="cs"/>
          <w:rtl/>
        </w:rPr>
        <w:t xml:space="preserve"> במועצה הדתית.</w:t>
      </w:r>
    </w:p>
    <w:p w:rsidR="006A0E07" w:rsidRPr="00B737AC" w:rsidP="00F67971">
      <w:pPr>
        <w:pStyle w:val="RESHET"/>
        <w:rPr>
          <w:rtl/>
        </w:rPr>
      </w:pPr>
      <w:r w:rsidRPr="00B737AC">
        <w:rPr>
          <w:rFonts w:hint="cs"/>
          <w:rtl/>
        </w:rPr>
        <w:t>לנוכח היקף שעות העבודה הנוספת של עובדי המועצות הדתיות כמשגיחי כשרות ספק רב אם הם יכולים למלא את חובתם כעובדי המועצות הדתיות ובו זמנית להיות בכמה בתי עסק לצורך השגחת כשרות. מדובר בהיקף שעות עבודה בלתי מתקבל על הדעת ובקבלת תשלום מהמועצה הדתית ומבתי עסק עבור היקף שעות עבודה שאינן ניתנות לביצוע בפועל מדי יום</w:t>
      </w:r>
      <w:r w:rsidRPr="00B737AC">
        <w:rPr>
          <w:rtl/>
        </w:rPr>
        <w:t>.</w:t>
      </w:r>
      <w:r w:rsidRPr="00B737AC">
        <w:rPr>
          <w:rFonts w:hint="cs"/>
          <w:rtl/>
        </w:rPr>
        <w:t xml:space="preserve"> מכאן, עולה חשש לפיקוח רופף של המועצה הדתית על נוכחות עובדיה אם במועצה עצמה אם בבתי העסק </w:t>
      </w:r>
      <w:r w:rsidRPr="00B737AC">
        <w:rPr>
          <w:rFonts w:hint="cs"/>
          <w:rtl/>
        </w:rPr>
        <w:t>המושגחים</w:t>
      </w:r>
      <w:r w:rsidRPr="00B737AC">
        <w:rPr>
          <w:rFonts w:hint="cs"/>
          <w:rtl/>
        </w:rPr>
        <w:t>.</w:t>
      </w:r>
      <w:r w:rsidRPr="00B737AC">
        <w:rPr>
          <w:rtl/>
        </w:rPr>
        <w:t xml:space="preserve"> </w:t>
      </w:r>
      <w:r w:rsidRPr="00B737AC">
        <w:rPr>
          <w:rFonts w:hint="cs"/>
          <w:rtl/>
        </w:rPr>
        <w:t>במצב</w:t>
      </w:r>
      <w:r w:rsidRPr="00B737AC">
        <w:rPr>
          <w:rtl/>
        </w:rPr>
        <w:t xml:space="preserve"> </w:t>
      </w:r>
      <w:r w:rsidRPr="00B737AC">
        <w:rPr>
          <w:rFonts w:hint="cs"/>
          <w:rtl/>
        </w:rPr>
        <w:t>זה</w:t>
      </w:r>
      <w:r w:rsidRPr="00B737AC">
        <w:rPr>
          <w:rtl/>
        </w:rPr>
        <w:t xml:space="preserve"> </w:t>
      </w:r>
      <w:r w:rsidRPr="00B737AC">
        <w:rPr>
          <w:rFonts w:hint="cs"/>
          <w:rtl/>
        </w:rPr>
        <w:t>קיים</w:t>
      </w:r>
      <w:r w:rsidRPr="00B737AC">
        <w:rPr>
          <w:rtl/>
        </w:rPr>
        <w:t xml:space="preserve"> </w:t>
      </w:r>
      <w:r w:rsidRPr="00B737AC">
        <w:rPr>
          <w:rFonts w:hint="cs"/>
          <w:rtl/>
        </w:rPr>
        <w:t>ספק</w:t>
      </w:r>
      <w:r w:rsidRPr="00B737AC">
        <w:rPr>
          <w:rtl/>
        </w:rPr>
        <w:t xml:space="preserve"> </w:t>
      </w:r>
      <w:r w:rsidRPr="00B737AC">
        <w:rPr>
          <w:rFonts w:hint="cs"/>
          <w:rtl/>
        </w:rPr>
        <w:t>בדבר</w:t>
      </w:r>
      <w:r w:rsidRPr="00B737AC">
        <w:rPr>
          <w:rtl/>
        </w:rPr>
        <w:t xml:space="preserve"> </w:t>
      </w:r>
      <w:r w:rsidRPr="00B737AC">
        <w:rPr>
          <w:rFonts w:hint="cs"/>
          <w:rtl/>
        </w:rPr>
        <w:t>מצב</w:t>
      </w:r>
      <w:r w:rsidRPr="00B737AC">
        <w:rPr>
          <w:rtl/>
        </w:rPr>
        <w:t xml:space="preserve"> </w:t>
      </w:r>
      <w:r w:rsidRPr="00B737AC">
        <w:rPr>
          <w:rFonts w:hint="cs"/>
          <w:rtl/>
        </w:rPr>
        <w:t>הכשרות</w:t>
      </w:r>
      <w:r w:rsidRPr="00B737AC">
        <w:rPr>
          <w:rtl/>
        </w:rPr>
        <w:t xml:space="preserve"> </w:t>
      </w:r>
      <w:r w:rsidRPr="00B737AC">
        <w:rPr>
          <w:rFonts w:hint="cs"/>
          <w:rtl/>
        </w:rPr>
        <w:t>באותם</w:t>
      </w:r>
      <w:r w:rsidRPr="00B737AC">
        <w:rPr>
          <w:rtl/>
        </w:rPr>
        <w:t xml:space="preserve"> </w:t>
      </w:r>
      <w:r w:rsidRPr="00B737AC">
        <w:rPr>
          <w:rFonts w:hint="cs"/>
          <w:rtl/>
        </w:rPr>
        <w:t>בתי עסק</w:t>
      </w:r>
      <w:r w:rsidRPr="00B737AC">
        <w:rPr>
          <w:rtl/>
        </w:rPr>
        <w:t xml:space="preserve"> </w:t>
      </w:r>
      <w:r w:rsidRPr="00B737AC">
        <w:rPr>
          <w:rFonts w:hint="cs"/>
          <w:rtl/>
        </w:rPr>
        <w:t>מושגחים</w:t>
      </w:r>
      <w:r w:rsidRPr="00B737AC">
        <w:rPr>
          <w:rtl/>
        </w:rPr>
        <w:t xml:space="preserve">, </w:t>
      </w:r>
      <w:r w:rsidRPr="00B737AC">
        <w:rPr>
          <w:rFonts w:hint="cs"/>
          <w:rtl/>
        </w:rPr>
        <w:t>העלול</w:t>
      </w:r>
      <w:r w:rsidRPr="00B737AC">
        <w:rPr>
          <w:rtl/>
        </w:rPr>
        <w:t xml:space="preserve"> </w:t>
      </w:r>
      <w:r w:rsidRPr="00B737AC">
        <w:rPr>
          <w:rFonts w:hint="cs"/>
          <w:rtl/>
        </w:rPr>
        <w:t>לפגוע</w:t>
      </w:r>
      <w:r w:rsidRPr="00B737AC">
        <w:rPr>
          <w:rtl/>
        </w:rPr>
        <w:t xml:space="preserve"> </w:t>
      </w:r>
      <w:r w:rsidRPr="00B737AC">
        <w:rPr>
          <w:rFonts w:hint="cs"/>
          <w:rtl/>
        </w:rPr>
        <w:t>באמון</w:t>
      </w:r>
      <w:r w:rsidRPr="00B737AC">
        <w:rPr>
          <w:rtl/>
        </w:rPr>
        <w:t xml:space="preserve"> </w:t>
      </w:r>
      <w:r w:rsidRPr="00B737AC">
        <w:rPr>
          <w:rFonts w:hint="cs"/>
          <w:rtl/>
        </w:rPr>
        <w:t>הציבור</w:t>
      </w:r>
      <w:r w:rsidRPr="00B737AC">
        <w:rPr>
          <w:rtl/>
        </w:rPr>
        <w:t xml:space="preserve"> </w:t>
      </w:r>
      <w:r w:rsidRPr="00B737AC">
        <w:rPr>
          <w:rFonts w:hint="cs"/>
          <w:rtl/>
        </w:rPr>
        <w:t>באותם</w:t>
      </w:r>
      <w:r w:rsidRPr="00B737AC">
        <w:rPr>
          <w:rtl/>
        </w:rPr>
        <w:t xml:space="preserve"> </w:t>
      </w:r>
      <w:r w:rsidRPr="00B737AC">
        <w:rPr>
          <w:rFonts w:hint="cs"/>
          <w:rtl/>
        </w:rPr>
        <w:t>בתי</w:t>
      </w:r>
      <w:r w:rsidRPr="00B737AC">
        <w:rPr>
          <w:rtl/>
        </w:rPr>
        <w:t xml:space="preserve"> </w:t>
      </w:r>
      <w:r w:rsidRPr="00B737AC">
        <w:rPr>
          <w:rFonts w:hint="cs"/>
          <w:rtl/>
        </w:rPr>
        <w:t>עסק</w:t>
      </w:r>
      <w:r w:rsidRPr="00B737AC">
        <w:rPr>
          <w:rtl/>
        </w:rPr>
        <w:t xml:space="preserve"> </w:t>
      </w:r>
      <w:r w:rsidRPr="00B737AC">
        <w:rPr>
          <w:rFonts w:hint="cs"/>
          <w:rtl/>
        </w:rPr>
        <w:t>ובמועצה</w:t>
      </w:r>
      <w:r w:rsidRPr="00B737AC">
        <w:rPr>
          <w:rtl/>
        </w:rPr>
        <w:t xml:space="preserve"> </w:t>
      </w:r>
      <w:r w:rsidRPr="00B737AC">
        <w:rPr>
          <w:rFonts w:hint="cs"/>
          <w:rtl/>
        </w:rPr>
        <w:t>הדתית</w:t>
      </w:r>
      <w:r w:rsidRPr="00B737AC">
        <w:rPr>
          <w:rtl/>
        </w:rPr>
        <w:t>.</w:t>
      </w:r>
    </w:p>
    <w:p w:rsidR="006A0E07" w:rsidRPr="00B737AC" w:rsidP="00B737AC">
      <w:pPr>
        <w:spacing w:line="240" w:lineRule="exact"/>
        <w:ind w:right="2268"/>
        <w:jc w:val="both"/>
        <w:rPr>
          <w:rFonts w:ascii="Tahoma" w:hAnsi="Tahoma" w:cs="Tahoma"/>
          <w:b/>
          <w:bCs/>
          <w:sz w:val="17"/>
          <w:szCs w:val="17"/>
          <w:rtl/>
        </w:rPr>
      </w:pPr>
    </w:p>
    <w:p w:rsidR="006A0E07" w:rsidRPr="00825EBA" w:rsidP="00B737AC">
      <w:pPr>
        <w:pStyle w:val="KOT5"/>
        <w:rPr>
          <w:rtl/>
        </w:rPr>
      </w:pPr>
      <w:bookmarkStart w:id="81" w:name="_Toc474826289"/>
      <w:r w:rsidRPr="00825EBA">
        <w:rPr>
          <w:rFonts w:hint="cs"/>
          <w:rtl/>
        </w:rPr>
        <w:t>המועצה</w:t>
      </w:r>
      <w:r w:rsidRPr="00825EBA">
        <w:rPr>
          <w:rtl/>
        </w:rPr>
        <w:t xml:space="preserve"> הדתית ירושלים</w:t>
      </w:r>
      <w:bookmarkEnd w:id="81"/>
    </w:p>
    <w:p w:rsidR="006A0E07" w:rsidRPr="00B737AC" w:rsidP="00F67971">
      <w:pPr>
        <w:pStyle w:val="RESHET"/>
        <w:rPr>
          <w:rtl/>
        </w:rPr>
      </w:pPr>
      <w:r w:rsidRPr="00B737AC">
        <w:rPr>
          <w:rtl/>
        </w:rPr>
        <w:t xml:space="preserve">23 מתוך 56 </w:t>
      </w:r>
      <w:r w:rsidRPr="00B737AC">
        <w:rPr>
          <w:rFonts w:hint="cs"/>
          <w:rtl/>
        </w:rPr>
        <w:t>העובדים</w:t>
      </w:r>
      <w:r w:rsidRPr="00B737AC">
        <w:rPr>
          <w:rtl/>
        </w:rPr>
        <w:t xml:space="preserve"> (41%) </w:t>
      </w:r>
      <w:r w:rsidRPr="00B737AC">
        <w:rPr>
          <w:rFonts w:hint="cs"/>
          <w:rtl/>
        </w:rPr>
        <w:t>במטה</w:t>
      </w:r>
      <w:r w:rsidRPr="00B737AC">
        <w:rPr>
          <w:rtl/>
        </w:rPr>
        <w:t xml:space="preserve"> </w:t>
      </w:r>
      <w:r w:rsidRPr="00B737AC">
        <w:rPr>
          <w:rFonts w:hint="cs"/>
          <w:rtl/>
        </w:rPr>
        <w:t>המועצה</w:t>
      </w:r>
      <w:r w:rsidRPr="00B737AC">
        <w:rPr>
          <w:rtl/>
        </w:rPr>
        <w:t xml:space="preserve"> הדתית ירושלים</w:t>
      </w:r>
      <w:r>
        <w:rPr>
          <w:rStyle w:val="FootnoteReference0"/>
          <w:rtl/>
        </w:rPr>
        <w:footnoteReference w:id="42"/>
      </w:r>
      <w:r w:rsidRPr="00B737AC">
        <w:rPr>
          <w:rtl/>
        </w:rPr>
        <w:t xml:space="preserve"> </w:t>
      </w:r>
      <w:r w:rsidRPr="00B737AC">
        <w:rPr>
          <w:rFonts w:hint="cs"/>
          <w:rtl/>
        </w:rPr>
        <w:t>משמשים</w:t>
      </w:r>
      <w:r w:rsidRPr="00B737AC">
        <w:rPr>
          <w:rtl/>
        </w:rPr>
        <w:t xml:space="preserve"> </w:t>
      </w:r>
      <w:r w:rsidRPr="00B737AC">
        <w:rPr>
          <w:rFonts w:hint="cs"/>
          <w:rtl/>
        </w:rPr>
        <w:t>גם</w:t>
      </w:r>
      <w:r w:rsidRPr="00B737AC">
        <w:rPr>
          <w:rtl/>
        </w:rPr>
        <w:t xml:space="preserve"> </w:t>
      </w:r>
      <w:r w:rsidRPr="00B737AC">
        <w:rPr>
          <w:rFonts w:hint="cs"/>
          <w:rtl/>
        </w:rPr>
        <w:t>בתפקיד</w:t>
      </w:r>
      <w:r w:rsidRPr="00B737AC">
        <w:rPr>
          <w:rtl/>
        </w:rPr>
        <w:t xml:space="preserve"> </w:t>
      </w:r>
      <w:r w:rsidRPr="00B737AC">
        <w:rPr>
          <w:rFonts w:hint="cs"/>
          <w:rtl/>
        </w:rPr>
        <w:t>משגיח</w:t>
      </w:r>
      <w:r w:rsidRPr="00B737AC">
        <w:rPr>
          <w:rtl/>
        </w:rPr>
        <w:t xml:space="preserve"> </w:t>
      </w:r>
      <w:r w:rsidRPr="00B737AC">
        <w:rPr>
          <w:rFonts w:hint="cs"/>
          <w:rtl/>
        </w:rPr>
        <w:t>כשרות</w:t>
      </w:r>
      <w:r w:rsidRPr="00B737AC">
        <w:rPr>
          <w:rtl/>
        </w:rPr>
        <w:t xml:space="preserve">, </w:t>
      </w:r>
      <w:r w:rsidRPr="00B737AC">
        <w:rPr>
          <w:rFonts w:hint="cs"/>
          <w:rtl/>
        </w:rPr>
        <w:t>נוסף</w:t>
      </w:r>
      <w:r w:rsidRPr="00B737AC">
        <w:rPr>
          <w:rtl/>
        </w:rPr>
        <w:t xml:space="preserve"> </w:t>
      </w:r>
      <w:r w:rsidRPr="00B737AC">
        <w:rPr>
          <w:rFonts w:hint="cs"/>
          <w:rtl/>
        </w:rPr>
        <w:t>לתפקידם</w:t>
      </w:r>
      <w:r w:rsidRPr="00B737AC">
        <w:rPr>
          <w:rtl/>
        </w:rPr>
        <w:t xml:space="preserve"> </w:t>
      </w:r>
      <w:r w:rsidRPr="00B737AC">
        <w:rPr>
          <w:rFonts w:hint="cs"/>
          <w:rtl/>
        </w:rPr>
        <w:t>במטה</w:t>
      </w:r>
      <w:r w:rsidRPr="00B737AC">
        <w:rPr>
          <w:rtl/>
        </w:rPr>
        <w:t xml:space="preserve">, </w:t>
      </w:r>
      <w:r w:rsidRPr="00B737AC">
        <w:rPr>
          <w:rFonts w:hint="cs"/>
          <w:rtl/>
        </w:rPr>
        <w:t>וזאת</w:t>
      </w:r>
      <w:r w:rsidRPr="00B737AC">
        <w:rPr>
          <w:rtl/>
        </w:rPr>
        <w:t xml:space="preserve"> </w:t>
      </w:r>
      <w:r w:rsidRPr="00B737AC">
        <w:rPr>
          <w:rFonts w:hint="cs"/>
          <w:rtl/>
        </w:rPr>
        <w:t>ללא</w:t>
      </w:r>
      <w:r w:rsidRPr="00B737AC">
        <w:rPr>
          <w:rtl/>
        </w:rPr>
        <w:t xml:space="preserve"> </w:t>
      </w:r>
      <w:r w:rsidRPr="00B737AC">
        <w:rPr>
          <w:rFonts w:hint="cs"/>
          <w:rtl/>
        </w:rPr>
        <w:t>היתר</w:t>
      </w:r>
      <w:r w:rsidRPr="00B737AC">
        <w:rPr>
          <w:rtl/>
        </w:rPr>
        <w:t xml:space="preserve"> </w:t>
      </w:r>
      <w:r w:rsidRPr="00B737AC">
        <w:rPr>
          <w:rFonts w:hint="cs"/>
          <w:rtl/>
        </w:rPr>
        <w:t>כנדרש</w:t>
      </w:r>
      <w:r w:rsidRPr="00B737AC">
        <w:rPr>
          <w:rtl/>
        </w:rPr>
        <w:t xml:space="preserve"> </w:t>
      </w:r>
      <w:r w:rsidRPr="00B737AC">
        <w:rPr>
          <w:rFonts w:hint="cs"/>
          <w:rtl/>
        </w:rPr>
        <w:t>בנוהל</w:t>
      </w:r>
      <w:r w:rsidRPr="00B737AC">
        <w:rPr>
          <w:rtl/>
        </w:rPr>
        <w:t xml:space="preserve">; </w:t>
      </w:r>
      <w:r w:rsidRPr="00B737AC">
        <w:rPr>
          <w:rFonts w:hint="cs"/>
          <w:rtl/>
        </w:rPr>
        <w:t>16 מתוכם הם מנהלים, מפקחים ומזכיר מחלקת הכשרות, דהיינו בעלי תפקידים שעל פי הנוהל נאסר עליהם לשמש משגיחים.</w:t>
      </w:r>
    </w:p>
    <w:p w:rsidR="00F67971" w:rsidP="00F67971">
      <w:pPr>
        <w:pStyle w:val="RESHET"/>
        <w:rPr>
          <w:rtl/>
        </w:rPr>
      </w:pPr>
      <w:r w:rsidRPr="00B737AC">
        <w:rPr>
          <w:rStyle w:val="Heading7Char"/>
          <w:rFonts w:ascii="Tahoma" w:hAnsi="Tahoma" w:cs="Tahoma" w:hint="eastAsia"/>
          <w:sz w:val="17"/>
          <w:szCs w:val="17"/>
          <w:rtl/>
        </w:rPr>
        <w:t>העסקתם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מפקחים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ומנהלים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העובדים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באגף</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ירושלים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כמשגיחים</w:t>
      </w:r>
      <w:r w:rsidRPr="00B737AC">
        <w:rPr>
          <w:rStyle w:val="Heading7Char"/>
          <w:rFonts w:ascii="Tahoma" w:hAnsi="Tahoma" w:cs="Tahoma"/>
          <w:sz w:val="17"/>
          <w:szCs w:val="17"/>
          <w:rtl/>
        </w:rPr>
        <w:t xml:space="preserve">: </w:t>
      </w:r>
      <w:r w:rsidRPr="00B737AC">
        <w:rPr>
          <w:rFonts w:hint="cs"/>
          <w:rtl/>
        </w:rPr>
        <w:t>11 מתוך 16 המנהלים והמפקחים במחלקת בתי עסק ובתי אוכל באגף הכשרות במועצה הדתית ירושלים מועסקים גם כמשגיחים</w:t>
      </w:r>
      <w:r w:rsidRPr="00B737AC">
        <w:rPr>
          <w:rtl/>
        </w:rPr>
        <w:t xml:space="preserve"> </w:t>
      </w:r>
      <w:r w:rsidRPr="00B737AC">
        <w:rPr>
          <w:rFonts w:hint="cs"/>
          <w:rtl/>
        </w:rPr>
        <w:t>בהיקף</w:t>
      </w:r>
      <w:r w:rsidRPr="00B737AC">
        <w:rPr>
          <w:rtl/>
        </w:rPr>
        <w:t xml:space="preserve"> </w:t>
      </w:r>
      <w:r w:rsidRPr="00B737AC">
        <w:rPr>
          <w:rFonts w:hint="cs"/>
          <w:rtl/>
        </w:rPr>
        <w:t>של</w:t>
      </w:r>
      <w:r w:rsidRPr="00B737AC">
        <w:rPr>
          <w:rtl/>
        </w:rPr>
        <w:t xml:space="preserve"> 16-1 </w:t>
      </w:r>
      <w:r w:rsidRPr="00B737AC">
        <w:rPr>
          <w:rFonts w:hint="cs"/>
          <w:rtl/>
        </w:rPr>
        <w:t>שעות</w:t>
      </w:r>
      <w:r w:rsidRPr="00B737AC">
        <w:rPr>
          <w:rtl/>
        </w:rPr>
        <w:t xml:space="preserve"> </w:t>
      </w:r>
      <w:r w:rsidRPr="00B737AC">
        <w:rPr>
          <w:rFonts w:hint="cs"/>
          <w:rtl/>
        </w:rPr>
        <w:t>מדי</w:t>
      </w:r>
      <w:r w:rsidRPr="00B737AC">
        <w:rPr>
          <w:rtl/>
        </w:rPr>
        <w:t xml:space="preserve"> </w:t>
      </w:r>
      <w:r w:rsidRPr="00B737AC">
        <w:rPr>
          <w:rFonts w:hint="cs"/>
          <w:rtl/>
        </w:rPr>
        <w:t>יום, נוסף לתפקידם במשרה מלאה כמנהלים ומפקחים באגף</w:t>
      </w:r>
      <w:r w:rsidRPr="00B737AC">
        <w:rPr>
          <w:rtl/>
        </w:rPr>
        <w:t xml:space="preserve">; </w:t>
      </w:r>
      <w:r w:rsidRPr="00B737AC">
        <w:rPr>
          <w:rFonts w:hint="cs"/>
          <w:rtl/>
        </w:rPr>
        <w:t>יוצא</w:t>
      </w:r>
      <w:r w:rsidRPr="00B737AC">
        <w:rPr>
          <w:rtl/>
        </w:rPr>
        <w:t xml:space="preserve"> </w:t>
      </w:r>
      <w:r w:rsidRPr="00B737AC">
        <w:rPr>
          <w:rFonts w:hint="cs"/>
          <w:rtl/>
        </w:rPr>
        <w:t>אפוא</w:t>
      </w:r>
      <w:r w:rsidRPr="00B737AC">
        <w:rPr>
          <w:rtl/>
        </w:rPr>
        <w:t xml:space="preserve"> </w:t>
      </w:r>
      <w:r w:rsidRPr="00B737AC">
        <w:rPr>
          <w:rFonts w:hint="cs"/>
          <w:rtl/>
        </w:rPr>
        <w:t>שההיקף</w:t>
      </w:r>
      <w:r w:rsidRPr="00B737AC">
        <w:rPr>
          <w:rtl/>
        </w:rPr>
        <w:t xml:space="preserve"> </w:t>
      </w:r>
      <w:r w:rsidRPr="00B737AC">
        <w:rPr>
          <w:rFonts w:hint="cs"/>
          <w:rtl/>
        </w:rPr>
        <w:t>המצטבר</w:t>
      </w:r>
      <w:r w:rsidRPr="00B737AC">
        <w:rPr>
          <w:rtl/>
        </w:rPr>
        <w:t xml:space="preserve"> </w:t>
      </w:r>
      <w:r w:rsidRPr="00B737AC">
        <w:rPr>
          <w:rFonts w:hint="cs"/>
          <w:rtl/>
        </w:rPr>
        <w:t>של</w:t>
      </w:r>
      <w:r w:rsidRPr="00B737AC">
        <w:rPr>
          <w:rtl/>
        </w:rPr>
        <w:t xml:space="preserve"> </w:t>
      </w:r>
      <w:r w:rsidRPr="00B737AC">
        <w:rPr>
          <w:rFonts w:hint="cs"/>
          <w:rtl/>
        </w:rPr>
        <w:t>העסקת</w:t>
      </w:r>
      <w:r w:rsidRPr="00B737AC">
        <w:rPr>
          <w:rtl/>
        </w:rPr>
        <w:t xml:space="preserve"> </w:t>
      </w:r>
      <w:r w:rsidRPr="00B737AC">
        <w:rPr>
          <w:rFonts w:hint="cs"/>
          <w:rtl/>
        </w:rPr>
        <w:t>כל</w:t>
      </w:r>
      <w:r w:rsidRPr="00B737AC">
        <w:rPr>
          <w:rtl/>
        </w:rPr>
        <w:t xml:space="preserve"> </w:t>
      </w:r>
      <w:r w:rsidRPr="00B737AC">
        <w:rPr>
          <w:rFonts w:hint="cs"/>
          <w:rtl/>
        </w:rPr>
        <w:t>אחד</w:t>
      </w:r>
      <w:r w:rsidRPr="00B737AC">
        <w:rPr>
          <w:rtl/>
        </w:rPr>
        <w:t xml:space="preserve"> </w:t>
      </w:r>
      <w:r w:rsidRPr="00B737AC">
        <w:rPr>
          <w:rFonts w:hint="cs"/>
          <w:rtl/>
        </w:rPr>
        <w:t>מהם</w:t>
      </w:r>
      <w:r w:rsidRPr="00B737AC">
        <w:rPr>
          <w:rtl/>
        </w:rPr>
        <w:t xml:space="preserve"> </w:t>
      </w:r>
      <w:r w:rsidRPr="00B737AC">
        <w:rPr>
          <w:rFonts w:hint="cs"/>
          <w:rtl/>
        </w:rPr>
        <w:t>כמפקח</w:t>
      </w:r>
      <w:r w:rsidRPr="00B737AC">
        <w:rPr>
          <w:rtl/>
        </w:rPr>
        <w:t xml:space="preserve"> </w:t>
      </w:r>
      <w:r w:rsidRPr="00B737AC">
        <w:rPr>
          <w:rFonts w:hint="cs"/>
          <w:rtl/>
        </w:rPr>
        <w:t>וכמשגיח</w:t>
      </w:r>
      <w:r w:rsidRPr="00B737AC">
        <w:rPr>
          <w:rtl/>
        </w:rPr>
        <w:t xml:space="preserve"> </w:t>
      </w:r>
      <w:r w:rsidRPr="00B737AC">
        <w:rPr>
          <w:rFonts w:hint="cs"/>
          <w:rtl/>
        </w:rPr>
        <w:t>גם</w:t>
      </w:r>
      <w:r w:rsidRPr="00B737AC">
        <w:rPr>
          <w:rtl/>
        </w:rPr>
        <w:t xml:space="preserve"> </w:t>
      </w:r>
      <w:r w:rsidRPr="00B737AC">
        <w:rPr>
          <w:rFonts w:hint="cs"/>
          <w:rtl/>
        </w:rPr>
        <w:t>יחד</w:t>
      </w:r>
      <w:r w:rsidRPr="00B737AC">
        <w:rPr>
          <w:rtl/>
        </w:rPr>
        <w:t xml:space="preserve"> </w:t>
      </w:r>
      <w:r w:rsidRPr="00B737AC">
        <w:rPr>
          <w:rFonts w:hint="cs"/>
          <w:rtl/>
        </w:rPr>
        <w:t>הוא</w:t>
      </w:r>
      <w:r w:rsidRPr="00B737AC">
        <w:rPr>
          <w:rtl/>
        </w:rPr>
        <w:t xml:space="preserve"> 24-9 </w:t>
      </w:r>
      <w:r w:rsidRPr="00B737AC">
        <w:rPr>
          <w:rFonts w:hint="cs"/>
          <w:rtl/>
        </w:rPr>
        <w:t>שעות</w:t>
      </w:r>
      <w:r w:rsidRPr="00B737AC">
        <w:rPr>
          <w:rtl/>
        </w:rPr>
        <w:t xml:space="preserve"> </w:t>
      </w:r>
      <w:r w:rsidRPr="00B737AC">
        <w:rPr>
          <w:rFonts w:hint="cs"/>
          <w:rtl/>
        </w:rPr>
        <w:t>מדי</w:t>
      </w:r>
      <w:r w:rsidRPr="00B737AC">
        <w:rPr>
          <w:rtl/>
        </w:rPr>
        <w:t xml:space="preserve"> </w:t>
      </w:r>
      <w:r w:rsidRPr="00B737AC">
        <w:rPr>
          <w:rFonts w:hint="cs"/>
          <w:rtl/>
        </w:rPr>
        <w:t>יום</w:t>
      </w:r>
      <w:r w:rsidRPr="00B737AC">
        <w:rPr>
          <w:rtl/>
        </w:rPr>
        <w:t xml:space="preserve">. </w:t>
      </w:r>
      <w:r w:rsidRPr="00B737AC">
        <w:rPr>
          <w:rFonts w:hint="cs"/>
          <w:rtl/>
        </w:rPr>
        <w:t>יתרה מכך, נמצא</w:t>
      </w:r>
      <w:r w:rsidRPr="00B737AC">
        <w:rPr>
          <w:rtl/>
        </w:rPr>
        <w:t xml:space="preserve"> שהיקף שעות ההשגחה של</w:t>
      </w:r>
      <w:r w:rsidRPr="00B737AC">
        <w:rPr>
          <w:rFonts w:hint="cs"/>
          <w:rtl/>
        </w:rPr>
        <w:t xml:space="preserve"> 7 מתוך 11 המפקחים והמנהלים האמורים רחב</w:t>
      </w:r>
      <w:r w:rsidRPr="00B737AC">
        <w:rPr>
          <w:rtl/>
        </w:rPr>
        <w:t xml:space="preserve"> מא</w:t>
      </w:r>
      <w:r w:rsidRPr="00B737AC">
        <w:rPr>
          <w:rFonts w:hint="cs"/>
          <w:rtl/>
        </w:rPr>
        <w:t>ו</w:t>
      </w:r>
      <w:r w:rsidRPr="00B737AC">
        <w:rPr>
          <w:rtl/>
        </w:rPr>
        <w:t>ד</w:t>
      </w:r>
      <w:r w:rsidRPr="00B737AC">
        <w:rPr>
          <w:rFonts w:hint="cs"/>
          <w:rtl/>
        </w:rPr>
        <w:t xml:space="preserve"> - 16-8 שעות השגחה ביום נוסף למשרתם במטה! עובדים אלה אף </w:t>
      </w:r>
      <w:r w:rsidRPr="00B737AC">
        <w:rPr>
          <w:rtl/>
        </w:rPr>
        <w:t>לא קיבלו אישור לעבודתם הנוספת</w:t>
      </w:r>
      <w:r w:rsidRPr="00B737AC">
        <w:rPr>
          <w:rFonts w:hint="cs"/>
          <w:rtl/>
        </w:rPr>
        <w:t>,</w:t>
      </w:r>
      <w:r w:rsidRPr="00B737AC">
        <w:rPr>
          <w:rtl/>
        </w:rPr>
        <w:t xml:space="preserve"> </w:t>
      </w:r>
      <w:r w:rsidRPr="00B737AC">
        <w:rPr>
          <w:rFonts w:hint="cs"/>
          <w:rtl/>
        </w:rPr>
        <w:t>כנדרש בנוהל. אין</w:t>
      </w:r>
      <w:r w:rsidRPr="00B737AC">
        <w:rPr>
          <w:rtl/>
        </w:rPr>
        <w:t xml:space="preserve"> </w:t>
      </w:r>
      <w:r w:rsidRPr="00B737AC">
        <w:rPr>
          <w:rFonts w:hint="cs"/>
          <w:rtl/>
        </w:rPr>
        <w:t>ספק</w:t>
      </w:r>
      <w:r w:rsidRPr="00B737AC">
        <w:rPr>
          <w:rtl/>
        </w:rPr>
        <w:t xml:space="preserve"> </w:t>
      </w:r>
      <w:r w:rsidRPr="00B737AC">
        <w:rPr>
          <w:rFonts w:hint="cs"/>
          <w:rtl/>
        </w:rPr>
        <w:t>שמדובר</w:t>
      </w:r>
      <w:r w:rsidRPr="00B737AC">
        <w:rPr>
          <w:rtl/>
        </w:rPr>
        <w:t xml:space="preserve"> </w:t>
      </w:r>
      <w:r w:rsidRPr="00B737AC">
        <w:rPr>
          <w:rFonts w:hint="cs"/>
          <w:rtl/>
        </w:rPr>
        <w:t>בהיקף</w:t>
      </w:r>
      <w:r w:rsidRPr="00B737AC">
        <w:rPr>
          <w:rtl/>
        </w:rPr>
        <w:t xml:space="preserve"> </w:t>
      </w:r>
      <w:r w:rsidRPr="00B737AC">
        <w:rPr>
          <w:rFonts w:hint="cs"/>
          <w:rtl/>
        </w:rPr>
        <w:t>שעות</w:t>
      </w:r>
      <w:r w:rsidRPr="00B737AC">
        <w:rPr>
          <w:rtl/>
        </w:rPr>
        <w:t xml:space="preserve"> </w:t>
      </w:r>
      <w:r w:rsidRPr="00B737AC">
        <w:rPr>
          <w:rFonts w:hint="cs"/>
          <w:rtl/>
        </w:rPr>
        <w:t>חריג</w:t>
      </w:r>
      <w:r w:rsidRPr="00B737AC">
        <w:rPr>
          <w:rtl/>
        </w:rPr>
        <w:t xml:space="preserve"> </w:t>
      </w:r>
      <w:r w:rsidRPr="00B737AC">
        <w:rPr>
          <w:rFonts w:hint="cs"/>
          <w:rtl/>
        </w:rPr>
        <w:t>ובלתי</w:t>
      </w:r>
      <w:r w:rsidRPr="00B737AC">
        <w:rPr>
          <w:rtl/>
        </w:rPr>
        <w:t xml:space="preserve"> </w:t>
      </w:r>
      <w:r w:rsidRPr="00B737AC">
        <w:rPr>
          <w:rFonts w:hint="cs"/>
          <w:rtl/>
        </w:rPr>
        <w:t>סביר</w:t>
      </w:r>
      <w:r w:rsidRPr="00B737AC">
        <w:rPr>
          <w:rtl/>
        </w:rPr>
        <w:t xml:space="preserve"> </w:t>
      </w:r>
      <w:r w:rsidRPr="00B737AC">
        <w:rPr>
          <w:rFonts w:hint="cs"/>
          <w:rtl/>
        </w:rPr>
        <w:t>המעורר</w:t>
      </w:r>
      <w:r w:rsidRPr="00B737AC">
        <w:rPr>
          <w:rtl/>
        </w:rPr>
        <w:t xml:space="preserve"> </w:t>
      </w:r>
      <w:r w:rsidRPr="00B737AC">
        <w:rPr>
          <w:rFonts w:hint="cs"/>
          <w:rtl/>
        </w:rPr>
        <w:t>חשש</w:t>
      </w:r>
      <w:r w:rsidRPr="00B737AC">
        <w:rPr>
          <w:rtl/>
        </w:rPr>
        <w:t xml:space="preserve"> </w:t>
      </w:r>
      <w:r w:rsidRPr="00B737AC">
        <w:rPr>
          <w:rFonts w:hint="cs"/>
          <w:rtl/>
        </w:rPr>
        <w:t xml:space="preserve">לעצם האפשרות למלא את שני התפקידים בעת ובעונה אחת, ומכאן מילוי חלקי ולא תקין של תפקידם. </w:t>
      </w:r>
    </w:p>
    <w:p w:rsidR="006A0E07" w:rsidRPr="00F67971" w:rsidP="00B87460">
      <w:pPr>
        <w:spacing w:before="180" w:line="240" w:lineRule="exact"/>
        <w:ind w:right="2268"/>
        <w:jc w:val="both"/>
        <w:rPr>
          <w:rFonts w:ascii="Tahoma" w:hAnsi="Tahoma" w:cs="Tahoma"/>
          <w:b/>
          <w:sz w:val="17"/>
          <w:szCs w:val="17"/>
          <w:rtl/>
        </w:rPr>
      </w:pPr>
      <w:r w:rsidRPr="00B87460">
        <w:rPr>
          <w:rFonts w:ascii="Tahoma" w:hAnsi="Tahoma" w:cs="Tahoma" w:hint="cs"/>
          <w:b/>
          <w:sz w:val="17"/>
          <w:szCs w:val="17"/>
          <w:rtl/>
        </w:rPr>
        <w:t>להלן דוגמ</w:t>
      </w:r>
      <w:r w:rsidRPr="00B87460" w:rsidR="00B87460">
        <w:rPr>
          <w:rFonts w:ascii="Tahoma" w:hAnsi="Tahoma" w:cs="Tahoma" w:hint="cs"/>
          <w:b/>
          <w:sz w:val="17"/>
          <w:szCs w:val="17"/>
          <w:rtl/>
        </w:rPr>
        <w:t>אות</w:t>
      </w:r>
      <w:r w:rsidRPr="00B87460">
        <w:rPr>
          <w:rFonts w:ascii="Tahoma" w:hAnsi="Tahoma" w:cs="Tahoma" w:hint="cs"/>
          <w:b/>
          <w:sz w:val="17"/>
          <w:szCs w:val="17"/>
          <w:rtl/>
        </w:rPr>
        <w:t>:</w:t>
      </w:r>
    </w:p>
    <w:p w:rsidR="006A0E07" w:rsidRPr="00B737AC" w:rsidP="00E2613F">
      <w:pPr>
        <w:pStyle w:val="ListParagraph"/>
        <w:numPr>
          <w:ilvl w:val="1"/>
          <w:numId w:val="33"/>
        </w:numPr>
        <w:autoSpaceDE/>
        <w:autoSpaceDN/>
        <w:adjustRightInd/>
        <w:spacing w:line="240" w:lineRule="exact"/>
        <w:ind w:left="340" w:right="2268"/>
        <w:rPr>
          <w:b/>
          <w:sz w:val="17"/>
          <w:szCs w:val="17"/>
        </w:rPr>
      </w:pPr>
      <w:r w:rsidRPr="00B737AC">
        <w:rPr>
          <w:rFonts w:hint="cs"/>
          <w:b/>
          <w:sz w:val="17"/>
          <w:szCs w:val="17"/>
          <w:rtl/>
        </w:rPr>
        <w:t>מפקח</w:t>
      </w:r>
      <w:r w:rsidRPr="00B737AC">
        <w:rPr>
          <w:b/>
          <w:sz w:val="17"/>
          <w:szCs w:val="17"/>
          <w:rtl/>
        </w:rPr>
        <w:t xml:space="preserve"> </w:t>
      </w:r>
      <w:r w:rsidRPr="00B737AC">
        <w:rPr>
          <w:rFonts w:hint="cs"/>
          <w:b/>
          <w:sz w:val="17"/>
          <w:szCs w:val="17"/>
          <w:rtl/>
        </w:rPr>
        <w:t>א</w:t>
      </w:r>
      <w:r w:rsidRPr="00B737AC">
        <w:rPr>
          <w:b/>
          <w:sz w:val="17"/>
          <w:szCs w:val="17"/>
          <w:rtl/>
        </w:rPr>
        <w:t xml:space="preserve">' </w:t>
      </w:r>
      <w:r w:rsidRPr="00B737AC">
        <w:rPr>
          <w:rFonts w:hint="cs"/>
          <w:b/>
          <w:sz w:val="17"/>
          <w:szCs w:val="17"/>
          <w:rtl/>
        </w:rPr>
        <w:t>מועסק</w:t>
      </w:r>
      <w:r w:rsidRPr="00B737AC">
        <w:rPr>
          <w:b/>
          <w:sz w:val="17"/>
          <w:szCs w:val="17"/>
          <w:rtl/>
        </w:rPr>
        <w:t xml:space="preserve"> </w:t>
      </w:r>
      <w:r w:rsidRPr="00B737AC">
        <w:rPr>
          <w:rFonts w:hint="cs"/>
          <w:b/>
          <w:sz w:val="17"/>
          <w:szCs w:val="17"/>
          <w:rtl/>
        </w:rPr>
        <w:t>כמפקח</w:t>
      </w:r>
      <w:r w:rsidRPr="00B737AC">
        <w:rPr>
          <w:b/>
          <w:sz w:val="17"/>
          <w:szCs w:val="17"/>
          <w:rtl/>
        </w:rPr>
        <w:t xml:space="preserve"> </w:t>
      </w:r>
      <w:r w:rsidRPr="00B737AC">
        <w:rPr>
          <w:rFonts w:hint="cs"/>
          <w:b/>
          <w:sz w:val="17"/>
          <w:szCs w:val="17"/>
          <w:rtl/>
        </w:rPr>
        <w:t>במשרה</w:t>
      </w:r>
      <w:r w:rsidRPr="00B737AC">
        <w:rPr>
          <w:b/>
          <w:sz w:val="17"/>
          <w:szCs w:val="17"/>
          <w:rtl/>
        </w:rPr>
        <w:t xml:space="preserve"> מל</w:t>
      </w:r>
      <w:r w:rsidRPr="00B737AC">
        <w:rPr>
          <w:rFonts w:hint="cs"/>
          <w:b/>
          <w:sz w:val="17"/>
          <w:szCs w:val="17"/>
          <w:rtl/>
        </w:rPr>
        <w:t>אה</w:t>
      </w:r>
      <w:r w:rsidRPr="00B737AC">
        <w:rPr>
          <w:b/>
          <w:sz w:val="17"/>
          <w:szCs w:val="17"/>
          <w:rtl/>
        </w:rPr>
        <w:t xml:space="preserve"> במועצה הדתית ירושלים והוא אחראי ל-68 בתי עסק. נוסף </w:t>
      </w:r>
      <w:r w:rsidRPr="00B737AC">
        <w:rPr>
          <w:rFonts w:hint="cs"/>
          <w:b/>
          <w:sz w:val="17"/>
          <w:szCs w:val="17"/>
          <w:rtl/>
        </w:rPr>
        <w:t xml:space="preserve">על </w:t>
      </w:r>
      <w:r w:rsidRPr="00B737AC">
        <w:rPr>
          <w:b/>
          <w:sz w:val="17"/>
          <w:szCs w:val="17"/>
          <w:rtl/>
        </w:rPr>
        <w:t xml:space="preserve">כך, הוא מועסק כמשגיח </w:t>
      </w:r>
      <w:r w:rsidRPr="00B737AC">
        <w:rPr>
          <w:rFonts w:hint="cs"/>
          <w:b/>
          <w:sz w:val="17"/>
          <w:szCs w:val="17"/>
          <w:rtl/>
        </w:rPr>
        <w:t>בשישה</w:t>
      </w:r>
      <w:r w:rsidRPr="00B737AC">
        <w:rPr>
          <w:b/>
          <w:sz w:val="17"/>
          <w:szCs w:val="17"/>
          <w:rtl/>
        </w:rPr>
        <w:t xml:space="preserve"> </w:t>
      </w:r>
      <w:r w:rsidRPr="00B737AC">
        <w:rPr>
          <w:rFonts w:hint="cs"/>
          <w:b/>
          <w:sz w:val="17"/>
          <w:szCs w:val="17"/>
          <w:rtl/>
        </w:rPr>
        <w:t>בתי</w:t>
      </w:r>
      <w:r w:rsidRPr="00B737AC">
        <w:rPr>
          <w:b/>
          <w:sz w:val="17"/>
          <w:szCs w:val="17"/>
          <w:rtl/>
        </w:rPr>
        <w:t xml:space="preserve"> </w:t>
      </w:r>
      <w:r w:rsidRPr="00B737AC">
        <w:rPr>
          <w:rFonts w:hint="cs"/>
          <w:b/>
          <w:sz w:val="17"/>
          <w:szCs w:val="17"/>
          <w:rtl/>
        </w:rPr>
        <w:t>עסק</w:t>
      </w:r>
      <w:r w:rsidRPr="00B737AC">
        <w:rPr>
          <w:b/>
          <w:sz w:val="17"/>
          <w:szCs w:val="17"/>
          <w:rtl/>
        </w:rPr>
        <w:t xml:space="preserve"> (מסעדות </w:t>
      </w:r>
      <w:r w:rsidRPr="00B737AC">
        <w:rPr>
          <w:rFonts w:hint="cs"/>
          <w:b/>
          <w:sz w:val="17"/>
          <w:szCs w:val="17"/>
          <w:rtl/>
        </w:rPr>
        <w:t>ואטליזים</w:t>
      </w:r>
      <w:r w:rsidRPr="00B737AC">
        <w:rPr>
          <w:b/>
          <w:sz w:val="17"/>
          <w:szCs w:val="17"/>
          <w:rtl/>
        </w:rPr>
        <w:t xml:space="preserve">) </w:t>
      </w:r>
      <w:r w:rsidRPr="00B737AC">
        <w:rPr>
          <w:rFonts w:hint="cs"/>
          <w:b/>
          <w:sz w:val="17"/>
          <w:szCs w:val="17"/>
          <w:rtl/>
        </w:rPr>
        <w:t>בפיקוחם</w:t>
      </w:r>
      <w:r w:rsidRPr="00B737AC">
        <w:rPr>
          <w:b/>
          <w:sz w:val="17"/>
          <w:szCs w:val="17"/>
          <w:rtl/>
        </w:rPr>
        <w:t xml:space="preserve"> </w:t>
      </w:r>
      <w:r w:rsidRPr="00B737AC">
        <w:rPr>
          <w:rFonts w:hint="cs"/>
          <w:b/>
          <w:sz w:val="17"/>
          <w:szCs w:val="17"/>
          <w:rtl/>
        </w:rPr>
        <w:t>של</w:t>
      </w:r>
      <w:r w:rsidRPr="00B737AC">
        <w:rPr>
          <w:b/>
          <w:sz w:val="17"/>
          <w:szCs w:val="17"/>
          <w:rtl/>
        </w:rPr>
        <w:t xml:space="preserve"> </w:t>
      </w:r>
      <w:r w:rsidRPr="00B737AC">
        <w:rPr>
          <w:rFonts w:hint="cs"/>
          <w:b/>
          <w:sz w:val="17"/>
          <w:szCs w:val="17"/>
          <w:rtl/>
        </w:rPr>
        <w:t>מפקחים</w:t>
      </w:r>
      <w:r w:rsidRPr="00B737AC">
        <w:rPr>
          <w:b/>
          <w:sz w:val="17"/>
          <w:szCs w:val="17"/>
          <w:rtl/>
        </w:rPr>
        <w:t xml:space="preserve"> </w:t>
      </w:r>
      <w:r w:rsidRPr="00B737AC">
        <w:rPr>
          <w:rFonts w:hint="cs"/>
          <w:b/>
          <w:sz w:val="17"/>
          <w:szCs w:val="17"/>
          <w:rtl/>
        </w:rPr>
        <w:t>אחרים</w:t>
      </w:r>
      <w:r w:rsidRPr="00B737AC">
        <w:rPr>
          <w:b/>
          <w:sz w:val="17"/>
          <w:szCs w:val="17"/>
          <w:rtl/>
        </w:rPr>
        <w:t xml:space="preserve">. </w:t>
      </w:r>
      <w:r w:rsidRPr="00B737AC">
        <w:rPr>
          <w:rFonts w:hint="cs"/>
          <w:b/>
          <w:sz w:val="17"/>
          <w:szCs w:val="17"/>
          <w:rtl/>
        </w:rPr>
        <w:t>בביקורת</w:t>
      </w:r>
      <w:r w:rsidRPr="00B737AC">
        <w:rPr>
          <w:b/>
          <w:sz w:val="17"/>
          <w:szCs w:val="17"/>
          <w:rtl/>
        </w:rPr>
        <w:t xml:space="preserve"> </w:t>
      </w:r>
      <w:r w:rsidRPr="00B737AC">
        <w:rPr>
          <w:rFonts w:hint="cs"/>
          <w:b/>
          <w:sz w:val="17"/>
          <w:szCs w:val="17"/>
          <w:rtl/>
        </w:rPr>
        <w:t>עלה</w:t>
      </w:r>
      <w:r w:rsidRPr="00B737AC">
        <w:rPr>
          <w:b/>
          <w:sz w:val="17"/>
          <w:szCs w:val="17"/>
          <w:rtl/>
        </w:rPr>
        <w:t xml:space="preserve"> </w:t>
      </w:r>
      <w:r w:rsidRPr="00B737AC">
        <w:rPr>
          <w:rFonts w:hint="cs"/>
          <w:b/>
          <w:sz w:val="17"/>
          <w:szCs w:val="17"/>
          <w:rtl/>
        </w:rPr>
        <w:t>שהוא</w:t>
      </w:r>
      <w:r w:rsidRPr="00B737AC">
        <w:rPr>
          <w:b/>
          <w:sz w:val="17"/>
          <w:szCs w:val="17"/>
          <w:rtl/>
        </w:rPr>
        <w:t xml:space="preserve"> </w:t>
      </w:r>
      <w:r w:rsidRPr="00B737AC">
        <w:rPr>
          <w:rFonts w:hint="cs"/>
          <w:b/>
          <w:sz w:val="17"/>
          <w:szCs w:val="17"/>
          <w:rtl/>
        </w:rPr>
        <w:t>מועסק</w:t>
      </w:r>
      <w:r w:rsidRPr="00B737AC">
        <w:rPr>
          <w:b/>
          <w:sz w:val="17"/>
          <w:szCs w:val="17"/>
          <w:rtl/>
        </w:rPr>
        <w:t xml:space="preserve"> </w:t>
      </w:r>
      <w:r w:rsidRPr="00B737AC">
        <w:rPr>
          <w:rFonts w:hint="cs"/>
          <w:b/>
          <w:sz w:val="17"/>
          <w:szCs w:val="17"/>
          <w:rtl/>
        </w:rPr>
        <w:t>מדי</w:t>
      </w:r>
      <w:r w:rsidRPr="00B737AC">
        <w:rPr>
          <w:b/>
          <w:sz w:val="17"/>
          <w:szCs w:val="17"/>
          <w:rtl/>
        </w:rPr>
        <w:t xml:space="preserve"> </w:t>
      </w:r>
      <w:r w:rsidRPr="00B737AC">
        <w:rPr>
          <w:rFonts w:hint="cs"/>
          <w:b/>
          <w:sz w:val="17"/>
          <w:szCs w:val="17"/>
          <w:rtl/>
        </w:rPr>
        <w:t>יום</w:t>
      </w:r>
      <w:r w:rsidRPr="00B737AC">
        <w:rPr>
          <w:b/>
          <w:sz w:val="17"/>
          <w:szCs w:val="17"/>
          <w:rtl/>
        </w:rPr>
        <w:t xml:space="preserve"> כמשגיח, במשך 6-5 ימים בשבוע </w:t>
      </w:r>
      <w:r w:rsidRPr="00B737AC">
        <w:rPr>
          <w:rFonts w:hint="cs"/>
          <w:b/>
          <w:sz w:val="17"/>
          <w:szCs w:val="17"/>
          <w:rtl/>
        </w:rPr>
        <w:t>ובהיקף</w:t>
      </w:r>
      <w:r w:rsidRPr="00B737AC">
        <w:rPr>
          <w:b/>
          <w:sz w:val="17"/>
          <w:szCs w:val="17"/>
          <w:rtl/>
        </w:rPr>
        <w:t xml:space="preserve"> מצטבר של 9 שעות </w:t>
      </w:r>
      <w:r w:rsidRPr="00B737AC">
        <w:rPr>
          <w:rFonts w:hint="cs"/>
          <w:b/>
          <w:sz w:val="17"/>
          <w:szCs w:val="17"/>
          <w:rtl/>
        </w:rPr>
        <w:t>בכל</w:t>
      </w:r>
      <w:r w:rsidRPr="00B737AC">
        <w:rPr>
          <w:b/>
          <w:sz w:val="17"/>
          <w:szCs w:val="17"/>
          <w:rtl/>
        </w:rPr>
        <w:t xml:space="preserve"> יום. יוצא אפוא שהוא אמור לעבוד 17 </w:t>
      </w:r>
      <w:r w:rsidRPr="00B737AC">
        <w:rPr>
          <w:rFonts w:hint="cs"/>
          <w:b/>
          <w:sz w:val="17"/>
          <w:szCs w:val="17"/>
          <w:rtl/>
        </w:rPr>
        <w:t>שעות</w:t>
      </w:r>
      <w:r w:rsidRPr="00B737AC">
        <w:rPr>
          <w:b/>
          <w:sz w:val="17"/>
          <w:szCs w:val="17"/>
          <w:rtl/>
        </w:rPr>
        <w:t xml:space="preserve"> </w:t>
      </w:r>
      <w:r w:rsidRPr="00B737AC">
        <w:rPr>
          <w:rFonts w:hint="cs"/>
          <w:b/>
          <w:sz w:val="17"/>
          <w:szCs w:val="17"/>
          <w:rtl/>
        </w:rPr>
        <w:t>מדי</w:t>
      </w:r>
      <w:r w:rsidRPr="00B737AC">
        <w:rPr>
          <w:b/>
          <w:sz w:val="17"/>
          <w:szCs w:val="17"/>
          <w:rtl/>
        </w:rPr>
        <w:t xml:space="preserve"> </w:t>
      </w:r>
      <w:r w:rsidRPr="00B737AC">
        <w:rPr>
          <w:rFonts w:hint="cs"/>
          <w:b/>
          <w:sz w:val="17"/>
          <w:szCs w:val="17"/>
          <w:rtl/>
        </w:rPr>
        <w:t>יום</w:t>
      </w:r>
      <w:r w:rsidRPr="00B737AC">
        <w:rPr>
          <w:b/>
          <w:sz w:val="17"/>
          <w:szCs w:val="17"/>
          <w:rtl/>
        </w:rPr>
        <w:t xml:space="preserve">! </w:t>
      </w:r>
      <w:r w:rsidRPr="00B737AC">
        <w:rPr>
          <w:rFonts w:hint="cs"/>
          <w:b/>
          <w:sz w:val="17"/>
          <w:szCs w:val="17"/>
          <w:rtl/>
        </w:rPr>
        <w:t>חמור</w:t>
      </w:r>
      <w:r w:rsidRPr="00B737AC">
        <w:rPr>
          <w:b/>
          <w:sz w:val="17"/>
          <w:szCs w:val="17"/>
          <w:rtl/>
        </w:rPr>
        <w:t xml:space="preserve"> אף יותר, </w:t>
      </w:r>
      <w:r w:rsidRPr="00B737AC">
        <w:rPr>
          <w:rFonts w:hint="cs"/>
          <w:b/>
          <w:sz w:val="17"/>
          <w:szCs w:val="17"/>
          <w:rtl/>
        </w:rPr>
        <w:t>בשני</w:t>
      </w:r>
      <w:r w:rsidRPr="00B737AC">
        <w:rPr>
          <w:b/>
          <w:sz w:val="17"/>
          <w:szCs w:val="17"/>
          <w:rtl/>
        </w:rPr>
        <w:t xml:space="preserve"> בתי עסק </w:t>
      </w:r>
      <w:r w:rsidRPr="00B737AC">
        <w:rPr>
          <w:rFonts w:hint="cs"/>
          <w:b/>
          <w:sz w:val="17"/>
          <w:szCs w:val="17"/>
          <w:rtl/>
        </w:rPr>
        <w:t>הוא</w:t>
      </w:r>
      <w:r w:rsidRPr="00B737AC">
        <w:rPr>
          <w:b/>
          <w:sz w:val="17"/>
          <w:szCs w:val="17"/>
          <w:rtl/>
        </w:rPr>
        <w:t xml:space="preserve"> </w:t>
      </w:r>
      <w:r w:rsidRPr="00B737AC">
        <w:rPr>
          <w:rFonts w:hint="cs"/>
          <w:b/>
          <w:sz w:val="17"/>
          <w:szCs w:val="17"/>
          <w:rtl/>
        </w:rPr>
        <w:t>משמש</w:t>
      </w:r>
      <w:r w:rsidRPr="00B737AC">
        <w:rPr>
          <w:b/>
          <w:sz w:val="17"/>
          <w:szCs w:val="17"/>
          <w:rtl/>
        </w:rPr>
        <w:t xml:space="preserve"> </w:t>
      </w:r>
      <w:r w:rsidRPr="00B737AC">
        <w:rPr>
          <w:rFonts w:hint="cs"/>
          <w:b/>
          <w:sz w:val="17"/>
          <w:szCs w:val="17"/>
          <w:rtl/>
        </w:rPr>
        <w:t>מפקח</w:t>
      </w:r>
      <w:r w:rsidRPr="00B737AC">
        <w:rPr>
          <w:b/>
          <w:sz w:val="17"/>
          <w:szCs w:val="17"/>
          <w:rtl/>
        </w:rPr>
        <w:t xml:space="preserve"> </w:t>
      </w:r>
      <w:r w:rsidRPr="00B737AC">
        <w:rPr>
          <w:rFonts w:hint="cs"/>
          <w:b/>
          <w:sz w:val="17"/>
          <w:szCs w:val="17"/>
          <w:rtl/>
        </w:rPr>
        <w:t>ומשגיח</w:t>
      </w:r>
      <w:r w:rsidRPr="00B737AC">
        <w:rPr>
          <w:b/>
          <w:sz w:val="17"/>
          <w:szCs w:val="17"/>
          <w:rtl/>
        </w:rPr>
        <w:t xml:space="preserve"> </w:t>
      </w:r>
      <w:r w:rsidRPr="00B737AC">
        <w:rPr>
          <w:rFonts w:hint="cs"/>
          <w:b/>
          <w:sz w:val="17"/>
          <w:szCs w:val="17"/>
          <w:rtl/>
        </w:rPr>
        <w:t>בעת</w:t>
      </w:r>
      <w:r w:rsidRPr="00B737AC">
        <w:rPr>
          <w:b/>
          <w:sz w:val="17"/>
          <w:szCs w:val="17"/>
          <w:rtl/>
        </w:rPr>
        <w:t xml:space="preserve"> </w:t>
      </w:r>
      <w:r w:rsidRPr="00B737AC">
        <w:rPr>
          <w:rFonts w:hint="cs"/>
          <w:b/>
          <w:sz w:val="17"/>
          <w:szCs w:val="17"/>
          <w:rtl/>
        </w:rPr>
        <w:t>ובעונה</w:t>
      </w:r>
      <w:r w:rsidRPr="00B737AC">
        <w:rPr>
          <w:b/>
          <w:sz w:val="17"/>
          <w:szCs w:val="17"/>
          <w:rtl/>
        </w:rPr>
        <w:t xml:space="preserve"> </w:t>
      </w:r>
      <w:r w:rsidRPr="00B737AC">
        <w:rPr>
          <w:rFonts w:hint="cs"/>
          <w:b/>
          <w:sz w:val="17"/>
          <w:szCs w:val="17"/>
          <w:rtl/>
        </w:rPr>
        <w:t>אחת</w:t>
      </w:r>
      <w:r w:rsidRPr="00B737AC">
        <w:rPr>
          <w:b/>
          <w:sz w:val="17"/>
          <w:szCs w:val="17"/>
          <w:rtl/>
        </w:rPr>
        <w:t xml:space="preserve">, </w:t>
      </w:r>
      <w:r w:rsidRPr="00B737AC">
        <w:rPr>
          <w:rFonts w:hint="cs"/>
          <w:b/>
          <w:sz w:val="17"/>
          <w:szCs w:val="17"/>
          <w:rtl/>
        </w:rPr>
        <w:t>דהיינו</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מפקח</w:t>
      </w:r>
      <w:r w:rsidRPr="00B737AC">
        <w:rPr>
          <w:b/>
          <w:sz w:val="17"/>
          <w:szCs w:val="17"/>
          <w:rtl/>
        </w:rPr>
        <w:t xml:space="preserve"> </w:t>
      </w:r>
      <w:r w:rsidRPr="00B737AC">
        <w:rPr>
          <w:rFonts w:hint="cs"/>
          <w:b/>
          <w:sz w:val="17"/>
          <w:szCs w:val="17"/>
          <w:rtl/>
        </w:rPr>
        <w:t>על</w:t>
      </w:r>
      <w:r w:rsidRPr="00B737AC">
        <w:rPr>
          <w:b/>
          <w:sz w:val="17"/>
          <w:szCs w:val="17"/>
          <w:rtl/>
        </w:rPr>
        <w:t xml:space="preserve"> </w:t>
      </w:r>
      <w:r w:rsidRPr="00B737AC">
        <w:rPr>
          <w:rFonts w:hint="cs"/>
          <w:b/>
          <w:sz w:val="17"/>
          <w:szCs w:val="17"/>
          <w:rtl/>
        </w:rPr>
        <w:t>עצמו</w:t>
      </w:r>
      <w:r w:rsidR="00E2613F">
        <w:rPr>
          <w:rFonts w:hint="cs"/>
          <w:b/>
          <w:sz w:val="17"/>
          <w:szCs w:val="17"/>
          <w:rtl/>
        </w:rPr>
        <w:t>. כל זאת</w:t>
      </w:r>
      <w:r w:rsidRPr="00B737AC">
        <w:rPr>
          <w:b/>
          <w:sz w:val="17"/>
          <w:szCs w:val="17"/>
          <w:rtl/>
        </w:rPr>
        <w:t xml:space="preserve"> </w:t>
      </w:r>
      <w:r w:rsidRPr="00B737AC">
        <w:rPr>
          <w:rFonts w:hint="cs"/>
          <w:b/>
          <w:sz w:val="17"/>
          <w:szCs w:val="17"/>
          <w:rtl/>
        </w:rPr>
        <w:t>בלי</w:t>
      </w:r>
      <w:r w:rsidRPr="00B737AC">
        <w:rPr>
          <w:b/>
          <w:sz w:val="17"/>
          <w:szCs w:val="17"/>
          <w:rtl/>
        </w:rPr>
        <w:t xml:space="preserve"> </w:t>
      </w:r>
      <w:r w:rsidRPr="00B737AC">
        <w:rPr>
          <w:rFonts w:hint="cs"/>
          <w:b/>
          <w:sz w:val="17"/>
          <w:szCs w:val="17"/>
          <w:rtl/>
        </w:rPr>
        <w:t>שניתן</w:t>
      </w:r>
      <w:r w:rsidRPr="00B737AC">
        <w:rPr>
          <w:b/>
          <w:sz w:val="17"/>
          <w:szCs w:val="17"/>
          <w:rtl/>
        </w:rPr>
        <w:t xml:space="preserve"> </w:t>
      </w:r>
      <w:r w:rsidRPr="00B737AC">
        <w:rPr>
          <w:rFonts w:hint="cs"/>
          <w:b/>
          <w:sz w:val="17"/>
          <w:szCs w:val="17"/>
          <w:rtl/>
        </w:rPr>
        <w:t>לו</w:t>
      </w:r>
      <w:r w:rsidRPr="00B737AC">
        <w:rPr>
          <w:b/>
          <w:sz w:val="17"/>
          <w:szCs w:val="17"/>
          <w:rtl/>
        </w:rPr>
        <w:t xml:space="preserve"> </w:t>
      </w:r>
      <w:r w:rsidRPr="00B737AC">
        <w:rPr>
          <w:rFonts w:hint="cs"/>
          <w:b/>
          <w:sz w:val="17"/>
          <w:szCs w:val="17"/>
          <w:rtl/>
        </w:rPr>
        <w:t>אישור</w:t>
      </w:r>
      <w:r w:rsidRPr="00B737AC">
        <w:rPr>
          <w:b/>
          <w:sz w:val="17"/>
          <w:szCs w:val="17"/>
          <w:rtl/>
        </w:rPr>
        <w:t xml:space="preserve"> </w:t>
      </w:r>
      <w:r w:rsidRPr="00B737AC">
        <w:rPr>
          <w:rFonts w:hint="cs"/>
          <w:b/>
          <w:sz w:val="17"/>
          <w:szCs w:val="17"/>
          <w:rtl/>
        </w:rPr>
        <w:t>חריג</w:t>
      </w:r>
      <w:r w:rsidRPr="00B737AC">
        <w:rPr>
          <w:b/>
          <w:sz w:val="17"/>
          <w:szCs w:val="17"/>
          <w:rtl/>
        </w:rPr>
        <w:t xml:space="preserve"> </w:t>
      </w:r>
      <w:r w:rsidRPr="00B737AC">
        <w:rPr>
          <w:rFonts w:hint="cs"/>
          <w:b/>
          <w:sz w:val="17"/>
          <w:szCs w:val="17"/>
          <w:rtl/>
        </w:rPr>
        <w:t>לצורך</w:t>
      </w:r>
      <w:r w:rsidRPr="00B737AC">
        <w:rPr>
          <w:b/>
          <w:sz w:val="17"/>
          <w:szCs w:val="17"/>
          <w:rtl/>
        </w:rPr>
        <w:t xml:space="preserve"> </w:t>
      </w:r>
      <w:r w:rsidRPr="00B737AC">
        <w:rPr>
          <w:rFonts w:hint="cs"/>
          <w:b/>
          <w:sz w:val="17"/>
          <w:szCs w:val="17"/>
          <w:rtl/>
        </w:rPr>
        <w:t>העסקתו</w:t>
      </w:r>
      <w:r w:rsidRPr="00B737AC">
        <w:rPr>
          <w:b/>
          <w:sz w:val="17"/>
          <w:szCs w:val="17"/>
          <w:rtl/>
        </w:rPr>
        <w:t>.</w:t>
      </w:r>
    </w:p>
    <w:p w:rsidR="006A0E07" w:rsidRPr="00B737AC" w:rsidP="00E2613F">
      <w:pPr>
        <w:spacing w:after="240" w:line="240" w:lineRule="exact"/>
        <w:ind w:left="340" w:right="2268"/>
        <w:jc w:val="both"/>
        <w:rPr>
          <w:rFonts w:ascii="Tahoma" w:hAnsi="Tahoma" w:cs="Tahoma"/>
          <w:sz w:val="17"/>
          <w:szCs w:val="17"/>
          <w:rtl/>
        </w:rPr>
      </w:pPr>
      <w:r w:rsidRPr="00B737AC">
        <w:rPr>
          <w:rFonts w:ascii="Tahoma" w:hAnsi="Tahoma" w:cs="Tahoma" w:hint="cs"/>
          <w:sz w:val="17"/>
          <w:szCs w:val="17"/>
          <w:rtl/>
        </w:rPr>
        <w:t>בתשובתו מינואר 2017 מסר יו"ר הוועדה הממונה על המועצה הדתית ירושלי</w:t>
      </w:r>
      <w:r w:rsidR="00E2613F">
        <w:rPr>
          <w:rFonts w:ascii="Tahoma" w:hAnsi="Tahoma" w:cs="Tahoma" w:hint="cs"/>
          <w:sz w:val="17"/>
          <w:szCs w:val="17"/>
          <w:rtl/>
        </w:rPr>
        <w:t>ם מר יהושע ישי</w:t>
      </w:r>
      <w:r w:rsidRPr="00B737AC">
        <w:rPr>
          <w:rFonts w:ascii="Tahoma" w:hAnsi="Tahoma" w:cs="Tahoma" w:hint="cs"/>
          <w:sz w:val="17"/>
          <w:szCs w:val="17"/>
          <w:rtl/>
        </w:rPr>
        <w:t xml:space="preserve"> כי תוך כדי הביקורת המועצה מתקנת את הליקויים וכי הוא בירר את העניין עם ארבעה מפקחים מתוך אלה שהיקף העסקתם הכולל, לרבות שעות השגחה, עמד על 17-15 שעות ביממה. מהבירור עלה כי כיום המפקחים האמורים עובדים 15-13 שעות מדי יום, דהיינו היקף שעות השגחה נמוך יותר מזה שציין משרד מבקר המדינה. </w:t>
      </w:r>
      <w:r w:rsidRPr="00B737AC">
        <w:rPr>
          <w:rFonts w:ascii="Tahoma" w:hAnsi="Tahoma" w:cs="Tahoma" w:hint="cs"/>
          <w:b/>
          <w:sz w:val="17"/>
          <w:szCs w:val="17"/>
          <w:rtl/>
        </w:rPr>
        <w:t xml:space="preserve">הוא ציין כי עבודתם הנוספת של המפקחים היא פועל יוצא משכרם הנמוך. </w:t>
      </w:r>
      <w:r w:rsidRPr="00B737AC">
        <w:rPr>
          <w:rFonts w:ascii="Tahoma" w:hAnsi="Tahoma" w:cs="Tahoma" w:hint="cs"/>
          <w:sz w:val="17"/>
          <w:szCs w:val="17"/>
          <w:rtl/>
        </w:rPr>
        <w:t xml:space="preserve">יו"ר </w:t>
      </w:r>
      <w:r w:rsidR="00E2613F">
        <w:rPr>
          <w:rFonts w:ascii="Tahoma" w:hAnsi="Tahoma" w:cs="Tahoma" w:hint="cs"/>
          <w:sz w:val="17"/>
          <w:szCs w:val="17"/>
          <w:rtl/>
        </w:rPr>
        <w:t>הוועדה הממונה</w:t>
      </w:r>
      <w:r w:rsidRPr="00B737AC">
        <w:rPr>
          <w:rFonts w:ascii="Tahoma" w:hAnsi="Tahoma" w:cs="Tahoma" w:hint="cs"/>
          <w:sz w:val="17"/>
          <w:szCs w:val="17"/>
          <w:rtl/>
        </w:rPr>
        <w:t xml:space="preserve"> ירושלים הוסיף בעניין זה כי כל מערך הכשרות פועל על בסיס הרתעה, ובלשון רבותינו "</w:t>
      </w:r>
      <w:r w:rsidRPr="00B737AC">
        <w:rPr>
          <w:rFonts w:ascii="Tahoma" w:hAnsi="Tahoma" w:cs="Tahoma" w:hint="cs"/>
          <w:sz w:val="17"/>
          <w:szCs w:val="17"/>
          <w:rtl/>
        </w:rPr>
        <w:t>מירטט</w:t>
      </w:r>
      <w:r w:rsidRPr="00B737AC">
        <w:rPr>
          <w:rFonts w:ascii="Tahoma" w:hAnsi="Tahoma" w:cs="Tahoma" w:hint="cs"/>
          <w:sz w:val="17"/>
          <w:szCs w:val="17"/>
          <w:rtl/>
        </w:rPr>
        <w:t>"; לכן, "שעות ההשגחה" אינן "שעות עבודה" אלא הן שעות האמורות לשקף את תחום האחריות של המשגיח. לדידו, הפער</w:t>
      </w:r>
      <w:r w:rsidRPr="00B737AC">
        <w:rPr>
          <w:rFonts w:ascii="Tahoma" w:hAnsi="Tahoma" w:cs="Tahoma"/>
          <w:sz w:val="17"/>
          <w:szCs w:val="17"/>
          <w:rtl/>
        </w:rPr>
        <w:t xml:space="preserve"> בין הנתונים </w:t>
      </w:r>
      <w:r w:rsidRPr="00B737AC">
        <w:rPr>
          <w:rFonts w:ascii="Tahoma" w:hAnsi="Tahoma" w:cs="Tahoma" w:hint="cs"/>
          <w:sz w:val="17"/>
          <w:szCs w:val="17"/>
          <w:rtl/>
        </w:rPr>
        <w:t>שהציג משרד מבקר המדינה ובין</w:t>
      </w:r>
      <w:r w:rsidRPr="00B737AC">
        <w:rPr>
          <w:rFonts w:ascii="Tahoma" w:hAnsi="Tahoma" w:cs="Tahoma"/>
          <w:sz w:val="17"/>
          <w:szCs w:val="17"/>
          <w:rtl/>
        </w:rPr>
        <w:t xml:space="preserve"> </w:t>
      </w:r>
      <w:r w:rsidRPr="00B737AC">
        <w:rPr>
          <w:rFonts w:ascii="Tahoma" w:hAnsi="Tahoma" w:cs="Tahoma" w:hint="cs"/>
          <w:sz w:val="17"/>
          <w:szCs w:val="17"/>
          <w:rtl/>
        </w:rPr>
        <w:t>הנתונים שהציגו</w:t>
      </w:r>
      <w:r w:rsidRPr="00B737AC">
        <w:rPr>
          <w:rFonts w:ascii="Tahoma" w:hAnsi="Tahoma" w:cs="Tahoma"/>
          <w:sz w:val="17"/>
          <w:szCs w:val="17"/>
          <w:rtl/>
        </w:rPr>
        <w:t xml:space="preserve"> המבוקרים </w:t>
      </w:r>
      <w:r w:rsidRPr="00B737AC">
        <w:rPr>
          <w:rFonts w:ascii="Tahoma" w:hAnsi="Tahoma" w:cs="Tahoma" w:hint="cs"/>
          <w:sz w:val="17"/>
          <w:szCs w:val="17"/>
          <w:rtl/>
        </w:rPr>
        <w:t>נעוץ</w:t>
      </w:r>
      <w:r w:rsidRPr="00B737AC">
        <w:rPr>
          <w:rFonts w:ascii="Tahoma" w:hAnsi="Tahoma" w:cs="Tahoma"/>
          <w:sz w:val="17"/>
          <w:szCs w:val="17"/>
          <w:rtl/>
        </w:rPr>
        <w:t xml:space="preserve"> בהבחנה שהוא עשה </w:t>
      </w:r>
      <w:r w:rsidRPr="00B737AC">
        <w:rPr>
          <w:rFonts w:ascii="Tahoma" w:hAnsi="Tahoma" w:cs="Tahoma" w:hint="cs"/>
          <w:sz w:val="17"/>
          <w:szCs w:val="17"/>
          <w:rtl/>
        </w:rPr>
        <w:t>בין "שעת השגחה" ל"שעת עבודה"</w:t>
      </w:r>
      <w:r>
        <w:rPr>
          <w:rStyle w:val="FootnoteReference0"/>
          <w:rFonts w:ascii="Tahoma" w:hAnsi="Tahoma" w:cs="Tahoma"/>
          <w:sz w:val="17"/>
          <w:szCs w:val="17"/>
          <w:rtl/>
        </w:rPr>
        <w:footnoteReference w:id="43"/>
      </w:r>
      <w:r w:rsidRPr="00B737AC">
        <w:rPr>
          <w:rFonts w:ascii="Tahoma" w:hAnsi="Tahoma" w:cs="Tahoma" w:hint="cs"/>
          <w:sz w:val="17"/>
          <w:szCs w:val="17"/>
          <w:rtl/>
        </w:rPr>
        <w:t>.</w:t>
      </w:r>
    </w:p>
    <w:p w:rsidR="006A0E07" w:rsidRPr="00B737AC" w:rsidP="000D2C70">
      <w:pPr>
        <w:pStyle w:val="RESHET"/>
        <w:ind w:left="567"/>
        <w:rPr>
          <w:rtl/>
        </w:rPr>
      </w:pPr>
      <w:r w:rsidRPr="00B737AC">
        <w:rPr>
          <w:rFonts w:hint="cs"/>
          <w:rtl/>
        </w:rPr>
        <w:t xml:space="preserve">משרד מבקר המדינה מעיר ליו"ר </w:t>
      </w:r>
      <w:r w:rsidR="000D2C70">
        <w:rPr>
          <w:rFonts w:hint="cs"/>
          <w:rtl/>
        </w:rPr>
        <w:t>הוועדה הממונה</w:t>
      </w:r>
      <w:r w:rsidRPr="00B737AC">
        <w:rPr>
          <w:rFonts w:hint="cs"/>
          <w:rtl/>
        </w:rPr>
        <w:t xml:space="preserve"> ירושלים כי היקף שעות העבודה שצוין, חושב על פי מאגר המכיל נתונים על בתי עסק, משגיחים, מפקחים ושעות העסקה, שהמועצה עצמה העבירה למשרד מבקר המדינה; ההצדקה של הרחבת היקף משרת המפקח לממדים בלתי סבירים בשל השכר הבסיסי הנמוך שלהם אינה יכולה להתקבל, ויש לכך משמעויות חמורות מרחיקות לכת. את שאלת שכר עובדי אגף הכשרות, לרבות מפקחיו, יש לפתור בדרכים המקובלות.</w:t>
      </w:r>
    </w:p>
    <w:p w:rsidR="006A0E07" w:rsidRPr="00B737AC" w:rsidP="00E2613F">
      <w:pPr>
        <w:pStyle w:val="RESHET"/>
        <w:ind w:left="567"/>
        <w:rPr>
          <w:rtl/>
        </w:rPr>
      </w:pPr>
      <w:r w:rsidRPr="00B737AC">
        <w:rPr>
          <w:rFonts w:hint="cs"/>
          <w:rtl/>
        </w:rPr>
        <w:t xml:space="preserve">אשר לעניין הפעלת מערך הכשרות על בסיס הרתעה ולא על בסיס עבודה בפועל, משרד מבקר המדינה מעיר ליו"ר </w:t>
      </w:r>
      <w:r w:rsidRPr="00E2613F" w:rsidR="00E2613F">
        <w:rPr>
          <w:rFonts w:hint="eastAsia"/>
          <w:rtl/>
        </w:rPr>
        <w:t>הוועדה</w:t>
      </w:r>
      <w:r w:rsidRPr="00E2613F" w:rsidR="00E2613F">
        <w:rPr>
          <w:rtl/>
        </w:rPr>
        <w:t xml:space="preserve"> </w:t>
      </w:r>
      <w:r w:rsidRPr="00E2613F" w:rsidR="00E2613F">
        <w:rPr>
          <w:rFonts w:hint="eastAsia"/>
          <w:rtl/>
        </w:rPr>
        <w:t>הממונה</w:t>
      </w:r>
      <w:r w:rsidRPr="00E2613F" w:rsidR="00E2613F">
        <w:rPr>
          <w:rtl/>
        </w:rPr>
        <w:t xml:space="preserve"> </w:t>
      </w:r>
      <w:r w:rsidRPr="00B737AC">
        <w:rPr>
          <w:rFonts w:hint="cs"/>
          <w:rtl/>
        </w:rPr>
        <w:t>ירושלים כי מדובר בנתונים המבוססים על ההסכמים למתן השגחה שנחתמו בין המועצה ובין בתי העסק, שעל פיהם נדרשים בתי העסק לשלם את שכר המשגיחים; שיטת ההשגחה שהמועצה הדתית ירושלים הציגה משמעה "השגחה וירטואלית", כלומר השגחה הנעשית לכאורה. לעומת זאת, נדרש בית העסק לשלם תשלום אמת אף שבפועל השירות אינו ניתן לו. יש לראות זאת בחומרה יתרה ולהפסיק נוהג זה לאלתר. הדבר גורם הן לייקור עלויות ההשגחה ועלייה ביוקר המחיה והן לפגיעה באמון הציבור השם מבטחו בהשגחה הממלכתית.</w:t>
      </w:r>
    </w:p>
    <w:p w:rsidR="006A0E07" w:rsidRPr="00B737AC" w:rsidP="00F67971">
      <w:pPr>
        <w:pStyle w:val="ListParagraph"/>
        <w:numPr>
          <w:ilvl w:val="1"/>
          <w:numId w:val="33"/>
        </w:numPr>
        <w:autoSpaceDE/>
        <w:autoSpaceDN/>
        <w:adjustRightInd/>
        <w:spacing w:before="180" w:after="240" w:line="240" w:lineRule="exact"/>
        <w:ind w:left="340" w:right="2268"/>
        <w:rPr>
          <w:b/>
          <w:sz w:val="17"/>
          <w:szCs w:val="17"/>
          <w:rtl/>
        </w:rPr>
      </w:pPr>
      <w:r w:rsidRPr="00B737AC">
        <w:rPr>
          <w:rStyle w:val="Heading7Char"/>
          <w:rFonts w:ascii="Tahoma" w:hAnsi="Tahoma" w:cs="Tahoma" w:hint="eastAsia"/>
          <w:sz w:val="17"/>
          <w:szCs w:val="17"/>
          <w:rtl/>
        </w:rPr>
        <w:t>עבודה</w:t>
      </w:r>
      <w:r w:rsidRPr="00B737AC">
        <w:rPr>
          <w:rStyle w:val="Heading7Char"/>
          <w:rFonts w:ascii="Tahoma" w:hAnsi="Tahoma" w:cs="Tahoma"/>
          <w:sz w:val="17"/>
          <w:szCs w:val="17"/>
          <w:rtl/>
        </w:rPr>
        <w:t xml:space="preserve"> נוספת של </w:t>
      </w:r>
      <w:r w:rsidRPr="00B737AC">
        <w:rPr>
          <w:rStyle w:val="Heading7Char"/>
          <w:rFonts w:ascii="Tahoma" w:hAnsi="Tahoma" w:cs="Tahoma" w:hint="eastAsia"/>
          <w:sz w:val="17"/>
          <w:szCs w:val="17"/>
          <w:rtl/>
        </w:rPr>
        <w:t>הרב</w:t>
      </w:r>
      <w:r w:rsidRPr="00B737AC">
        <w:rPr>
          <w:rStyle w:val="Heading7Char"/>
          <w:rFonts w:ascii="Tahoma" w:hAnsi="Tahoma" w:cs="Tahoma"/>
          <w:sz w:val="17"/>
          <w:szCs w:val="17"/>
          <w:rtl/>
        </w:rPr>
        <w:t xml:space="preserve"> שמואל בורנשטיין:</w:t>
      </w:r>
      <w:r w:rsidRPr="00B737AC">
        <w:rPr>
          <w:sz w:val="17"/>
          <w:szCs w:val="17"/>
          <w:rtl/>
        </w:rPr>
        <w:t xml:space="preserve"> </w:t>
      </w:r>
      <w:r w:rsidRPr="00B737AC">
        <w:rPr>
          <w:rFonts w:hint="cs"/>
          <w:b/>
          <w:sz w:val="17"/>
          <w:szCs w:val="17"/>
          <w:rtl/>
        </w:rPr>
        <w:t xml:space="preserve">הרב בורנשטיין </w:t>
      </w:r>
      <w:r w:rsidRPr="00B737AC">
        <w:rPr>
          <w:b/>
          <w:sz w:val="17"/>
          <w:szCs w:val="17"/>
          <w:rtl/>
        </w:rPr>
        <w:t xml:space="preserve">מועסק במועצה הדתית </w:t>
      </w:r>
      <w:r w:rsidRPr="00B737AC">
        <w:rPr>
          <w:rFonts w:hint="cs"/>
          <w:b/>
          <w:sz w:val="17"/>
          <w:szCs w:val="17"/>
          <w:rtl/>
        </w:rPr>
        <w:t>ירושלים</w:t>
      </w:r>
      <w:r w:rsidRPr="00B737AC">
        <w:rPr>
          <w:b/>
          <w:sz w:val="17"/>
          <w:szCs w:val="17"/>
          <w:rtl/>
        </w:rPr>
        <w:t xml:space="preserve"> </w:t>
      </w:r>
      <w:r w:rsidRPr="00B737AC">
        <w:rPr>
          <w:rFonts w:hint="cs"/>
          <w:b/>
          <w:sz w:val="17"/>
          <w:szCs w:val="17"/>
          <w:rtl/>
        </w:rPr>
        <w:t>במשרה</w:t>
      </w:r>
      <w:r w:rsidRPr="00B737AC">
        <w:rPr>
          <w:b/>
          <w:sz w:val="17"/>
          <w:szCs w:val="17"/>
          <w:rtl/>
        </w:rPr>
        <w:t xml:space="preserve"> </w:t>
      </w:r>
      <w:r w:rsidRPr="00B737AC">
        <w:rPr>
          <w:rFonts w:hint="cs"/>
          <w:b/>
          <w:sz w:val="17"/>
          <w:szCs w:val="17"/>
          <w:rtl/>
        </w:rPr>
        <w:t>מלאה בתפקיד</w:t>
      </w:r>
      <w:r w:rsidRPr="00B737AC">
        <w:rPr>
          <w:b/>
          <w:sz w:val="17"/>
          <w:szCs w:val="17"/>
          <w:rtl/>
        </w:rPr>
        <w:t xml:space="preserve"> </w:t>
      </w:r>
      <w:r w:rsidRPr="00B737AC">
        <w:rPr>
          <w:rFonts w:hint="cs"/>
          <w:b/>
          <w:sz w:val="17"/>
          <w:szCs w:val="17"/>
          <w:rtl/>
        </w:rPr>
        <w:t>מפקח</w:t>
      </w:r>
      <w:r w:rsidRPr="00B737AC">
        <w:rPr>
          <w:b/>
          <w:sz w:val="17"/>
          <w:szCs w:val="17"/>
          <w:rtl/>
        </w:rPr>
        <w:t xml:space="preserve"> </w:t>
      </w:r>
      <w:r w:rsidRPr="00B737AC">
        <w:rPr>
          <w:rFonts w:hint="cs"/>
          <w:b/>
          <w:sz w:val="17"/>
          <w:szCs w:val="17"/>
          <w:rtl/>
        </w:rPr>
        <w:t>אחראי</w:t>
      </w:r>
      <w:r w:rsidRPr="00B737AC">
        <w:rPr>
          <w:b/>
          <w:sz w:val="17"/>
          <w:szCs w:val="17"/>
          <w:rtl/>
        </w:rPr>
        <w:t xml:space="preserve"> </w:t>
      </w:r>
      <w:r w:rsidRPr="00B737AC">
        <w:rPr>
          <w:rFonts w:hint="cs"/>
          <w:b/>
          <w:sz w:val="17"/>
          <w:szCs w:val="17"/>
          <w:rtl/>
        </w:rPr>
        <w:t>לבתי</w:t>
      </w:r>
      <w:r w:rsidRPr="00B737AC">
        <w:rPr>
          <w:b/>
          <w:sz w:val="17"/>
          <w:szCs w:val="17"/>
          <w:rtl/>
        </w:rPr>
        <w:t xml:space="preserve"> </w:t>
      </w:r>
      <w:r w:rsidRPr="00B737AC">
        <w:rPr>
          <w:rFonts w:hint="cs"/>
          <w:b/>
          <w:sz w:val="17"/>
          <w:szCs w:val="17"/>
          <w:rtl/>
        </w:rPr>
        <w:t>המלון;</w:t>
      </w:r>
      <w:r w:rsidRPr="00B737AC">
        <w:rPr>
          <w:b/>
          <w:sz w:val="17"/>
          <w:szCs w:val="17"/>
          <w:rtl/>
        </w:rPr>
        <w:t xml:space="preserve"> </w:t>
      </w:r>
      <w:r w:rsidRPr="00B737AC">
        <w:rPr>
          <w:rFonts w:hint="cs"/>
          <w:b/>
          <w:sz w:val="17"/>
          <w:szCs w:val="17"/>
          <w:rtl/>
        </w:rPr>
        <w:t>הוא</w:t>
      </w:r>
      <w:r w:rsidRPr="00B737AC">
        <w:rPr>
          <w:b/>
          <w:sz w:val="17"/>
          <w:szCs w:val="17"/>
          <w:rtl/>
        </w:rPr>
        <w:t xml:space="preserve"> </w:t>
      </w:r>
      <w:r w:rsidRPr="00B737AC">
        <w:rPr>
          <w:rFonts w:hint="cs"/>
          <w:b/>
          <w:sz w:val="17"/>
          <w:szCs w:val="17"/>
          <w:rtl/>
        </w:rPr>
        <w:t>משמש</w:t>
      </w:r>
      <w:r w:rsidRPr="00B737AC">
        <w:rPr>
          <w:b/>
          <w:sz w:val="17"/>
          <w:szCs w:val="17"/>
          <w:rtl/>
        </w:rPr>
        <w:t xml:space="preserve"> </w:t>
      </w:r>
      <w:r w:rsidRPr="00B737AC">
        <w:rPr>
          <w:rFonts w:hint="cs"/>
          <w:b/>
          <w:sz w:val="17"/>
          <w:szCs w:val="17"/>
          <w:rtl/>
        </w:rPr>
        <w:t>גם</w:t>
      </w:r>
      <w:r w:rsidRPr="00B737AC">
        <w:rPr>
          <w:b/>
          <w:sz w:val="17"/>
          <w:szCs w:val="17"/>
          <w:rtl/>
        </w:rPr>
        <w:t xml:space="preserve"> </w:t>
      </w:r>
      <w:r w:rsidRPr="00B737AC">
        <w:rPr>
          <w:rFonts w:hint="cs"/>
          <w:b/>
          <w:sz w:val="17"/>
          <w:szCs w:val="17"/>
          <w:rtl/>
        </w:rPr>
        <w:t>סגן</w:t>
      </w:r>
      <w:r w:rsidRPr="00B737AC">
        <w:rPr>
          <w:b/>
          <w:sz w:val="17"/>
          <w:szCs w:val="17"/>
          <w:rtl/>
        </w:rPr>
        <w:t xml:space="preserve"> </w:t>
      </w:r>
      <w:r w:rsidRPr="00B737AC">
        <w:rPr>
          <w:rFonts w:hint="cs"/>
          <w:b/>
          <w:sz w:val="17"/>
          <w:szCs w:val="17"/>
          <w:rtl/>
        </w:rPr>
        <w:t>מנהל</w:t>
      </w:r>
      <w:r w:rsidRPr="00B737AC">
        <w:rPr>
          <w:b/>
          <w:sz w:val="17"/>
          <w:szCs w:val="17"/>
          <w:rtl/>
        </w:rPr>
        <w:t xml:space="preserve"> </w:t>
      </w:r>
      <w:r w:rsidRPr="00B737AC">
        <w:rPr>
          <w:rFonts w:hint="cs"/>
          <w:b/>
          <w:sz w:val="17"/>
          <w:szCs w:val="17"/>
          <w:rtl/>
        </w:rPr>
        <w:t>אגף</w:t>
      </w:r>
      <w:r w:rsidRPr="00B737AC">
        <w:rPr>
          <w:b/>
          <w:sz w:val="17"/>
          <w:szCs w:val="17"/>
          <w:rtl/>
        </w:rPr>
        <w:t xml:space="preserve"> </w:t>
      </w:r>
      <w:r w:rsidRPr="00B737AC">
        <w:rPr>
          <w:rFonts w:hint="cs"/>
          <w:b/>
          <w:sz w:val="17"/>
          <w:szCs w:val="17"/>
          <w:rtl/>
        </w:rPr>
        <w:t>הכשרות</w:t>
      </w:r>
      <w:r w:rsidRPr="00B737AC">
        <w:rPr>
          <w:b/>
          <w:sz w:val="17"/>
          <w:szCs w:val="17"/>
          <w:rtl/>
        </w:rPr>
        <w:t xml:space="preserve">. </w:t>
      </w:r>
      <w:r w:rsidRPr="00B737AC">
        <w:rPr>
          <w:rFonts w:hint="cs"/>
          <w:b/>
          <w:sz w:val="17"/>
          <w:szCs w:val="17"/>
          <w:rtl/>
        </w:rPr>
        <w:t>כבר</w:t>
      </w:r>
      <w:r w:rsidRPr="00B737AC">
        <w:rPr>
          <w:b/>
          <w:sz w:val="17"/>
          <w:szCs w:val="17"/>
          <w:rtl/>
        </w:rPr>
        <w:t xml:space="preserve"> </w:t>
      </w:r>
      <w:r w:rsidRPr="00B737AC">
        <w:rPr>
          <w:rFonts w:hint="cs"/>
          <w:b/>
          <w:sz w:val="17"/>
          <w:szCs w:val="17"/>
          <w:rtl/>
        </w:rPr>
        <w:t>בדוח</w:t>
      </w:r>
      <w:r w:rsidRPr="00B737AC">
        <w:rPr>
          <w:b/>
          <w:sz w:val="17"/>
          <w:szCs w:val="17"/>
          <w:rtl/>
        </w:rPr>
        <w:t xml:space="preserve"> </w:t>
      </w:r>
      <w:r w:rsidRPr="00B737AC">
        <w:rPr>
          <w:rFonts w:hint="cs"/>
          <w:b/>
          <w:sz w:val="17"/>
          <w:szCs w:val="17"/>
          <w:rtl/>
        </w:rPr>
        <w:t>הקודם</w:t>
      </w:r>
      <w:r w:rsidRPr="00B737AC">
        <w:rPr>
          <w:b/>
          <w:sz w:val="17"/>
          <w:szCs w:val="17"/>
          <w:rtl/>
        </w:rPr>
        <w:t xml:space="preserve"> הועלה כי הרב שמואל בורנשטיין עבד, בניגוד להוראות, גם כמשגיח כשרות בבית מלון שעליו הוא גם מפקח מטעם המועצה הדתית</w:t>
      </w:r>
      <w:r w:rsidRPr="00B737AC">
        <w:rPr>
          <w:rFonts w:hint="cs"/>
          <w:b/>
          <w:sz w:val="17"/>
          <w:szCs w:val="17"/>
          <w:rtl/>
        </w:rPr>
        <w:t>,</w:t>
      </w:r>
      <w:r w:rsidRPr="00B737AC">
        <w:rPr>
          <w:b/>
          <w:sz w:val="17"/>
          <w:szCs w:val="17"/>
          <w:rtl/>
        </w:rPr>
        <w:t xml:space="preserve"> וגם כגורם המעניק הכשר פרטי הנושא את שמו בבתי מלון שונים ברחבי הארץ.</w:t>
      </w:r>
    </w:p>
    <w:p w:rsidR="006A0E07" w:rsidRPr="00B737AC" w:rsidP="00F67971">
      <w:pPr>
        <w:pStyle w:val="RESHET"/>
        <w:ind w:left="567"/>
        <w:rPr>
          <w:rtl/>
        </w:rPr>
      </w:pPr>
      <w:r w:rsidRPr="00B737AC">
        <w:rPr>
          <w:rFonts w:hint="cs"/>
          <w:rtl/>
        </w:rPr>
        <w:t>גם בביקורת הנוכחית נמצאו חריגות חמורות בעבודתו של הרב בורנשטיין: בד בבד עם תפקידו כמפקח באגף הכשרות, הרב משמש גם נותן השגחה מטעמו ברמת "למהדרין" בבתי מלון שהם מחוץ לירושלים, וזאת בלי שקיבל מהמועצה הדתית בירושלים אישור לעבודות נוספות אלה, וממילא לא הוסדר הצורך במניעת ניגוד עניינים מעיסוקיו הנוספים. לדוגמה, הרב נותן שירותי השגחה פרטית - כשרות למהדרין הרב ש. בור</w:t>
      </w:r>
      <w:r w:rsidR="00E2613F">
        <w:rPr>
          <w:rFonts w:hint="cs"/>
          <w:rtl/>
        </w:rPr>
        <w:t>נ</w:t>
      </w:r>
      <w:r w:rsidRPr="00B737AC">
        <w:rPr>
          <w:rFonts w:hint="cs"/>
          <w:rtl/>
        </w:rPr>
        <w:t xml:space="preserve">שטיין </w:t>
      </w:r>
      <w:r w:rsidRPr="00B737AC">
        <w:rPr>
          <w:rFonts w:hint="cs"/>
          <w:rtl/>
        </w:rPr>
        <w:t>שליט"א</w:t>
      </w:r>
      <w:r w:rsidRPr="00B737AC">
        <w:rPr>
          <w:rFonts w:hint="cs"/>
          <w:rtl/>
        </w:rPr>
        <w:t>" - בבתי מלון בים המלח ובבית מלון בטבריה השייך לרשת בתי מלון הפועלת גם בירושלים שהוא אחראי לה מתוקף תפקידו במועצה.</w:t>
      </w:r>
    </w:p>
    <w:p w:rsidR="006A0E07" w:rsidRPr="00B737AC" w:rsidP="00F67971">
      <w:pPr>
        <w:spacing w:before="180" w:after="240" w:line="240" w:lineRule="exact"/>
        <w:ind w:left="340" w:right="2268"/>
        <w:jc w:val="both"/>
        <w:rPr>
          <w:rFonts w:ascii="Tahoma" w:hAnsi="Tahoma" w:cs="Tahoma"/>
          <w:b/>
          <w:sz w:val="17"/>
          <w:szCs w:val="17"/>
          <w:rtl/>
        </w:rPr>
      </w:pPr>
      <w:r w:rsidRPr="00B737AC">
        <w:rPr>
          <w:rFonts w:ascii="Tahoma" w:hAnsi="Tahoma" w:cs="Tahoma" w:hint="cs"/>
          <w:b/>
          <w:sz w:val="17"/>
          <w:szCs w:val="17"/>
          <w:rtl/>
        </w:rPr>
        <w:t>המועצה הדתית ירושלים מסרה כי שירותי ההשגחה לבתי המלון ניתנים רק בתקופת הפסח ולא כעבודה נוספת. לדברי הרב בורנשטיין, הוא לא היה מודע לקשר בין בית המלון בטבריה לבית המלון בירושלים, ובעקבות ממצאי הביקורת סוכם שיחדל ממתן הכשר לבית מלון זה.</w:t>
      </w:r>
    </w:p>
    <w:p w:rsidR="006A0E07" w:rsidRPr="00B737AC" w:rsidP="00F67971">
      <w:pPr>
        <w:pStyle w:val="RESHET"/>
        <w:ind w:left="567"/>
        <w:rPr>
          <w:b/>
          <w:rtl/>
        </w:rPr>
      </w:pPr>
      <w:r w:rsidRPr="00B737AC">
        <w:rPr>
          <w:rFonts w:hint="cs"/>
          <w:rtl/>
        </w:rPr>
        <w:t>משרד</w:t>
      </w:r>
      <w:r w:rsidRPr="00B737AC">
        <w:rPr>
          <w:rtl/>
        </w:rPr>
        <w:t xml:space="preserve"> </w:t>
      </w:r>
      <w:r w:rsidRPr="00B737AC">
        <w:rPr>
          <w:rFonts w:hint="cs"/>
          <w:rtl/>
        </w:rPr>
        <w:t>מבקר</w:t>
      </w:r>
      <w:r w:rsidRPr="00B737AC">
        <w:rPr>
          <w:rtl/>
        </w:rPr>
        <w:t xml:space="preserve"> </w:t>
      </w:r>
      <w:r w:rsidRPr="00B737AC">
        <w:rPr>
          <w:rFonts w:hint="cs"/>
          <w:rtl/>
        </w:rPr>
        <w:t>המדינה</w:t>
      </w:r>
      <w:r w:rsidRPr="00B737AC">
        <w:rPr>
          <w:rtl/>
        </w:rPr>
        <w:t xml:space="preserve"> </w:t>
      </w:r>
      <w:r w:rsidRPr="00B737AC">
        <w:rPr>
          <w:rFonts w:hint="cs"/>
          <w:rtl/>
        </w:rPr>
        <w:t>מעיר</w:t>
      </w:r>
      <w:r w:rsidRPr="00B737AC">
        <w:rPr>
          <w:rtl/>
        </w:rPr>
        <w:t xml:space="preserve"> </w:t>
      </w:r>
      <w:r w:rsidRPr="00B737AC">
        <w:rPr>
          <w:rFonts w:hint="cs"/>
          <w:rtl/>
        </w:rPr>
        <w:t>לרב</w:t>
      </w:r>
      <w:r w:rsidRPr="00B737AC">
        <w:rPr>
          <w:rtl/>
        </w:rPr>
        <w:t xml:space="preserve"> </w:t>
      </w:r>
      <w:r w:rsidRPr="00B737AC">
        <w:rPr>
          <w:rFonts w:hint="cs"/>
          <w:rtl/>
        </w:rPr>
        <w:t>בורנשטיין</w:t>
      </w:r>
      <w:r w:rsidRPr="00B737AC">
        <w:rPr>
          <w:rtl/>
        </w:rPr>
        <w:t xml:space="preserve"> </w:t>
      </w:r>
      <w:r w:rsidRPr="00B737AC">
        <w:rPr>
          <w:rFonts w:hint="cs"/>
          <w:rtl/>
        </w:rPr>
        <w:t>כי</w:t>
      </w:r>
      <w:r w:rsidRPr="00B737AC">
        <w:rPr>
          <w:rtl/>
        </w:rPr>
        <w:t xml:space="preserve"> </w:t>
      </w:r>
      <w:r w:rsidRPr="00B737AC">
        <w:rPr>
          <w:rFonts w:hint="cs"/>
          <w:rtl/>
        </w:rPr>
        <w:t>עיסוקיו</w:t>
      </w:r>
      <w:r w:rsidRPr="00B737AC">
        <w:rPr>
          <w:rtl/>
        </w:rPr>
        <w:t xml:space="preserve"> </w:t>
      </w:r>
      <w:r w:rsidRPr="00B737AC">
        <w:rPr>
          <w:rFonts w:hint="cs"/>
          <w:rtl/>
        </w:rPr>
        <w:t>הנוספים -</w:t>
      </w:r>
      <w:r w:rsidRPr="00B737AC">
        <w:rPr>
          <w:rtl/>
        </w:rPr>
        <w:t xml:space="preserve"> </w:t>
      </w:r>
      <w:r w:rsidRPr="00B737AC">
        <w:rPr>
          <w:rFonts w:hint="cs"/>
          <w:rtl/>
        </w:rPr>
        <w:t>סגן</w:t>
      </w:r>
      <w:r w:rsidRPr="00B737AC">
        <w:rPr>
          <w:rtl/>
        </w:rPr>
        <w:t xml:space="preserve"> </w:t>
      </w:r>
      <w:r w:rsidRPr="00B737AC">
        <w:rPr>
          <w:rFonts w:hint="cs"/>
          <w:rtl/>
        </w:rPr>
        <w:t>מנהל</w:t>
      </w:r>
      <w:r w:rsidRPr="00B737AC">
        <w:rPr>
          <w:rtl/>
        </w:rPr>
        <w:t xml:space="preserve"> </w:t>
      </w:r>
      <w:r w:rsidRPr="00B737AC">
        <w:rPr>
          <w:rFonts w:hint="cs"/>
          <w:rtl/>
        </w:rPr>
        <w:t>אגף</w:t>
      </w:r>
      <w:r w:rsidRPr="00B737AC">
        <w:rPr>
          <w:rtl/>
        </w:rPr>
        <w:t xml:space="preserve"> </w:t>
      </w:r>
      <w:r w:rsidRPr="00B737AC">
        <w:rPr>
          <w:rFonts w:hint="cs"/>
          <w:rtl/>
        </w:rPr>
        <w:t>הכשרות</w:t>
      </w:r>
      <w:r w:rsidRPr="00B737AC">
        <w:rPr>
          <w:rtl/>
        </w:rPr>
        <w:t xml:space="preserve"> </w:t>
      </w:r>
      <w:r w:rsidRPr="00B737AC">
        <w:rPr>
          <w:rFonts w:hint="cs"/>
          <w:rtl/>
        </w:rPr>
        <w:t>ואחראי</w:t>
      </w:r>
      <w:r w:rsidRPr="00B737AC">
        <w:rPr>
          <w:rtl/>
        </w:rPr>
        <w:t xml:space="preserve"> </w:t>
      </w:r>
      <w:r w:rsidRPr="00B737AC">
        <w:rPr>
          <w:rFonts w:hint="cs"/>
          <w:rtl/>
        </w:rPr>
        <w:t>לפיקוח בבתי</w:t>
      </w:r>
      <w:r w:rsidRPr="00B737AC">
        <w:rPr>
          <w:rtl/>
        </w:rPr>
        <w:t xml:space="preserve"> </w:t>
      </w:r>
      <w:r w:rsidRPr="00B737AC">
        <w:rPr>
          <w:rFonts w:hint="cs"/>
          <w:rtl/>
        </w:rPr>
        <w:t>מלון, ללא היתר כנדרש -</w:t>
      </w:r>
      <w:r w:rsidRPr="00B737AC">
        <w:rPr>
          <w:rtl/>
        </w:rPr>
        <w:t xml:space="preserve"> הם חריגה </w:t>
      </w:r>
      <w:r w:rsidRPr="00B737AC">
        <w:rPr>
          <w:rFonts w:hint="cs"/>
          <w:rtl/>
        </w:rPr>
        <w:t>ניכרת</w:t>
      </w:r>
      <w:r w:rsidRPr="00B737AC">
        <w:rPr>
          <w:rtl/>
        </w:rPr>
        <w:t xml:space="preserve"> מנוהל </w:t>
      </w:r>
      <w:r w:rsidRPr="00B737AC">
        <w:rPr>
          <w:rFonts w:hint="cs"/>
          <w:rtl/>
        </w:rPr>
        <w:t>ה</w:t>
      </w:r>
      <w:r w:rsidRPr="00B737AC">
        <w:rPr>
          <w:rtl/>
        </w:rPr>
        <w:t xml:space="preserve">כשרות. </w:t>
      </w:r>
      <w:r w:rsidRPr="00B737AC">
        <w:rPr>
          <w:rFonts w:hint="cs"/>
          <w:rtl/>
        </w:rPr>
        <w:t>כמו כן הוא</w:t>
      </w:r>
      <w:r w:rsidRPr="00B737AC">
        <w:rPr>
          <w:rtl/>
        </w:rPr>
        <w:t xml:space="preserve"> </w:t>
      </w:r>
      <w:r w:rsidRPr="00B737AC">
        <w:rPr>
          <w:rFonts w:hint="cs"/>
          <w:rtl/>
        </w:rPr>
        <w:t>מעיר</w:t>
      </w:r>
      <w:r w:rsidRPr="00B737AC">
        <w:rPr>
          <w:rtl/>
        </w:rPr>
        <w:t xml:space="preserve"> </w:t>
      </w:r>
      <w:r w:rsidRPr="00B737AC">
        <w:rPr>
          <w:rFonts w:hint="cs"/>
          <w:rtl/>
        </w:rPr>
        <w:t>למנהל</w:t>
      </w:r>
      <w:r w:rsidRPr="00B737AC">
        <w:rPr>
          <w:rtl/>
        </w:rPr>
        <w:t xml:space="preserve"> </w:t>
      </w:r>
      <w:r w:rsidRPr="00B737AC">
        <w:rPr>
          <w:rFonts w:hint="cs"/>
          <w:rtl/>
        </w:rPr>
        <w:t>אגף</w:t>
      </w:r>
      <w:r w:rsidRPr="00B737AC">
        <w:rPr>
          <w:rtl/>
        </w:rPr>
        <w:t xml:space="preserve"> </w:t>
      </w:r>
      <w:r w:rsidRPr="00B737AC">
        <w:rPr>
          <w:rFonts w:hint="cs"/>
          <w:rtl/>
        </w:rPr>
        <w:t>הכשרות</w:t>
      </w:r>
      <w:r w:rsidRPr="00B737AC">
        <w:rPr>
          <w:rtl/>
        </w:rPr>
        <w:t xml:space="preserve"> </w:t>
      </w:r>
      <w:r w:rsidRPr="00B737AC">
        <w:rPr>
          <w:rFonts w:hint="cs"/>
          <w:rtl/>
        </w:rPr>
        <w:t>ולמועצה</w:t>
      </w:r>
      <w:r w:rsidRPr="00B737AC">
        <w:rPr>
          <w:rtl/>
        </w:rPr>
        <w:t xml:space="preserve"> </w:t>
      </w:r>
      <w:r w:rsidRPr="00B737AC">
        <w:rPr>
          <w:rFonts w:hint="cs"/>
          <w:rtl/>
        </w:rPr>
        <w:t>הדתית</w:t>
      </w:r>
      <w:r w:rsidRPr="00B737AC">
        <w:rPr>
          <w:rtl/>
        </w:rPr>
        <w:t xml:space="preserve"> </w:t>
      </w:r>
      <w:r w:rsidRPr="00B737AC">
        <w:rPr>
          <w:rFonts w:hint="cs"/>
          <w:rtl/>
        </w:rPr>
        <w:t>ירושלים</w:t>
      </w:r>
      <w:r w:rsidRPr="00B737AC">
        <w:rPr>
          <w:rtl/>
        </w:rPr>
        <w:t xml:space="preserve"> </w:t>
      </w:r>
      <w:r w:rsidRPr="00B737AC">
        <w:rPr>
          <w:rFonts w:hint="cs"/>
          <w:rtl/>
        </w:rPr>
        <w:t>והעומד בראשה</w:t>
      </w:r>
      <w:r w:rsidRPr="00B737AC">
        <w:rPr>
          <w:rtl/>
        </w:rPr>
        <w:t xml:space="preserve"> </w:t>
      </w:r>
      <w:r w:rsidRPr="00B737AC">
        <w:rPr>
          <w:rFonts w:hint="cs"/>
          <w:rtl/>
        </w:rPr>
        <w:t>מר</w:t>
      </w:r>
      <w:r w:rsidRPr="00B737AC">
        <w:rPr>
          <w:rtl/>
        </w:rPr>
        <w:t xml:space="preserve"> </w:t>
      </w:r>
      <w:r w:rsidRPr="00B737AC">
        <w:rPr>
          <w:rFonts w:hint="cs"/>
          <w:rtl/>
        </w:rPr>
        <w:t>יהושע</w:t>
      </w:r>
      <w:r w:rsidRPr="00B737AC">
        <w:rPr>
          <w:rtl/>
        </w:rPr>
        <w:t xml:space="preserve"> </w:t>
      </w:r>
      <w:r w:rsidRPr="00B737AC">
        <w:rPr>
          <w:rFonts w:hint="cs"/>
          <w:rtl/>
        </w:rPr>
        <w:t>ישי</w:t>
      </w:r>
      <w:r w:rsidRPr="00B737AC">
        <w:rPr>
          <w:rtl/>
        </w:rPr>
        <w:t xml:space="preserve"> </w:t>
      </w:r>
      <w:r w:rsidRPr="00B737AC">
        <w:rPr>
          <w:rFonts w:hint="cs"/>
          <w:rtl/>
        </w:rPr>
        <w:t>על שאפשרו</w:t>
      </w:r>
      <w:r w:rsidRPr="00B737AC">
        <w:rPr>
          <w:rtl/>
        </w:rPr>
        <w:t xml:space="preserve"> </w:t>
      </w:r>
      <w:r w:rsidRPr="00B737AC">
        <w:rPr>
          <w:rFonts w:hint="cs"/>
          <w:rtl/>
        </w:rPr>
        <w:t>מצב</w:t>
      </w:r>
      <w:r w:rsidRPr="00B737AC">
        <w:rPr>
          <w:rtl/>
        </w:rPr>
        <w:t xml:space="preserve"> </w:t>
      </w:r>
      <w:r w:rsidRPr="00B737AC">
        <w:rPr>
          <w:rFonts w:hint="cs"/>
          <w:rtl/>
        </w:rPr>
        <w:t>כזה</w:t>
      </w:r>
      <w:r w:rsidRPr="00B737AC">
        <w:rPr>
          <w:rtl/>
        </w:rPr>
        <w:t xml:space="preserve">. </w:t>
      </w:r>
      <w:r w:rsidRPr="00B737AC">
        <w:rPr>
          <w:rFonts w:hint="cs"/>
          <w:rtl/>
        </w:rPr>
        <w:t>מדובר</w:t>
      </w:r>
      <w:r w:rsidRPr="00B737AC">
        <w:rPr>
          <w:rtl/>
        </w:rPr>
        <w:t xml:space="preserve"> </w:t>
      </w:r>
      <w:r w:rsidRPr="00B737AC">
        <w:rPr>
          <w:rFonts w:hint="cs"/>
          <w:rtl/>
        </w:rPr>
        <w:t>בעיסוקים</w:t>
      </w:r>
      <w:r w:rsidRPr="00B737AC">
        <w:rPr>
          <w:rtl/>
        </w:rPr>
        <w:t xml:space="preserve"> </w:t>
      </w:r>
      <w:r w:rsidRPr="00B737AC">
        <w:rPr>
          <w:rFonts w:hint="cs"/>
          <w:rtl/>
        </w:rPr>
        <w:t>האסורים</w:t>
      </w:r>
      <w:r w:rsidRPr="00B737AC">
        <w:rPr>
          <w:rtl/>
        </w:rPr>
        <w:t xml:space="preserve"> </w:t>
      </w:r>
      <w:r w:rsidRPr="00B737AC">
        <w:rPr>
          <w:rFonts w:hint="cs"/>
          <w:rtl/>
        </w:rPr>
        <w:t>על</w:t>
      </w:r>
      <w:r w:rsidRPr="00B737AC">
        <w:rPr>
          <w:rtl/>
        </w:rPr>
        <w:t xml:space="preserve"> </w:t>
      </w:r>
      <w:r w:rsidRPr="00B737AC">
        <w:rPr>
          <w:rFonts w:hint="cs"/>
          <w:rtl/>
        </w:rPr>
        <w:t>בעל</w:t>
      </w:r>
      <w:r w:rsidRPr="00B737AC">
        <w:rPr>
          <w:rtl/>
        </w:rPr>
        <w:t xml:space="preserve"> </w:t>
      </w:r>
      <w:r w:rsidRPr="00B737AC">
        <w:rPr>
          <w:rFonts w:hint="cs"/>
          <w:rtl/>
        </w:rPr>
        <w:t>תפקיד</w:t>
      </w:r>
      <w:r w:rsidRPr="00B737AC">
        <w:rPr>
          <w:rtl/>
        </w:rPr>
        <w:t xml:space="preserve"> </w:t>
      </w:r>
      <w:r w:rsidRPr="00B737AC">
        <w:rPr>
          <w:rFonts w:hint="cs"/>
          <w:rtl/>
        </w:rPr>
        <w:t>באגף</w:t>
      </w:r>
      <w:r w:rsidRPr="00B737AC">
        <w:rPr>
          <w:rtl/>
        </w:rPr>
        <w:t xml:space="preserve"> </w:t>
      </w:r>
      <w:r w:rsidRPr="00B737AC">
        <w:rPr>
          <w:rFonts w:hint="cs"/>
          <w:rtl/>
        </w:rPr>
        <w:t>הכשרות</w:t>
      </w:r>
      <w:r w:rsidRPr="00B737AC">
        <w:rPr>
          <w:rtl/>
        </w:rPr>
        <w:t xml:space="preserve"> </w:t>
      </w:r>
      <w:r w:rsidRPr="00B737AC">
        <w:rPr>
          <w:rFonts w:hint="cs"/>
          <w:rtl/>
        </w:rPr>
        <w:t>שבוצעו</w:t>
      </w:r>
      <w:r w:rsidRPr="00B737AC">
        <w:rPr>
          <w:rtl/>
        </w:rPr>
        <w:t xml:space="preserve"> </w:t>
      </w:r>
      <w:r w:rsidRPr="00B737AC">
        <w:rPr>
          <w:rFonts w:hint="cs"/>
          <w:rtl/>
        </w:rPr>
        <w:t>ללא</w:t>
      </w:r>
      <w:r w:rsidRPr="00B737AC">
        <w:rPr>
          <w:rtl/>
        </w:rPr>
        <w:t xml:space="preserve"> </w:t>
      </w:r>
      <w:r w:rsidRPr="00B737AC">
        <w:rPr>
          <w:rFonts w:hint="cs"/>
          <w:rtl/>
        </w:rPr>
        <w:t>היתר,</w:t>
      </w:r>
      <w:r w:rsidRPr="00B737AC">
        <w:rPr>
          <w:rtl/>
        </w:rPr>
        <w:t xml:space="preserve"> </w:t>
      </w:r>
      <w:r w:rsidRPr="00B737AC">
        <w:rPr>
          <w:rFonts w:hint="cs"/>
          <w:rtl/>
        </w:rPr>
        <w:t>ויש</w:t>
      </w:r>
      <w:r w:rsidRPr="00B737AC">
        <w:rPr>
          <w:rtl/>
        </w:rPr>
        <w:t xml:space="preserve"> </w:t>
      </w:r>
      <w:r w:rsidRPr="00B737AC">
        <w:rPr>
          <w:rFonts w:hint="cs"/>
          <w:rtl/>
        </w:rPr>
        <w:t>להפסיק</w:t>
      </w:r>
      <w:r w:rsidRPr="00B737AC">
        <w:rPr>
          <w:rtl/>
        </w:rPr>
        <w:t xml:space="preserve"> </w:t>
      </w:r>
      <w:r w:rsidRPr="00B737AC">
        <w:rPr>
          <w:rFonts w:hint="cs"/>
          <w:rtl/>
        </w:rPr>
        <w:t>לאלתר</w:t>
      </w:r>
      <w:r w:rsidRPr="00B737AC">
        <w:rPr>
          <w:rtl/>
        </w:rPr>
        <w:t xml:space="preserve"> </w:t>
      </w:r>
      <w:r w:rsidRPr="00B737AC">
        <w:rPr>
          <w:rFonts w:hint="cs"/>
          <w:rtl/>
        </w:rPr>
        <w:t>חריגות</w:t>
      </w:r>
      <w:r w:rsidRPr="00B737AC">
        <w:rPr>
          <w:rtl/>
        </w:rPr>
        <w:t xml:space="preserve"> </w:t>
      </w:r>
      <w:r w:rsidRPr="00B737AC">
        <w:rPr>
          <w:rFonts w:hint="cs"/>
          <w:rtl/>
        </w:rPr>
        <w:t>כאלה</w:t>
      </w:r>
      <w:r w:rsidRPr="00B737AC">
        <w:rPr>
          <w:rtl/>
        </w:rPr>
        <w:t>.</w:t>
      </w:r>
    </w:p>
    <w:p w:rsidR="006A0E07" w:rsidRPr="00B737AC" w:rsidP="00E2613F">
      <w:pPr>
        <w:pStyle w:val="RESHET"/>
        <w:numPr>
          <w:ilvl w:val="0"/>
          <w:numId w:val="46"/>
        </w:numPr>
        <w:ind w:left="567" w:hanging="340"/>
        <w:rPr>
          <w:rtl/>
        </w:rPr>
      </w:pPr>
      <w:r w:rsidRPr="00B737AC">
        <w:rPr>
          <w:rStyle w:val="Heading7Char"/>
          <w:rFonts w:ascii="Tahoma" w:hAnsi="Tahoma" w:cs="Tahoma" w:hint="eastAsia"/>
          <w:sz w:val="17"/>
          <w:szCs w:val="17"/>
          <w:rtl/>
        </w:rPr>
        <w:t>העסקת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מפקחי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כמשגיחים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באזור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שהם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מפקחים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עליו</w:t>
      </w:r>
      <w:r w:rsidRPr="00B737AC">
        <w:rPr>
          <w:rStyle w:val="Heading7Char"/>
          <w:rFonts w:ascii="Tahoma" w:hAnsi="Tahoma" w:cs="Tahoma"/>
          <w:sz w:val="17"/>
          <w:szCs w:val="17"/>
          <w:rtl/>
        </w:rPr>
        <w:t>:</w:t>
      </w:r>
      <w:r w:rsidRPr="00B737AC">
        <w:rPr>
          <w:rStyle w:val="Heading5Char"/>
          <w:rFonts w:ascii="Tahoma" w:hAnsi="Tahoma" w:cs="Tahoma" w:hint="cs"/>
          <w:sz w:val="17"/>
          <w:szCs w:val="17"/>
          <w:rtl/>
        </w:rPr>
        <w:t xml:space="preserve"> </w:t>
      </w:r>
      <w:r w:rsidRPr="00B737AC">
        <w:rPr>
          <w:rFonts w:hint="cs"/>
          <w:rtl/>
        </w:rPr>
        <w:t xml:space="preserve">שישה </w:t>
      </w:r>
      <w:r w:rsidRPr="00B737AC">
        <w:rPr>
          <w:rtl/>
        </w:rPr>
        <w:t xml:space="preserve">מפקחי כשרות </w:t>
      </w:r>
      <w:r w:rsidRPr="00B737AC">
        <w:rPr>
          <w:rFonts w:hint="cs"/>
          <w:rtl/>
        </w:rPr>
        <w:t xml:space="preserve">בירושלים </w:t>
      </w:r>
      <w:r w:rsidRPr="00B737AC">
        <w:rPr>
          <w:rtl/>
        </w:rPr>
        <w:t>ע</w:t>
      </w:r>
      <w:r w:rsidRPr="00B737AC">
        <w:rPr>
          <w:rFonts w:hint="cs"/>
          <w:rtl/>
        </w:rPr>
        <w:t xml:space="preserve">בדו, בניגוד לנוהל הכשרות, גם </w:t>
      </w:r>
      <w:r w:rsidRPr="00B737AC">
        <w:rPr>
          <w:rtl/>
        </w:rPr>
        <w:t>כמשגיחים באזורי הפיקוח שבאחריותם</w:t>
      </w:r>
      <w:r w:rsidRPr="00B737AC">
        <w:rPr>
          <w:rFonts w:hint="cs"/>
          <w:rtl/>
        </w:rPr>
        <w:t xml:space="preserve"> - </w:t>
      </w:r>
      <w:r w:rsidRPr="00B737AC">
        <w:rPr>
          <w:rtl/>
        </w:rPr>
        <w:t>הם פ</w:t>
      </w:r>
      <w:r w:rsidRPr="00B737AC">
        <w:rPr>
          <w:rFonts w:hint="cs"/>
          <w:rtl/>
        </w:rPr>
        <w:t>י</w:t>
      </w:r>
      <w:r w:rsidRPr="00B737AC">
        <w:rPr>
          <w:rtl/>
        </w:rPr>
        <w:t xml:space="preserve">קחו על עבודתם שלהם כמשגיחים; </w:t>
      </w:r>
      <w:r w:rsidRPr="00B737AC">
        <w:rPr>
          <w:rFonts w:hint="cs"/>
          <w:rtl/>
        </w:rPr>
        <w:t>זו מציאות בלתי מתקבלת על הדעת המעידה על ניגוד עניינים מובנה בין שני התפקידים. לדוגמה, מפקח ב' מפקח על עצמו בשבעה בתי עסק בתחום הירקות והפירות באזורים רמת דניה, מרכז העיר ובקעה; מפקח ג' מפקח על עצמו בשלושה בתי עסק באזור גבעת מרדכי; ומפקח ד' מפקח על עצמו בשני בתי עסק באזור הרובע היהודי.</w:t>
      </w:r>
      <w:r w:rsidRPr="0001196B" w:rsidR="0001196B">
        <w:rPr>
          <w:noProof/>
          <w:rtl/>
        </w:rPr>
        <w:t xml:space="preserve"> </w:t>
      </w:r>
      <w:r w:rsidRPr="0012789B" w:rsidR="0001196B">
        <w:rPr>
          <w:noProof/>
          <w:rtl/>
          <w:lang w:eastAsia="en-US"/>
        </w:rPr>
        <mc:AlternateContent>
          <mc:Choice Requires="wps">
            <w:drawing>
              <wp:anchor distT="0" distB="0" distL="114300" distR="114300" simplePos="0" relativeHeight="251684864" behindDoc="1" locked="0" layoutInCell="1" allowOverlap="1">
                <wp:simplePos x="0" y="0"/>
                <wp:positionH relativeFrom="margin">
                  <wp:posOffset>-431800</wp:posOffset>
                </wp:positionH>
                <wp:positionV relativeFrom="margin">
                  <wp:align>top</wp:align>
                </wp:positionV>
                <wp:extent cx="1620000" cy="4140000"/>
                <wp:effectExtent l="0" t="0" r="0" b="0"/>
                <wp:wrapNone/>
                <wp:docPr id="51"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01196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73571732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7520376"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שישה</w:t>
                            </w:r>
                            <w:r w:rsidRPr="0001196B">
                              <w:rPr>
                                <w:rFonts w:cs="Tahoma"/>
                                <w:color w:val="0B5294"/>
                                <w:spacing w:val="-4"/>
                                <w:sz w:val="24"/>
                                <w:szCs w:val="24"/>
                                <w:rtl/>
                              </w:rPr>
                              <w:t xml:space="preserve"> </w:t>
                            </w:r>
                            <w:r w:rsidRPr="0001196B">
                              <w:rPr>
                                <w:rFonts w:cs="Tahoma" w:hint="eastAsia"/>
                                <w:color w:val="0B5294"/>
                                <w:spacing w:val="-4"/>
                                <w:sz w:val="24"/>
                                <w:szCs w:val="24"/>
                                <w:rtl/>
                              </w:rPr>
                              <w:t>מפקחי</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בירושלים</w:t>
                            </w:r>
                            <w:r w:rsidRPr="0001196B">
                              <w:rPr>
                                <w:rFonts w:cs="Tahoma"/>
                                <w:color w:val="0B5294"/>
                                <w:spacing w:val="-4"/>
                                <w:sz w:val="24"/>
                                <w:szCs w:val="24"/>
                                <w:rtl/>
                              </w:rPr>
                              <w:t xml:space="preserve"> </w:t>
                            </w:r>
                            <w:r w:rsidRPr="0001196B">
                              <w:rPr>
                                <w:rFonts w:cs="Tahoma" w:hint="eastAsia"/>
                                <w:color w:val="0B5294"/>
                                <w:spacing w:val="-4"/>
                                <w:sz w:val="24"/>
                                <w:szCs w:val="24"/>
                                <w:rtl/>
                              </w:rPr>
                              <w:t>עבדו</w:t>
                            </w:r>
                            <w:r w:rsidRPr="0001196B">
                              <w:rPr>
                                <w:rFonts w:cs="Tahoma"/>
                                <w:color w:val="0B5294"/>
                                <w:spacing w:val="-4"/>
                                <w:sz w:val="24"/>
                                <w:szCs w:val="24"/>
                                <w:rtl/>
                              </w:rPr>
                              <w:t xml:space="preserve">, </w:t>
                            </w:r>
                            <w:r w:rsidRPr="0001196B">
                              <w:rPr>
                                <w:rFonts w:cs="Tahoma" w:hint="eastAsia"/>
                                <w:color w:val="0B5294"/>
                                <w:spacing w:val="-4"/>
                                <w:sz w:val="24"/>
                                <w:szCs w:val="24"/>
                                <w:rtl/>
                              </w:rPr>
                              <w:t>בניגוד</w:t>
                            </w:r>
                            <w:r w:rsidRPr="0001196B">
                              <w:rPr>
                                <w:rFonts w:cs="Tahoma"/>
                                <w:color w:val="0B5294"/>
                                <w:spacing w:val="-4"/>
                                <w:sz w:val="24"/>
                                <w:szCs w:val="24"/>
                                <w:rtl/>
                              </w:rPr>
                              <w:t xml:space="preserve"> </w:t>
                            </w:r>
                            <w:r w:rsidRPr="0001196B">
                              <w:rPr>
                                <w:rFonts w:cs="Tahoma" w:hint="eastAsia"/>
                                <w:color w:val="0B5294"/>
                                <w:spacing w:val="-4"/>
                                <w:sz w:val="24"/>
                                <w:szCs w:val="24"/>
                                <w:rtl/>
                              </w:rPr>
                              <w:t>לנוהל</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גם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באזורי</w:t>
                            </w:r>
                            <w:r w:rsidRPr="0001196B">
                              <w:rPr>
                                <w:rFonts w:cs="Tahoma"/>
                                <w:color w:val="0B5294"/>
                                <w:spacing w:val="-4"/>
                                <w:sz w:val="24"/>
                                <w:szCs w:val="24"/>
                                <w:rtl/>
                              </w:rPr>
                              <w:t xml:space="preserve"> </w:t>
                            </w:r>
                            <w:r w:rsidRPr="0001196B">
                              <w:rPr>
                                <w:rFonts w:cs="Tahoma" w:hint="eastAsia"/>
                                <w:color w:val="0B5294"/>
                                <w:spacing w:val="-4"/>
                                <w:sz w:val="24"/>
                                <w:szCs w:val="24"/>
                                <w:rtl/>
                              </w:rPr>
                              <w:t>הפיקוח</w:t>
                            </w:r>
                            <w:r w:rsidRPr="0001196B">
                              <w:rPr>
                                <w:rFonts w:cs="Tahoma"/>
                                <w:color w:val="0B5294"/>
                                <w:spacing w:val="-4"/>
                                <w:sz w:val="24"/>
                                <w:szCs w:val="24"/>
                                <w:rtl/>
                              </w:rPr>
                              <w:t xml:space="preserve"> </w:t>
                            </w:r>
                            <w:r w:rsidRPr="0001196B">
                              <w:rPr>
                                <w:rFonts w:cs="Tahoma" w:hint="eastAsia"/>
                                <w:color w:val="0B5294"/>
                                <w:spacing w:val="-4"/>
                                <w:sz w:val="24"/>
                                <w:szCs w:val="24"/>
                                <w:rtl/>
                              </w:rPr>
                              <w:t>שבאחריותם</w:t>
                            </w:r>
                            <w:r w:rsidRPr="0001196B">
                              <w:rPr>
                                <w:rFonts w:cs="Tahoma"/>
                                <w:color w:val="0B5294"/>
                                <w:spacing w:val="-4"/>
                                <w:sz w:val="24"/>
                                <w:szCs w:val="24"/>
                                <w:rtl/>
                              </w:rPr>
                              <w:t xml:space="preserve"> - </w:t>
                            </w:r>
                            <w:r w:rsidRPr="0001196B">
                              <w:rPr>
                                <w:rFonts w:cs="Tahoma" w:hint="eastAsia"/>
                                <w:color w:val="0B5294"/>
                                <w:spacing w:val="-4"/>
                                <w:sz w:val="24"/>
                                <w:szCs w:val="24"/>
                                <w:rtl/>
                              </w:rPr>
                              <w:t>הם</w:t>
                            </w:r>
                            <w:r w:rsidRPr="0001196B">
                              <w:rPr>
                                <w:rFonts w:cs="Tahoma"/>
                                <w:color w:val="0B5294"/>
                                <w:spacing w:val="-4"/>
                                <w:sz w:val="24"/>
                                <w:szCs w:val="24"/>
                                <w:rtl/>
                              </w:rPr>
                              <w:t xml:space="preserve"> </w:t>
                            </w:r>
                            <w:r w:rsidRPr="0001196B">
                              <w:rPr>
                                <w:rFonts w:cs="Tahoma" w:hint="eastAsia"/>
                                <w:color w:val="0B5294"/>
                                <w:spacing w:val="-4"/>
                                <w:sz w:val="24"/>
                                <w:szCs w:val="24"/>
                                <w:rtl/>
                              </w:rPr>
                              <w:t>פיקחו</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עבודתם</w:t>
                            </w:r>
                            <w:r w:rsidRPr="0001196B">
                              <w:rPr>
                                <w:rFonts w:cs="Tahoma"/>
                                <w:color w:val="0B5294"/>
                                <w:spacing w:val="-4"/>
                                <w:sz w:val="24"/>
                                <w:szCs w:val="24"/>
                                <w:rtl/>
                              </w:rPr>
                              <w:t xml:space="preserve"> </w:t>
                            </w:r>
                            <w:r w:rsidRPr="0001196B">
                              <w:rPr>
                                <w:rFonts w:cs="Tahoma" w:hint="eastAsia"/>
                                <w:color w:val="0B5294"/>
                                <w:spacing w:val="-4"/>
                                <w:sz w:val="24"/>
                                <w:szCs w:val="24"/>
                                <w:rtl/>
                              </w:rPr>
                              <w:t>שלהם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זו</w:t>
                            </w:r>
                            <w:r w:rsidRPr="0001196B">
                              <w:rPr>
                                <w:rFonts w:cs="Tahoma"/>
                                <w:color w:val="0B5294"/>
                                <w:spacing w:val="-4"/>
                                <w:sz w:val="24"/>
                                <w:szCs w:val="24"/>
                                <w:rtl/>
                              </w:rPr>
                              <w:t xml:space="preserve"> </w:t>
                            </w:r>
                            <w:r w:rsidRPr="0001196B">
                              <w:rPr>
                                <w:rFonts w:cs="Tahoma" w:hint="eastAsia"/>
                                <w:color w:val="0B5294"/>
                                <w:spacing w:val="-4"/>
                                <w:sz w:val="24"/>
                                <w:szCs w:val="24"/>
                                <w:rtl/>
                              </w:rPr>
                              <w:t>מציאות</w:t>
                            </w:r>
                            <w:r w:rsidRPr="0001196B">
                              <w:rPr>
                                <w:rFonts w:cs="Tahoma"/>
                                <w:color w:val="0B5294"/>
                                <w:spacing w:val="-4"/>
                                <w:sz w:val="24"/>
                                <w:szCs w:val="24"/>
                                <w:rtl/>
                              </w:rPr>
                              <w:t xml:space="preserve"> </w:t>
                            </w:r>
                            <w:r w:rsidRPr="0001196B">
                              <w:rPr>
                                <w:rFonts w:cs="Tahoma" w:hint="eastAsia"/>
                                <w:color w:val="0B5294"/>
                                <w:spacing w:val="-4"/>
                                <w:sz w:val="24"/>
                                <w:szCs w:val="24"/>
                                <w:rtl/>
                              </w:rPr>
                              <w:t>בלתי</w:t>
                            </w:r>
                            <w:r w:rsidRPr="0001196B">
                              <w:rPr>
                                <w:rFonts w:cs="Tahoma"/>
                                <w:color w:val="0B5294"/>
                                <w:spacing w:val="-4"/>
                                <w:sz w:val="24"/>
                                <w:szCs w:val="24"/>
                                <w:rtl/>
                              </w:rPr>
                              <w:t xml:space="preserve"> </w:t>
                            </w:r>
                            <w:r w:rsidRPr="0001196B">
                              <w:rPr>
                                <w:rFonts w:cs="Tahoma" w:hint="eastAsia"/>
                                <w:color w:val="0B5294"/>
                                <w:spacing w:val="-4"/>
                                <w:sz w:val="24"/>
                                <w:szCs w:val="24"/>
                                <w:rtl/>
                              </w:rPr>
                              <w:t>מתקבלת</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הדעת</w:t>
                            </w:r>
                            <w:r w:rsidRPr="0001196B">
                              <w:rPr>
                                <w:rFonts w:cs="Tahoma"/>
                                <w:color w:val="0B5294"/>
                                <w:spacing w:val="-4"/>
                                <w:sz w:val="24"/>
                                <w:szCs w:val="24"/>
                                <w:rtl/>
                              </w:rPr>
                              <w:t xml:space="preserve"> </w:t>
                            </w:r>
                            <w:r w:rsidRPr="0001196B">
                              <w:rPr>
                                <w:rFonts w:cs="Tahoma" w:hint="eastAsia"/>
                                <w:color w:val="0B5294"/>
                                <w:spacing w:val="-4"/>
                                <w:sz w:val="24"/>
                                <w:szCs w:val="24"/>
                                <w:rtl/>
                              </w:rPr>
                              <w:t>המעידה</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ניגוד</w:t>
                            </w:r>
                            <w:r w:rsidRPr="0001196B">
                              <w:rPr>
                                <w:rFonts w:cs="Tahoma"/>
                                <w:color w:val="0B5294"/>
                                <w:spacing w:val="-4"/>
                                <w:sz w:val="24"/>
                                <w:szCs w:val="24"/>
                                <w:rtl/>
                              </w:rPr>
                              <w:t xml:space="preserve"> </w:t>
                            </w:r>
                            <w:r w:rsidRPr="0001196B">
                              <w:rPr>
                                <w:rFonts w:cs="Tahoma" w:hint="eastAsia"/>
                                <w:color w:val="0B5294"/>
                                <w:spacing w:val="-4"/>
                                <w:sz w:val="24"/>
                                <w:szCs w:val="24"/>
                                <w:rtl/>
                              </w:rPr>
                              <w:t>עניינים</w:t>
                            </w:r>
                            <w:r w:rsidRPr="0001196B">
                              <w:rPr>
                                <w:rFonts w:cs="Tahoma"/>
                                <w:color w:val="0B5294"/>
                                <w:spacing w:val="-4"/>
                                <w:sz w:val="24"/>
                                <w:szCs w:val="24"/>
                                <w:rtl/>
                              </w:rPr>
                              <w:t xml:space="preserve"> </w:t>
                            </w:r>
                            <w:r w:rsidRPr="0001196B">
                              <w:rPr>
                                <w:rFonts w:cs="Tahoma" w:hint="eastAsia"/>
                                <w:color w:val="0B5294"/>
                                <w:spacing w:val="-4"/>
                                <w:sz w:val="24"/>
                                <w:szCs w:val="24"/>
                                <w:rtl/>
                              </w:rPr>
                              <w:t>מובנה</w:t>
                            </w:r>
                            <w:r w:rsidRPr="0001196B">
                              <w:rPr>
                                <w:rFonts w:cs="Tahoma"/>
                                <w:color w:val="0B5294"/>
                                <w:spacing w:val="-4"/>
                                <w:sz w:val="24"/>
                                <w:szCs w:val="24"/>
                                <w:rtl/>
                              </w:rPr>
                              <w:t xml:space="preserve"> </w:t>
                            </w:r>
                            <w:r w:rsidRPr="0001196B">
                              <w:rPr>
                                <w:rFonts w:cs="Tahoma" w:hint="eastAsia"/>
                                <w:color w:val="0B5294"/>
                                <w:spacing w:val="-4"/>
                                <w:sz w:val="24"/>
                                <w:szCs w:val="24"/>
                                <w:rtl/>
                              </w:rPr>
                              <w:t>בין</w:t>
                            </w:r>
                            <w:r w:rsidRPr="0001196B">
                              <w:rPr>
                                <w:rFonts w:cs="Tahoma"/>
                                <w:color w:val="0B5294"/>
                                <w:spacing w:val="-4"/>
                                <w:sz w:val="24"/>
                                <w:szCs w:val="24"/>
                                <w:rtl/>
                              </w:rPr>
                              <w:t xml:space="preserve"> </w:t>
                            </w:r>
                            <w:r w:rsidRPr="0001196B">
                              <w:rPr>
                                <w:rFonts w:cs="Tahoma" w:hint="eastAsia"/>
                                <w:color w:val="0B5294"/>
                                <w:spacing w:val="-4"/>
                                <w:sz w:val="24"/>
                                <w:szCs w:val="24"/>
                                <w:rtl/>
                              </w:rPr>
                              <w:t>שני</w:t>
                            </w:r>
                            <w:r w:rsidRPr="0001196B">
                              <w:rPr>
                                <w:rFonts w:cs="Tahoma"/>
                                <w:color w:val="0B5294"/>
                                <w:spacing w:val="-4"/>
                                <w:sz w:val="24"/>
                                <w:szCs w:val="24"/>
                                <w:rtl/>
                              </w:rPr>
                              <w:t xml:space="preserve"> </w:t>
                            </w:r>
                            <w:r w:rsidRPr="0001196B">
                              <w:rPr>
                                <w:rFonts w:cs="Tahoma" w:hint="eastAsia"/>
                                <w:color w:val="0B5294"/>
                                <w:spacing w:val="-4"/>
                                <w:sz w:val="24"/>
                                <w:szCs w:val="24"/>
                                <w:rtl/>
                              </w:rPr>
                              <w:t>התפקידים</w:t>
                            </w:r>
                          </w:p>
                          <w:p w:rsidR="00D007E4" w:rsidRPr="00373C5D" w:rsidP="0001196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54150900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1542874"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4"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30592" filled="f" stroked="f">
                <v:textbox>
                  <w:txbxContent>
                    <w:p w:rsidR="00D007E4" w:rsidRPr="00373C5D" w:rsidP="0001196B">
                      <w:pPr>
                        <w:spacing w:line="240" w:lineRule="atLeast"/>
                        <w:rPr>
                          <w:rFonts w:cs="Tahoma"/>
                          <w:b/>
                          <w:bCs/>
                          <w:color w:val="0B5294"/>
                          <w:sz w:val="48"/>
                          <w:szCs w:val="48"/>
                          <w:rtl/>
                        </w:rPr>
                      </w:pPr>
                      <w:drawing>
                        <wp:inline distT="0" distB="0" distL="0" distR="0">
                          <wp:extent cx="311150" cy="256800"/>
                          <wp:effectExtent l="0" t="0" r="0" b="0"/>
                          <wp:docPr id="5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9294072"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שישה</w:t>
                      </w:r>
                      <w:r w:rsidRPr="0001196B">
                        <w:rPr>
                          <w:rFonts w:cs="Tahoma"/>
                          <w:color w:val="0B5294"/>
                          <w:spacing w:val="-4"/>
                          <w:sz w:val="24"/>
                          <w:szCs w:val="24"/>
                          <w:rtl/>
                        </w:rPr>
                        <w:t xml:space="preserve"> </w:t>
                      </w:r>
                      <w:r w:rsidRPr="0001196B">
                        <w:rPr>
                          <w:rFonts w:cs="Tahoma" w:hint="eastAsia"/>
                          <w:color w:val="0B5294"/>
                          <w:spacing w:val="-4"/>
                          <w:sz w:val="24"/>
                          <w:szCs w:val="24"/>
                          <w:rtl/>
                        </w:rPr>
                        <w:t>מפקחי</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בירושלים</w:t>
                      </w:r>
                      <w:r w:rsidRPr="0001196B">
                        <w:rPr>
                          <w:rFonts w:cs="Tahoma"/>
                          <w:color w:val="0B5294"/>
                          <w:spacing w:val="-4"/>
                          <w:sz w:val="24"/>
                          <w:szCs w:val="24"/>
                          <w:rtl/>
                        </w:rPr>
                        <w:t xml:space="preserve"> </w:t>
                      </w:r>
                      <w:r w:rsidRPr="0001196B">
                        <w:rPr>
                          <w:rFonts w:cs="Tahoma" w:hint="eastAsia"/>
                          <w:color w:val="0B5294"/>
                          <w:spacing w:val="-4"/>
                          <w:sz w:val="24"/>
                          <w:szCs w:val="24"/>
                          <w:rtl/>
                        </w:rPr>
                        <w:t>עבדו</w:t>
                      </w:r>
                      <w:r w:rsidRPr="0001196B">
                        <w:rPr>
                          <w:rFonts w:cs="Tahoma"/>
                          <w:color w:val="0B5294"/>
                          <w:spacing w:val="-4"/>
                          <w:sz w:val="24"/>
                          <w:szCs w:val="24"/>
                          <w:rtl/>
                        </w:rPr>
                        <w:t xml:space="preserve">, </w:t>
                      </w:r>
                      <w:r w:rsidRPr="0001196B">
                        <w:rPr>
                          <w:rFonts w:cs="Tahoma" w:hint="eastAsia"/>
                          <w:color w:val="0B5294"/>
                          <w:spacing w:val="-4"/>
                          <w:sz w:val="24"/>
                          <w:szCs w:val="24"/>
                          <w:rtl/>
                        </w:rPr>
                        <w:t>בניגוד</w:t>
                      </w:r>
                      <w:r w:rsidRPr="0001196B">
                        <w:rPr>
                          <w:rFonts w:cs="Tahoma"/>
                          <w:color w:val="0B5294"/>
                          <w:spacing w:val="-4"/>
                          <w:sz w:val="24"/>
                          <w:szCs w:val="24"/>
                          <w:rtl/>
                        </w:rPr>
                        <w:t xml:space="preserve"> </w:t>
                      </w:r>
                      <w:r w:rsidRPr="0001196B">
                        <w:rPr>
                          <w:rFonts w:cs="Tahoma" w:hint="eastAsia"/>
                          <w:color w:val="0B5294"/>
                          <w:spacing w:val="-4"/>
                          <w:sz w:val="24"/>
                          <w:szCs w:val="24"/>
                          <w:rtl/>
                        </w:rPr>
                        <w:t>לנוהל</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גם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באזורי</w:t>
                      </w:r>
                      <w:r w:rsidRPr="0001196B">
                        <w:rPr>
                          <w:rFonts w:cs="Tahoma"/>
                          <w:color w:val="0B5294"/>
                          <w:spacing w:val="-4"/>
                          <w:sz w:val="24"/>
                          <w:szCs w:val="24"/>
                          <w:rtl/>
                        </w:rPr>
                        <w:t xml:space="preserve"> </w:t>
                      </w:r>
                      <w:r w:rsidRPr="0001196B">
                        <w:rPr>
                          <w:rFonts w:cs="Tahoma" w:hint="eastAsia"/>
                          <w:color w:val="0B5294"/>
                          <w:spacing w:val="-4"/>
                          <w:sz w:val="24"/>
                          <w:szCs w:val="24"/>
                          <w:rtl/>
                        </w:rPr>
                        <w:t>הפיקוח</w:t>
                      </w:r>
                      <w:r w:rsidRPr="0001196B">
                        <w:rPr>
                          <w:rFonts w:cs="Tahoma"/>
                          <w:color w:val="0B5294"/>
                          <w:spacing w:val="-4"/>
                          <w:sz w:val="24"/>
                          <w:szCs w:val="24"/>
                          <w:rtl/>
                        </w:rPr>
                        <w:t xml:space="preserve"> </w:t>
                      </w:r>
                      <w:r w:rsidRPr="0001196B">
                        <w:rPr>
                          <w:rFonts w:cs="Tahoma" w:hint="eastAsia"/>
                          <w:color w:val="0B5294"/>
                          <w:spacing w:val="-4"/>
                          <w:sz w:val="24"/>
                          <w:szCs w:val="24"/>
                          <w:rtl/>
                        </w:rPr>
                        <w:t>שבאחריותם</w:t>
                      </w:r>
                      <w:r w:rsidRPr="0001196B">
                        <w:rPr>
                          <w:rFonts w:cs="Tahoma"/>
                          <w:color w:val="0B5294"/>
                          <w:spacing w:val="-4"/>
                          <w:sz w:val="24"/>
                          <w:szCs w:val="24"/>
                          <w:rtl/>
                        </w:rPr>
                        <w:t xml:space="preserve"> - </w:t>
                      </w:r>
                      <w:r w:rsidRPr="0001196B">
                        <w:rPr>
                          <w:rFonts w:cs="Tahoma" w:hint="eastAsia"/>
                          <w:color w:val="0B5294"/>
                          <w:spacing w:val="-4"/>
                          <w:sz w:val="24"/>
                          <w:szCs w:val="24"/>
                          <w:rtl/>
                        </w:rPr>
                        <w:t>הם</w:t>
                      </w:r>
                      <w:r w:rsidRPr="0001196B">
                        <w:rPr>
                          <w:rFonts w:cs="Tahoma"/>
                          <w:color w:val="0B5294"/>
                          <w:spacing w:val="-4"/>
                          <w:sz w:val="24"/>
                          <w:szCs w:val="24"/>
                          <w:rtl/>
                        </w:rPr>
                        <w:t xml:space="preserve"> </w:t>
                      </w:r>
                      <w:r w:rsidRPr="0001196B">
                        <w:rPr>
                          <w:rFonts w:cs="Tahoma" w:hint="eastAsia"/>
                          <w:color w:val="0B5294"/>
                          <w:spacing w:val="-4"/>
                          <w:sz w:val="24"/>
                          <w:szCs w:val="24"/>
                          <w:rtl/>
                        </w:rPr>
                        <w:t>פיקחו</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עבודתם</w:t>
                      </w:r>
                      <w:r w:rsidRPr="0001196B">
                        <w:rPr>
                          <w:rFonts w:cs="Tahoma"/>
                          <w:color w:val="0B5294"/>
                          <w:spacing w:val="-4"/>
                          <w:sz w:val="24"/>
                          <w:szCs w:val="24"/>
                          <w:rtl/>
                        </w:rPr>
                        <w:t xml:space="preserve"> </w:t>
                      </w:r>
                      <w:r w:rsidRPr="0001196B">
                        <w:rPr>
                          <w:rFonts w:cs="Tahoma" w:hint="eastAsia"/>
                          <w:color w:val="0B5294"/>
                          <w:spacing w:val="-4"/>
                          <w:sz w:val="24"/>
                          <w:szCs w:val="24"/>
                          <w:rtl/>
                        </w:rPr>
                        <w:t>שלהם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זו</w:t>
                      </w:r>
                      <w:r w:rsidRPr="0001196B">
                        <w:rPr>
                          <w:rFonts w:cs="Tahoma"/>
                          <w:color w:val="0B5294"/>
                          <w:spacing w:val="-4"/>
                          <w:sz w:val="24"/>
                          <w:szCs w:val="24"/>
                          <w:rtl/>
                        </w:rPr>
                        <w:t xml:space="preserve"> </w:t>
                      </w:r>
                      <w:r w:rsidRPr="0001196B">
                        <w:rPr>
                          <w:rFonts w:cs="Tahoma" w:hint="eastAsia"/>
                          <w:color w:val="0B5294"/>
                          <w:spacing w:val="-4"/>
                          <w:sz w:val="24"/>
                          <w:szCs w:val="24"/>
                          <w:rtl/>
                        </w:rPr>
                        <w:t>מציאות</w:t>
                      </w:r>
                      <w:r w:rsidRPr="0001196B">
                        <w:rPr>
                          <w:rFonts w:cs="Tahoma"/>
                          <w:color w:val="0B5294"/>
                          <w:spacing w:val="-4"/>
                          <w:sz w:val="24"/>
                          <w:szCs w:val="24"/>
                          <w:rtl/>
                        </w:rPr>
                        <w:t xml:space="preserve"> </w:t>
                      </w:r>
                      <w:r w:rsidRPr="0001196B">
                        <w:rPr>
                          <w:rFonts w:cs="Tahoma" w:hint="eastAsia"/>
                          <w:color w:val="0B5294"/>
                          <w:spacing w:val="-4"/>
                          <w:sz w:val="24"/>
                          <w:szCs w:val="24"/>
                          <w:rtl/>
                        </w:rPr>
                        <w:t>בלתי</w:t>
                      </w:r>
                      <w:r w:rsidRPr="0001196B">
                        <w:rPr>
                          <w:rFonts w:cs="Tahoma"/>
                          <w:color w:val="0B5294"/>
                          <w:spacing w:val="-4"/>
                          <w:sz w:val="24"/>
                          <w:szCs w:val="24"/>
                          <w:rtl/>
                        </w:rPr>
                        <w:t xml:space="preserve"> </w:t>
                      </w:r>
                      <w:r w:rsidRPr="0001196B">
                        <w:rPr>
                          <w:rFonts w:cs="Tahoma" w:hint="eastAsia"/>
                          <w:color w:val="0B5294"/>
                          <w:spacing w:val="-4"/>
                          <w:sz w:val="24"/>
                          <w:szCs w:val="24"/>
                          <w:rtl/>
                        </w:rPr>
                        <w:t>מתקבלת</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הדעת</w:t>
                      </w:r>
                      <w:r w:rsidRPr="0001196B">
                        <w:rPr>
                          <w:rFonts w:cs="Tahoma"/>
                          <w:color w:val="0B5294"/>
                          <w:spacing w:val="-4"/>
                          <w:sz w:val="24"/>
                          <w:szCs w:val="24"/>
                          <w:rtl/>
                        </w:rPr>
                        <w:t xml:space="preserve"> </w:t>
                      </w:r>
                      <w:r w:rsidRPr="0001196B">
                        <w:rPr>
                          <w:rFonts w:cs="Tahoma" w:hint="eastAsia"/>
                          <w:color w:val="0B5294"/>
                          <w:spacing w:val="-4"/>
                          <w:sz w:val="24"/>
                          <w:szCs w:val="24"/>
                          <w:rtl/>
                        </w:rPr>
                        <w:t>המעידה</w:t>
                      </w:r>
                      <w:r w:rsidRPr="0001196B">
                        <w:rPr>
                          <w:rFonts w:cs="Tahoma"/>
                          <w:color w:val="0B5294"/>
                          <w:spacing w:val="-4"/>
                          <w:sz w:val="24"/>
                          <w:szCs w:val="24"/>
                          <w:rtl/>
                        </w:rPr>
                        <w:t xml:space="preserve"> </w:t>
                      </w:r>
                      <w:r w:rsidRPr="0001196B">
                        <w:rPr>
                          <w:rFonts w:cs="Tahoma" w:hint="eastAsia"/>
                          <w:color w:val="0B5294"/>
                          <w:spacing w:val="-4"/>
                          <w:sz w:val="24"/>
                          <w:szCs w:val="24"/>
                          <w:rtl/>
                        </w:rPr>
                        <w:t>על</w:t>
                      </w:r>
                      <w:r w:rsidRPr="0001196B">
                        <w:rPr>
                          <w:rFonts w:cs="Tahoma"/>
                          <w:color w:val="0B5294"/>
                          <w:spacing w:val="-4"/>
                          <w:sz w:val="24"/>
                          <w:szCs w:val="24"/>
                          <w:rtl/>
                        </w:rPr>
                        <w:t xml:space="preserve"> </w:t>
                      </w:r>
                      <w:r w:rsidRPr="0001196B">
                        <w:rPr>
                          <w:rFonts w:cs="Tahoma" w:hint="eastAsia"/>
                          <w:color w:val="0B5294"/>
                          <w:spacing w:val="-4"/>
                          <w:sz w:val="24"/>
                          <w:szCs w:val="24"/>
                          <w:rtl/>
                        </w:rPr>
                        <w:t>ניגוד</w:t>
                      </w:r>
                      <w:r w:rsidRPr="0001196B">
                        <w:rPr>
                          <w:rFonts w:cs="Tahoma"/>
                          <w:color w:val="0B5294"/>
                          <w:spacing w:val="-4"/>
                          <w:sz w:val="24"/>
                          <w:szCs w:val="24"/>
                          <w:rtl/>
                        </w:rPr>
                        <w:t xml:space="preserve"> </w:t>
                      </w:r>
                      <w:r w:rsidRPr="0001196B">
                        <w:rPr>
                          <w:rFonts w:cs="Tahoma" w:hint="eastAsia"/>
                          <w:color w:val="0B5294"/>
                          <w:spacing w:val="-4"/>
                          <w:sz w:val="24"/>
                          <w:szCs w:val="24"/>
                          <w:rtl/>
                        </w:rPr>
                        <w:t>עניינים</w:t>
                      </w:r>
                      <w:r w:rsidRPr="0001196B">
                        <w:rPr>
                          <w:rFonts w:cs="Tahoma"/>
                          <w:color w:val="0B5294"/>
                          <w:spacing w:val="-4"/>
                          <w:sz w:val="24"/>
                          <w:szCs w:val="24"/>
                          <w:rtl/>
                        </w:rPr>
                        <w:t xml:space="preserve"> </w:t>
                      </w:r>
                      <w:r w:rsidRPr="0001196B">
                        <w:rPr>
                          <w:rFonts w:cs="Tahoma" w:hint="eastAsia"/>
                          <w:color w:val="0B5294"/>
                          <w:spacing w:val="-4"/>
                          <w:sz w:val="24"/>
                          <w:szCs w:val="24"/>
                          <w:rtl/>
                        </w:rPr>
                        <w:t>מובנה</w:t>
                      </w:r>
                      <w:r w:rsidRPr="0001196B">
                        <w:rPr>
                          <w:rFonts w:cs="Tahoma"/>
                          <w:color w:val="0B5294"/>
                          <w:spacing w:val="-4"/>
                          <w:sz w:val="24"/>
                          <w:szCs w:val="24"/>
                          <w:rtl/>
                        </w:rPr>
                        <w:t xml:space="preserve"> </w:t>
                      </w:r>
                      <w:r w:rsidRPr="0001196B">
                        <w:rPr>
                          <w:rFonts w:cs="Tahoma" w:hint="eastAsia"/>
                          <w:color w:val="0B5294"/>
                          <w:spacing w:val="-4"/>
                          <w:sz w:val="24"/>
                          <w:szCs w:val="24"/>
                          <w:rtl/>
                        </w:rPr>
                        <w:t>בין</w:t>
                      </w:r>
                      <w:r w:rsidRPr="0001196B">
                        <w:rPr>
                          <w:rFonts w:cs="Tahoma"/>
                          <w:color w:val="0B5294"/>
                          <w:spacing w:val="-4"/>
                          <w:sz w:val="24"/>
                          <w:szCs w:val="24"/>
                          <w:rtl/>
                        </w:rPr>
                        <w:t xml:space="preserve"> </w:t>
                      </w:r>
                      <w:r w:rsidRPr="0001196B">
                        <w:rPr>
                          <w:rFonts w:cs="Tahoma" w:hint="eastAsia"/>
                          <w:color w:val="0B5294"/>
                          <w:spacing w:val="-4"/>
                          <w:sz w:val="24"/>
                          <w:szCs w:val="24"/>
                          <w:rtl/>
                        </w:rPr>
                        <w:t>שני</w:t>
                      </w:r>
                      <w:r w:rsidRPr="0001196B">
                        <w:rPr>
                          <w:rFonts w:cs="Tahoma"/>
                          <w:color w:val="0B5294"/>
                          <w:spacing w:val="-4"/>
                          <w:sz w:val="24"/>
                          <w:szCs w:val="24"/>
                          <w:rtl/>
                        </w:rPr>
                        <w:t xml:space="preserve"> </w:t>
                      </w:r>
                      <w:r w:rsidRPr="0001196B">
                        <w:rPr>
                          <w:rFonts w:cs="Tahoma" w:hint="eastAsia"/>
                          <w:color w:val="0B5294"/>
                          <w:spacing w:val="-4"/>
                          <w:sz w:val="24"/>
                          <w:szCs w:val="24"/>
                          <w:rtl/>
                        </w:rPr>
                        <w:t>התפקידים</w:t>
                      </w:r>
                    </w:p>
                    <w:p w:rsidR="00D007E4" w:rsidRPr="00373C5D" w:rsidP="0001196B">
                      <w:pPr>
                        <w:spacing w:before="120" w:after="0" w:line="240" w:lineRule="atLeast"/>
                        <w:rPr>
                          <w:rFonts w:cs="Tahoma"/>
                          <w:b/>
                          <w:bCs/>
                          <w:color w:val="0B5294"/>
                          <w:sz w:val="48"/>
                          <w:szCs w:val="48"/>
                          <w:rtl/>
                        </w:rPr>
                      </w:pPr>
                      <w:drawing>
                        <wp:inline distT="0" distB="0" distL="0" distR="0">
                          <wp:extent cx="288000" cy="31337"/>
                          <wp:effectExtent l="0" t="0" r="0" b="6985"/>
                          <wp:docPr id="5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1215493"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01196B">
      <w:pPr>
        <w:spacing w:before="180" w:line="240" w:lineRule="exact"/>
        <w:ind w:right="2268"/>
        <w:jc w:val="both"/>
        <w:rPr>
          <w:rFonts w:ascii="Tahoma" w:hAnsi="Tahoma" w:cs="Tahoma"/>
          <w:sz w:val="17"/>
          <w:szCs w:val="17"/>
          <w:rtl/>
        </w:rPr>
      </w:pPr>
      <w:r>
        <w:rPr>
          <w:rFonts w:ascii="Tahoma" w:hAnsi="Tahoma" w:cs="Tahoma" w:hint="cs"/>
          <w:sz w:val="17"/>
          <w:szCs w:val="17"/>
          <w:rtl/>
        </w:rPr>
        <w:t>יו"ר הוועדה הממונה ירושלים</w:t>
      </w:r>
      <w:r w:rsidRPr="00B737AC">
        <w:rPr>
          <w:rFonts w:ascii="Tahoma" w:hAnsi="Tahoma" w:cs="Tahoma" w:hint="cs"/>
          <w:sz w:val="17"/>
          <w:szCs w:val="17"/>
          <w:rtl/>
        </w:rPr>
        <w:t xml:space="preserve"> מסר </w:t>
      </w:r>
      <w:r>
        <w:rPr>
          <w:rFonts w:ascii="Tahoma" w:hAnsi="Tahoma" w:cs="Tahoma" w:hint="cs"/>
          <w:sz w:val="17"/>
          <w:szCs w:val="17"/>
          <w:rtl/>
        </w:rPr>
        <w:t>בתשובתו</w:t>
      </w:r>
      <w:r w:rsidRPr="00B737AC">
        <w:rPr>
          <w:rFonts w:ascii="Tahoma" w:hAnsi="Tahoma" w:cs="Tahoma" w:hint="cs"/>
          <w:sz w:val="17"/>
          <w:szCs w:val="17"/>
          <w:rtl/>
        </w:rPr>
        <w:t xml:space="preserve"> כי המועצה מתקנת את הליקויים שהעלתה הביקורת "תוך כדי ביקורת".</w:t>
      </w:r>
    </w:p>
    <w:p w:rsidR="006A0E07" w:rsidRPr="00E2613F" w:rsidP="00E2613F">
      <w:pPr>
        <w:pStyle w:val="ListParagraph"/>
        <w:numPr>
          <w:ilvl w:val="0"/>
          <w:numId w:val="46"/>
        </w:numPr>
        <w:spacing w:after="240" w:line="240" w:lineRule="exact"/>
        <w:ind w:left="340" w:right="2268" w:hanging="340"/>
        <w:rPr>
          <w:sz w:val="17"/>
          <w:szCs w:val="17"/>
          <w:rtl/>
        </w:rPr>
      </w:pPr>
      <w:r w:rsidRPr="00E2613F">
        <w:rPr>
          <w:rStyle w:val="Heading7Char"/>
          <w:rFonts w:ascii="Tahoma" w:hAnsi="Tahoma" w:cs="Tahoma" w:hint="eastAsia"/>
          <w:sz w:val="17"/>
          <w:szCs w:val="17"/>
          <w:rtl/>
        </w:rPr>
        <w:t>תפקידים</w:t>
      </w:r>
      <w:r w:rsidRPr="00E2613F">
        <w:rPr>
          <w:rStyle w:val="Heading7Char"/>
          <w:rFonts w:ascii="Tahoma" w:hAnsi="Tahoma" w:cs="Tahoma"/>
          <w:sz w:val="17"/>
          <w:szCs w:val="17"/>
          <w:rtl/>
        </w:rPr>
        <w:t xml:space="preserve"> צולבים - </w:t>
      </w:r>
      <w:r w:rsidRPr="00E2613F">
        <w:rPr>
          <w:rStyle w:val="Heading7Char"/>
          <w:rFonts w:ascii="Tahoma" w:hAnsi="Tahoma" w:cs="Tahoma" w:hint="eastAsia"/>
          <w:sz w:val="17"/>
          <w:szCs w:val="17"/>
          <w:rtl/>
        </w:rPr>
        <w:t>מפקחים</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המשמשים</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משגיחים</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המפוקחים</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על</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ידי</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מפקחים</w:t>
      </w:r>
      <w:r w:rsidRPr="00E2613F">
        <w:rPr>
          <w:rStyle w:val="Heading7Char"/>
          <w:rFonts w:ascii="Tahoma" w:hAnsi="Tahoma" w:cs="Tahoma"/>
          <w:sz w:val="17"/>
          <w:szCs w:val="17"/>
          <w:rtl/>
        </w:rPr>
        <w:t xml:space="preserve"> </w:t>
      </w:r>
      <w:r w:rsidRPr="00E2613F">
        <w:rPr>
          <w:rStyle w:val="Heading7Char"/>
          <w:rFonts w:ascii="Tahoma" w:hAnsi="Tahoma" w:cs="Tahoma" w:hint="eastAsia"/>
          <w:sz w:val="17"/>
          <w:szCs w:val="17"/>
          <w:rtl/>
        </w:rPr>
        <w:t>אחרים</w:t>
      </w:r>
      <w:r w:rsidRPr="00E2613F">
        <w:rPr>
          <w:rStyle w:val="Heading7Char"/>
          <w:rFonts w:ascii="Tahoma" w:hAnsi="Tahoma" w:cs="Tahoma" w:hint="cs"/>
          <w:sz w:val="17"/>
          <w:szCs w:val="17"/>
          <w:rtl/>
        </w:rPr>
        <w:t>,</w:t>
      </w:r>
      <w:r w:rsidRPr="00E2613F">
        <w:rPr>
          <w:rStyle w:val="Heading7Char"/>
          <w:rFonts w:ascii="Tahoma" w:hAnsi="Tahoma" w:cs="Tahoma"/>
          <w:sz w:val="17"/>
          <w:szCs w:val="17"/>
          <w:rtl/>
        </w:rPr>
        <w:t xml:space="preserve"> ולה</w:t>
      </w:r>
      <w:r w:rsidRPr="00E2613F">
        <w:rPr>
          <w:rStyle w:val="Heading7Char"/>
          <w:rFonts w:ascii="Tahoma" w:hAnsi="Tahoma" w:cs="Tahoma" w:hint="cs"/>
          <w:sz w:val="17"/>
          <w:szCs w:val="17"/>
          <w:rtl/>
        </w:rPr>
        <w:t>י</w:t>
      </w:r>
      <w:r w:rsidRPr="00E2613F">
        <w:rPr>
          <w:rStyle w:val="Heading7Char"/>
          <w:rFonts w:ascii="Tahoma" w:hAnsi="Tahoma" w:cs="Tahoma"/>
          <w:sz w:val="17"/>
          <w:szCs w:val="17"/>
          <w:rtl/>
        </w:rPr>
        <w:t>פך:</w:t>
      </w:r>
      <w:r w:rsidRPr="00E2613F">
        <w:rPr>
          <w:rStyle w:val="Heading5Char"/>
          <w:rFonts w:ascii="Tahoma" w:hAnsi="Tahoma" w:cs="Tahoma" w:hint="cs"/>
          <w:sz w:val="17"/>
          <w:szCs w:val="17"/>
          <w:rtl/>
        </w:rPr>
        <w:t xml:space="preserve"> </w:t>
      </w:r>
      <w:r w:rsidRPr="00E2613F">
        <w:rPr>
          <w:rFonts w:hint="cs"/>
          <w:sz w:val="17"/>
          <w:szCs w:val="17"/>
          <w:rtl/>
        </w:rPr>
        <w:t xml:space="preserve">כאמור, נוהל הכשרות מאפשר למפקח כשרות, </w:t>
      </w:r>
      <w:r w:rsidRPr="00E2613F">
        <w:rPr>
          <w:rFonts w:hint="cs"/>
          <w:sz w:val="17"/>
          <w:szCs w:val="17"/>
          <w:rtl/>
        </w:rPr>
        <w:t xml:space="preserve">בכפוף לאישור הממונים עליו, לעבוד כמשגיח במקום </w:t>
      </w:r>
      <w:r w:rsidRPr="00E2613F">
        <w:rPr>
          <w:rFonts w:hint="cs"/>
          <w:sz w:val="17"/>
          <w:szCs w:val="17"/>
          <w:rtl/>
        </w:rPr>
        <w:t>מושגח</w:t>
      </w:r>
      <w:r w:rsidRPr="00E2613F">
        <w:rPr>
          <w:rFonts w:hint="cs"/>
          <w:sz w:val="17"/>
          <w:szCs w:val="17"/>
          <w:rtl/>
        </w:rPr>
        <w:t xml:space="preserve"> בתחומי אותה מועצה דתית בתנאי שהמקום אינו מצוי ב"אזור הפיקוח שלו".</w:t>
      </w:r>
    </w:p>
    <w:p w:rsidR="006A0E07" w:rsidRPr="00B737AC" w:rsidP="00F67971">
      <w:pPr>
        <w:pStyle w:val="RESHET"/>
        <w:rPr>
          <w:rtl/>
        </w:rPr>
      </w:pPr>
      <w:r w:rsidRPr="00B737AC">
        <w:rPr>
          <w:rFonts w:hint="cs"/>
          <w:rtl/>
        </w:rPr>
        <w:t>בביקורת</w:t>
      </w:r>
      <w:r w:rsidRPr="00B737AC">
        <w:rPr>
          <w:rtl/>
        </w:rPr>
        <w:t xml:space="preserve"> </w:t>
      </w:r>
      <w:r w:rsidRPr="00B737AC">
        <w:rPr>
          <w:rFonts w:hint="cs"/>
          <w:rtl/>
        </w:rPr>
        <w:t xml:space="preserve">במועצה הדתית ירושלים </w:t>
      </w:r>
      <w:r w:rsidRPr="00B737AC">
        <w:rPr>
          <w:rtl/>
        </w:rPr>
        <w:t xml:space="preserve">נמצאו </w:t>
      </w:r>
      <w:r w:rsidRPr="00B737AC">
        <w:rPr>
          <w:rFonts w:hint="cs"/>
          <w:rtl/>
        </w:rPr>
        <w:t>ארבעה</w:t>
      </w:r>
      <w:r w:rsidRPr="00B737AC">
        <w:rPr>
          <w:rtl/>
        </w:rPr>
        <w:t xml:space="preserve"> מקרים של הצלבה בין </w:t>
      </w:r>
      <w:r w:rsidRPr="00B737AC">
        <w:rPr>
          <w:rFonts w:hint="cs"/>
          <w:rtl/>
        </w:rPr>
        <w:t xml:space="preserve">שישה בעלי תפקידים - </w:t>
      </w:r>
      <w:r w:rsidRPr="00B737AC">
        <w:rPr>
          <w:rtl/>
        </w:rPr>
        <w:t xml:space="preserve">מפקח </w:t>
      </w:r>
      <w:r w:rsidRPr="00B737AC">
        <w:rPr>
          <w:rFonts w:hint="cs"/>
          <w:rtl/>
        </w:rPr>
        <w:t xml:space="preserve">ראשון </w:t>
      </w:r>
      <w:r w:rsidRPr="00B737AC">
        <w:rPr>
          <w:rtl/>
        </w:rPr>
        <w:t xml:space="preserve">מפקח </w:t>
      </w:r>
      <w:r w:rsidRPr="00B737AC">
        <w:rPr>
          <w:rFonts w:hint="cs"/>
          <w:rtl/>
        </w:rPr>
        <w:t>על</w:t>
      </w:r>
      <w:r w:rsidRPr="00B737AC">
        <w:rPr>
          <w:rtl/>
        </w:rPr>
        <w:t xml:space="preserve"> מפקח </w:t>
      </w:r>
      <w:r w:rsidRPr="00B737AC">
        <w:rPr>
          <w:rFonts w:hint="cs"/>
          <w:rtl/>
        </w:rPr>
        <w:t>שני</w:t>
      </w:r>
      <w:r w:rsidRPr="00B737AC">
        <w:rPr>
          <w:rtl/>
        </w:rPr>
        <w:t xml:space="preserve"> </w:t>
      </w:r>
      <w:r w:rsidRPr="00B737AC">
        <w:rPr>
          <w:rFonts w:hint="cs"/>
          <w:rtl/>
        </w:rPr>
        <w:t>בתפקידו</w:t>
      </w:r>
      <w:r w:rsidRPr="00B737AC">
        <w:rPr>
          <w:rtl/>
        </w:rPr>
        <w:t xml:space="preserve"> כמשגיח </w:t>
      </w:r>
      <w:r w:rsidRPr="00B737AC">
        <w:rPr>
          <w:rFonts w:hint="cs"/>
          <w:rtl/>
        </w:rPr>
        <w:t>ובעת ובעונה אחת ה</w:t>
      </w:r>
      <w:r w:rsidRPr="00B737AC">
        <w:rPr>
          <w:rtl/>
        </w:rPr>
        <w:t xml:space="preserve">מפקח </w:t>
      </w:r>
      <w:r w:rsidRPr="00B737AC">
        <w:rPr>
          <w:rFonts w:hint="cs"/>
          <w:rtl/>
        </w:rPr>
        <w:t>השני</w:t>
      </w:r>
      <w:r w:rsidRPr="00B737AC">
        <w:rPr>
          <w:rtl/>
        </w:rPr>
        <w:t xml:space="preserve"> </w:t>
      </w:r>
      <w:r w:rsidRPr="00B737AC">
        <w:rPr>
          <w:rFonts w:hint="cs"/>
          <w:rtl/>
        </w:rPr>
        <w:t>מפקח</w:t>
      </w:r>
      <w:r w:rsidRPr="00B737AC">
        <w:rPr>
          <w:rtl/>
        </w:rPr>
        <w:t xml:space="preserve"> </w:t>
      </w:r>
      <w:r w:rsidRPr="00B737AC">
        <w:rPr>
          <w:rFonts w:hint="cs"/>
          <w:rtl/>
        </w:rPr>
        <w:t>על</w:t>
      </w:r>
      <w:r w:rsidRPr="00B737AC">
        <w:rPr>
          <w:rtl/>
        </w:rPr>
        <w:t xml:space="preserve"> </w:t>
      </w:r>
      <w:r w:rsidRPr="00B737AC">
        <w:rPr>
          <w:rFonts w:hint="cs"/>
          <w:rtl/>
        </w:rPr>
        <w:t>המפקח</w:t>
      </w:r>
      <w:r w:rsidRPr="00B737AC">
        <w:rPr>
          <w:rtl/>
        </w:rPr>
        <w:t xml:space="preserve"> </w:t>
      </w:r>
      <w:r w:rsidRPr="00B737AC">
        <w:rPr>
          <w:rFonts w:hint="cs"/>
          <w:rtl/>
        </w:rPr>
        <w:t>הראשון</w:t>
      </w:r>
      <w:r w:rsidRPr="00B737AC">
        <w:rPr>
          <w:rtl/>
        </w:rPr>
        <w:t xml:space="preserve"> </w:t>
      </w:r>
      <w:r w:rsidRPr="00B737AC">
        <w:rPr>
          <w:rFonts w:hint="cs"/>
          <w:rtl/>
        </w:rPr>
        <w:t>בתפקידו</w:t>
      </w:r>
      <w:r w:rsidRPr="00B737AC">
        <w:rPr>
          <w:rtl/>
        </w:rPr>
        <w:t xml:space="preserve"> </w:t>
      </w:r>
      <w:r w:rsidRPr="00B737AC">
        <w:rPr>
          <w:rFonts w:hint="cs"/>
          <w:rtl/>
        </w:rPr>
        <w:t>כמשגיח</w:t>
      </w:r>
      <w:r w:rsidRPr="00B737AC">
        <w:rPr>
          <w:rtl/>
        </w:rPr>
        <w:t>.</w:t>
      </w:r>
    </w:p>
    <w:p w:rsidR="006A0E07" w:rsidRPr="00B737AC" w:rsidP="00F67971">
      <w:pPr>
        <w:pStyle w:val="RESHET"/>
        <w:rPr>
          <w:rtl/>
        </w:rPr>
      </w:pPr>
      <w:r w:rsidRPr="00B737AC">
        <w:rPr>
          <w:rFonts w:hint="cs"/>
          <w:rtl/>
        </w:rPr>
        <w:t>אמנם הצלבה כאמור לא נאסרה על פי הוראות הנוהל, אולם לנוכח העובדה שהיא בוצעה על ידי שישה מעשרה מפקחים במחלקת בתי עסק ובתי אוכל באגף הכשרות, היא גורמת לתלות בעבודתם ההדדית ועלולה לגרום למארג יחסים של "תן וקח" ביניהם. מארג יחסים זה עלול לפגוע באופן ממשי ביכולתם של המפקחים ליישם את תכלית תפקידם כגורמי פיקוח ואכיפה, ושיקול דעתם המקצועי עלול להיות מוטה, משובש ופגום; הדבר עשוי לעורר חשש לניגוד עניינים.</w:t>
      </w:r>
    </w:p>
    <w:p w:rsidR="0001196B" w:rsidP="00F67971">
      <w:pPr>
        <w:pStyle w:val="RESHET"/>
        <w:rPr>
          <w:noProof/>
          <w:rtl/>
        </w:rPr>
      </w:pPr>
      <w:r w:rsidRPr="00B737AC">
        <w:rPr>
          <w:rFonts w:hint="cs"/>
          <w:b/>
          <w:rtl/>
        </w:rPr>
        <w:t xml:space="preserve">חומרת הממצאים העולים מעבודת המפקחים כמשגיחי כשרות מחייבת את המשרד </w:t>
      </w:r>
      <w:r w:rsidRPr="00B737AC">
        <w:rPr>
          <w:rFonts w:hint="cs"/>
          <w:rtl/>
        </w:rPr>
        <w:t xml:space="preserve">לבחון מחדש את הכללים שהוא קבע בנוהל הכשרות, לרבות </w:t>
      </w:r>
      <w:r w:rsidRPr="00B737AC">
        <w:rPr>
          <w:rFonts w:hint="cs"/>
          <w:rtl/>
        </w:rPr>
        <w:t>האיזונים</w:t>
      </w:r>
      <w:r w:rsidRPr="00B737AC">
        <w:rPr>
          <w:rFonts w:hint="cs"/>
          <w:rtl/>
        </w:rPr>
        <w:t xml:space="preserve"> שבין מתן האפשרות למפקחים לשמש משגיחים, אל מול הסיכון העולה מהעובדה שלעיתים קיים חשש שלא ניתן למלא את שני התפקידים באופן מלא ותקין. על המשרד להביא בחשבון את החשש להיקלעות המפקחים למצב של ניגוד עניינים, ובייחוד </w:t>
      </w:r>
      <w:r w:rsidRPr="00B737AC">
        <w:rPr>
          <w:rFonts w:hint="cs"/>
          <w:b/>
          <w:rtl/>
        </w:rPr>
        <w:t>מצב</w:t>
      </w:r>
      <w:r w:rsidRPr="00B737AC">
        <w:rPr>
          <w:b/>
          <w:rtl/>
        </w:rPr>
        <w:t xml:space="preserve"> </w:t>
      </w:r>
      <w:r w:rsidRPr="00B737AC">
        <w:rPr>
          <w:rFonts w:hint="cs"/>
          <w:b/>
          <w:rtl/>
        </w:rPr>
        <w:t xml:space="preserve">שבו </w:t>
      </w:r>
      <w:r>
        <w:rPr>
          <w:rFonts w:hint="cs"/>
          <w:b/>
          <w:rtl/>
        </w:rPr>
        <w:t xml:space="preserve">מפקח משמש כמפקח על עצמו בתפקידו כמשגיח או מצב שבו </w:t>
      </w:r>
      <w:r w:rsidRPr="00B737AC">
        <w:rPr>
          <w:rFonts w:hint="cs"/>
          <w:b/>
          <w:rtl/>
        </w:rPr>
        <w:t>מפקח משמש גם משגיח המפוקח בידי עמיתו, ולהיפך; על המשרד לבחון הסדר מתאים גם בעניין זה.</w:t>
      </w:r>
      <w:r w:rsidRPr="0001196B">
        <w:rPr>
          <w:noProof/>
          <w:rtl/>
        </w:rPr>
        <w:t xml:space="preserve"> </w:t>
      </w:r>
    </w:p>
    <w:p w:rsidR="006A0E07" w:rsidRPr="0001196B" w:rsidP="0001196B">
      <w:pPr>
        <w:spacing w:after="0" w:line="240" w:lineRule="exact"/>
        <w:ind w:right="2268"/>
        <w:jc w:val="both"/>
        <w:rPr>
          <w:rFonts w:ascii="Tahoma" w:hAnsi="Tahoma" w:cs="Tahoma"/>
          <w:b/>
          <w:sz w:val="17"/>
          <w:szCs w:val="17"/>
          <w:rtl/>
        </w:rPr>
      </w:pPr>
      <w:r w:rsidRPr="0001196B">
        <w:rPr>
          <w:rFonts w:ascii="Tahoma" w:hAnsi="Tahoma" w:cs="Tahoma"/>
          <w:b/>
          <w:noProof/>
          <w:sz w:val="17"/>
          <w:szCs w:val="17"/>
          <w:rtl/>
        </w:rPr>
        <mc:AlternateContent>
          <mc:Choice Requires="wps">
            <w:drawing>
              <wp:anchor distT="0" distB="0" distL="114300" distR="114300" simplePos="0" relativeHeight="251686912" behindDoc="1" locked="0" layoutInCell="1" allowOverlap="1">
                <wp:simplePos x="0" y="0"/>
                <wp:positionH relativeFrom="margin">
                  <wp:posOffset>-431800</wp:posOffset>
                </wp:positionH>
                <wp:positionV relativeFrom="margin">
                  <wp:align>top</wp:align>
                </wp:positionV>
                <wp:extent cx="1620000" cy="4140000"/>
                <wp:effectExtent l="0" t="0" r="0" b="0"/>
                <wp:wrapNone/>
                <wp:docPr id="5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01196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72292312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911458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חומרת</w:t>
                            </w:r>
                            <w:r w:rsidRPr="0001196B">
                              <w:rPr>
                                <w:rFonts w:cs="Tahoma"/>
                                <w:color w:val="0B5294"/>
                                <w:spacing w:val="-4"/>
                                <w:sz w:val="24"/>
                                <w:szCs w:val="24"/>
                                <w:rtl/>
                              </w:rPr>
                              <w:t xml:space="preserve"> </w:t>
                            </w:r>
                            <w:r w:rsidRPr="0001196B">
                              <w:rPr>
                                <w:rFonts w:cs="Tahoma" w:hint="eastAsia"/>
                                <w:color w:val="0B5294"/>
                                <w:spacing w:val="-4"/>
                                <w:sz w:val="24"/>
                                <w:szCs w:val="24"/>
                                <w:rtl/>
                              </w:rPr>
                              <w:t>הממצאים</w:t>
                            </w:r>
                            <w:r w:rsidRPr="0001196B">
                              <w:rPr>
                                <w:rFonts w:cs="Tahoma"/>
                                <w:color w:val="0B5294"/>
                                <w:spacing w:val="-4"/>
                                <w:sz w:val="24"/>
                                <w:szCs w:val="24"/>
                                <w:rtl/>
                              </w:rPr>
                              <w:t xml:space="preserve"> </w:t>
                            </w:r>
                            <w:r w:rsidRPr="0001196B">
                              <w:rPr>
                                <w:rFonts w:cs="Tahoma" w:hint="eastAsia"/>
                                <w:color w:val="0B5294"/>
                                <w:spacing w:val="-4"/>
                                <w:sz w:val="24"/>
                                <w:szCs w:val="24"/>
                                <w:rtl/>
                              </w:rPr>
                              <w:t>העולים</w:t>
                            </w:r>
                            <w:r w:rsidRPr="0001196B">
                              <w:rPr>
                                <w:rFonts w:cs="Tahoma"/>
                                <w:color w:val="0B5294"/>
                                <w:spacing w:val="-4"/>
                                <w:sz w:val="24"/>
                                <w:szCs w:val="24"/>
                                <w:rtl/>
                              </w:rPr>
                              <w:t xml:space="preserve"> </w:t>
                            </w:r>
                            <w:r w:rsidRPr="0001196B">
                              <w:rPr>
                                <w:rFonts w:cs="Tahoma" w:hint="eastAsia"/>
                                <w:color w:val="0B5294"/>
                                <w:spacing w:val="-4"/>
                                <w:sz w:val="24"/>
                                <w:szCs w:val="24"/>
                                <w:rtl/>
                              </w:rPr>
                              <w:t>מעבודת</w:t>
                            </w:r>
                            <w:r w:rsidRPr="0001196B">
                              <w:rPr>
                                <w:rFonts w:cs="Tahoma"/>
                                <w:color w:val="0B5294"/>
                                <w:spacing w:val="-4"/>
                                <w:sz w:val="24"/>
                                <w:szCs w:val="24"/>
                                <w:rtl/>
                              </w:rPr>
                              <w:t xml:space="preserve"> </w:t>
                            </w:r>
                            <w:r w:rsidRPr="0001196B">
                              <w:rPr>
                                <w:rFonts w:cs="Tahoma" w:hint="eastAsia"/>
                                <w:color w:val="0B5294"/>
                                <w:spacing w:val="-4"/>
                                <w:sz w:val="24"/>
                                <w:szCs w:val="24"/>
                                <w:rtl/>
                              </w:rPr>
                              <w:t>המפקחים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מחייבת</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המשרד</w:t>
                            </w:r>
                            <w:r w:rsidRPr="0001196B">
                              <w:rPr>
                                <w:rFonts w:cs="Tahoma"/>
                                <w:color w:val="0B5294"/>
                                <w:spacing w:val="-4"/>
                                <w:sz w:val="24"/>
                                <w:szCs w:val="24"/>
                                <w:rtl/>
                              </w:rPr>
                              <w:t xml:space="preserve"> </w:t>
                            </w:r>
                            <w:r w:rsidRPr="0001196B">
                              <w:rPr>
                                <w:rFonts w:cs="Tahoma" w:hint="eastAsia"/>
                                <w:color w:val="0B5294"/>
                                <w:spacing w:val="-4"/>
                                <w:sz w:val="24"/>
                                <w:szCs w:val="24"/>
                                <w:rtl/>
                              </w:rPr>
                              <w:t>לבחון</w:t>
                            </w:r>
                            <w:r w:rsidRPr="0001196B">
                              <w:rPr>
                                <w:rFonts w:cs="Tahoma"/>
                                <w:color w:val="0B5294"/>
                                <w:spacing w:val="-4"/>
                                <w:sz w:val="24"/>
                                <w:szCs w:val="24"/>
                                <w:rtl/>
                              </w:rPr>
                              <w:t xml:space="preserve"> </w:t>
                            </w:r>
                            <w:r w:rsidRPr="0001196B">
                              <w:rPr>
                                <w:rFonts w:cs="Tahoma" w:hint="eastAsia"/>
                                <w:color w:val="0B5294"/>
                                <w:spacing w:val="-4"/>
                                <w:sz w:val="24"/>
                                <w:szCs w:val="24"/>
                                <w:rtl/>
                              </w:rPr>
                              <w:t>מחדש</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הכללים</w:t>
                            </w:r>
                            <w:r w:rsidRPr="0001196B">
                              <w:rPr>
                                <w:rFonts w:cs="Tahoma"/>
                                <w:color w:val="0B5294"/>
                                <w:spacing w:val="-4"/>
                                <w:sz w:val="24"/>
                                <w:szCs w:val="24"/>
                                <w:rtl/>
                              </w:rPr>
                              <w:t xml:space="preserve"> </w:t>
                            </w:r>
                            <w:r w:rsidRPr="0001196B">
                              <w:rPr>
                                <w:rFonts w:cs="Tahoma" w:hint="eastAsia"/>
                                <w:color w:val="0B5294"/>
                                <w:spacing w:val="-4"/>
                                <w:sz w:val="24"/>
                                <w:szCs w:val="24"/>
                                <w:rtl/>
                              </w:rPr>
                              <w:t>שהוא</w:t>
                            </w:r>
                            <w:r w:rsidRPr="0001196B">
                              <w:rPr>
                                <w:rFonts w:cs="Tahoma"/>
                                <w:color w:val="0B5294"/>
                                <w:spacing w:val="-4"/>
                                <w:sz w:val="24"/>
                                <w:szCs w:val="24"/>
                                <w:rtl/>
                              </w:rPr>
                              <w:t xml:space="preserve"> </w:t>
                            </w:r>
                            <w:r w:rsidRPr="0001196B">
                              <w:rPr>
                                <w:rFonts w:cs="Tahoma" w:hint="eastAsia"/>
                                <w:color w:val="0B5294"/>
                                <w:spacing w:val="-4"/>
                                <w:sz w:val="24"/>
                                <w:szCs w:val="24"/>
                                <w:rtl/>
                              </w:rPr>
                              <w:t>קבע</w:t>
                            </w:r>
                            <w:r w:rsidRPr="0001196B">
                              <w:rPr>
                                <w:rFonts w:cs="Tahoma"/>
                                <w:color w:val="0B5294"/>
                                <w:spacing w:val="-4"/>
                                <w:sz w:val="24"/>
                                <w:szCs w:val="24"/>
                                <w:rtl/>
                              </w:rPr>
                              <w:t xml:space="preserve"> </w:t>
                            </w:r>
                            <w:r w:rsidRPr="0001196B">
                              <w:rPr>
                                <w:rFonts w:cs="Tahoma" w:hint="eastAsia"/>
                                <w:color w:val="0B5294"/>
                                <w:spacing w:val="-4"/>
                                <w:sz w:val="24"/>
                                <w:szCs w:val="24"/>
                                <w:rtl/>
                              </w:rPr>
                              <w:t>בנוהל</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לרבות</w:t>
                            </w:r>
                            <w:r w:rsidRPr="0001196B">
                              <w:rPr>
                                <w:rFonts w:cs="Tahoma"/>
                                <w:color w:val="0B5294"/>
                                <w:spacing w:val="-4"/>
                                <w:sz w:val="24"/>
                                <w:szCs w:val="24"/>
                                <w:rtl/>
                              </w:rPr>
                              <w:t xml:space="preserve"> </w:t>
                            </w:r>
                            <w:r w:rsidRPr="0001196B">
                              <w:rPr>
                                <w:rFonts w:cs="Tahoma" w:hint="eastAsia"/>
                                <w:color w:val="0B5294"/>
                                <w:spacing w:val="-4"/>
                                <w:sz w:val="24"/>
                                <w:szCs w:val="24"/>
                                <w:rtl/>
                              </w:rPr>
                              <w:t>האיזונים</w:t>
                            </w:r>
                            <w:r w:rsidRPr="0001196B">
                              <w:rPr>
                                <w:rFonts w:cs="Tahoma"/>
                                <w:color w:val="0B5294"/>
                                <w:spacing w:val="-4"/>
                                <w:sz w:val="24"/>
                                <w:szCs w:val="24"/>
                                <w:rtl/>
                              </w:rPr>
                              <w:t xml:space="preserve"> </w:t>
                            </w:r>
                            <w:r w:rsidRPr="0001196B">
                              <w:rPr>
                                <w:rFonts w:cs="Tahoma" w:hint="eastAsia"/>
                                <w:color w:val="0B5294"/>
                                <w:spacing w:val="-4"/>
                                <w:sz w:val="24"/>
                                <w:szCs w:val="24"/>
                                <w:rtl/>
                              </w:rPr>
                              <w:t>שבין</w:t>
                            </w:r>
                            <w:r w:rsidRPr="0001196B">
                              <w:rPr>
                                <w:rFonts w:cs="Tahoma"/>
                                <w:color w:val="0B5294"/>
                                <w:spacing w:val="-4"/>
                                <w:sz w:val="24"/>
                                <w:szCs w:val="24"/>
                                <w:rtl/>
                              </w:rPr>
                              <w:t xml:space="preserve"> </w:t>
                            </w:r>
                            <w:r w:rsidRPr="0001196B">
                              <w:rPr>
                                <w:rFonts w:cs="Tahoma" w:hint="eastAsia"/>
                                <w:color w:val="0B5294"/>
                                <w:spacing w:val="-4"/>
                                <w:sz w:val="24"/>
                                <w:szCs w:val="24"/>
                                <w:rtl/>
                              </w:rPr>
                              <w:t>מתן</w:t>
                            </w:r>
                            <w:r w:rsidRPr="0001196B">
                              <w:rPr>
                                <w:rFonts w:cs="Tahoma"/>
                                <w:color w:val="0B5294"/>
                                <w:spacing w:val="-4"/>
                                <w:sz w:val="24"/>
                                <w:szCs w:val="24"/>
                                <w:rtl/>
                              </w:rPr>
                              <w:t xml:space="preserve"> </w:t>
                            </w:r>
                            <w:r w:rsidRPr="0001196B">
                              <w:rPr>
                                <w:rFonts w:cs="Tahoma" w:hint="eastAsia"/>
                                <w:color w:val="0B5294"/>
                                <w:spacing w:val="-4"/>
                                <w:sz w:val="24"/>
                                <w:szCs w:val="24"/>
                                <w:rtl/>
                              </w:rPr>
                              <w:t>האפשרות</w:t>
                            </w:r>
                            <w:r w:rsidRPr="0001196B">
                              <w:rPr>
                                <w:rFonts w:cs="Tahoma"/>
                                <w:color w:val="0B5294"/>
                                <w:spacing w:val="-4"/>
                                <w:sz w:val="24"/>
                                <w:szCs w:val="24"/>
                                <w:rtl/>
                              </w:rPr>
                              <w:t xml:space="preserve"> </w:t>
                            </w:r>
                            <w:r w:rsidRPr="0001196B">
                              <w:rPr>
                                <w:rFonts w:cs="Tahoma" w:hint="eastAsia"/>
                                <w:color w:val="0B5294"/>
                                <w:spacing w:val="-4"/>
                                <w:sz w:val="24"/>
                                <w:szCs w:val="24"/>
                                <w:rtl/>
                              </w:rPr>
                              <w:t>למפקחים</w:t>
                            </w:r>
                            <w:r w:rsidRPr="0001196B">
                              <w:rPr>
                                <w:rFonts w:cs="Tahoma"/>
                                <w:color w:val="0B5294"/>
                                <w:spacing w:val="-4"/>
                                <w:sz w:val="24"/>
                                <w:szCs w:val="24"/>
                                <w:rtl/>
                              </w:rPr>
                              <w:t xml:space="preserve"> </w:t>
                            </w:r>
                            <w:r w:rsidRPr="0001196B">
                              <w:rPr>
                                <w:rFonts w:cs="Tahoma" w:hint="eastAsia"/>
                                <w:color w:val="0B5294"/>
                                <w:spacing w:val="-4"/>
                                <w:sz w:val="24"/>
                                <w:szCs w:val="24"/>
                                <w:rtl/>
                              </w:rPr>
                              <w:t>לשמש</w:t>
                            </w:r>
                            <w:r w:rsidRPr="0001196B">
                              <w:rPr>
                                <w:rFonts w:cs="Tahoma"/>
                                <w:color w:val="0B5294"/>
                                <w:spacing w:val="-4"/>
                                <w:sz w:val="24"/>
                                <w:szCs w:val="24"/>
                                <w:rtl/>
                              </w:rPr>
                              <w:t xml:space="preserve"> </w:t>
                            </w:r>
                            <w:r w:rsidRPr="0001196B">
                              <w:rPr>
                                <w:rFonts w:cs="Tahoma" w:hint="eastAsia"/>
                                <w:color w:val="0B5294"/>
                                <w:spacing w:val="-4"/>
                                <w:sz w:val="24"/>
                                <w:szCs w:val="24"/>
                                <w:rtl/>
                              </w:rPr>
                              <w:t>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אל</w:t>
                            </w:r>
                            <w:r w:rsidRPr="0001196B">
                              <w:rPr>
                                <w:rFonts w:cs="Tahoma"/>
                                <w:color w:val="0B5294"/>
                                <w:spacing w:val="-4"/>
                                <w:sz w:val="24"/>
                                <w:szCs w:val="24"/>
                                <w:rtl/>
                              </w:rPr>
                              <w:t xml:space="preserve"> </w:t>
                            </w:r>
                            <w:r w:rsidRPr="0001196B">
                              <w:rPr>
                                <w:rFonts w:cs="Tahoma" w:hint="eastAsia"/>
                                <w:color w:val="0B5294"/>
                                <w:spacing w:val="-4"/>
                                <w:sz w:val="24"/>
                                <w:szCs w:val="24"/>
                                <w:rtl/>
                              </w:rPr>
                              <w:t>מול</w:t>
                            </w:r>
                            <w:r w:rsidRPr="0001196B">
                              <w:rPr>
                                <w:rFonts w:cs="Tahoma"/>
                                <w:color w:val="0B5294"/>
                                <w:spacing w:val="-4"/>
                                <w:sz w:val="24"/>
                                <w:szCs w:val="24"/>
                                <w:rtl/>
                              </w:rPr>
                              <w:t xml:space="preserve"> </w:t>
                            </w:r>
                            <w:r w:rsidRPr="0001196B">
                              <w:rPr>
                                <w:rFonts w:cs="Tahoma" w:hint="eastAsia"/>
                                <w:color w:val="0B5294"/>
                                <w:spacing w:val="-4"/>
                                <w:sz w:val="24"/>
                                <w:szCs w:val="24"/>
                                <w:rtl/>
                              </w:rPr>
                              <w:t>הסיכון</w:t>
                            </w:r>
                            <w:r w:rsidRPr="0001196B">
                              <w:rPr>
                                <w:rFonts w:cs="Tahoma"/>
                                <w:color w:val="0B5294"/>
                                <w:spacing w:val="-4"/>
                                <w:sz w:val="24"/>
                                <w:szCs w:val="24"/>
                                <w:rtl/>
                              </w:rPr>
                              <w:t xml:space="preserve"> </w:t>
                            </w:r>
                            <w:r w:rsidRPr="0001196B">
                              <w:rPr>
                                <w:rFonts w:cs="Tahoma" w:hint="eastAsia"/>
                                <w:color w:val="0B5294"/>
                                <w:spacing w:val="-4"/>
                                <w:sz w:val="24"/>
                                <w:szCs w:val="24"/>
                                <w:rtl/>
                              </w:rPr>
                              <w:t>העולה</w:t>
                            </w:r>
                            <w:r w:rsidRPr="0001196B">
                              <w:rPr>
                                <w:rFonts w:cs="Tahoma"/>
                                <w:color w:val="0B5294"/>
                                <w:spacing w:val="-4"/>
                                <w:sz w:val="24"/>
                                <w:szCs w:val="24"/>
                                <w:rtl/>
                              </w:rPr>
                              <w:t xml:space="preserve"> </w:t>
                            </w:r>
                            <w:r w:rsidRPr="0001196B">
                              <w:rPr>
                                <w:rFonts w:cs="Tahoma" w:hint="eastAsia"/>
                                <w:color w:val="0B5294"/>
                                <w:spacing w:val="-4"/>
                                <w:sz w:val="24"/>
                                <w:szCs w:val="24"/>
                                <w:rtl/>
                              </w:rPr>
                              <w:t>מהעובדה</w:t>
                            </w:r>
                            <w:r w:rsidRPr="0001196B">
                              <w:rPr>
                                <w:rFonts w:cs="Tahoma"/>
                                <w:color w:val="0B5294"/>
                                <w:spacing w:val="-4"/>
                                <w:sz w:val="24"/>
                                <w:szCs w:val="24"/>
                                <w:rtl/>
                              </w:rPr>
                              <w:t xml:space="preserve"> </w:t>
                            </w:r>
                            <w:r w:rsidRPr="0001196B">
                              <w:rPr>
                                <w:rFonts w:cs="Tahoma" w:hint="eastAsia"/>
                                <w:color w:val="0B5294"/>
                                <w:spacing w:val="-4"/>
                                <w:sz w:val="24"/>
                                <w:szCs w:val="24"/>
                                <w:rtl/>
                              </w:rPr>
                              <w:t>שלעיתים</w:t>
                            </w:r>
                            <w:r w:rsidRPr="0001196B">
                              <w:rPr>
                                <w:rFonts w:cs="Tahoma"/>
                                <w:color w:val="0B5294"/>
                                <w:spacing w:val="-4"/>
                                <w:sz w:val="24"/>
                                <w:szCs w:val="24"/>
                                <w:rtl/>
                              </w:rPr>
                              <w:t xml:space="preserve"> </w:t>
                            </w:r>
                            <w:r w:rsidRPr="0001196B">
                              <w:rPr>
                                <w:rFonts w:cs="Tahoma" w:hint="eastAsia"/>
                                <w:color w:val="0B5294"/>
                                <w:spacing w:val="-4"/>
                                <w:sz w:val="24"/>
                                <w:szCs w:val="24"/>
                                <w:rtl/>
                              </w:rPr>
                              <w:t>קיים</w:t>
                            </w:r>
                            <w:r w:rsidRPr="0001196B">
                              <w:rPr>
                                <w:rFonts w:cs="Tahoma"/>
                                <w:color w:val="0B5294"/>
                                <w:spacing w:val="-4"/>
                                <w:sz w:val="24"/>
                                <w:szCs w:val="24"/>
                                <w:rtl/>
                              </w:rPr>
                              <w:t xml:space="preserve"> </w:t>
                            </w:r>
                            <w:r w:rsidRPr="0001196B">
                              <w:rPr>
                                <w:rFonts w:cs="Tahoma" w:hint="eastAsia"/>
                                <w:color w:val="0B5294"/>
                                <w:spacing w:val="-4"/>
                                <w:sz w:val="24"/>
                                <w:szCs w:val="24"/>
                                <w:rtl/>
                              </w:rPr>
                              <w:t>חשש</w:t>
                            </w:r>
                            <w:r w:rsidRPr="0001196B">
                              <w:rPr>
                                <w:rFonts w:cs="Tahoma"/>
                                <w:color w:val="0B5294"/>
                                <w:spacing w:val="-4"/>
                                <w:sz w:val="24"/>
                                <w:szCs w:val="24"/>
                                <w:rtl/>
                              </w:rPr>
                              <w:t xml:space="preserve"> </w:t>
                            </w:r>
                            <w:r w:rsidRPr="0001196B">
                              <w:rPr>
                                <w:rFonts w:cs="Tahoma" w:hint="eastAsia"/>
                                <w:color w:val="0B5294"/>
                                <w:spacing w:val="-4"/>
                                <w:sz w:val="24"/>
                                <w:szCs w:val="24"/>
                                <w:rtl/>
                              </w:rPr>
                              <w:t>שלא</w:t>
                            </w:r>
                            <w:r w:rsidRPr="0001196B">
                              <w:rPr>
                                <w:rFonts w:cs="Tahoma"/>
                                <w:color w:val="0B5294"/>
                                <w:spacing w:val="-4"/>
                                <w:sz w:val="24"/>
                                <w:szCs w:val="24"/>
                                <w:rtl/>
                              </w:rPr>
                              <w:t xml:space="preserve"> </w:t>
                            </w:r>
                            <w:r w:rsidRPr="0001196B">
                              <w:rPr>
                                <w:rFonts w:cs="Tahoma" w:hint="eastAsia"/>
                                <w:color w:val="0B5294"/>
                                <w:spacing w:val="-4"/>
                                <w:sz w:val="24"/>
                                <w:szCs w:val="24"/>
                                <w:rtl/>
                              </w:rPr>
                              <w:t>ניתן</w:t>
                            </w:r>
                            <w:r w:rsidRPr="0001196B">
                              <w:rPr>
                                <w:rFonts w:cs="Tahoma"/>
                                <w:color w:val="0B5294"/>
                                <w:spacing w:val="-4"/>
                                <w:sz w:val="24"/>
                                <w:szCs w:val="24"/>
                                <w:rtl/>
                              </w:rPr>
                              <w:t xml:space="preserve"> </w:t>
                            </w:r>
                            <w:r w:rsidRPr="0001196B">
                              <w:rPr>
                                <w:rFonts w:cs="Tahoma" w:hint="eastAsia"/>
                                <w:color w:val="0B5294"/>
                                <w:spacing w:val="-4"/>
                                <w:sz w:val="24"/>
                                <w:szCs w:val="24"/>
                                <w:rtl/>
                              </w:rPr>
                              <w:t>למלא</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שני</w:t>
                            </w:r>
                            <w:r w:rsidRPr="0001196B">
                              <w:rPr>
                                <w:rFonts w:cs="Tahoma"/>
                                <w:color w:val="0B5294"/>
                                <w:spacing w:val="-4"/>
                                <w:sz w:val="24"/>
                                <w:szCs w:val="24"/>
                                <w:rtl/>
                              </w:rPr>
                              <w:t xml:space="preserve"> </w:t>
                            </w:r>
                            <w:r w:rsidRPr="0001196B">
                              <w:rPr>
                                <w:rFonts w:cs="Tahoma" w:hint="eastAsia"/>
                                <w:color w:val="0B5294"/>
                                <w:spacing w:val="-4"/>
                                <w:sz w:val="24"/>
                                <w:szCs w:val="24"/>
                                <w:rtl/>
                              </w:rPr>
                              <w:t>התפקידים</w:t>
                            </w:r>
                            <w:r w:rsidRPr="0001196B">
                              <w:rPr>
                                <w:rFonts w:cs="Tahoma"/>
                                <w:color w:val="0B5294"/>
                                <w:spacing w:val="-4"/>
                                <w:sz w:val="24"/>
                                <w:szCs w:val="24"/>
                                <w:rtl/>
                              </w:rPr>
                              <w:t xml:space="preserve"> </w:t>
                            </w:r>
                            <w:r w:rsidRPr="0001196B">
                              <w:rPr>
                                <w:rFonts w:cs="Tahoma" w:hint="eastAsia"/>
                                <w:color w:val="0B5294"/>
                                <w:spacing w:val="-4"/>
                                <w:sz w:val="24"/>
                                <w:szCs w:val="24"/>
                                <w:rtl/>
                              </w:rPr>
                              <w:t>באופן</w:t>
                            </w:r>
                            <w:r w:rsidRPr="0001196B">
                              <w:rPr>
                                <w:rFonts w:cs="Tahoma"/>
                                <w:color w:val="0B5294"/>
                                <w:spacing w:val="-4"/>
                                <w:sz w:val="24"/>
                                <w:szCs w:val="24"/>
                                <w:rtl/>
                              </w:rPr>
                              <w:t xml:space="preserve"> </w:t>
                            </w:r>
                            <w:r w:rsidRPr="0001196B">
                              <w:rPr>
                                <w:rFonts w:cs="Tahoma" w:hint="eastAsia"/>
                                <w:color w:val="0B5294"/>
                                <w:spacing w:val="-4"/>
                                <w:sz w:val="24"/>
                                <w:szCs w:val="24"/>
                                <w:rtl/>
                              </w:rPr>
                              <w:t>מלא</w:t>
                            </w:r>
                            <w:r w:rsidRPr="0001196B">
                              <w:rPr>
                                <w:rFonts w:cs="Tahoma"/>
                                <w:color w:val="0B5294"/>
                                <w:spacing w:val="-4"/>
                                <w:sz w:val="24"/>
                                <w:szCs w:val="24"/>
                                <w:rtl/>
                              </w:rPr>
                              <w:t xml:space="preserve"> </w:t>
                            </w:r>
                            <w:r w:rsidRPr="0001196B">
                              <w:rPr>
                                <w:rFonts w:cs="Tahoma" w:hint="eastAsia"/>
                                <w:color w:val="0B5294"/>
                                <w:spacing w:val="-4"/>
                                <w:sz w:val="24"/>
                                <w:szCs w:val="24"/>
                                <w:rtl/>
                              </w:rPr>
                              <w:t>ותקין</w:t>
                            </w:r>
                          </w:p>
                          <w:p w:rsidR="00D007E4" w:rsidRPr="00373C5D" w:rsidP="0001196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2779151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9604296"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5"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28544" filled="f" stroked="f">
                <v:textbox>
                  <w:txbxContent>
                    <w:p w:rsidR="00D007E4" w:rsidRPr="00373C5D" w:rsidP="0001196B">
                      <w:pPr>
                        <w:spacing w:line="240" w:lineRule="atLeast"/>
                        <w:rPr>
                          <w:rFonts w:cs="Tahoma"/>
                          <w:b/>
                          <w:bCs/>
                          <w:color w:val="0B5294"/>
                          <w:sz w:val="48"/>
                          <w:szCs w:val="48"/>
                          <w:rtl/>
                        </w:rPr>
                      </w:pPr>
                      <w:drawing>
                        <wp:inline distT="0" distB="0" distL="0" distR="0">
                          <wp:extent cx="311150" cy="256800"/>
                          <wp:effectExtent l="0" t="0" r="0" b="0"/>
                          <wp:docPr id="5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7306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חומרת</w:t>
                      </w:r>
                      <w:r w:rsidRPr="0001196B">
                        <w:rPr>
                          <w:rFonts w:cs="Tahoma"/>
                          <w:color w:val="0B5294"/>
                          <w:spacing w:val="-4"/>
                          <w:sz w:val="24"/>
                          <w:szCs w:val="24"/>
                          <w:rtl/>
                        </w:rPr>
                        <w:t xml:space="preserve"> </w:t>
                      </w:r>
                      <w:r w:rsidRPr="0001196B">
                        <w:rPr>
                          <w:rFonts w:cs="Tahoma" w:hint="eastAsia"/>
                          <w:color w:val="0B5294"/>
                          <w:spacing w:val="-4"/>
                          <w:sz w:val="24"/>
                          <w:szCs w:val="24"/>
                          <w:rtl/>
                        </w:rPr>
                        <w:t>הממצאים</w:t>
                      </w:r>
                      <w:r w:rsidRPr="0001196B">
                        <w:rPr>
                          <w:rFonts w:cs="Tahoma"/>
                          <w:color w:val="0B5294"/>
                          <w:spacing w:val="-4"/>
                          <w:sz w:val="24"/>
                          <w:szCs w:val="24"/>
                          <w:rtl/>
                        </w:rPr>
                        <w:t xml:space="preserve"> </w:t>
                      </w:r>
                      <w:r w:rsidRPr="0001196B">
                        <w:rPr>
                          <w:rFonts w:cs="Tahoma" w:hint="eastAsia"/>
                          <w:color w:val="0B5294"/>
                          <w:spacing w:val="-4"/>
                          <w:sz w:val="24"/>
                          <w:szCs w:val="24"/>
                          <w:rtl/>
                        </w:rPr>
                        <w:t>העולים</w:t>
                      </w:r>
                      <w:r w:rsidRPr="0001196B">
                        <w:rPr>
                          <w:rFonts w:cs="Tahoma"/>
                          <w:color w:val="0B5294"/>
                          <w:spacing w:val="-4"/>
                          <w:sz w:val="24"/>
                          <w:szCs w:val="24"/>
                          <w:rtl/>
                        </w:rPr>
                        <w:t xml:space="preserve"> </w:t>
                      </w:r>
                      <w:r w:rsidRPr="0001196B">
                        <w:rPr>
                          <w:rFonts w:cs="Tahoma" w:hint="eastAsia"/>
                          <w:color w:val="0B5294"/>
                          <w:spacing w:val="-4"/>
                          <w:sz w:val="24"/>
                          <w:szCs w:val="24"/>
                          <w:rtl/>
                        </w:rPr>
                        <w:t>מעבודת</w:t>
                      </w:r>
                      <w:r w:rsidRPr="0001196B">
                        <w:rPr>
                          <w:rFonts w:cs="Tahoma"/>
                          <w:color w:val="0B5294"/>
                          <w:spacing w:val="-4"/>
                          <w:sz w:val="24"/>
                          <w:szCs w:val="24"/>
                          <w:rtl/>
                        </w:rPr>
                        <w:t xml:space="preserve"> </w:t>
                      </w:r>
                      <w:r w:rsidRPr="0001196B">
                        <w:rPr>
                          <w:rFonts w:cs="Tahoma" w:hint="eastAsia"/>
                          <w:color w:val="0B5294"/>
                          <w:spacing w:val="-4"/>
                          <w:sz w:val="24"/>
                          <w:szCs w:val="24"/>
                          <w:rtl/>
                        </w:rPr>
                        <w:t>המפקחים</w:t>
                      </w:r>
                      <w:r w:rsidRPr="0001196B">
                        <w:rPr>
                          <w:rFonts w:cs="Tahoma"/>
                          <w:color w:val="0B5294"/>
                          <w:spacing w:val="-4"/>
                          <w:sz w:val="24"/>
                          <w:szCs w:val="24"/>
                          <w:rtl/>
                        </w:rPr>
                        <w:t xml:space="preserve"> </w:t>
                      </w:r>
                      <w:r w:rsidRPr="0001196B">
                        <w:rPr>
                          <w:rFonts w:cs="Tahoma" w:hint="eastAsia"/>
                          <w:color w:val="0B5294"/>
                          <w:spacing w:val="-4"/>
                          <w:sz w:val="24"/>
                          <w:szCs w:val="24"/>
                          <w:rtl/>
                        </w:rPr>
                        <w:t>כמשגיחי</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מחייבת</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המשרד</w:t>
                      </w:r>
                      <w:r w:rsidRPr="0001196B">
                        <w:rPr>
                          <w:rFonts w:cs="Tahoma"/>
                          <w:color w:val="0B5294"/>
                          <w:spacing w:val="-4"/>
                          <w:sz w:val="24"/>
                          <w:szCs w:val="24"/>
                          <w:rtl/>
                        </w:rPr>
                        <w:t xml:space="preserve"> </w:t>
                      </w:r>
                      <w:r w:rsidRPr="0001196B">
                        <w:rPr>
                          <w:rFonts w:cs="Tahoma" w:hint="eastAsia"/>
                          <w:color w:val="0B5294"/>
                          <w:spacing w:val="-4"/>
                          <w:sz w:val="24"/>
                          <w:szCs w:val="24"/>
                          <w:rtl/>
                        </w:rPr>
                        <w:t>לבחון</w:t>
                      </w:r>
                      <w:r w:rsidRPr="0001196B">
                        <w:rPr>
                          <w:rFonts w:cs="Tahoma"/>
                          <w:color w:val="0B5294"/>
                          <w:spacing w:val="-4"/>
                          <w:sz w:val="24"/>
                          <w:szCs w:val="24"/>
                          <w:rtl/>
                        </w:rPr>
                        <w:t xml:space="preserve"> </w:t>
                      </w:r>
                      <w:r w:rsidRPr="0001196B">
                        <w:rPr>
                          <w:rFonts w:cs="Tahoma" w:hint="eastAsia"/>
                          <w:color w:val="0B5294"/>
                          <w:spacing w:val="-4"/>
                          <w:sz w:val="24"/>
                          <w:szCs w:val="24"/>
                          <w:rtl/>
                        </w:rPr>
                        <w:t>מחדש</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הכללים</w:t>
                      </w:r>
                      <w:r w:rsidRPr="0001196B">
                        <w:rPr>
                          <w:rFonts w:cs="Tahoma"/>
                          <w:color w:val="0B5294"/>
                          <w:spacing w:val="-4"/>
                          <w:sz w:val="24"/>
                          <w:szCs w:val="24"/>
                          <w:rtl/>
                        </w:rPr>
                        <w:t xml:space="preserve"> </w:t>
                      </w:r>
                      <w:r w:rsidRPr="0001196B">
                        <w:rPr>
                          <w:rFonts w:cs="Tahoma" w:hint="eastAsia"/>
                          <w:color w:val="0B5294"/>
                          <w:spacing w:val="-4"/>
                          <w:sz w:val="24"/>
                          <w:szCs w:val="24"/>
                          <w:rtl/>
                        </w:rPr>
                        <w:t>שהוא</w:t>
                      </w:r>
                      <w:r w:rsidRPr="0001196B">
                        <w:rPr>
                          <w:rFonts w:cs="Tahoma"/>
                          <w:color w:val="0B5294"/>
                          <w:spacing w:val="-4"/>
                          <w:sz w:val="24"/>
                          <w:szCs w:val="24"/>
                          <w:rtl/>
                        </w:rPr>
                        <w:t xml:space="preserve"> </w:t>
                      </w:r>
                      <w:r w:rsidRPr="0001196B">
                        <w:rPr>
                          <w:rFonts w:cs="Tahoma" w:hint="eastAsia"/>
                          <w:color w:val="0B5294"/>
                          <w:spacing w:val="-4"/>
                          <w:sz w:val="24"/>
                          <w:szCs w:val="24"/>
                          <w:rtl/>
                        </w:rPr>
                        <w:t>קבע</w:t>
                      </w:r>
                      <w:r w:rsidRPr="0001196B">
                        <w:rPr>
                          <w:rFonts w:cs="Tahoma"/>
                          <w:color w:val="0B5294"/>
                          <w:spacing w:val="-4"/>
                          <w:sz w:val="24"/>
                          <w:szCs w:val="24"/>
                          <w:rtl/>
                        </w:rPr>
                        <w:t xml:space="preserve"> </w:t>
                      </w:r>
                      <w:r w:rsidRPr="0001196B">
                        <w:rPr>
                          <w:rFonts w:cs="Tahoma" w:hint="eastAsia"/>
                          <w:color w:val="0B5294"/>
                          <w:spacing w:val="-4"/>
                          <w:sz w:val="24"/>
                          <w:szCs w:val="24"/>
                          <w:rtl/>
                        </w:rPr>
                        <w:t>בנוהל</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לרבות</w:t>
                      </w:r>
                      <w:r w:rsidRPr="0001196B">
                        <w:rPr>
                          <w:rFonts w:cs="Tahoma"/>
                          <w:color w:val="0B5294"/>
                          <w:spacing w:val="-4"/>
                          <w:sz w:val="24"/>
                          <w:szCs w:val="24"/>
                          <w:rtl/>
                        </w:rPr>
                        <w:t xml:space="preserve"> </w:t>
                      </w:r>
                      <w:r w:rsidRPr="0001196B">
                        <w:rPr>
                          <w:rFonts w:cs="Tahoma" w:hint="eastAsia"/>
                          <w:color w:val="0B5294"/>
                          <w:spacing w:val="-4"/>
                          <w:sz w:val="24"/>
                          <w:szCs w:val="24"/>
                          <w:rtl/>
                        </w:rPr>
                        <w:t>האיזונים</w:t>
                      </w:r>
                      <w:r w:rsidRPr="0001196B">
                        <w:rPr>
                          <w:rFonts w:cs="Tahoma"/>
                          <w:color w:val="0B5294"/>
                          <w:spacing w:val="-4"/>
                          <w:sz w:val="24"/>
                          <w:szCs w:val="24"/>
                          <w:rtl/>
                        </w:rPr>
                        <w:t xml:space="preserve"> </w:t>
                      </w:r>
                      <w:r w:rsidRPr="0001196B">
                        <w:rPr>
                          <w:rFonts w:cs="Tahoma" w:hint="eastAsia"/>
                          <w:color w:val="0B5294"/>
                          <w:spacing w:val="-4"/>
                          <w:sz w:val="24"/>
                          <w:szCs w:val="24"/>
                          <w:rtl/>
                        </w:rPr>
                        <w:t>שבין</w:t>
                      </w:r>
                      <w:r w:rsidRPr="0001196B">
                        <w:rPr>
                          <w:rFonts w:cs="Tahoma"/>
                          <w:color w:val="0B5294"/>
                          <w:spacing w:val="-4"/>
                          <w:sz w:val="24"/>
                          <w:szCs w:val="24"/>
                          <w:rtl/>
                        </w:rPr>
                        <w:t xml:space="preserve"> </w:t>
                      </w:r>
                      <w:r w:rsidRPr="0001196B">
                        <w:rPr>
                          <w:rFonts w:cs="Tahoma" w:hint="eastAsia"/>
                          <w:color w:val="0B5294"/>
                          <w:spacing w:val="-4"/>
                          <w:sz w:val="24"/>
                          <w:szCs w:val="24"/>
                          <w:rtl/>
                        </w:rPr>
                        <w:t>מתן</w:t>
                      </w:r>
                      <w:r w:rsidRPr="0001196B">
                        <w:rPr>
                          <w:rFonts w:cs="Tahoma"/>
                          <w:color w:val="0B5294"/>
                          <w:spacing w:val="-4"/>
                          <w:sz w:val="24"/>
                          <w:szCs w:val="24"/>
                          <w:rtl/>
                        </w:rPr>
                        <w:t xml:space="preserve"> </w:t>
                      </w:r>
                      <w:r w:rsidRPr="0001196B">
                        <w:rPr>
                          <w:rFonts w:cs="Tahoma" w:hint="eastAsia"/>
                          <w:color w:val="0B5294"/>
                          <w:spacing w:val="-4"/>
                          <w:sz w:val="24"/>
                          <w:szCs w:val="24"/>
                          <w:rtl/>
                        </w:rPr>
                        <w:t>האפשרות</w:t>
                      </w:r>
                      <w:r w:rsidRPr="0001196B">
                        <w:rPr>
                          <w:rFonts w:cs="Tahoma"/>
                          <w:color w:val="0B5294"/>
                          <w:spacing w:val="-4"/>
                          <w:sz w:val="24"/>
                          <w:szCs w:val="24"/>
                          <w:rtl/>
                        </w:rPr>
                        <w:t xml:space="preserve"> </w:t>
                      </w:r>
                      <w:r w:rsidRPr="0001196B">
                        <w:rPr>
                          <w:rFonts w:cs="Tahoma" w:hint="eastAsia"/>
                          <w:color w:val="0B5294"/>
                          <w:spacing w:val="-4"/>
                          <w:sz w:val="24"/>
                          <w:szCs w:val="24"/>
                          <w:rtl/>
                        </w:rPr>
                        <w:t>למפקחים</w:t>
                      </w:r>
                      <w:r w:rsidRPr="0001196B">
                        <w:rPr>
                          <w:rFonts w:cs="Tahoma"/>
                          <w:color w:val="0B5294"/>
                          <w:spacing w:val="-4"/>
                          <w:sz w:val="24"/>
                          <w:szCs w:val="24"/>
                          <w:rtl/>
                        </w:rPr>
                        <w:t xml:space="preserve"> </w:t>
                      </w:r>
                      <w:r w:rsidRPr="0001196B">
                        <w:rPr>
                          <w:rFonts w:cs="Tahoma" w:hint="eastAsia"/>
                          <w:color w:val="0B5294"/>
                          <w:spacing w:val="-4"/>
                          <w:sz w:val="24"/>
                          <w:szCs w:val="24"/>
                          <w:rtl/>
                        </w:rPr>
                        <w:t>לשמש</w:t>
                      </w:r>
                      <w:r w:rsidRPr="0001196B">
                        <w:rPr>
                          <w:rFonts w:cs="Tahoma"/>
                          <w:color w:val="0B5294"/>
                          <w:spacing w:val="-4"/>
                          <w:sz w:val="24"/>
                          <w:szCs w:val="24"/>
                          <w:rtl/>
                        </w:rPr>
                        <w:t xml:space="preserve"> </w:t>
                      </w:r>
                      <w:r w:rsidRPr="0001196B">
                        <w:rPr>
                          <w:rFonts w:cs="Tahoma" w:hint="eastAsia"/>
                          <w:color w:val="0B5294"/>
                          <w:spacing w:val="-4"/>
                          <w:sz w:val="24"/>
                          <w:szCs w:val="24"/>
                          <w:rtl/>
                        </w:rPr>
                        <w:t>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אל</w:t>
                      </w:r>
                      <w:r w:rsidRPr="0001196B">
                        <w:rPr>
                          <w:rFonts w:cs="Tahoma"/>
                          <w:color w:val="0B5294"/>
                          <w:spacing w:val="-4"/>
                          <w:sz w:val="24"/>
                          <w:szCs w:val="24"/>
                          <w:rtl/>
                        </w:rPr>
                        <w:t xml:space="preserve"> </w:t>
                      </w:r>
                      <w:r w:rsidRPr="0001196B">
                        <w:rPr>
                          <w:rFonts w:cs="Tahoma" w:hint="eastAsia"/>
                          <w:color w:val="0B5294"/>
                          <w:spacing w:val="-4"/>
                          <w:sz w:val="24"/>
                          <w:szCs w:val="24"/>
                          <w:rtl/>
                        </w:rPr>
                        <w:t>מול</w:t>
                      </w:r>
                      <w:r w:rsidRPr="0001196B">
                        <w:rPr>
                          <w:rFonts w:cs="Tahoma"/>
                          <w:color w:val="0B5294"/>
                          <w:spacing w:val="-4"/>
                          <w:sz w:val="24"/>
                          <w:szCs w:val="24"/>
                          <w:rtl/>
                        </w:rPr>
                        <w:t xml:space="preserve"> </w:t>
                      </w:r>
                      <w:r w:rsidRPr="0001196B">
                        <w:rPr>
                          <w:rFonts w:cs="Tahoma" w:hint="eastAsia"/>
                          <w:color w:val="0B5294"/>
                          <w:spacing w:val="-4"/>
                          <w:sz w:val="24"/>
                          <w:szCs w:val="24"/>
                          <w:rtl/>
                        </w:rPr>
                        <w:t>הסיכון</w:t>
                      </w:r>
                      <w:r w:rsidRPr="0001196B">
                        <w:rPr>
                          <w:rFonts w:cs="Tahoma"/>
                          <w:color w:val="0B5294"/>
                          <w:spacing w:val="-4"/>
                          <w:sz w:val="24"/>
                          <w:szCs w:val="24"/>
                          <w:rtl/>
                        </w:rPr>
                        <w:t xml:space="preserve"> </w:t>
                      </w:r>
                      <w:r w:rsidRPr="0001196B">
                        <w:rPr>
                          <w:rFonts w:cs="Tahoma" w:hint="eastAsia"/>
                          <w:color w:val="0B5294"/>
                          <w:spacing w:val="-4"/>
                          <w:sz w:val="24"/>
                          <w:szCs w:val="24"/>
                          <w:rtl/>
                        </w:rPr>
                        <w:t>העולה</w:t>
                      </w:r>
                      <w:r w:rsidRPr="0001196B">
                        <w:rPr>
                          <w:rFonts w:cs="Tahoma"/>
                          <w:color w:val="0B5294"/>
                          <w:spacing w:val="-4"/>
                          <w:sz w:val="24"/>
                          <w:szCs w:val="24"/>
                          <w:rtl/>
                        </w:rPr>
                        <w:t xml:space="preserve"> </w:t>
                      </w:r>
                      <w:r w:rsidRPr="0001196B">
                        <w:rPr>
                          <w:rFonts w:cs="Tahoma" w:hint="eastAsia"/>
                          <w:color w:val="0B5294"/>
                          <w:spacing w:val="-4"/>
                          <w:sz w:val="24"/>
                          <w:szCs w:val="24"/>
                          <w:rtl/>
                        </w:rPr>
                        <w:t>מהעובדה</w:t>
                      </w:r>
                      <w:r w:rsidRPr="0001196B">
                        <w:rPr>
                          <w:rFonts w:cs="Tahoma"/>
                          <w:color w:val="0B5294"/>
                          <w:spacing w:val="-4"/>
                          <w:sz w:val="24"/>
                          <w:szCs w:val="24"/>
                          <w:rtl/>
                        </w:rPr>
                        <w:t xml:space="preserve"> </w:t>
                      </w:r>
                      <w:r w:rsidRPr="0001196B">
                        <w:rPr>
                          <w:rFonts w:cs="Tahoma" w:hint="eastAsia"/>
                          <w:color w:val="0B5294"/>
                          <w:spacing w:val="-4"/>
                          <w:sz w:val="24"/>
                          <w:szCs w:val="24"/>
                          <w:rtl/>
                        </w:rPr>
                        <w:t>שלעיתים</w:t>
                      </w:r>
                      <w:r w:rsidRPr="0001196B">
                        <w:rPr>
                          <w:rFonts w:cs="Tahoma"/>
                          <w:color w:val="0B5294"/>
                          <w:spacing w:val="-4"/>
                          <w:sz w:val="24"/>
                          <w:szCs w:val="24"/>
                          <w:rtl/>
                        </w:rPr>
                        <w:t xml:space="preserve"> </w:t>
                      </w:r>
                      <w:r w:rsidRPr="0001196B">
                        <w:rPr>
                          <w:rFonts w:cs="Tahoma" w:hint="eastAsia"/>
                          <w:color w:val="0B5294"/>
                          <w:spacing w:val="-4"/>
                          <w:sz w:val="24"/>
                          <w:szCs w:val="24"/>
                          <w:rtl/>
                        </w:rPr>
                        <w:t>קיים</w:t>
                      </w:r>
                      <w:r w:rsidRPr="0001196B">
                        <w:rPr>
                          <w:rFonts w:cs="Tahoma"/>
                          <w:color w:val="0B5294"/>
                          <w:spacing w:val="-4"/>
                          <w:sz w:val="24"/>
                          <w:szCs w:val="24"/>
                          <w:rtl/>
                        </w:rPr>
                        <w:t xml:space="preserve"> </w:t>
                      </w:r>
                      <w:r w:rsidRPr="0001196B">
                        <w:rPr>
                          <w:rFonts w:cs="Tahoma" w:hint="eastAsia"/>
                          <w:color w:val="0B5294"/>
                          <w:spacing w:val="-4"/>
                          <w:sz w:val="24"/>
                          <w:szCs w:val="24"/>
                          <w:rtl/>
                        </w:rPr>
                        <w:t>חשש</w:t>
                      </w:r>
                      <w:r w:rsidRPr="0001196B">
                        <w:rPr>
                          <w:rFonts w:cs="Tahoma"/>
                          <w:color w:val="0B5294"/>
                          <w:spacing w:val="-4"/>
                          <w:sz w:val="24"/>
                          <w:szCs w:val="24"/>
                          <w:rtl/>
                        </w:rPr>
                        <w:t xml:space="preserve"> </w:t>
                      </w:r>
                      <w:r w:rsidRPr="0001196B">
                        <w:rPr>
                          <w:rFonts w:cs="Tahoma" w:hint="eastAsia"/>
                          <w:color w:val="0B5294"/>
                          <w:spacing w:val="-4"/>
                          <w:sz w:val="24"/>
                          <w:szCs w:val="24"/>
                          <w:rtl/>
                        </w:rPr>
                        <w:t>שלא</w:t>
                      </w:r>
                      <w:r w:rsidRPr="0001196B">
                        <w:rPr>
                          <w:rFonts w:cs="Tahoma"/>
                          <w:color w:val="0B5294"/>
                          <w:spacing w:val="-4"/>
                          <w:sz w:val="24"/>
                          <w:szCs w:val="24"/>
                          <w:rtl/>
                        </w:rPr>
                        <w:t xml:space="preserve"> </w:t>
                      </w:r>
                      <w:r w:rsidRPr="0001196B">
                        <w:rPr>
                          <w:rFonts w:cs="Tahoma" w:hint="eastAsia"/>
                          <w:color w:val="0B5294"/>
                          <w:spacing w:val="-4"/>
                          <w:sz w:val="24"/>
                          <w:szCs w:val="24"/>
                          <w:rtl/>
                        </w:rPr>
                        <w:t>ניתן</w:t>
                      </w:r>
                      <w:r w:rsidRPr="0001196B">
                        <w:rPr>
                          <w:rFonts w:cs="Tahoma"/>
                          <w:color w:val="0B5294"/>
                          <w:spacing w:val="-4"/>
                          <w:sz w:val="24"/>
                          <w:szCs w:val="24"/>
                          <w:rtl/>
                        </w:rPr>
                        <w:t xml:space="preserve"> </w:t>
                      </w:r>
                      <w:r w:rsidRPr="0001196B">
                        <w:rPr>
                          <w:rFonts w:cs="Tahoma" w:hint="eastAsia"/>
                          <w:color w:val="0B5294"/>
                          <w:spacing w:val="-4"/>
                          <w:sz w:val="24"/>
                          <w:szCs w:val="24"/>
                          <w:rtl/>
                        </w:rPr>
                        <w:t>למלא</w:t>
                      </w:r>
                      <w:r w:rsidRPr="0001196B">
                        <w:rPr>
                          <w:rFonts w:cs="Tahoma"/>
                          <w:color w:val="0B5294"/>
                          <w:spacing w:val="-4"/>
                          <w:sz w:val="24"/>
                          <w:szCs w:val="24"/>
                          <w:rtl/>
                        </w:rPr>
                        <w:t xml:space="preserve"> </w:t>
                      </w:r>
                      <w:r w:rsidRPr="0001196B">
                        <w:rPr>
                          <w:rFonts w:cs="Tahoma" w:hint="eastAsia"/>
                          <w:color w:val="0B5294"/>
                          <w:spacing w:val="-4"/>
                          <w:sz w:val="24"/>
                          <w:szCs w:val="24"/>
                          <w:rtl/>
                        </w:rPr>
                        <w:t>את</w:t>
                      </w:r>
                      <w:r w:rsidRPr="0001196B">
                        <w:rPr>
                          <w:rFonts w:cs="Tahoma"/>
                          <w:color w:val="0B5294"/>
                          <w:spacing w:val="-4"/>
                          <w:sz w:val="24"/>
                          <w:szCs w:val="24"/>
                          <w:rtl/>
                        </w:rPr>
                        <w:t xml:space="preserve"> </w:t>
                      </w:r>
                      <w:r w:rsidRPr="0001196B">
                        <w:rPr>
                          <w:rFonts w:cs="Tahoma" w:hint="eastAsia"/>
                          <w:color w:val="0B5294"/>
                          <w:spacing w:val="-4"/>
                          <w:sz w:val="24"/>
                          <w:szCs w:val="24"/>
                          <w:rtl/>
                        </w:rPr>
                        <w:t>שני</w:t>
                      </w:r>
                      <w:r w:rsidRPr="0001196B">
                        <w:rPr>
                          <w:rFonts w:cs="Tahoma"/>
                          <w:color w:val="0B5294"/>
                          <w:spacing w:val="-4"/>
                          <w:sz w:val="24"/>
                          <w:szCs w:val="24"/>
                          <w:rtl/>
                        </w:rPr>
                        <w:t xml:space="preserve"> </w:t>
                      </w:r>
                      <w:r w:rsidRPr="0001196B">
                        <w:rPr>
                          <w:rFonts w:cs="Tahoma" w:hint="eastAsia"/>
                          <w:color w:val="0B5294"/>
                          <w:spacing w:val="-4"/>
                          <w:sz w:val="24"/>
                          <w:szCs w:val="24"/>
                          <w:rtl/>
                        </w:rPr>
                        <w:t>התפקידים</w:t>
                      </w:r>
                      <w:r w:rsidRPr="0001196B">
                        <w:rPr>
                          <w:rFonts w:cs="Tahoma"/>
                          <w:color w:val="0B5294"/>
                          <w:spacing w:val="-4"/>
                          <w:sz w:val="24"/>
                          <w:szCs w:val="24"/>
                          <w:rtl/>
                        </w:rPr>
                        <w:t xml:space="preserve"> </w:t>
                      </w:r>
                      <w:r w:rsidRPr="0001196B">
                        <w:rPr>
                          <w:rFonts w:cs="Tahoma" w:hint="eastAsia"/>
                          <w:color w:val="0B5294"/>
                          <w:spacing w:val="-4"/>
                          <w:sz w:val="24"/>
                          <w:szCs w:val="24"/>
                          <w:rtl/>
                        </w:rPr>
                        <w:t>באופן</w:t>
                      </w:r>
                      <w:r w:rsidRPr="0001196B">
                        <w:rPr>
                          <w:rFonts w:cs="Tahoma"/>
                          <w:color w:val="0B5294"/>
                          <w:spacing w:val="-4"/>
                          <w:sz w:val="24"/>
                          <w:szCs w:val="24"/>
                          <w:rtl/>
                        </w:rPr>
                        <w:t xml:space="preserve"> </w:t>
                      </w:r>
                      <w:r w:rsidRPr="0001196B">
                        <w:rPr>
                          <w:rFonts w:cs="Tahoma" w:hint="eastAsia"/>
                          <w:color w:val="0B5294"/>
                          <w:spacing w:val="-4"/>
                          <w:sz w:val="24"/>
                          <w:szCs w:val="24"/>
                          <w:rtl/>
                        </w:rPr>
                        <w:t>מלא</w:t>
                      </w:r>
                      <w:r w:rsidRPr="0001196B">
                        <w:rPr>
                          <w:rFonts w:cs="Tahoma"/>
                          <w:color w:val="0B5294"/>
                          <w:spacing w:val="-4"/>
                          <w:sz w:val="24"/>
                          <w:szCs w:val="24"/>
                          <w:rtl/>
                        </w:rPr>
                        <w:t xml:space="preserve"> </w:t>
                      </w:r>
                      <w:r w:rsidRPr="0001196B">
                        <w:rPr>
                          <w:rFonts w:cs="Tahoma" w:hint="eastAsia"/>
                          <w:color w:val="0B5294"/>
                          <w:spacing w:val="-4"/>
                          <w:sz w:val="24"/>
                          <w:szCs w:val="24"/>
                          <w:rtl/>
                        </w:rPr>
                        <w:t>ותקין</w:t>
                      </w:r>
                    </w:p>
                    <w:p w:rsidR="00D007E4" w:rsidRPr="00373C5D" w:rsidP="0001196B">
                      <w:pPr>
                        <w:spacing w:before="120" w:after="0" w:line="240" w:lineRule="atLeast"/>
                        <w:rPr>
                          <w:rFonts w:cs="Tahoma"/>
                          <w:b/>
                          <w:bCs/>
                          <w:color w:val="0B5294"/>
                          <w:sz w:val="48"/>
                          <w:szCs w:val="48"/>
                          <w:rtl/>
                        </w:rPr>
                      </w:pPr>
                      <w:drawing>
                        <wp:inline distT="0" distB="0" distL="0" distR="0">
                          <wp:extent cx="288000" cy="31337"/>
                          <wp:effectExtent l="0" t="0" r="0" b="6985"/>
                          <wp:docPr id="5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2114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F67971" w:rsidP="00F67971">
      <w:pPr>
        <w:pStyle w:val="RESHET"/>
        <w:rPr>
          <w:rtl/>
        </w:rPr>
      </w:pPr>
      <w:r w:rsidRPr="00B737AC">
        <w:rPr>
          <w:rStyle w:val="Heading7Char"/>
          <w:rFonts w:ascii="Tahoma" w:hAnsi="Tahoma" w:cs="Tahoma"/>
          <w:sz w:val="17"/>
          <w:szCs w:val="17"/>
          <w:rtl/>
        </w:rPr>
        <w:t>העסקת עובדי המטה במועצה הדתית ירושלים כמשגיחים:</w:t>
      </w:r>
      <w:r w:rsidRPr="00B737AC">
        <w:rPr>
          <w:rFonts w:hint="cs"/>
          <w:rtl/>
        </w:rPr>
        <w:t xml:space="preserve"> </w:t>
      </w:r>
      <w:r w:rsidRPr="00B737AC">
        <w:rPr>
          <w:rFonts w:hint="cs"/>
          <w:b/>
          <w:rtl/>
        </w:rPr>
        <w:t>שמונה</w:t>
      </w:r>
      <w:r w:rsidRPr="00B737AC">
        <w:rPr>
          <w:b/>
          <w:rtl/>
        </w:rPr>
        <w:t xml:space="preserve"> עובדי מטה </w:t>
      </w:r>
      <w:r w:rsidRPr="00B737AC">
        <w:rPr>
          <w:rFonts w:hint="cs"/>
          <w:b/>
          <w:rtl/>
        </w:rPr>
        <w:t>ב</w:t>
      </w:r>
      <w:r w:rsidRPr="00B737AC">
        <w:rPr>
          <w:b/>
          <w:rtl/>
        </w:rPr>
        <w:t>מועצה הדתית</w:t>
      </w:r>
      <w:r w:rsidRPr="00B737AC">
        <w:rPr>
          <w:rFonts w:hint="cs"/>
          <w:b/>
          <w:rtl/>
        </w:rPr>
        <w:t xml:space="preserve"> ירושלים </w:t>
      </w:r>
      <w:r w:rsidRPr="00B737AC">
        <w:rPr>
          <w:b/>
          <w:rtl/>
        </w:rPr>
        <w:t xml:space="preserve">שאינם </w:t>
      </w:r>
      <w:r w:rsidRPr="00B737AC">
        <w:rPr>
          <w:rFonts w:hint="cs"/>
          <w:b/>
          <w:rtl/>
        </w:rPr>
        <w:t xml:space="preserve">נמנים עם </w:t>
      </w:r>
      <w:r w:rsidRPr="00B737AC">
        <w:rPr>
          <w:b/>
          <w:rtl/>
        </w:rPr>
        <w:t>עובדי אגף הכשרות</w:t>
      </w:r>
      <w:r w:rsidRPr="00B737AC">
        <w:rPr>
          <w:rFonts w:hint="cs"/>
          <w:b/>
          <w:rtl/>
        </w:rPr>
        <w:t xml:space="preserve">, </w:t>
      </w:r>
      <w:r w:rsidRPr="00B737AC">
        <w:rPr>
          <w:rFonts w:hint="eastAsia"/>
          <w:b/>
          <w:rtl/>
        </w:rPr>
        <w:t>מועסקים</w:t>
      </w:r>
      <w:r w:rsidRPr="00B737AC">
        <w:rPr>
          <w:b/>
          <w:rtl/>
        </w:rPr>
        <w:t xml:space="preserve"> </w:t>
      </w:r>
      <w:r w:rsidRPr="00B737AC">
        <w:rPr>
          <w:rFonts w:hint="cs"/>
          <w:b/>
          <w:rtl/>
        </w:rPr>
        <w:t xml:space="preserve">בעבודה נוספת </w:t>
      </w:r>
      <w:r w:rsidRPr="00B737AC">
        <w:rPr>
          <w:b/>
          <w:rtl/>
        </w:rPr>
        <w:t>כמשגיחי</w:t>
      </w:r>
      <w:r w:rsidRPr="00B737AC">
        <w:rPr>
          <w:rFonts w:hint="cs"/>
          <w:b/>
          <w:rtl/>
        </w:rPr>
        <w:t>ם</w:t>
      </w:r>
      <w:r w:rsidRPr="00B737AC">
        <w:rPr>
          <w:b/>
          <w:rtl/>
        </w:rPr>
        <w:t>. חמישה מ</w:t>
      </w:r>
      <w:r w:rsidRPr="00B737AC">
        <w:rPr>
          <w:rFonts w:hint="cs"/>
          <w:b/>
          <w:rtl/>
        </w:rPr>
        <w:t>ה</w:t>
      </w:r>
      <w:r w:rsidRPr="00B737AC">
        <w:rPr>
          <w:b/>
          <w:rtl/>
        </w:rPr>
        <w:t xml:space="preserve">ם מועסקים </w:t>
      </w:r>
      <w:r w:rsidR="000D2C70">
        <w:rPr>
          <w:rFonts w:hint="cs"/>
          <w:b/>
          <w:rtl/>
        </w:rPr>
        <w:t xml:space="preserve">בסה"כ </w:t>
      </w:r>
      <w:r w:rsidRPr="00B737AC">
        <w:rPr>
          <w:b/>
          <w:rtl/>
        </w:rPr>
        <w:t xml:space="preserve">בהיקף </w:t>
      </w:r>
      <w:r w:rsidRPr="00B737AC">
        <w:rPr>
          <w:rFonts w:hint="cs"/>
          <w:b/>
          <w:rtl/>
        </w:rPr>
        <w:t xml:space="preserve">של 19-12 שעות ביממה - היקף שעות </w:t>
      </w:r>
      <w:r w:rsidRPr="00B737AC">
        <w:rPr>
          <w:b/>
          <w:rtl/>
        </w:rPr>
        <w:t xml:space="preserve">חריג </w:t>
      </w:r>
      <w:r w:rsidRPr="00B737AC">
        <w:rPr>
          <w:rFonts w:hint="cs"/>
          <w:b/>
          <w:rtl/>
        </w:rPr>
        <w:t xml:space="preserve">ובלתי סביר המעורר ספק בנוגע ליכולתם לבצע כראוי </w:t>
      </w:r>
      <w:r w:rsidRPr="00B737AC">
        <w:rPr>
          <w:rFonts w:hint="eastAsia"/>
          <w:b/>
          <w:rtl/>
        </w:rPr>
        <w:t>את</w:t>
      </w:r>
      <w:r w:rsidRPr="00B737AC">
        <w:rPr>
          <w:b/>
          <w:rtl/>
        </w:rPr>
        <w:t xml:space="preserve"> </w:t>
      </w:r>
      <w:r w:rsidRPr="00B737AC">
        <w:rPr>
          <w:rFonts w:hint="eastAsia"/>
          <w:b/>
          <w:rtl/>
        </w:rPr>
        <w:t>עבודתם</w:t>
      </w:r>
      <w:r w:rsidRPr="00B737AC">
        <w:rPr>
          <w:rFonts w:hint="cs"/>
          <w:b/>
          <w:rtl/>
        </w:rPr>
        <w:t xml:space="preserve"> הן במשרתם במטה הן כמשגיחים.</w:t>
      </w:r>
      <w:r w:rsidRPr="00B737AC">
        <w:rPr>
          <w:rFonts w:hint="cs"/>
          <w:rtl/>
        </w:rPr>
        <w:t xml:space="preserve"> </w:t>
      </w:r>
    </w:p>
    <w:p w:rsidR="006A0E07" w:rsidRPr="00F67971" w:rsidP="00F67971">
      <w:pPr>
        <w:spacing w:before="180" w:line="240" w:lineRule="exact"/>
        <w:ind w:right="2268"/>
        <w:jc w:val="both"/>
        <w:rPr>
          <w:rFonts w:ascii="Tahoma" w:hAnsi="Tahoma" w:cs="Tahoma"/>
          <w:b/>
          <w:sz w:val="17"/>
          <w:szCs w:val="17"/>
          <w:rtl/>
        </w:rPr>
      </w:pPr>
      <w:r w:rsidRPr="00F67971">
        <w:rPr>
          <w:rFonts w:ascii="Tahoma" w:hAnsi="Tahoma" w:cs="Tahoma" w:hint="cs"/>
          <w:b/>
          <w:sz w:val="17"/>
          <w:szCs w:val="17"/>
          <w:rtl/>
        </w:rPr>
        <w:t>להלן</w:t>
      </w:r>
      <w:r w:rsidRPr="00F67971">
        <w:rPr>
          <w:rFonts w:ascii="Tahoma" w:hAnsi="Tahoma" w:cs="Tahoma"/>
          <w:b/>
          <w:sz w:val="17"/>
          <w:szCs w:val="17"/>
          <w:rtl/>
        </w:rPr>
        <w:t xml:space="preserve"> דוגמ</w:t>
      </w:r>
      <w:r w:rsidRPr="00F67971">
        <w:rPr>
          <w:rFonts w:ascii="Tahoma" w:hAnsi="Tahoma" w:cs="Tahoma" w:hint="cs"/>
          <w:b/>
          <w:sz w:val="17"/>
          <w:szCs w:val="17"/>
          <w:rtl/>
        </w:rPr>
        <w:t>אות</w:t>
      </w:r>
      <w:r w:rsidRPr="00F67971">
        <w:rPr>
          <w:rFonts w:ascii="Tahoma" w:hAnsi="Tahoma" w:cs="Tahoma"/>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עובד</w:t>
      </w:r>
      <w:r w:rsidRPr="00B737AC">
        <w:rPr>
          <w:rFonts w:ascii="Tahoma" w:hAnsi="Tahoma" w:cs="Tahoma"/>
          <w:b/>
          <w:sz w:val="17"/>
          <w:szCs w:val="17"/>
          <w:rtl/>
        </w:rPr>
        <w:t xml:space="preserve"> </w:t>
      </w:r>
      <w:r w:rsidRPr="00B737AC">
        <w:rPr>
          <w:rFonts w:ascii="Tahoma" w:hAnsi="Tahoma" w:cs="Tahoma" w:hint="cs"/>
          <w:b/>
          <w:sz w:val="17"/>
          <w:szCs w:val="17"/>
          <w:rtl/>
        </w:rPr>
        <w:t>א'</w:t>
      </w:r>
      <w:r w:rsidRPr="00B737AC">
        <w:rPr>
          <w:rFonts w:ascii="Tahoma" w:hAnsi="Tahoma" w:cs="Tahoma"/>
          <w:b/>
          <w:sz w:val="17"/>
          <w:szCs w:val="17"/>
          <w:rtl/>
        </w:rPr>
        <w:t xml:space="preserve"> מועסק במועצה </w:t>
      </w:r>
      <w:r w:rsidRPr="00B737AC">
        <w:rPr>
          <w:rFonts w:ascii="Tahoma" w:hAnsi="Tahoma" w:cs="Tahoma" w:hint="cs"/>
          <w:b/>
          <w:sz w:val="17"/>
          <w:szCs w:val="17"/>
          <w:rtl/>
        </w:rPr>
        <w:t>ב</w:t>
      </w:r>
      <w:r w:rsidRPr="00B737AC">
        <w:rPr>
          <w:rFonts w:ascii="Tahoma" w:hAnsi="Tahoma" w:cs="Tahoma"/>
          <w:b/>
          <w:sz w:val="17"/>
          <w:szCs w:val="17"/>
          <w:rtl/>
        </w:rPr>
        <w:t xml:space="preserve">משרה </w:t>
      </w:r>
      <w:r w:rsidRPr="00B737AC">
        <w:rPr>
          <w:rFonts w:ascii="Tahoma" w:hAnsi="Tahoma" w:cs="Tahoma" w:hint="cs"/>
          <w:b/>
          <w:sz w:val="17"/>
          <w:szCs w:val="17"/>
          <w:rtl/>
        </w:rPr>
        <w:t xml:space="preserve">מלאה </w:t>
      </w:r>
      <w:r w:rsidRPr="00B737AC">
        <w:rPr>
          <w:rFonts w:ascii="Tahoma" w:hAnsi="Tahoma" w:cs="Tahoma"/>
          <w:b/>
          <w:sz w:val="17"/>
          <w:szCs w:val="17"/>
          <w:rtl/>
        </w:rPr>
        <w:t xml:space="preserve">בתפקיד </w:t>
      </w:r>
      <w:r w:rsidRPr="00B737AC">
        <w:rPr>
          <w:rFonts w:ascii="Tahoma" w:hAnsi="Tahoma" w:cs="Tahoma" w:hint="cs"/>
          <w:b/>
          <w:sz w:val="17"/>
          <w:szCs w:val="17"/>
          <w:rtl/>
        </w:rPr>
        <w:t>מינהלי</w:t>
      </w:r>
      <w:r w:rsidRPr="00B737AC">
        <w:rPr>
          <w:rFonts w:ascii="Tahoma" w:hAnsi="Tahoma" w:cs="Tahoma"/>
          <w:b/>
          <w:sz w:val="17"/>
          <w:szCs w:val="17"/>
          <w:rtl/>
        </w:rPr>
        <w:t xml:space="preserve">. נוסף לכך, </w:t>
      </w:r>
      <w:r w:rsidRPr="00B737AC">
        <w:rPr>
          <w:rFonts w:ascii="Tahoma" w:hAnsi="Tahoma" w:cs="Tahoma" w:hint="cs"/>
          <w:b/>
          <w:sz w:val="17"/>
          <w:szCs w:val="17"/>
          <w:rtl/>
        </w:rPr>
        <w:t>על</w:t>
      </w:r>
      <w:r w:rsidRPr="00B737AC">
        <w:rPr>
          <w:rFonts w:ascii="Tahoma" w:hAnsi="Tahoma" w:cs="Tahoma"/>
          <w:b/>
          <w:sz w:val="17"/>
          <w:szCs w:val="17"/>
          <w:rtl/>
        </w:rPr>
        <w:t xml:space="preserve"> פי נתוני המועצה, </w:t>
      </w:r>
      <w:r w:rsidRPr="00B737AC">
        <w:rPr>
          <w:rFonts w:ascii="Tahoma" w:hAnsi="Tahoma" w:cs="Tahoma" w:hint="cs"/>
          <w:b/>
          <w:sz w:val="17"/>
          <w:szCs w:val="17"/>
          <w:rtl/>
        </w:rPr>
        <w:t>הוא</w:t>
      </w:r>
      <w:r w:rsidRPr="00B737AC">
        <w:rPr>
          <w:rFonts w:ascii="Tahoma" w:hAnsi="Tahoma" w:cs="Tahoma"/>
          <w:b/>
          <w:sz w:val="17"/>
          <w:szCs w:val="17"/>
          <w:rtl/>
        </w:rPr>
        <w:t xml:space="preserve"> משמש </w:t>
      </w:r>
      <w:r w:rsidRPr="00B737AC">
        <w:rPr>
          <w:rFonts w:ascii="Tahoma" w:hAnsi="Tahoma" w:cs="Tahoma" w:hint="cs"/>
          <w:b/>
          <w:sz w:val="17"/>
          <w:szCs w:val="17"/>
          <w:rtl/>
        </w:rPr>
        <w:t xml:space="preserve">גם </w:t>
      </w:r>
      <w:r w:rsidRPr="00B737AC">
        <w:rPr>
          <w:rFonts w:ascii="Tahoma" w:hAnsi="Tahoma" w:cs="Tahoma"/>
          <w:b/>
          <w:sz w:val="17"/>
          <w:szCs w:val="17"/>
          <w:rtl/>
        </w:rPr>
        <w:t>משגיח כשרות בתשעה בתי עסק בהיקף של 11 שעות מדי יום. מכאן, בצירוף שעות העבודה "הרגילות" שלו בתפקידו כמנהל מחלקה במועצה הדתית, הוא אמור לעבוד לא פחות מ-19 שעות מדי יום</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עובד ב' מועסק במועצה במשרה מלאה בתפקיד </w:t>
      </w:r>
      <w:r w:rsidRPr="00B737AC">
        <w:rPr>
          <w:rFonts w:ascii="Tahoma" w:hAnsi="Tahoma" w:cs="Tahoma" w:hint="cs"/>
          <w:sz w:val="17"/>
          <w:szCs w:val="17"/>
          <w:rtl/>
        </w:rPr>
        <w:t>מינהלי</w:t>
      </w:r>
      <w:r w:rsidRPr="00B737AC">
        <w:rPr>
          <w:rFonts w:ascii="Tahoma" w:hAnsi="Tahoma" w:cs="Tahoma" w:hint="cs"/>
          <w:sz w:val="17"/>
          <w:szCs w:val="17"/>
          <w:rtl/>
        </w:rPr>
        <w:t>. נוסף לכך, הוא משמש משגיח כשרות בארבע מסעדות בעיר בהיקף מצטבר של 8 שעות השגחה. יוצא אפוא שהוא עובד לפחות 16 שעות מדי יום.</w:t>
      </w:r>
    </w:p>
    <w:p w:rsidR="006A0E07" w:rsidRPr="00B737AC" w:rsidP="0001196B">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יו"ר המועצה </w:t>
      </w:r>
      <w:r w:rsidR="0001196B">
        <w:rPr>
          <w:rFonts w:ascii="Tahoma" w:hAnsi="Tahoma" w:cs="Tahoma" w:hint="cs"/>
          <w:b/>
          <w:sz w:val="17"/>
          <w:szCs w:val="17"/>
          <w:rtl/>
        </w:rPr>
        <w:t>הממונה</w:t>
      </w:r>
      <w:r w:rsidRPr="00B737AC">
        <w:rPr>
          <w:rFonts w:ascii="Tahoma" w:hAnsi="Tahoma" w:cs="Tahoma" w:hint="cs"/>
          <w:b/>
          <w:sz w:val="17"/>
          <w:szCs w:val="17"/>
          <w:rtl/>
        </w:rPr>
        <w:t xml:space="preserve"> ירושלים מסר בתשובתו כי עובד א' התקבל לעבודה במועצה כעשר שנים לפני כניסתו של יו"ר המועצה לתפקידו, ובכל העסקים מדובר בביקורת </w:t>
      </w:r>
      <w:r w:rsidRPr="00B737AC">
        <w:rPr>
          <w:rFonts w:ascii="Tahoma" w:hAnsi="Tahoma" w:cs="Tahoma" w:hint="cs"/>
          <w:b/>
          <w:sz w:val="17"/>
          <w:szCs w:val="17"/>
          <w:rtl/>
        </w:rPr>
        <w:t>בלבד ולא בנוכחות של שעה בכל בית עסק. בנוגע לעובד ב' מסר היו"ר כי במהלך הביקורת צומצם היקף עבודתו הנוספת כמשגיח להיקף של שלוש שעות ביום.</w:t>
      </w:r>
    </w:p>
    <w:p w:rsidR="006A0E07" w:rsidRPr="00B737AC" w:rsidP="00F67971">
      <w:pPr>
        <w:pStyle w:val="RESHET"/>
        <w:rPr>
          <w:rtl/>
        </w:rPr>
      </w:pPr>
      <w:r w:rsidRPr="00B737AC">
        <w:rPr>
          <w:rFonts w:hint="cs"/>
          <w:rtl/>
        </w:rPr>
        <w:t xml:space="preserve">אשר לעובד א', משרד מבקר המדינה מעיר ליו"ר המועצה הדתית ירושלים כי תפקיד העובד ב"ביקורת בלבד" אינו עולה בקנה אחד עם אופי בתי העסק </w:t>
      </w:r>
      <w:r w:rsidRPr="00B737AC">
        <w:rPr>
          <w:rFonts w:hint="cs"/>
          <w:rtl/>
        </w:rPr>
        <w:t>המושגחים</w:t>
      </w:r>
      <w:r w:rsidRPr="00B737AC">
        <w:rPr>
          <w:rFonts w:hint="cs"/>
          <w:rtl/>
        </w:rPr>
        <w:t>, לרבות מסעדה בשרית ועסק ברמת כשרות למהדרין, לכן לא ניתן לקבל טענה זו. יתרה מזאת, היו"ר גם אינו מסביר את ההיקף הבלתי מתקבל על הדעת שבעבורו בית העסק משלם שכר לעובד המועצה. חוסר הסבירות של העסקה זו מבססת חשד לעצימת עיניים של המועצה למעשים חמורים הנעשים תחת גגה.</w:t>
      </w:r>
    </w:p>
    <w:p w:rsidR="00F67971" w:rsidRPr="00D43E82" w:rsidP="00F67971">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F67971">
      <w:pPr>
        <w:pStyle w:val="RESHET"/>
        <w:rPr>
          <w:b/>
          <w:rtl/>
        </w:rPr>
      </w:pPr>
      <w:r w:rsidRPr="00B737AC">
        <w:rPr>
          <w:rFonts w:hint="cs"/>
          <w:rtl/>
        </w:rPr>
        <w:t xml:space="preserve">צבר הממצאים העולה בנוגע למערך הכשרות בעיר ירושלים מצביע על פגיעה חמורה ביותר בסדרי </w:t>
      </w:r>
      <w:r w:rsidRPr="00B737AC">
        <w:rPr>
          <w:rFonts w:hint="cs"/>
          <w:rtl/>
        </w:rPr>
        <w:t>מינהל</w:t>
      </w:r>
      <w:r w:rsidRPr="00B737AC">
        <w:rPr>
          <w:rFonts w:hint="cs"/>
          <w:rtl/>
        </w:rPr>
        <w:t xml:space="preserve"> תקין ועל הפרה בוטה וברגל גסה של נוהל הכשרות. ההתנהלות הקלוקלת של המועצה </w:t>
      </w:r>
      <w:r w:rsidRPr="00B737AC">
        <w:rPr>
          <w:rFonts w:hint="cs"/>
          <w:rtl/>
        </w:rPr>
        <w:t>איפשרה</w:t>
      </w:r>
      <w:r w:rsidRPr="00B737AC">
        <w:rPr>
          <w:rFonts w:hint="cs"/>
          <w:rtl/>
        </w:rPr>
        <w:t xml:space="preserve"> מתן היתרים בסיטונאות וללא הבחנה, ללא הענקת היתר מפורש ותוך עצימת עיניים מהנסיבות שנוצרו - בתי עסק משלמים עבור שעות השגחה שקרוב לוודאי אינן מבוצעות, או לפחות אינן מבוצעות במלואן, כשבה בעת, לנוכח המשרות הנוספות שעובדי המועצה לקחו על עצמם בהיותם גם משגיחים, ספק אם הם יכולים למלא את תפקידיהם במועצה באופן ראוי ומלא. בכך עושה המועצה הדתית ירושלים פלסתר את נוהל הכשרות, את הוראות חוקת העבודה ואת ההסכם הקיבוצי המחייב את עובדי המועצה הדתית. המועצה נותנת יד להפרה חמורה ושיטתית של סדרי </w:t>
      </w:r>
      <w:r w:rsidRPr="00B737AC">
        <w:rPr>
          <w:rFonts w:hint="cs"/>
          <w:rtl/>
        </w:rPr>
        <w:t>מינהל</w:t>
      </w:r>
      <w:r w:rsidRPr="00B737AC">
        <w:rPr>
          <w:rFonts w:hint="cs"/>
          <w:rtl/>
        </w:rPr>
        <w:t xml:space="preserve"> תקין עד כדי חשש להטעיה של בתי העסק והציבור הסומכים ידם על כשרות המזון ועל בתי העסק.</w:t>
      </w:r>
    </w:p>
    <w:p w:rsidR="006A0E07" w:rsidRPr="00B737AC" w:rsidP="00B737AC">
      <w:pPr>
        <w:spacing w:line="240" w:lineRule="exact"/>
        <w:ind w:right="2268"/>
        <w:jc w:val="both"/>
        <w:rPr>
          <w:rFonts w:ascii="Tahoma" w:hAnsi="Tahoma" w:cs="Tahoma"/>
          <w:b/>
          <w:bCs/>
          <w:sz w:val="17"/>
          <w:szCs w:val="17"/>
          <w:rtl/>
        </w:rPr>
      </w:pPr>
    </w:p>
    <w:p w:rsidR="006A0E07" w:rsidP="00B737AC">
      <w:pPr>
        <w:pStyle w:val="KOT5"/>
        <w:rPr>
          <w:rtl/>
        </w:rPr>
      </w:pPr>
      <w:bookmarkStart w:id="82" w:name="_Toc473033154"/>
      <w:bookmarkStart w:id="83" w:name="_Toc473096496"/>
      <w:bookmarkStart w:id="84" w:name="_Toc474826290"/>
      <w:r>
        <w:rPr>
          <w:rFonts w:hint="cs"/>
          <w:rtl/>
        </w:rPr>
        <w:t>ה</w:t>
      </w:r>
      <w:r w:rsidRPr="005C59CF">
        <w:rPr>
          <w:rFonts w:hint="cs"/>
          <w:rtl/>
        </w:rPr>
        <w:t xml:space="preserve">מועצה </w:t>
      </w:r>
      <w:r>
        <w:rPr>
          <w:rFonts w:hint="cs"/>
          <w:rtl/>
        </w:rPr>
        <w:t>ה</w:t>
      </w:r>
      <w:r w:rsidRPr="005C59CF">
        <w:rPr>
          <w:rFonts w:hint="cs"/>
          <w:rtl/>
        </w:rPr>
        <w:t>דתית נתניה</w:t>
      </w:r>
      <w:bookmarkEnd w:id="82"/>
      <w:bookmarkEnd w:id="83"/>
      <w:bookmarkEnd w:id="84"/>
    </w:p>
    <w:p w:rsidR="006A0E07" w:rsidRPr="00B737AC" w:rsidP="00F67971">
      <w:pPr>
        <w:pStyle w:val="RESHET"/>
        <w:rPr>
          <w:rtl/>
        </w:rPr>
      </w:pPr>
      <w:r w:rsidRPr="00B737AC">
        <w:rPr>
          <w:rFonts w:hint="cs"/>
          <w:rtl/>
        </w:rPr>
        <w:t>נמצא</w:t>
      </w:r>
      <w:r w:rsidRPr="00B737AC">
        <w:rPr>
          <w:rtl/>
        </w:rPr>
        <w:t xml:space="preserve"> ש-13 מתוך 84 עובדי המועצה הדתית נתניה (כ-15%) מועסקים גם כמשגיחים </w:t>
      </w:r>
      <w:r w:rsidRPr="00B737AC">
        <w:rPr>
          <w:rFonts w:hint="cs"/>
          <w:rtl/>
        </w:rPr>
        <w:t>נוסף</w:t>
      </w:r>
      <w:r w:rsidRPr="00B737AC">
        <w:rPr>
          <w:rtl/>
        </w:rPr>
        <w:t xml:space="preserve"> לעבודתם במועצה, וזאת ללא קבלת אישור לעבודה נוספת כנדרש </w:t>
      </w:r>
      <w:r w:rsidRPr="00B737AC">
        <w:rPr>
          <w:rFonts w:hint="cs"/>
          <w:rtl/>
        </w:rPr>
        <w:t>ב</w:t>
      </w:r>
      <w:r w:rsidRPr="00B737AC">
        <w:rPr>
          <w:rtl/>
        </w:rPr>
        <w:t xml:space="preserve">נוהל הכשרות; </w:t>
      </w:r>
      <w:r w:rsidRPr="00B737AC">
        <w:rPr>
          <w:rFonts w:hint="cs"/>
          <w:rtl/>
        </w:rPr>
        <w:t>11 מהם מועסקים</w:t>
      </w:r>
      <w:r w:rsidRPr="00B737AC">
        <w:rPr>
          <w:rtl/>
        </w:rPr>
        <w:t xml:space="preserve"> </w:t>
      </w:r>
      <w:r w:rsidRPr="00B737AC">
        <w:rPr>
          <w:rFonts w:hint="cs"/>
          <w:rtl/>
        </w:rPr>
        <w:t>במועצה</w:t>
      </w:r>
      <w:r w:rsidRPr="00B737AC">
        <w:rPr>
          <w:rtl/>
        </w:rPr>
        <w:t xml:space="preserve"> </w:t>
      </w:r>
      <w:r w:rsidRPr="00B737AC">
        <w:rPr>
          <w:rFonts w:hint="cs"/>
          <w:rtl/>
        </w:rPr>
        <w:t>הדתית</w:t>
      </w:r>
      <w:r w:rsidRPr="00B737AC">
        <w:rPr>
          <w:rtl/>
        </w:rPr>
        <w:t xml:space="preserve"> </w:t>
      </w:r>
      <w:r w:rsidRPr="00B737AC">
        <w:rPr>
          <w:rFonts w:hint="cs"/>
          <w:rtl/>
        </w:rPr>
        <w:t>במשרה</w:t>
      </w:r>
      <w:r w:rsidRPr="00B737AC">
        <w:rPr>
          <w:rtl/>
        </w:rPr>
        <w:t xml:space="preserve"> </w:t>
      </w:r>
      <w:r w:rsidRPr="00B737AC">
        <w:rPr>
          <w:rFonts w:hint="cs"/>
          <w:rtl/>
        </w:rPr>
        <w:t>מלאה</w:t>
      </w:r>
      <w:r w:rsidRPr="00B737AC">
        <w:rPr>
          <w:rtl/>
        </w:rPr>
        <w:t xml:space="preserve"> </w:t>
      </w:r>
      <w:r w:rsidRPr="00B737AC">
        <w:rPr>
          <w:rFonts w:hint="cs"/>
          <w:rtl/>
        </w:rPr>
        <w:t>ועבדו</w:t>
      </w:r>
      <w:r w:rsidRPr="00B737AC">
        <w:rPr>
          <w:rtl/>
        </w:rPr>
        <w:t xml:space="preserve"> </w:t>
      </w:r>
      <w:r w:rsidRPr="00B737AC">
        <w:rPr>
          <w:rFonts w:hint="cs"/>
          <w:rtl/>
        </w:rPr>
        <w:t>גם</w:t>
      </w:r>
      <w:r w:rsidRPr="00B737AC">
        <w:rPr>
          <w:rtl/>
        </w:rPr>
        <w:t xml:space="preserve"> </w:t>
      </w:r>
      <w:r w:rsidRPr="00B737AC">
        <w:rPr>
          <w:rFonts w:hint="cs"/>
          <w:rtl/>
        </w:rPr>
        <w:t>כמשגיחי</w:t>
      </w:r>
      <w:r w:rsidRPr="00B737AC">
        <w:rPr>
          <w:rtl/>
        </w:rPr>
        <w:t xml:space="preserve"> </w:t>
      </w:r>
      <w:r w:rsidRPr="00B737AC">
        <w:rPr>
          <w:rFonts w:hint="cs"/>
          <w:rtl/>
        </w:rPr>
        <w:t>כשרות</w:t>
      </w:r>
      <w:r w:rsidRPr="00B737AC">
        <w:rPr>
          <w:rtl/>
        </w:rPr>
        <w:t xml:space="preserve">, </w:t>
      </w:r>
      <w:r w:rsidRPr="00B737AC">
        <w:rPr>
          <w:rFonts w:hint="cs"/>
          <w:rtl/>
        </w:rPr>
        <w:t>וכך הם הועסקו</w:t>
      </w:r>
      <w:r w:rsidRPr="00B737AC">
        <w:rPr>
          <w:rtl/>
        </w:rPr>
        <w:t xml:space="preserve"> </w:t>
      </w:r>
      <w:r w:rsidRPr="00B737AC">
        <w:rPr>
          <w:rFonts w:hint="cs"/>
          <w:rtl/>
        </w:rPr>
        <w:t>בהיקף</w:t>
      </w:r>
      <w:r w:rsidRPr="00B737AC">
        <w:rPr>
          <w:rtl/>
        </w:rPr>
        <w:t xml:space="preserve"> </w:t>
      </w:r>
      <w:r w:rsidRPr="00B737AC">
        <w:rPr>
          <w:rFonts w:hint="cs"/>
          <w:rtl/>
        </w:rPr>
        <w:t>שעות</w:t>
      </w:r>
      <w:r w:rsidRPr="00B737AC">
        <w:rPr>
          <w:rtl/>
        </w:rPr>
        <w:t xml:space="preserve"> </w:t>
      </w:r>
      <w:r w:rsidRPr="00B737AC">
        <w:rPr>
          <w:rFonts w:hint="cs"/>
          <w:rtl/>
        </w:rPr>
        <w:t>כולל</w:t>
      </w:r>
      <w:r w:rsidRPr="00B737AC">
        <w:rPr>
          <w:rtl/>
        </w:rPr>
        <w:t xml:space="preserve"> </w:t>
      </w:r>
      <w:r w:rsidRPr="00B737AC">
        <w:rPr>
          <w:rFonts w:hint="cs"/>
          <w:rtl/>
        </w:rPr>
        <w:t>בלתי</w:t>
      </w:r>
      <w:r w:rsidRPr="00B737AC">
        <w:rPr>
          <w:rtl/>
        </w:rPr>
        <w:t xml:space="preserve"> </w:t>
      </w:r>
      <w:r w:rsidRPr="00B737AC">
        <w:rPr>
          <w:rFonts w:hint="cs"/>
          <w:rtl/>
        </w:rPr>
        <w:t>סביר</w:t>
      </w:r>
      <w:r w:rsidRPr="00B737AC">
        <w:rPr>
          <w:rtl/>
        </w:rPr>
        <w:t>.</w:t>
      </w:r>
      <w:r w:rsidRPr="00B737AC">
        <w:rPr>
          <w:rFonts w:hint="cs"/>
          <w:rtl/>
        </w:rPr>
        <w:t xml:space="preserve"> למשל, מנהל מחלקה א' הועסק, נוסף לתפקידו במועצה ובניגוד לנוהל, גם כמשגיח כשרות בכמה בתי עסק בנתניה וכמשגיח מטעם המועצה הדתית בנימינה-גבעת עדה. היקף עבודתו הנוספת היה 4.5 שעות מדי יום; מנהל מחלקה ב' הועסק, נוסף לתפקידו במועצה הדתית, כמשגיח כשרות בנתניה והיקף שעות עבודתו הנוספת היה 11 שעות מדי יום.</w:t>
      </w:r>
      <w:r w:rsidRPr="00F32A70" w:rsidR="00F32A70">
        <w:rPr>
          <w:noProof/>
          <w:rtl/>
          <w:lang w:eastAsia="en-US"/>
        </w:rPr>
        <w:t xml:space="preserve"> </w:t>
      </w:r>
      <w:r w:rsidRPr="0012789B" w:rsidR="00F32A70">
        <w:rPr>
          <w:noProof/>
          <w:rtl/>
          <w:lang w:eastAsia="en-US"/>
        </w:rPr>
        <mc:AlternateContent>
          <mc:Choice Requires="wps">
            <w:drawing>
              <wp:anchor distT="0" distB="0" distL="114300" distR="114300" simplePos="0" relativeHeight="251744256" behindDoc="1" locked="0" layoutInCell="1" allowOverlap="1">
                <wp:simplePos x="0" y="0"/>
                <wp:positionH relativeFrom="margin">
                  <wp:posOffset>-431800</wp:posOffset>
                </wp:positionH>
                <wp:positionV relativeFrom="margin">
                  <wp:align>top</wp:align>
                </wp:positionV>
                <wp:extent cx="1620000" cy="5385600"/>
                <wp:effectExtent l="0" t="0" r="0" b="5715"/>
                <wp:wrapNone/>
                <wp:docPr id="131"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85600"/>
                        </a:xfrm>
                        <a:prstGeom prst="rect">
                          <a:avLst/>
                        </a:prstGeom>
                        <a:noFill/>
                        <a:ln w="9525">
                          <a:noFill/>
                          <a:miter lim="800000"/>
                          <a:headEnd/>
                          <a:tailEnd/>
                        </a:ln>
                      </wps:spPr>
                      <wps:txbx>
                        <w:txbxContent>
                          <w:p w:rsidR="00F32A70" w:rsidRPr="00373C5D" w:rsidP="00F32A70">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8620920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59265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F32A70" w:rsidRPr="000D2C70" w:rsidP="00F32A70">
                            <w:pPr>
                              <w:spacing w:after="0" w:line="240" w:lineRule="auto"/>
                              <w:rPr>
                                <w:rFonts w:cs="Tahoma"/>
                                <w:color w:val="0B5294"/>
                                <w:spacing w:val="-4"/>
                                <w:sz w:val="24"/>
                                <w:szCs w:val="24"/>
                                <w:rtl/>
                                <w:cs/>
                              </w:rPr>
                            </w:pPr>
                            <w:r w:rsidRPr="00F32A70">
                              <w:rPr>
                                <w:rFonts w:cs="Tahoma"/>
                                <w:color w:val="0B5294"/>
                                <w:spacing w:val="-4"/>
                                <w:sz w:val="24"/>
                                <w:szCs w:val="24"/>
                                <w:rtl/>
                              </w:rPr>
                              <w:t xml:space="preserve">13 </w:t>
                            </w:r>
                            <w:r w:rsidRPr="00F32A70">
                              <w:rPr>
                                <w:rFonts w:cs="Tahoma" w:hint="eastAsia"/>
                                <w:color w:val="0B5294"/>
                                <w:spacing w:val="-4"/>
                                <w:sz w:val="24"/>
                                <w:szCs w:val="24"/>
                                <w:rtl/>
                              </w:rPr>
                              <w:t>מתוך</w:t>
                            </w:r>
                            <w:r w:rsidRPr="00F32A70">
                              <w:rPr>
                                <w:rFonts w:cs="Tahoma"/>
                                <w:color w:val="0B5294"/>
                                <w:spacing w:val="-4"/>
                                <w:sz w:val="24"/>
                                <w:szCs w:val="24"/>
                                <w:rtl/>
                              </w:rPr>
                              <w:t xml:space="preserve"> 84 </w:t>
                            </w:r>
                            <w:r w:rsidRPr="00F32A70">
                              <w:rPr>
                                <w:rFonts w:cs="Tahoma" w:hint="eastAsia"/>
                                <w:color w:val="0B5294"/>
                                <w:spacing w:val="-4"/>
                                <w:sz w:val="24"/>
                                <w:szCs w:val="24"/>
                                <w:rtl/>
                              </w:rPr>
                              <w:t>עובדי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נתניה</w:t>
                            </w:r>
                            <w:r w:rsidRPr="00F32A70">
                              <w:rPr>
                                <w:rFonts w:cs="Tahoma"/>
                                <w:color w:val="0B5294"/>
                                <w:spacing w:val="-4"/>
                                <w:sz w:val="24"/>
                                <w:szCs w:val="24"/>
                                <w:rtl/>
                              </w:rPr>
                              <w:t xml:space="preserve"> (</w:t>
                            </w:r>
                            <w:r w:rsidRPr="00F32A70">
                              <w:rPr>
                                <w:rFonts w:cs="Tahoma" w:hint="eastAsia"/>
                                <w:color w:val="0B5294"/>
                                <w:spacing w:val="-4"/>
                                <w:sz w:val="24"/>
                                <w:szCs w:val="24"/>
                                <w:rtl/>
                              </w:rPr>
                              <w:t>כ</w:t>
                            </w:r>
                            <w:r w:rsidRPr="00F32A70">
                              <w:rPr>
                                <w:rFonts w:cs="Tahoma"/>
                                <w:color w:val="0B5294"/>
                                <w:spacing w:val="-4"/>
                                <w:sz w:val="24"/>
                                <w:szCs w:val="24"/>
                                <w:rtl/>
                              </w:rPr>
                              <w:t xml:space="preserve">-15%) </w:t>
                            </w:r>
                            <w:r w:rsidRPr="00F32A70">
                              <w:rPr>
                                <w:rFonts w:cs="Tahoma" w:hint="eastAsia"/>
                                <w:color w:val="0B5294"/>
                                <w:spacing w:val="-4"/>
                                <w:sz w:val="24"/>
                                <w:szCs w:val="24"/>
                                <w:rtl/>
                              </w:rPr>
                              <w:t>מועסקים</w:t>
                            </w:r>
                            <w:r w:rsidRPr="00F32A70">
                              <w:rPr>
                                <w:rFonts w:cs="Tahoma"/>
                                <w:color w:val="0B5294"/>
                                <w:spacing w:val="-4"/>
                                <w:sz w:val="24"/>
                                <w:szCs w:val="24"/>
                                <w:rtl/>
                              </w:rPr>
                              <w:t xml:space="preserve"> </w:t>
                            </w:r>
                            <w:r w:rsidRPr="00F32A70">
                              <w:rPr>
                                <w:rFonts w:cs="Tahoma" w:hint="eastAsia"/>
                                <w:color w:val="0B5294"/>
                                <w:spacing w:val="-4"/>
                                <w:sz w:val="24"/>
                                <w:szCs w:val="24"/>
                                <w:rtl/>
                              </w:rPr>
                              <w:t>גם</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נוסף</w:t>
                            </w:r>
                            <w:r w:rsidRPr="00F32A70">
                              <w:rPr>
                                <w:rFonts w:cs="Tahoma"/>
                                <w:color w:val="0B5294"/>
                                <w:spacing w:val="-4"/>
                                <w:sz w:val="24"/>
                                <w:szCs w:val="24"/>
                                <w:rtl/>
                              </w:rPr>
                              <w:t xml:space="preserve"> </w:t>
                            </w:r>
                            <w:r w:rsidRPr="00F32A70">
                              <w:rPr>
                                <w:rFonts w:cs="Tahoma" w:hint="eastAsia"/>
                                <w:color w:val="0B5294"/>
                                <w:spacing w:val="-4"/>
                                <w:sz w:val="24"/>
                                <w:szCs w:val="24"/>
                                <w:rtl/>
                              </w:rPr>
                              <w:t>לעבודתם</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וזאת</w:t>
                            </w:r>
                            <w:r w:rsidRPr="00F32A70">
                              <w:rPr>
                                <w:rFonts w:cs="Tahoma"/>
                                <w:color w:val="0B5294"/>
                                <w:spacing w:val="-4"/>
                                <w:sz w:val="24"/>
                                <w:szCs w:val="24"/>
                                <w:rtl/>
                              </w:rPr>
                              <w:t xml:space="preserve"> </w:t>
                            </w:r>
                            <w:r w:rsidRPr="00F32A70">
                              <w:rPr>
                                <w:rFonts w:cs="Tahoma" w:hint="eastAsia"/>
                                <w:color w:val="0B5294"/>
                                <w:spacing w:val="-4"/>
                                <w:sz w:val="24"/>
                                <w:szCs w:val="24"/>
                                <w:rtl/>
                              </w:rPr>
                              <w:t>ללא</w:t>
                            </w:r>
                            <w:r w:rsidRPr="00F32A70">
                              <w:rPr>
                                <w:rFonts w:cs="Tahoma"/>
                                <w:color w:val="0B5294"/>
                                <w:spacing w:val="-4"/>
                                <w:sz w:val="24"/>
                                <w:szCs w:val="24"/>
                                <w:rtl/>
                              </w:rPr>
                              <w:t xml:space="preserve"> </w:t>
                            </w:r>
                            <w:r w:rsidRPr="00F32A70">
                              <w:rPr>
                                <w:rFonts w:cs="Tahoma" w:hint="eastAsia"/>
                                <w:color w:val="0B5294"/>
                                <w:spacing w:val="-4"/>
                                <w:sz w:val="24"/>
                                <w:szCs w:val="24"/>
                                <w:rtl/>
                              </w:rPr>
                              <w:t>קבלת</w:t>
                            </w:r>
                            <w:r w:rsidRPr="00F32A70">
                              <w:rPr>
                                <w:rFonts w:cs="Tahoma"/>
                                <w:color w:val="0B5294"/>
                                <w:spacing w:val="-4"/>
                                <w:sz w:val="24"/>
                                <w:szCs w:val="24"/>
                                <w:rtl/>
                              </w:rPr>
                              <w:t xml:space="preserve"> </w:t>
                            </w:r>
                            <w:r w:rsidRPr="00F32A70">
                              <w:rPr>
                                <w:rFonts w:cs="Tahoma" w:hint="eastAsia"/>
                                <w:color w:val="0B5294"/>
                                <w:spacing w:val="-4"/>
                                <w:sz w:val="24"/>
                                <w:szCs w:val="24"/>
                                <w:rtl/>
                              </w:rPr>
                              <w:t>אישור</w:t>
                            </w:r>
                            <w:r w:rsidRPr="00F32A70">
                              <w:rPr>
                                <w:rFonts w:cs="Tahoma"/>
                                <w:color w:val="0B5294"/>
                                <w:spacing w:val="-4"/>
                                <w:sz w:val="24"/>
                                <w:szCs w:val="24"/>
                                <w:rtl/>
                              </w:rPr>
                              <w:t xml:space="preserve"> </w:t>
                            </w:r>
                            <w:r w:rsidRPr="00F32A70">
                              <w:rPr>
                                <w:rFonts w:cs="Tahoma" w:hint="eastAsia"/>
                                <w:color w:val="0B5294"/>
                                <w:spacing w:val="-4"/>
                                <w:sz w:val="24"/>
                                <w:szCs w:val="24"/>
                                <w:rtl/>
                              </w:rPr>
                              <w:t>לעבודה</w:t>
                            </w:r>
                            <w:r w:rsidRPr="00F32A70">
                              <w:rPr>
                                <w:rFonts w:cs="Tahoma"/>
                                <w:color w:val="0B5294"/>
                                <w:spacing w:val="-4"/>
                                <w:sz w:val="24"/>
                                <w:szCs w:val="24"/>
                                <w:rtl/>
                              </w:rPr>
                              <w:t xml:space="preserve"> </w:t>
                            </w:r>
                            <w:r w:rsidRPr="00F32A70">
                              <w:rPr>
                                <w:rFonts w:cs="Tahoma" w:hint="eastAsia"/>
                                <w:color w:val="0B5294"/>
                                <w:spacing w:val="-4"/>
                                <w:sz w:val="24"/>
                                <w:szCs w:val="24"/>
                                <w:rtl/>
                              </w:rPr>
                              <w:t>נוספת</w:t>
                            </w:r>
                            <w:r w:rsidRPr="00F32A70">
                              <w:rPr>
                                <w:rFonts w:cs="Tahoma"/>
                                <w:color w:val="0B5294"/>
                                <w:spacing w:val="-4"/>
                                <w:sz w:val="24"/>
                                <w:szCs w:val="24"/>
                                <w:rtl/>
                              </w:rPr>
                              <w:t xml:space="preserve"> </w:t>
                            </w:r>
                            <w:r w:rsidRPr="00F32A70">
                              <w:rPr>
                                <w:rFonts w:cs="Tahoma" w:hint="eastAsia"/>
                                <w:color w:val="0B5294"/>
                                <w:spacing w:val="-4"/>
                                <w:sz w:val="24"/>
                                <w:szCs w:val="24"/>
                                <w:rtl/>
                              </w:rPr>
                              <w:t>כנדרש</w:t>
                            </w:r>
                            <w:r w:rsidRPr="00F32A70">
                              <w:rPr>
                                <w:rFonts w:cs="Tahoma"/>
                                <w:color w:val="0B5294"/>
                                <w:spacing w:val="-4"/>
                                <w:sz w:val="24"/>
                                <w:szCs w:val="24"/>
                                <w:rtl/>
                              </w:rPr>
                              <w:t xml:space="preserve"> </w:t>
                            </w:r>
                            <w:r w:rsidRPr="00F32A70">
                              <w:rPr>
                                <w:rFonts w:cs="Tahoma" w:hint="eastAsia"/>
                                <w:color w:val="0B5294"/>
                                <w:spacing w:val="-4"/>
                                <w:sz w:val="24"/>
                                <w:szCs w:val="24"/>
                                <w:rtl/>
                              </w:rPr>
                              <w:t>בנוהל</w:t>
                            </w:r>
                            <w:r w:rsidRPr="00F32A70">
                              <w:rPr>
                                <w:rFonts w:cs="Tahoma"/>
                                <w:color w:val="0B5294"/>
                                <w:spacing w:val="-4"/>
                                <w:sz w:val="24"/>
                                <w:szCs w:val="24"/>
                                <w:rtl/>
                              </w:rPr>
                              <w:t xml:space="preserve"> </w:t>
                            </w:r>
                            <w:r w:rsidRPr="00F32A70">
                              <w:rPr>
                                <w:rFonts w:cs="Tahoma" w:hint="eastAsia"/>
                                <w:color w:val="0B5294"/>
                                <w:spacing w:val="-4"/>
                                <w:sz w:val="24"/>
                                <w:szCs w:val="24"/>
                                <w:rtl/>
                              </w:rPr>
                              <w:t>הכשרות</w:t>
                            </w:r>
                            <w:r w:rsidRPr="00F32A70">
                              <w:rPr>
                                <w:rFonts w:cs="Tahoma"/>
                                <w:color w:val="0B5294"/>
                                <w:spacing w:val="-4"/>
                                <w:sz w:val="24"/>
                                <w:szCs w:val="24"/>
                                <w:rtl/>
                              </w:rPr>
                              <w:t xml:space="preserve">; 11 </w:t>
                            </w:r>
                            <w:r w:rsidRPr="00F32A70">
                              <w:rPr>
                                <w:rFonts w:cs="Tahoma" w:hint="eastAsia"/>
                                <w:color w:val="0B5294"/>
                                <w:spacing w:val="-4"/>
                                <w:sz w:val="24"/>
                                <w:szCs w:val="24"/>
                                <w:rtl/>
                              </w:rPr>
                              <w:t>מהם</w:t>
                            </w:r>
                            <w:r w:rsidRPr="00F32A70">
                              <w:rPr>
                                <w:rFonts w:cs="Tahoma"/>
                                <w:color w:val="0B5294"/>
                                <w:spacing w:val="-4"/>
                                <w:sz w:val="24"/>
                                <w:szCs w:val="24"/>
                                <w:rtl/>
                              </w:rPr>
                              <w:t xml:space="preserve"> </w:t>
                            </w:r>
                            <w:r w:rsidRPr="00F32A70">
                              <w:rPr>
                                <w:rFonts w:cs="Tahoma" w:hint="eastAsia"/>
                                <w:color w:val="0B5294"/>
                                <w:spacing w:val="-4"/>
                                <w:sz w:val="24"/>
                                <w:szCs w:val="24"/>
                                <w:rtl/>
                              </w:rPr>
                              <w:t>מועסקים</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במשרה</w:t>
                            </w:r>
                            <w:r w:rsidRPr="00F32A70">
                              <w:rPr>
                                <w:rFonts w:cs="Tahoma"/>
                                <w:color w:val="0B5294"/>
                                <w:spacing w:val="-4"/>
                                <w:sz w:val="24"/>
                                <w:szCs w:val="24"/>
                                <w:rtl/>
                              </w:rPr>
                              <w:t xml:space="preserve"> </w:t>
                            </w:r>
                            <w:r w:rsidRPr="00F32A70">
                              <w:rPr>
                                <w:rFonts w:cs="Tahoma" w:hint="eastAsia"/>
                                <w:color w:val="0B5294"/>
                                <w:spacing w:val="-4"/>
                                <w:sz w:val="24"/>
                                <w:szCs w:val="24"/>
                                <w:rtl/>
                              </w:rPr>
                              <w:t>מלאה</w:t>
                            </w:r>
                            <w:r w:rsidRPr="00F32A70">
                              <w:rPr>
                                <w:rFonts w:cs="Tahoma"/>
                                <w:color w:val="0B5294"/>
                                <w:spacing w:val="-4"/>
                                <w:sz w:val="24"/>
                                <w:szCs w:val="24"/>
                                <w:rtl/>
                              </w:rPr>
                              <w:t xml:space="preserve"> </w:t>
                            </w:r>
                            <w:r w:rsidRPr="00F32A70">
                              <w:rPr>
                                <w:rFonts w:cs="Tahoma" w:hint="eastAsia"/>
                                <w:color w:val="0B5294"/>
                                <w:spacing w:val="-4"/>
                                <w:sz w:val="24"/>
                                <w:szCs w:val="24"/>
                                <w:rtl/>
                              </w:rPr>
                              <w:t>ועבדו</w:t>
                            </w:r>
                            <w:r w:rsidRPr="00F32A70">
                              <w:rPr>
                                <w:rFonts w:cs="Tahoma"/>
                                <w:color w:val="0B5294"/>
                                <w:spacing w:val="-4"/>
                                <w:sz w:val="24"/>
                                <w:szCs w:val="24"/>
                                <w:rtl/>
                              </w:rPr>
                              <w:t xml:space="preserve"> </w:t>
                            </w:r>
                            <w:r w:rsidRPr="00F32A70">
                              <w:rPr>
                                <w:rFonts w:cs="Tahoma" w:hint="eastAsia"/>
                                <w:color w:val="0B5294"/>
                                <w:spacing w:val="-4"/>
                                <w:sz w:val="24"/>
                                <w:szCs w:val="24"/>
                                <w:rtl/>
                              </w:rPr>
                              <w:t>גם</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כמשגיחי</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וכך</w:t>
                            </w:r>
                            <w:r w:rsidRPr="00F32A70">
                              <w:rPr>
                                <w:rFonts w:cs="Tahoma"/>
                                <w:color w:val="0B5294"/>
                                <w:spacing w:val="-4"/>
                                <w:sz w:val="24"/>
                                <w:szCs w:val="24"/>
                                <w:rtl/>
                              </w:rPr>
                              <w:t xml:space="preserve"> </w:t>
                            </w:r>
                            <w:r w:rsidRPr="00F32A70">
                              <w:rPr>
                                <w:rFonts w:cs="Tahoma" w:hint="eastAsia"/>
                                <w:color w:val="0B5294"/>
                                <w:spacing w:val="-4"/>
                                <w:sz w:val="24"/>
                                <w:szCs w:val="24"/>
                                <w:rtl/>
                              </w:rPr>
                              <w:t>הם</w:t>
                            </w:r>
                            <w:r w:rsidRPr="00F32A70">
                              <w:rPr>
                                <w:rFonts w:cs="Tahoma"/>
                                <w:color w:val="0B5294"/>
                                <w:spacing w:val="-4"/>
                                <w:sz w:val="24"/>
                                <w:szCs w:val="24"/>
                                <w:rtl/>
                              </w:rPr>
                              <w:t xml:space="preserve"> </w:t>
                            </w:r>
                            <w:r w:rsidRPr="00F32A70">
                              <w:rPr>
                                <w:rFonts w:cs="Tahoma" w:hint="eastAsia"/>
                                <w:color w:val="0B5294"/>
                                <w:spacing w:val="-4"/>
                                <w:sz w:val="24"/>
                                <w:szCs w:val="24"/>
                                <w:rtl/>
                              </w:rPr>
                              <w:t>הועסקו</w:t>
                            </w:r>
                            <w:r w:rsidRPr="00F32A70">
                              <w:rPr>
                                <w:rFonts w:cs="Tahoma"/>
                                <w:color w:val="0B5294"/>
                                <w:spacing w:val="-4"/>
                                <w:sz w:val="24"/>
                                <w:szCs w:val="24"/>
                                <w:rtl/>
                              </w:rPr>
                              <w:t xml:space="preserve"> </w:t>
                            </w:r>
                            <w:r w:rsidRPr="00F32A70">
                              <w:rPr>
                                <w:rFonts w:cs="Tahoma" w:hint="eastAsia"/>
                                <w:color w:val="0B5294"/>
                                <w:spacing w:val="-4"/>
                                <w:sz w:val="24"/>
                                <w:szCs w:val="24"/>
                                <w:rtl/>
                              </w:rPr>
                              <w:t>בהיקף</w:t>
                            </w:r>
                            <w:r w:rsidRPr="00F32A70">
                              <w:rPr>
                                <w:rFonts w:cs="Tahoma"/>
                                <w:color w:val="0B5294"/>
                                <w:spacing w:val="-4"/>
                                <w:sz w:val="24"/>
                                <w:szCs w:val="24"/>
                                <w:rtl/>
                              </w:rPr>
                              <w:t xml:space="preserve">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כולל</w:t>
                            </w:r>
                            <w:r w:rsidRPr="00F32A70">
                              <w:rPr>
                                <w:rFonts w:cs="Tahoma"/>
                                <w:color w:val="0B5294"/>
                                <w:spacing w:val="-4"/>
                                <w:sz w:val="24"/>
                                <w:szCs w:val="24"/>
                                <w:rtl/>
                              </w:rPr>
                              <w:t xml:space="preserve"> </w:t>
                            </w:r>
                            <w:r w:rsidRPr="00F32A70">
                              <w:rPr>
                                <w:rFonts w:cs="Tahoma" w:hint="eastAsia"/>
                                <w:color w:val="0B5294"/>
                                <w:spacing w:val="-4"/>
                                <w:sz w:val="24"/>
                                <w:szCs w:val="24"/>
                                <w:rtl/>
                              </w:rPr>
                              <w:t>בלתי</w:t>
                            </w:r>
                            <w:r w:rsidRPr="00F32A70">
                              <w:rPr>
                                <w:rFonts w:cs="Tahoma"/>
                                <w:color w:val="0B5294"/>
                                <w:spacing w:val="-4"/>
                                <w:sz w:val="24"/>
                                <w:szCs w:val="24"/>
                                <w:rtl/>
                              </w:rPr>
                              <w:t xml:space="preserve"> </w:t>
                            </w:r>
                            <w:r w:rsidRPr="00F32A70">
                              <w:rPr>
                                <w:rFonts w:cs="Tahoma" w:hint="eastAsia"/>
                                <w:color w:val="0B5294"/>
                                <w:spacing w:val="-4"/>
                                <w:sz w:val="24"/>
                                <w:szCs w:val="24"/>
                                <w:rtl/>
                              </w:rPr>
                              <w:t>סביר</w:t>
                            </w:r>
                            <w:r w:rsidRPr="00F32A70">
                              <w:rPr>
                                <w:rFonts w:cs="Tahoma"/>
                                <w:color w:val="0B5294"/>
                                <w:spacing w:val="-4"/>
                                <w:sz w:val="24"/>
                                <w:szCs w:val="24"/>
                                <w:rtl/>
                              </w:rPr>
                              <w:t xml:space="preserve">. </w:t>
                            </w:r>
                            <w:r w:rsidRPr="00F32A70">
                              <w:rPr>
                                <w:rFonts w:cs="Tahoma" w:hint="eastAsia"/>
                                <w:color w:val="0B5294"/>
                                <w:spacing w:val="-4"/>
                                <w:sz w:val="24"/>
                                <w:szCs w:val="24"/>
                                <w:rtl/>
                              </w:rPr>
                              <w:t>למשל</w:t>
                            </w:r>
                            <w:r w:rsidRPr="00F32A70">
                              <w:rPr>
                                <w:rFonts w:cs="Tahoma"/>
                                <w:color w:val="0B5294"/>
                                <w:spacing w:val="-4"/>
                                <w:sz w:val="24"/>
                                <w:szCs w:val="24"/>
                                <w:rtl/>
                              </w:rPr>
                              <w:t>,</w:t>
                            </w:r>
                            <w:r>
                              <w:rPr>
                                <w:rFonts w:cs="Tahoma" w:hint="cs"/>
                                <w:color w:val="0B5294"/>
                                <w:spacing w:val="-4"/>
                                <w:sz w:val="24"/>
                                <w:szCs w:val="24"/>
                                <w:rtl/>
                                <w:cs/>
                              </w:rPr>
                              <w:t xml:space="preserve"> </w:t>
                            </w:r>
                            <w:r w:rsidRPr="00F32A70">
                              <w:rPr>
                                <w:rFonts w:cs="Tahoma" w:hint="eastAsia"/>
                                <w:color w:val="0B5294"/>
                                <w:spacing w:val="-4"/>
                                <w:sz w:val="24"/>
                                <w:szCs w:val="24"/>
                                <w:rtl/>
                              </w:rPr>
                              <w:t>מנהל</w:t>
                            </w:r>
                            <w:r w:rsidRPr="00F32A70">
                              <w:rPr>
                                <w:rFonts w:cs="Tahoma"/>
                                <w:color w:val="0B5294"/>
                                <w:spacing w:val="-4"/>
                                <w:sz w:val="24"/>
                                <w:szCs w:val="24"/>
                                <w:rtl/>
                              </w:rPr>
                              <w:t xml:space="preserve"> </w:t>
                            </w:r>
                            <w:r w:rsidRPr="00F32A70">
                              <w:rPr>
                                <w:rFonts w:cs="Tahoma" w:hint="eastAsia"/>
                                <w:color w:val="0B5294"/>
                                <w:spacing w:val="-4"/>
                                <w:sz w:val="24"/>
                                <w:szCs w:val="24"/>
                                <w:rtl/>
                              </w:rPr>
                              <w:t>מחלקה</w:t>
                            </w:r>
                            <w:r w:rsidRPr="00F32A70">
                              <w:rPr>
                                <w:rFonts w:cs="Tahoma"/>
                                <w:color w:val="0B5294"/>
                                <w:spacing w:val="-4"/>
                                <w:sz w:val="24"/>
                                <w:szCs w:val="24"/>
                                <w:rtl/>
                              </w:rPr>
                              <w:t xml:space="preserve"> </w:t>
                            </w:r>
                            <w:r w:rsidRPr="00F32A70">
                              <w:rPr>
                                <w:rFonts w:cs="Tahoma" w:hint="eastAsia"/>
                                <w:color w:val="0B5294"/>
                                <w:spacing w:val="-4"/>
                                <w:sz w:val="24"/>
                                <w:szCs w:val="24"/>
                                <w:rtl/>
                              </w:rPr>
                              <w:t>ב</w:t>
                            </w:r>
                            <w:r w:rsidRPr="00F32A70">
                              <w:rPr>
                                <w:rFonts w:cs="Tahoma"/>
                                <w:color w:val="0B5294"/>
                                <w:spacing w:val="-4"/>
                                <w:sz w:val="24"/>
                                <w:szCs w:val="24"/>
                                <w:rtl/>
                              </w:rPr>
                              <w:t xml:space="preserve">' </w:t>
                            </w:r>
                            <w:r w:rsidRPr="00F32A70">
                              <w:rPr>
                                <w:rFonts w:cs="Tahoma" w:hint="eastAsia"/>
                                <w:color w:val="0B5294"/>
                                <w:spacing w:val="-4"/>
                                <w:sz w:val="24"/>
                                <w:szCs w:val="24"/>
                                <w:rtl/>
                              </w:rPr>
                              <w:t>הועסק</w:t>
                            </w:r>
                            <w:r w:rsidRPr="00F32A70">
                              <w:rPr>
                                <w:rFonts w:cs="Tahoma"/>
                                <w:color w:val="0B5294"/>
                                <w:spacing w:val="-4"/>
                                <w:sz w:val="24"/>
                                <w:szCs w:val="24"/>
                                <w:rtl/>
                              </w:rPr>
                              <w:t xml:space="preserve">, </w:t>
                            </w:r>
                            <w:r w:rsidRPr="00F32A70">
                              <w:rPr>
                                <w:rFonts w:cs="Tahoma" w:hint="eastAsia"/>
                                <w:color w:val="0B5294"/>
                                <w:spacing w:val="-4"/>
                                <w:sz w:val="24"/>
                                <w:szCs w:val="24"/>
                                <w:rtl/>
                              </w:rPr>
                              <w:t>נוסף</w:t>
                            </w:r>
                            <w:r w:rsidRPr="00F32A70">
                              <w:rPr>
                                <w:rFonts w:cs="Tahoma"/>
                                <w:color w:val="0B5294"/>
                                <w:spacing w:val="-4"/>
                                <w:sz w:val="24"/>
                                <w:szCs w:val="24"/>
                                <w:rtl/>
                              </w:rPr>
                              <w:t xml:space="preserve"> </w:t>
                            </w:r>
                            <w:r w:rsidRPr="00F32A70">
                              <w:rPr>
                                <w:rFonts w:cs="Tahoma" w:hint="eastAsia"/>
                                <w:color w:val="0B5294"/>
                                <w:spacing w:val="-4"/>
                                <w:sz w:val="24"/>
                                <w:szCs w:val="24"/>
                                <w:rtl/>
                              </w:rPr>
                              <w:t>לתפקידו</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בנתניה</w:t>
                            </w:r>
                            <w:r w:rsidRPr="00F32A70">
                              <w:rPr>
                                <w:rFonts w:cs="Tahoma"/>
                                <w:color w:val="0B5294"/>
                                <w:spacing w:val="-4"/>
                                <w:sz w:val="24"/>
                                <w:szCs w:val="24"/>
                                <w:rtl/>
                              </w:rPr>
                              <w:t xml:space="preserve"> </w:t>
                            </w:r>
                            <w:r w:rsidRPr="00F32A70">
                              <w:rPr>
                                <w:rFonts w:cs="Tahoma" w:hint="eastAsia"/>
                                <w:color w:val="0B5294"/>
                                <w:spacing w:val="-4"/>
                                <w:sz w:val="24"/>
                                <w:szCs w:val="24"/>
                                <w:rtl/>
                              </w:rPr>
                              <w:t>והיקף</w:t>
                            </w:r>
                            <w:r w:rsidRPr="00F32A70">
                              <w:rPr>
                                <w:rFonts w:cs="Tahoma"/>
                                <w:color w:val="0B5294"/>
                                <w:spacing w:val="-4"/>
                                <w:sz w:val="24"/>
                                <w:szCs w:val="24"/>
                                <w:rtl/>
                              </w:rPr>
                              <w:t xml:space="preserve">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עבודתו</w:t>
                            </w:r>
                            <w:r w:rsidRPr="00F32A70">
                              <w:rPr>
                                <w:rFonts w:cs="Tahoma"/>
                                <w:color w:val="0B5294"/>
                                <w:spacing w:val="-4"/>
                                <w:sz w:val="24"/>
                                <w:szCs w:val="24"/>
                                <w:rtl/>
                              </w:rPr>
                              <w:t xml:space="preserve"> </w:t>
                            </w:r>
                            <w:r w:rsidRPr="00F32A70">
                              <w:rPr>
                                <w:rFonts w:cs="Tahoma" w:hint="eastAsia"/>
                                <w:color w:val="0B5294"/>
                                <w:spacing w:val="-4"/>
                                <w:sz w:val="24"/>
                                <w:szCs w:val="24"/>
                                <w:rtl/>
                              </w:rPr>
                              <w:t>הנוספת</w:t>
                            </w:r>
                            <w:r w:rsidRPr="00F32A70">
                              <w:rPr>
                                <w:rFonts w:cs="Tahoma"/>
                                <w:color w:val="0B5294"/>
                                <w:spacing w:val="-4"/>
                                <w:sz w:val="24"/>
                                <w:szCs w:val="24"/>
                                <w:rtl/>
                              </w:rPr>
                              <w:t xml:space="preserve"> </w:t>
                            </w:r>
                            <w:r w:rsidRPr="00F32A70">
                              <w:rPr>
                                <w:rFonts w:cs="Tahoma" w:hint="eastAsia"/>
                                <w:color w:val="0B5294"/>
                                <w:spacing w:val="-4"/>
                                <w:sz w:val="24"/>
                                <w:szCs w:val="24"/>
                                <w:rtl/>
                              </w:rPr>
                              <w:t>היה</w:t>
                            </w:r>
                            <w:r w:rsidRPr="00F32A70">
                              <w:rPr>
                                <w:rFonts w:cs="Tahoma"/>
                                <w:color w:val="0B5294"/>
                                <w:spacing w:val="-4"/>
                                <w:sz w:val="24"/>
                                <w:szCs w:val="24"/>
                                <w:rtl/>
                              </w:rPr>
                              <w:t xml:space="preserve"> 11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מדי</w:t>
                            </w:r>
                            <w:r w:rsidRPr="00F32A70">
                              <w:rPr>
                                <w:rFonts w:cs="Tahoma"/>
                                <w:color w:val="0B5294"/>
                                <w:spacing w:val="-4"/>
                                <w:sz w:val="24"/>
                                <w:szCs w:val="24"/>
                                <w:rtl/>
                              </w:rPr>
                              <w:t xml:space="preserve"> </w:t>
                            </w:r>
                            <w:r w:rsidRPr="00F32A70">
                              <w:rPr>
                                <w:rFonts w:cs="Tahoma" w:hint="eastAsia"/>
                                <w:color w:val="0B5294"/>
                                <w:spacing w:val="-4"/>
                                <w:sz w:val="24"/>
                                <w:szCs w:val="24"/>
                                <w:rtl/>
                              </w:rPr>
                              <w:t>יום</w:t>
                            </w:r>
                          </w:p>
                          <w:p w:rsidR="00F32A70" w:rsidRPr="00373C5D" w:rsidP="00F32A70">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2535393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710171"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6" type="#_x0000_t202" style="width:127.55pt;height:424.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71200" filled="f" stroked="f">
                <v:textbox>
                  <w:txbxContent>
                    <w:p w:rsidR="00F32A70" w:rsidRPr="00373C5D" w:rsidP="00F32A70">
                      <w:pPr>
                        <w:spacing w:line="240" w:lineRule="atLeast"/>
                        <w:rPr>
                          <w:rFonts w:cs="Tahoma"/>
                          <w:b/>
                          <w:bCs/>
                          <w:color w:val="0B5294"/>
                          <w:sz w:val="48"/>
                          <w:szCs w:val="48"/>
                          <w:rtl/>
                        </w:rPr>
                      </w:pPr>
                      <w:drawing>
                        <wp:inline distT="0" distB="0" distL="0" distR="0">
                          <wp:extent cx="311150" cy="256800"/>
                          <wp:effectExtent l="0" t="0" r="0" b="0"/>
                          <wp:docPr id="13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859262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F32A70" w:rsidRPr="000D2C70" w:rsidP="00F32A70">
                      <w:pPr>
                        <w:spacing w:after="0" w:line="240" w:lineRule="auto"/>
                        <w:rPr>
                          <w:rFonts w:cs="Tahoma"/>
                          <w:color w:val="0B5294"/>
                          <w:spacing w:val="-4"/>
                          <w:sz w:val="24"/>
                          <w:szCs w:val="24"/>
                          <w:rtl/>
                          <w:cs/>
                        </w:rPr>
                      </w:pPr>
                      <w:r w:rsidRPr="00F32A70">
                        <w:rPr>
                          <w:rFonts w:cs="Tahoma"/>
                          <w:color w:val="0B5294"/>
                          <w:spacing w:val="-4"/>
                          <w:sz w:val="24"/>
                          <w:szCs w:val="24"/>
                          <w:rtl/>
                        </w:rPr>
                        <w:t xml:space="preserve">13 </w:t>
                      </w:r>
                      <w:r w:rsidRPr="00F32A70">
                        <w:rPr>
                          <w:rFonts w:cs="Tahoma" w:hint="eastAsia"/>
                          <w:color w:val="0B5294"/>
                          <w:spacing w:val="-4"/>
                          <w:sz w:val="24"/>
                          <w:szCs w:val="24"/>
                          <w:rtl/>
                        </w:rPr>
                        <w:t>מתוך</w:t>
                      </w:r>
                      <w:r w:rsidRPr="00F32A70">
                        <w:rPr>
                          <w:rFonts w:cs="Tahoma"/>
                          <w:color w:val="0B5294"/>
                          <w:spacing w:val="-4"/>
                          <w:sz w:val="24"/>
                          <w:szCs w:val="24"/>
                          <w:rtl/>
                        </w:rPr>
                        <w:t xml:space="preserve"> 84 </w:t>
                      </w:r>
                      <w:r w:rsidRPr="00F32A70">
                        <w:rPr>
                          <w:rFonts w:cs="Tahoma" w:hint="eastAsia"/>
                          <w:color w:val="0B5294"/>
                          <w:spacing w:val="-4"/>
                          <w:sz w:val="24"/>
                          <w:szCs w:val="24"/>
                          <w:rtl/>
                        </w:rPr>
                        <w:t>עובדי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נתניה</w:t>
                      </w:r>
                      <w:r w:rsidRPr="00F32A70">
                        <w:rPr>
                          <w:rFonts w:cs="Tahoma"/>
                          <w:color w:val="0B5294"/>
                          <w:spacing w:val="-4"/>
                          <w:sz w:val="24"/>
                          <w:szCs w:val="24"/>
                          <w:rtl/>
                        </w:rPr>
                        <w:t xml:space="preserve"> (</w:t>
                      </w:r>
                      <w:r w:rsidRPr="00F32A70">
                        <w:rPr>
                          <w:rFonts w:cs="Tahoma" w:hint="eastAsia"/>
                          <w:color w:val="0B5294"/>
                          <w:spacing w:val="-4"/>
                          <w:sz w:val="24"/>
                          <w:szCs w:val="24"/>
                          <w:rtl/>
                        </w:rPr>
                        <w:t>כ</w:t>
                      </w:r>
                      <w:r w:rsidRPr="00F32A70">
                        <w:rPr>
                          <w:rFonts w:cs="Tahoma"/>
                          <w:color w:val="0B5294"/>
                          <w:spacing w:val="-4"/>
                          <w:sz w:val="24"/>
                          <w:szCs w:val="24"/>
                          <w:rtl/>
                        </w:rPr>
                        <w:t xml:space="preserve">-15%) </w:t>
                      </w:r>
                      <w:r w:rsidRPr="00F32A70">
                        <w:rPr>
                          <w:rFonts w:cs="Tahoma" w:hint="eastAsia"/>
                          <w:color w:val="0B5294"/>
                          <w:spacing w:val="-4"/>
                          <w:sz w:val="24"/>
                          <w:szCs w:val="24"/>
                          <w:rtl/>
                        </w:rPr>
                        <w:t>מועסקים</w:t>
                      </w:r>
                      <w:r w:rsidRPr="00F32A70">
                        <w:rPr>
                          <w:rFonts w:cs="Tahoma"/>
                          <w:color w:val="0B5294"/>
                          <w:spacing w:val="-4"/>
                          <w:sz w:val="24"/>
                          <w:szCs w:val="24"/>
                          <w:rtl/>
                        </w:rPr>
                        <w:t xml:space="preserve"> </w:t>
                      </w:r>
                      <w:r w:rsidRPr="00F32A70">
                        <w:rPr>
                          <w:rFonts w:cs="Tahoma" w:hint="eastAsia"/>
                          <w:color w:val="0B5294"/>
                          <w:spacing w:val="-4"/>
                          <w:sz w:val="24"/>
                          <w:szCs w:val="24"/>
                          <w:rtl/>
                        </w:rPr>
                        <w:t>גם</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נוסף</w:t>
                      </w:r>
                      <w:r w:rsidRPr="00F32A70">
                        <w:rPr>
                          <w:rFonts w:cs="Tahoma"/>
                          <w:color w:val="0B5294"/>
                          <w:spacing w:val="-4"/>
                          <w:sz w:val="24"/>
                          <w:szCs w:val="24"/>
                          <w:rtl/>
                        </w:rPr>
                        <w:t xml:space="preserve"> </w:t>
                      </w:r>
                      <w:r w:rsidRPr="00F32A70">
                        <w:rPr>
                          <w:rFonts w:cs="Tahoma" w:hint="eastAsia"/>
                          <w:color w:val="0B5294"/>
                          <w:spacing w:val="-4"/>
                          <w:sz w:val="24"/>
                          <w:szCs w:val="24"/>
                          <w:rtl/>
                        </w:rPr>
                        <w:t>לעבודתם</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וזאת</w:t>
                      </w:r>
                      <w:r w:rsidRPr="00F32A70">
                        <w:rPr>
                          <w:rFonts w:cs="Tahoma"/>
                          <w:color w:val="0B5294"/>
                          <w:spacing w:val="-4"/>
                          <w:sz w:val="24"/>
                          <w:szCs w:val="24"/>
                          <w:rtl/>
                        </w:rPr>
                        <w:t xml:space="preserve"> </w:t>
                      </w:r>
                      <w:r w:rsidRPr="00F32A70">
                        <w:rPr>
                          <w:rFonts w:cs="Tahoma" w:hint="eastAsia"/>
                          <w:color w:val="0B5294"/>
                          <w:spacing w:val="-4"/>
                          <w:sz w:val="24"/>
                          <w:szCs w:val="24"/>
                          <w:rtl/>
                        </w:rPr>
                        <w:t>ללא</w:t>
                      </w:r>
                      <w:r w:rsidRPr="00F32A70">
                        <w:rPr>
                          <w:rFonts w:cs="Tahoma"/>
                          <w:color w:val="0B5294"/>
                          <w:spacing w:val="-4"/>
                          <w:sz w:val="24"/>
                          <w:szCs w:val="24"/>
                          <w:rtl/>
                        </w:rPr>
                        <w:t xml:space="preserve"> </w:t>
                      </w:r>
                      <w:r w:rsidRPr="00F32A70">
                        <w:rPr>
                          <w:rFonts w:cs="Tahoma" w:hint="eastAsia"/>
                          <w:color w:val="0B5294"/>
                          <w:spacing w:val="-4"/>
                          <w:sz w:val="24"/>
                          <w:szCs w:val="24"/>
                          <w:rtl/>
                        </w:rPr>
                        <w:t>קבלת</w:t>
                      </w:r>
                      <w:r w:rsidRPr="00F32A70">
                        <w:rPr>
                          <w:rFonts w:cs="Tahoma"/>
                          <w:color w:val="0B5294"/>
                          <w:spacing w:val="-4"/>
                          <w:sz w:val="24"/>
                          <w:szCs w:val="24"/>
                          <w:rtl/>
                        </w:rPr>
                        <w:t xml:space="preserve"> </w:t>
                      </w:r>
                      <w:r w:rsidRPr="00F32A70">
                        <w:rPr>
                          <w:rFonts w:cs="Tahoma" w:hint="eastAsia"/>
                          <w:color w:val="0B5294"/>
                          <w:spacing w:val="-4"/>
                          <w:sz w:val="24"/>
                          <w:szCs w:val="24"/>
                          <w:rtl/>
                        </w:rPr>
                        <w:t>אישור</w:t>
                      </w:r>
                      <w:r w:rsidRPr="00F32A70">
                        <w:rPr>
                          <w:rFonts w:cs="Tahoma"/>
                          <w:color w:val="0B5294"/>
                          <w:spacing w:val="-4"/>
                          <w:sz w:val="24"/>
                          <w:szCs w:val="24"/>
                          <w:rtl/>
                        </w:rPr>
                        <w:t xml:space="preserve"> </w:t>
                      </w:r>
                      <w:r w:rsidRPr="00F32A70">
                        <w:rPr>
                          <w:rFonts w:cs="Tahoma" w:hint="eastAsia"/>
                          <w:color w:val="0B5294"/>
                          <w:spacing w:val="-4"/>
                          <w:sz w:val="24"/>
                          <w:szCs w:val="24"/>
                          <w:rtl/>
                        </w:rPr>
                        <w:t>לעבודה</w:t>
                      </w:r>
                      <w:r w:rsidRPr="00F32A70">
                        <w:rPr>
                          <w:rFonts w:cs="Tahoma"/>
                          <w:color w:val="0B5294"/>
                          <w:spacing w:val="-4"/>
                          <w:sz w:val="24"/>
                          <w:szCs w:val="24"/>
                          <w:rtl/>
                        </w:rPr>
                        <w:t xml:space="preserve"> </w:t>
                      </w:r>
                      <w:r w:rsidRPr="00F32A70">
                        <w:rPr>
                          <w:rFonts w:cs="Tahoma" w:hint="eastAsia"/>
                          <w:color w:val="0B5294"/>
                          <w:spacing w:val="-4"/>
                          <w:sz w:val="24"/>
                          <w:szCs w:val="24"/>
                          <w:rtl/>
                        </w:rPr>
                        <w:t>נוספת</w:t>
                      </w:r>
                      <w:r w:rsidRPr="00F32A70">
                        <w:rPr>
                          <w:rFonts w:cs="Tahoma"/>
                          <w:color w:val="0B5294"/>
                          <w:spacing w:val="-4"/>
                          <w:sz w:val="24"/>
                          <w:szCs w:val="24"/>
                          <w:rtl/>
                        </w:rPr>
                        <w:t xml:space="preserve"> </w:t>
                      </w:r>
                      <w:r w:rsidRPr="00F32A70">
                        <w:rPr>
                          <w:rFonts w:cs="Tahoma" w:hint="eastAsia"/>
                          <w:color w:val="0B5294"/>
                          <w:spacing w:val="-4"/>
                          <w:sz w:val="24"/>
                          <w:szCs w:val="24"/>
                          <w:rtl/>
                        </w:rPr>
                        <w:t>כנדרש</w:t>
                      </w:r>
                      <w:r w:rsidRPr="00F32A70">
                        <w:rPr>
                          <w:rFonts w:cs="Tahoma"/>
                          <w:color w:val="0B5294"/>
                          <w:spacing w:val="-4"/>
                          <w:sz w:val="24"/>
                          <w:szCs w:val="24"/>
                          <w:rtl/>
                        </w:rPr>
                        <w:t xml:space="preserve"> </w:t>
                      </w:r>
                      <w:r w:rsidRPr="00F32A70">
                        <w:rPr>
                          <w:rFonts w:cs="Tahoma" w:hint="eastAsia"/>
                          <w:color w:val="0B5294"/>
                          <w:spacing w:val="-4"/>
                          <w:sz w:val="24"/>
                          <w:szCs w:val="24"/>
                          <w:rtl/>
                        </w:rPr>
                        <w:t>בנוהל</w:t>
                      </w:r>
                      <w:r w:rsidRPr="00F32A70">
                        <w:rPr>
                          <w:rFonts w:cs="Tahoma"/>
                          <w:color w:val="0B5294"/>
                          <w:spacing w:val="-4"/>
                          <w:sz w:val="24"/>
                          <w:szCs w:val="24"/>
                          <w:rtl/>
                        </w:rPr>
                        <w:t xml:space="preserve"> </w:t>
                      </w:r>
                      <w:r w:rsidRPr="00F32A70">
                        <w:rPr>
                          <w:rFonts w:cs="Tahoma" w:hint="eastAsia"/>
                          <w:color w:val="0B5294"/>
                          <w:spacing w:val="-4"/>
                          <w:sz w:val="24"/>
                          <w:szCs w:val="24"/>
                          <w:rtl/>
                        </w:rPr>
                        <w:t>הכשרות</w:t>
                      </w:r>
                      <w:r w:rsidRPr="00F32A70">
                        <w:rPr>
                          <w:rFonts w:cs="Tahoma"/>
                          <w:color w:val="0B5294"/>
                          <w:spacing w:val="-4"/>
                          <w:sz w:val="24"/>
                          <w:szCs w:val="24"/>
                          <w:rtl/>
                        </w:rPr>
                        <w:t xml:space="preserve">; 11 </w:t>
                      </w:r>
                      <w:r w:rsidRPr="00F32A70">
                        <w:rPr>
                          <w:rFonts w:cs="Tahoma" w:hint="eastAsia"/>
                          <w:color w:val="0B5294"/>
                          <w:spacing w:val="-4"/>
                          <w:sz w:val="24"/>
                          <w:szCs w:val="24"/>
                          <w:rtl/>
                        </w:rPr>
                        <w:t>מהם</w:t>
                      </w:r>
                      <w:r w:rsidRPr="00F32A70">
                        <w:rPr>
                          <w:rFonts w:cs="Tahoma"/>
                          <w:color w:val="0B5294"/>
                          <w:spacing w:val="-4"/>
                          <w:sz w:val="24"/>
                          <w:szCs w:val="24"/>
                          <w:rtl/>
                        </w:rPr>
                        <w:t xml:space="preserve"> </w:t>
                      </w:r>
                      <w:r w:rsidRPr="00F32A70">
                        <w:rPr>
                          <w:rFonts w:cs="Tahoma" w:hint="eastAsia"/>
                          <w:color w:val="0B5294"/>
                          <w:spacing w:val="-4"/>
                          <w:sz w:val="24"/>
                          <w:szCs w:val="24"/>
                          <w:rtl/>
                        </w:rPr>
                        <w:t>מועסקים</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במשרה</w:t>
                      </w:r>
                      <w:r w:rsidRPr="00F32A70">
                        <w:rPr>
                          <w:rFonts w:cs="Tahoma"/>
                          <w:color w:val="0B5294"/>
                          <w:spacing w:val="-4"/>
                          <w:sz w:val="24"/>
                          <w:szCs w:val="24"/>
                          <w:rtl/>
                        </w:rPr>
                        <w:t xml:space="preserve"> </w:t>
                      </w:r>
                      <w:r w:rsidRPr="00F32A70">
                        <w:rPr>
                          <w:rFonts w:cs="Tahoma" w:hint="eastAsia"/>
                          <w:color w:val="0B5294"/>
                          <w:spacing w:val="-4"/>
                          <w:sz w:val="24"/>
                          <w:szCs w:val="24"/>
                          <w:rtl/>
                        </w:rPr>
                        <w:t>מלאה</w:t>
                      </w:r>
                      <w:r w:rsidRPr="00F32A70">
                        <w:rPr>
                          <w:rFonts w:cs="Tahoma"/>
                          <w:color w:val="0B5294"/>
                          <w:spacing w:val="-4"/>
                          <w:sz w:val="24"/>
                          <w:szCs w:val="24"/>
                          <w:rtl/>
                        </w:rPr>
                        <w:t xml:space="preserve"> </w:t>
                      </w:r>
                      <w:r w:rsidRPr="00F32A70">
                        <w:rPr>
                          <w:rFonts w:cs="Tahoma" w:hint="eastAsia"/>
                          <w:color w:val="0B5294"/>
                          <w:spacing w:val="-4"/>
                          <w:sz w:val="24"/>
                          <w:szCs w:val="24"/>
                          <w:rtl/>
                        </w:rPr>
                        <w:t>ועבדו</w:t>
                      </w:r>
                      <w:r w:rsidRPr="00F32A70">
                        <w:rPr>
                          <w:rFonts w:cs="Tahoma"/>
                          <w:color w:val="0B5294"/>
                          <w:spacing w:val="-4"/>
                          <w:sz w:val="24"/>
                          <w:szCs w:val="24"/>
                          <w:rtl/>
                        </w:rPr>
                        <w:t xml:space="preserve"> </w:t>
                      </w:r>
                      <w:r w:rsidRPr="00F32A70">
                        <w:rPr>
                          <w:rFonts w:cs="Tahoma" w:hint="eastAsia"/>
                          <w:color w:val="0B5294"/>
                          <w:spacing w:val="-4"/>
                          <w:sz w:val="24"/>
                          <w:szCs w:val="24"/>
                          <w:rtl/>
                        </w:rPr>
                        <w:t>גם</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כמשגיחי</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וכך</w:t>
                      </w:r>
                      <w:r w:rsidRPr="00F32A70">
                        <w:rPr>
                          <w:rFonts w:cs="Tahoma"/>
                          <w:color w:val="0B5294"/>
                          <w:spacing w:val="-4"/>
                          <w:sz w:val="24"/>
                          <w:szCs w:val="24"/>
                          <w:rtl/>
                        </w:rPr>
                        <w:t xml:space="preserve"> </w:t>
                      </w:r>
                      <w:r w:rsidRPr="00F32A70">
                        <w:rPr>
                          <w:rFonts w:cs="Tahoma" w:hint="eastAsia"/>
                          <w:color w:val="0B5294"/>
                          <w:spacing w:val="-4"/>
                          <w:sz w:val="24"/>
                          <w:szCs w:val="24"/>
                          <w:rtl/>
                        </w:rPr>
                        <w:t>הם</w:t>
                      </w:r>
                      <w:r w:rsidRPr="00F32A70">
                        <w:rPr>
                          <w:rFonts w:cs="Tahoma"/>
                          <w:color w:val="0B5294"/>
                          <w:spacing w:val="-4"/>
                          <w:sz w:val="24"/>
                          <w:szCs w:val="24"/>
                          <w:rtl/>
                        </w:rPr>
                        <w:t xml:space="preserve"> </w:t>
                      </w:r>
                      <w:r w:rsidRPr="00F32A70">
                        <w:rPr>
                          <w:rFonts w:cs="Tahoma" w:hint="eastAsia"/>
                          <w:color w:val="0B5294"/>
                          <w:spacing w:val="-4"/>
                          <w:sz w:val="24"/>
                          <w:szCs w:val="24"/>
                          <w:rtl/>
                        </w:rPr>
                        <w:t>הועסקו</w:t>
                      </w:r>
                      <w:r w:rsidRPr="00F32A70">
                        <w:rPr>
                          <w:rFonts w:cs="Tahoma"/>
                          <w:color w:val="0B5294"/>
                          <w:spacing w:val="-4"/>
                          <w:sz w:val="24"/>
                          <w:szCs w:val="24"/>
                          <w:rtl/>
                        </w:rPr>
                        <w:t xml:space="preserve"> </w:t>
                      </w:r>
                      <w:r w:rsidRPr="00F32A70">
                        <w:rPr>
                          <w:rFonts w:cs="Tahoma" w:hint="eastAsia"/>
                          <w:color w:val="0B5294"/>
                          <w:spacing w:val="-4"/>
                          <w:sz w:val="24"/>
                          <w:szCs w:val="24"/>
                          <w:rtl/>
                        </w:rPr>
                        <w:t>בהיקף</w:t>
                      </w:r>
                      <w:r w:rsidRPr="00F32A70">
                        <w:rPr>
                          <w:rFonts w:cs="Tahoma"/>
                          <w:color w:val="0B5294"/>
                          <w:spacing w:val="-4"/>
                          <w:sz w:val="24"/>
                          <w:szCs w:val="24"/>
                          <w:rtl/>
                        </w:rPr>
                        <w:t xml:space="preserve">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כולל</w:t>
                      </w:r>
                      <w:r w:rsidRPr="00F32A70">
                        <w:rPr>
                          <w:rFonts w:cs="Tahoma"/>
                          <w:color w:val="0B5294"/>
                          <w:spacing w:val="-4"/>
                          <w:sz w:val="24"/>
                          <w:szCs w:val="24"/>
                          <w:rtl/>
                        </w:rPr>
                        <w:t xml:space="preserve"> </w:t>
                      </w:r>
                      <w:r w:rsidRPr="00F32A70">
                        <w:rPr>
                          <w:rFonts w:cs="Tahoma" w:hint="eastAsia"/>
                          <w:color w:val="0B5294"/>
                          <w:spacing w:val="-4"/>
                          <w:sz w:val="24"/>
                          <w:szCs w:val="24"/>
                          <w:rtl/>
                        </w:rPr>
                        <w:t>בלתי</w:t>
                      </w:r>
                      <w:r w:rsidRPr="00F32A70">
                        <w:rPr>
                          <w:rFonts w:cs="Tahoma"/>
                          <w:color w:val="0B5294"/>
                          <w:spacing w:val="-4"/>
                          <w:sz w:val="24"/>
                          <w:szCs w:val="24"/>
                          <w:rtl/>
                        </w:rPr>
                        <w:t xml:space="preserve"> </w:t>
                      </w:r>
                      <w:r w:rsidRPr="00F32A70">
                        <w:rPr>
                          <w:rFonts w:cs="Tahoma" w:hint="eastAsia"/>
                          <w:color w:val="0B5294"/>
                          <w:spacing w:val="-4"/>
                          <w:sz w:val="24"/>
                          <w:szCs w:val="24"/>
                          <w:rtl/>
                        </w:rPr>
                        <w:t>סביר</w:t>
                      </w:r>
                      <w:r w:rsidRPr="00F32A70">
                        <w:rPr>
                          <w:rFonts w:cs="Tahoma"/>
                          <w:color w:val="0B5294"/>
                          <w:spacing w:val="-4"/>
                          <w:sz w:val="24"/>
                          <w:szCs w:val="24"/>
                          <w:rtl/>
                        </w:rPr>
                        <w:t xml:space="preserve">. </w:t>
                      </w:r>
                      <w:r w:rsidRPr="00F32A70">
                        <w:rPr>
                          <w:rFonts w:cs="Tahoma" w:hint="eastAsia"/>
                          <w:color w:val="0B5294"/>
                          <w:spacing w:val="-4"/>
                          <w:sz w:val="24"/>
                          <w:szCs w:val="24"/>
                          <w:rtl/>
                        </w:rPr>
                        <w:t>למשל</w:t>
                      </w:r>
                      <w:r w:rsidRPr="00F32A70">
                        <w:rPr>
                          <w:rFonts w:cs="Tahoma"/>
                          <w:color w:val="0B5294"/>
                          <w:spacing w:val="-4"/>
                          <w:sz w:val="24"/>
                          <w:szCs w:val="24"/>
                          <w:rtl/>
                        </w:rPr>
                        <w:t>,</w:t>
                      </w:r>
                      <w:r>
                        <w:rPr>
                          <w:rFonts w:cs="Tahoma" w:hint="cs"/>
                          <w:color w:val="0B5294"/>
                          <w:spacing w:val="-4"/>
                          <w:sz w:val="24"/>
                          <w:szCs w:val="24"/>
                          <w:rtl/>
                          <w:cs/>
                        </w:rPr>
                        <w:t xml:space="preserve"> </w:t>
                      </w:r>
                      <w:r w:rsidRPr="00F32A70">
                        <w:rPr>
                          <w:rFonts w:cs="Tahoma" w:hint="eastAsia"/>
                          <w:color w:val="0B5294"/>
                          <w:spacing w:val="-4"/>
                          <w:sz w:val="24"/>
                          <w:szCs w:val="24"/>
                          <w:rtl/>
                        </w:rPr>
                        <w:t>מנהל</w:t>
                      </w:r>
                      <w:r w:rsidRPr="00F32A70">
                        <w:rPr>
                          <w:rFonts w:cs="Tahoma"/>
                          <w:color w:val="0B5294"/>
                          <w:spacing w:val="-4"/>
                          <w:sz w:val="24"/>
                          <w:szCs w:val="24"/>
                          <w:rtl/>
                        </w:rPr>
                        <w:t xml:space="preserve"> </w:t>
                      </w:r>
                      <w:r w:rsidRPr="00F32A70">
                        <w:rPr>
                          <w:rFonts w:cs="Tahoma" w:hint="eastAsia"/>
                          <w:color w:val="0B5294"/>
                          <w:spacing w:val="-4"/>
                          <w:sz w:val="24"/>
                          <w:szCs w:val="24"/>
                          <w:rtl/>
                        </w:rPr>
                        <w:t>מחלקה</w:t>
                      </w:r>
                      <w:r w:rsidRPr="00F32A70">
                        <w:rPr>
                          <w:rFonts w:cs="Tahoma"/>
                          <w:color w:val="0B5294"/>
                          <w:spacing w:val="-4"/>
                          <w:sz w:val="24"/>
                          <w:szCs w:val="24"/>
                          <w:rtl/>
                        </w:rPr>
                        <w:t xml:space="preserve"> </w:t>
                      </w:r>
                      <w:r w:rsidRPr="00F32A70">
                        <w:rPr>
                          <w:rFonts w:cs="Tahoma" w:hint="eastAsia"/>
                          <w:color w:val="0B5294"/>
                          <w:spacing w:val="-4"/>
                          <w:sz w:val="24"/>
                          <w:szCs w:val="24"/>
                          <w:rtl/>
                        </w:rPr>
                        <w:t>ב</w:t>
                      </w:r>
                      <w:r w:rsidRPr="00F32A70">
                        <w:rPr>
                          <w:rFonts w:cs="Tahoma"/>
                          <w:color w:val="0B5294"/>
                          <w:spacing w:val="-4"/>
                          <w:sz w:val="24"/>
                          <w:szCs w:val="24"/>
                          <w:rtl/>
                        </w:rPr>
                        <w:t xml:space="preserve">' </w:t>
                      </w:r>
                      <w:r w:rsidRPr="00F32A70">
                        <w:rPr>
                          <w:rFonts w:cs="Tahoma" w:hint="eastAsia"/>
                          <w:color w:val="0B5294"/>
                          <w:spacing w:val="-4"/>
                          <w:sz w:val="24"/>
                          <w:szCs w:val="24"/>
                          <w:rtl/>
                        </w:rPr>
                        <w:t>הועסק</w:t>
                      </w:r>
                      <w:r w:rsidRPr="00F32A70">
                        <w:rPr>
                          <w:rFonts w:cs="Tahoma"/>
                          <w:color w:val="0B5294"/>
                          <w:spacing w:val="-4"/>
                          <w:sz w:val="24"/>
                          <w:szCs w:val="24"/>
                          <w:rtl/>
                        </w:rPr>
                        <w:t xml:space="preserve">, </w:t>
                      </w:r>
                      <w:r w:rsidRPr="00F32A70">
                        <w:rPr>
                          <w:rFonts w:cs="Tahoma" w:hint="eastAsia"/>
                          <w:color w:val="0B5294"/>
                          <w:spacing w:val="-4"/>
                          <w:sz w:val="24"/>
                          <w:szCs w:val="24"/>
                          <w:rtl/>
                        </w:rPr>
                        <w:t>נוסף</w:t>
                      </w:r>
                      <w:r w:rsidRPr="00F32A70">
                        <w:rPr>
                          <w:rFonts w:cs="Tahoma"/>
                          <w:color w:val="0B5294"/>
                          <w:spacing w:val="-4"/>
                          <w:sz w:val="24"/>
                          <w:szCs w:val="24"/>
                          <w:rtl/>
                        </w:rPr>
                        <w:t xml:space="preserve"> </w:t>
                      </w:r>
                      <w:r w:rsidRPr="00F32A70">
                        <w:rPr>
                          <w:rFonts w:cs="Tahoma" w:hint="eastAsia"/>
                          <w:color w:val="0B5294"/>
                          <w:spacing w:val="-4"/>
                          <w:sz w:val="24"/>
                          <w:szCs w:val="24"/>
                          <w:rtl/>
                        </w:rPr>
                        <w:t>לתפקידו</w:t>
                      </w:r>
                      <w:r w:rsidRPr="00F32A70">
                        <w:rPr>
                          <w:rFonts w:cs="Tahoma"/>
                          <w:color w:val="0B5294"/>
                          <w:spacing w:val="-4"/>
                          <w:sz w:val="24"/>
                          <w:szCs w:val="24"/>
                          <w:rtl/>
                        </w:rPr>
                        <w:t xml:space="preserve"> </w:t>
                      </w:r>
                      <w:r w:rsidRPr="00F32A70">
                        <w:rPr>
                          <w:rFonts w:cs="Tahoma" w:hint="eastAsia"/>
                          <w:color w:val="0B5294"/>
                          <w:spacing w:val="-4"/>
                          <w:sz w:val="24"/>
                          <w:szCs w:val="24"/>
                          <w:rtl/>
                        </w:rPr>
                        <w:t>במועצה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כמשגיח</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בנתניה</w:t>
                      </w:r>
                      <w:r w:rsidRPr="00F32A70">
                        <w:rPr>
                          <w:rFonts w:cs="Tahoma"/>
                          <w:color w:val="0B5294"/>
                          <w:spacing w:val="-4"/>
                          <w:sz w:val="24"/>
                          <w:szCs w:val="24"/>
                          <w:rtl/>
                        </w:rPr>
                        <w:t xml:space="preserve"> </w:t>
                      </w:r>
                      <w:r w:rsidRPr="00F32A70">
                        <w:rPr>
                          <w:rFonts w:cs="Tahoma" w:hint="eastAsia"/>
                          <w:color w:val="0B5294"/>
                          <w:spacing w:val="-4"/>
                          <w:sz w:val="24"/>
                          <w:szCs w:val="24"/>
                          <w:rtl/>
                        </w:rPr>
                        <w:t>והיקף</w:t>
                      </w:r>
                      <w:r w:rsidRPr="00F32A70">
                        <w:rPr>
                          <w:rFonts w:cs="Tahoma"/>
                          <w:color w:val="0B5294"/>
                          <w:spacing w:val="-4"/>
                          <w:sz w:val="24"/>
                          <w:szCs w:val="24"/>
                          <w:rtl/>
                        </w:rPr>
                        <w:t xml:space="preserve">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עבודתו</w:t>
                      </w:r>
                      <w:r w:rsidRPr="00F32A70">
                        <w:rPr>
                          <w:rFonts w:cs="Tahoma"/>
                          <w:color w:val="0B5294"/>
                          <w:spacing w:val="-4"/>
                          <w:sz w:val="24"/>
                          <w:szCs w:val="24"/>
                          <w:rtl/>
                        </w:rPr>
                        <w:t xml:space="preserve"> </w:t>
                      </w:r>
                      <w:r w:rsidRPr="00F32A70">
                        <w:rPr>
                          <w:rFonts w:cs="Tahoma" w:hint="eastAsia"/>
                          <w:color w:val="0B5294"/>
                          <w:spacing w:val="-4"/>
                          <w:sz w:val="24"/>
                          <w:szCs w:val="24"/>
                          <w:rtl/>
                        </w:rPr>
                        <w:t>הנוספת</w:t>
                      </w:r>
                      <w:r w:rsidRPr="00F32A70">
                        <w:rPr>
                          <w:rFonts w:cs="Tahoma"/>
                          <w:color w:val="0B5294"/>
                          <w:spacing w:val="-4"/>
                          <w:sz w:val="24"/>
                          <w:szCs w:val="24"/>
                          <w:rtl/>
                        </w:rPr>
                        <w:t xml:space="preserve"> </w:t>
                      </w:r>
                      <w:r w:rsidRPr="00F32A70">
                        <w:rPr>
                          <w:rFonts w:cs="Tahoma" w:hint="eastAsia"/>
                          <w:color w:val="0B5294"/>
                          <w:spacing w:val="-4"/>
                          <w:sz w:val="24"/>
                          <w:szCs w:val="24"/>
                          <w:rtl/>
                        </w:rPr>
                        <w:t>היה</w:t>
                      </w:r>
                      <w:r w:rsidRPr="00F32A70">
                        <w:rPr>
                          <w:rFonts w:cs="Tahoma"/>
                          <w:color w:val="0B5294"/>
                          <w:spacing w:val="-4"/>
                          <w:sz w:val="24"/>
                          <w:szCs w:val="24"/>
                          <w:rtl/>
                        </w:rPr>
                        <w:t xml:space="preserve"> 11 </w:t>
                      </w:r>
                      <w:r w:rsidRPr="00F32A70">
                        <w:rPr>
                          <w:rFonts w:cs="Tahoma" w:hint="eastAsia"/>
                          <w:color w:val="0B5294"/>
                          <w:spacing w:val="-4"/>
                          <w:sz w:val="24"/>
                          <w:szCs w:val="24"/>
                          <w:rtl/>
                        </w:rPr>
                        <w:t>שעות</w:t>
                      </w:r>
                      <w:r w:rsidRPr="00F32A70">
                        <w:rPr>
                          <w:rFonts w:cs="Tahoma"/>
                          <w:color w:val="0B5294"/>
                          <w:spacing w:val="-4"/>
                          <w:sz w:val="24"/>
                          <w:szCs w:val="24"/>
                          <w:rtl/>
                        </w:rPr>
                        <w:t xml:space="preserve"> </w:t>
                      </w:r>
                      <w:r w:rsidRPr="00F32A70">
                        <w:rPr>
                          <w:rFonts w:cs="Tahoma" w:hint="eastAsia"/>
                          <w:color w:val="0B5294"/>
                          <w:spacing w:val="-4"/>
                          <w:sz w:val="24"/>
                          <w:szCs w:val="24"/>
                          <w:rtl/>
                        </w:rPr>
                        <w:t>מדי</w:t>
                      </w:r>
                      <w:r w:rsidRPr="00F32A70">
                        <w:rPr>
                          <w:rFonts w:cs="Tahoma"/>
                          <w:color w:val="0B5294"/>
                          <w:spacing w:val="-4"/>
                          <w:sz w:val="24"/>
                          <w:szCs w:val="24"/>
                          <w:rtl/>
                        </w:rPr>
                        <w:t xml:space="preserve"> </w:t>
                      </w:r>
                      <w:r w:rsidRPr="00F32A70">
                        <w:rPr>
                          <w:rFonts w:cs="Tahoma" w:hint="eastAsia"/>
                          <w:color w:val="0B5294"/>
                          <w:spacing w:val="-4"/>
                          <w:sz w:val="24"/>
                          <w:szCs w:val="24"/>
                          <w:rtl/>
                        </w:rPr>
                        <w:t>יום</w:t>
                      </w:r>
                    </w:p>
                    <w:p w:rsidR="00F32A70" w:rsidRPr="00373C5D" w:rsidP="00F32A70">
                      <w:pPr>
                        <w:spacing w:before="120" w:after="0" w:line="240" w:lineRule="atLeast"/>
                        <w:rPr>
                          <w:rFonts w:cs="Tahoma"/>
                          <w:b/>
                          <w:bCs/>
                          <w:color w:val="0B5294"/>
                          <w:sz w:val="48"/>
                          <w:szCs w:val="48"/>
                          <w:rtl/>
                        </w:rPr>
                      </w:pPr>
                      <w:drawing>
                        <wp:inline distT="0" distB="0" distL="0" distR="0">
                          <wp:extent cx="288000" cy="31337"/>
                          <wp:effectExtent l="0" t="0" r="0" b="6985"/>
                          <wp:docPr id="13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514731"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67971">
      <w:pPr>
        <w:pStyle w:val="RESHET"/>
        <w:rPr>
          <w:rtl/>
        </w:rPr>
      </w:pPr>
      <w:r w:rsidRPr="00B737AC">
        <w:rPr>
          <w:rFonts w:hint="cs"/>
          <w:rtl/>
        </w:rPr>
        <w:t>שישה</w:t>
      </w:r>
      <w:r w:rsidRPr="00B737AC">
        <w:rPr>
          <w:rtl/>
        </w:rPr>
        <w:t xml:space="preserve"> </w:t>
      </w:r>
      <w:r w:rsidRPr="00B737AC">
        <w:rPr>
          <w:rFonts w:hint="cs"/>
          <w:rtl/>
        </w:rPr>
        <w:t xml:space="preserve">מבין עשרת </w:t>
      </w:r>
      <w:r w:rsidRPr="00B737AC">
        <w:rPr>
          <w:rtl/>
        </w:rPr>
        <w:t xml:space="preserve">מפקחי </w:t>
      </w:r>
      <w:r w:rsidRPr="00B737AC">
        <w:rPr>
          <w:rFonts w:hint="cs"/>
          <w:rtl/>
        </w:rPr>
        <w:t>ה</w:t>
      </w:r>
      <w:r w:rsidRPr="00B737AC">
        <w:rPr>
          <w:rtl/>
        </w:rPr>
        <w:t xml:space="preserve">כשרות </w:t>
      </w:r>
      <w:r w:rsidRPr="00B737AC">
        <w:rPr>
          <w:rFonts w:hint="cs"/>
          <w:rtl/>
        </w:rPr>
        <w:t>במועצה הדתית נתניה, המועסקים במשרה מלאה, עובדים גם כמשגיחי כשרות בהיקף</w:t>
      </w:r>
      <w:r w:rsidRPr="00B737AC">
        <w:rPr>
          <w:rtl/>
        </w:rPr>
        <w:t xml:space="preserve"> </w:t>
      </w:r>
      <w:r w:rsidRPr="00B737AC">
        <w:rPr>
          <w:rFonts w:hint="cs"/>
          <w:rtl/>
        </w:rPr>
        <w:t>של</w:t>
      </w:r>
      <w:r w:rsidRPr="00B737AC">
        <w:rPr>
          <w:rtl/>
        </w:rPr>
        <w:t xml:space="preserve"> </w:t>
      </w:r>
      <w:r w:rsidRPr="00B737AC">
        <w:rPr>
          <w:rFonts w:hint="cs"/>
          <w:rtl/>
        </w:rPr>
        <w:t>לפחות</w:t>
      </w:r>
      <w:r w:rsidRPr="00B737AC">
        <w:rPr>
          <w:rtl/>
        </w:rPr>
        <w:t xml:space="preserve"> </w:t>
      </w:r>
      <w:r w:rsidRPr="00B737AC">
        <w:rPr>
          <w:rFonts w:hint="cs"/>
          <w:rtl/>
        </w:rPr>
        <w:t>שש</w:t>
      </w:r>
      <w:r w:rsidRPr="00B737AC">
        <w:rPr>
          <w:rtl/>
        </w:rPr>
        <w:t xml:space="preserve"> </w:t>
      </w:r>
      <w:r w:rsidRPr="00B737AC">
        <w:rPr>
          <w:rFonts w:hint="cs"/>
          <w:rtl/>
        </w:rPr>
        <w:t>שעות</w:t>
      </w:r>
      <w:r w:rsidRPr="00B737AC">
        <w:rPr>
          <w:rtl/>
        </w:rPr>
        <w:t xml:space="preserve"> </w:t>
      </w:r>
      <w:r w:rsidRPr="00B737AC">
        <w:rPr>
          <w:rFonts w:hint="cs"/>
          <w:rtl/>
        </w:rPr>
        <w:t>השגחה</w:t>
      </w:r>
      <w:r w:rsidRPr="00B737AC">
        <w:rPr>
          <w:rtl/>
        </w:rPr>
        <w:t xml:space="preserve"> </w:t>
      </w:r>
      <w:r w:rsidRPr="00B737AC">
        <w:rPr>
          <w:rFonts w:hint="cs"/>
          <w:rtl/>
        </w:rPr>
        <w:t>ביום</w:t>
      </w:r>
      <w:r w:rsidRPr="00B737AC">
        <w:rPr>
          <w:rtl/>
        </w:rPr>
        <w:t xml:space="preserve">. </w:t>
      </w:r>
      <w:r w:rsidRPr="00B737AC">
        <w:rPr>
          <w:rFonts w:hint="cs"/>
          <w:rtl/>
        </w:rPr>
        <w:t>כמו כן, שלושה בעלי תפקידים בכירים בתחום הכשרות עובדים גם הם כמשגיחים. עבודתם של חלק מהם כמשגיחים נוגדת את נוהל הכשרות, והיא מעלה חשש להיקלעותם למצב של ניגוד עניינים בין כהונתם בתפקידי ניהול ופיקוח ובין עבודתם בשטח כמשגיחים. אשר לאחרים - אמנם הדבר מותר על פי נוהל כשרות, ועם זאת נוכח ההיקף הגדול של שעות העבודה שלהם מדי יום ביומו, עולה חשש שיכולתם למלא את שתי המשרות, בד בבד ובאופן מלא - אינה אפשרית. להלן</w:t>
      </w:r>
      <w:r w:rsidRPr="00B737AC">
        <w:rPr>
          <w:rtl/>
        </w:rPr>
        <w:t xml:space="preserve"> </w:t>
      </w:r>
      <w:r w:rsidRPr="00B737AC">
        <w:rPr>
          <w:rFonts w:hint="cs"/>
          <w:rtl/>
        </w:rPr>
        <w:t>דוגמאות</w:t>
      </w:r>
      <w:r w:rsidRPr="00B737AC">
        <w:rPr>
          <w:rtl/>
        </w:rPr>
        <w:t>:</w:t>
      </w:r>
    </w:p>
    <w:p w:rsidR="006A0E07" w:rsidRPr="00B737AC" w:rsidP="0001196B">
      <w:pPr>
        <w:spacing w:before="180" w:line="240" w:lineRule="exact"/>
        <w:ind w:right="2268"/>
        <w:jc w:val="both"/>
        <w:rPr>
          <w:rFonts w:ascii="Tahoma" w:hAnsi="Tahoma" w:cs="Tahoma"/>
          <w:b/>
          <w:sz w:val="17"/>
          <w:szCs w:val="17"/>
        </w:rPr>
      </w:pPr>
      <w:r w:rsidRPr="00B737AC">
        <w:rPr>
          <w:rFonts w:ascii="Tahoma" w:hAnsi="Tahoma" w:cs="Tahoma" w:hint="cs"/>
          <w:b/>
          <w:sz w:val="17"/>
          <w:szCs w:val="17"/>
          <w:rtl/>
        </w:rPr>
        <w:t xml:space="preserve">מפקח כשרות ה' עובד גם כמשגיח בהיקף של 10 שעות מדי יום ובצירוף שעות עבודתו כמפקח הוא עובד 18 שעות מדי יום; מפקח כשרות ו' עובד גם כמשגיח בהיקף של 6 שעות ובצירוף שעות עבודתו כמפקח הוא אמור לעבוד במצטבר 14 שעות מדי יום; בעל תפקיד בכיר </w:t>
      </w:r>
      <w:r w:rsidR="0001196B">
        <w:rPr>
          <w:rFonts w:ascii="Tahoma" w:hAnsi="Tahoma" w:cs="Tahoma" w:hint="cs"/>
          <w:b/>
          <w:sz w:val="17"/>
          <w:szCs w:val="17"/>
          <w:rtl/>
        </w:rPr>
        <w:t>ג</w:t>
      </w:r>
      <w:r w:rsidRPr="00B737AC">
        <w:rPr>
          <w:rFonts w:ascii="Tahoma" w:hAnsi="Tahoma" w:cs="Tahoma" w:hint="cs"/>
          <w:b/>
          <w:sz w:val="17"/>
          <w:szCs w:val="17"/>
          <w:rtl/>
        </w:rPr>
        <w:t xml:space="preserve">' בתחום הכשרות מועסק כמשגיח כשרות בנתניה בהיקף של שעתיים מדי יום וכמשגיח מטעם המועצה הדתית בנימינה-גבעת עדה וכן כמפקח הכשרות של המועצה האזורית חוף השרון; בעל תפקיד בכיר </w:t>
      </w:r>
      <w:r w:rsidR="0001196B">
        <w:rPr>
          <w:rFonts w:ascii="Tahoma" w:hAnsi="Tahoma" w:cs="Tahoma" w:hint="cs"/>
          <w:b/>
          <w:sz w:val="17"/>
          <w:szCs w:val="17"/>
          <w:rtl/>
        </w:rPr>
        <w:t>ד</w:t>
      </w:r>
      <w:r w:rsidRPr="00B737AC">
        <w:rPr>
          <w:rFonts w:ascii="Tahoma" w:hAnsi="Tahoma" w:cs="Tahoma" w:hint="cs"/>
          <w:b/>
          <w:sz w:val="17"/>
          <w:szCs w:val="17"/>
          <w:rtl/>
        </w:rPr>
        <w:t>' בתחום הכשרות מועסק כמשגיח בהיקף של 6.5 שעות מדי יום ובמצטבר הוא עבד לפחות 14.5 שעות מדי יום.</w:t>
      </w:r>
    </w:p>
    <w:p w:rsidR="006A0E07" w:rsidRPr="00B737AC" w:rsidP="00F67971">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באוגוסט 2016 הסביר יו"ר המועצה הדתית נתניה, מר אשר אוחנה, ל</w:t>
      </w:r>
      <w:r w:rsidR="0001196B">
        <w:rPr>
          <w:rFonts w:ascii="Tahoma" w:hAnsi="Tahoma" w:cs="Tahoma" w:hint="cs"/>
          <w:b/>
          <w:sz w:val="17"/>
          <w:szCs w:val="17"/>
          <w:rtl/>
        </w:rPr>
        <w:t xml:space="preserve">נציגי </w:t>
      </w:r>
      <w:r w:rsidRPr="00B737AC">
        <w:rPr>
          <w:rFonts w:ascii="Tahoma" w:hAnsi="Tahoma" w:cs="Tahoma" w:hint="cs"/>
          <w:b/>
          <w:sz w:val="17"/>
          <w:szCs w:val="17"/>
          <w:rtl/>
        </w:rPr>
        <w:t xml:space="preserve">משרד מבקר המדינה כי </w:t>
      </w:r>
      <w:r w:rsidR="0001196B">
        <w:rPr>
          <w:rFonts w:ascii="Tahoma" w:hAnsi="Tahoma" w:cs="Tahoma" w:hint="cs"/>
          <w:b/>
          <w:sz w:val="17"/>
          <w:szCs w:val="17"/>
          <w:rtl/>
        </w:rPr>
        <w:t xml:space="preserve">בהתאם למכתב ועד העובדים אליו, </w:t>
      </w:r>
      <w:r w:rsidRPr="00B737AC">
        <w:rPr>
          <w:rFonts w:ascii="Tahoma" w:hAnsi="Tahoma" w:cs="Tahoma" w:hint="cs"/>
          <w:b/>
          <w:sz w:val="17"/>
          <w:szCs w:val="17"/>
          <w:rtl/>
        </w:rPr>
        <w:t>העובדים האמורים מועסקים בעבודה נוספת עקב סיכום של יו"ר המועצה לשעבר עם ועד העובדים, במסגרת ביצוע הסכם הבראה במועצה וזו הסיבה שבעטיה, נוסף לתפקידיהם במועצה, מועסקים אותם עובדי המועצה כמשגיחים - שלא בהתאם לנוהל.</w:t>
      </w:r>
    </w:p>
    <w:p w:rsidR="006A0E07" w:rsidRPr="00B737AC" w:rsidP="00F67971">
      <w:pPr>
        <w:pStyle w:val="RESHET"/>
        <w:rPr>
          <w:rtl/>
        </w:rPr>
      </w:pPr>
      <w:r w:rsidRPr="00B737AC">
        <w:rPr>
          <w:rFonts w:hint="cs"/>
          <w:rtl/>
        </w:rPr>
        <w:t xml:space="preserve">משרד מבקר המדינה מעיר ליו"ר המועצה הדתית </w:t>
      </w:r>
      <w:r w:rsidR="00F32A70">
        <w:rPr>
          <w:rFonts w:hint="cs"/>
          <w:rtl/>
        </w:rPr>
        <w:t xml:space="preserve">נתניה </w:t>
      </w:r>
      <w:r w:rsidRPr="00B737AC">
        <w:rPr>
          <w:rFonts w:hint="cs"/>
          <w:rtl/>
        </w:rPr>
        <w:t xml:space="preserve">כי עליו לפעול להתאמת סדרי העבודה במועצה להוראות נוהל הכשרות. על המועצה הדתית ועל עובדיה לפעול לפי הוראותיהם של חוקת העבודה ושל ההסכם הקיבוצי הנוגעות למספר </w:t>
      </w:r>
      <w:r w:rsidRPr="00B737AC">
        <w:rPr>
          <w:rFonts w:hint="cs"/>
          <w:rtl/>
        </w:rPr>
        <w:t>המירבי</w:t>
      </w:r>
      <w:r w:rsidRPr="00B737AC">
        <w:rPr>
          <w:rFonts w:hint="cs"/>
          <w:rtl/>
        </w:rPr>
        <w:t xml:space="preserve"> של שעות עבודה, המחייב את עובדי המועצה הדתית, וכן על פי הנחיות המשרד בנושא קבלת אישור לעבודה נוספת.</w:t>
      </w:r>
    </w:p>
    <w:p w:rsidR="006A0E07" w:rsidRPr="00B737AC" w:rsidP="00F67971">
      <w:pPr>
        <w:pStyle w:val="RESHET"/>
        <w:rPr>
          <w:b/>
          <w:rtl/>
        </w:rPr>
      </w:pPr>
      <w:r w:rsidRPr="00B737AC">
        <w:rPr>
          <w:rFonts w:hint="cs"/>
          <w:rtl/>
        </w:rPr>
        <w:t>במצב דברים זה עולה ניגוד עניינים חריף במילוי שני התפקידים בידי העובדים שהוזכרו - נאמנותם לתפקידיהם עלולה להיפגע באופן ממשי. על המועצה הדתית נתניה לבחון כל מקרה לגופו ולמנוע את העסקתם הלא תקינה של בעלי התפקידים האמורים. כמו כן, מן הראוי שהמשרד יפעל לאכיפת הוראות נוהל הכשרות בנושא זה.</w:t>
      </w:r>
    </w:p>
    <w:p w:rsidR="006A0E07" w:rsidRPr="00B737AC" w:rsidP="00F67971">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בתשובתו ציין יו"ר המועצה הדתית נתניה כי את הנושא יבדוק צוות של כמה מחברי המועצה שהוקם לצורך הטיפול בממצאי הביקורת ולמעקב אחר תיקון הליקויים ויישום ההמלצות.</w:t>
      </w:r>
    </w:p>
    <w:p w:rsidR="006A0E07" w:rsidRPr="00B737AC" w:rsidP="00B737AC">
      <w:pPr>
        <w:spacing w:line="240" w:lineRule="exact"/>
        <w:ind w:right="2268"/>
        <w:jc w:val="both"/>
        <w:rPr>
          <w:rFonts w:ascii="Tahoma" w:hAnsi="Tahoma" w:cs="Tahoma"/>
          <w:b/>
          <w:sz w:val="17"/>
          <w:szCs w:val="17"/>
          <w:rtl/>
        </w:rPr>
      </w:pPr>
    </w:p>
    <w:p w:rsidR="006A0E07" w:rsidRPr="001977F4" w:rsidP="00B737AC">
      <w:pPr>
        <w:pStyle w:val="KOT5"/>
      </w:pPr>
      <w:bookmarkStart w:id="85" w:name="_Toc473008022"/>
      <w:bookmarkStart w:id="86" w:name="_Toc473033156"/>
      <w:bookmarkStart w:id="87" w:name="_Toc473096498"/>
      <w:bookmarkStart w:id="88" w:name="_Toc474826291"/>
      <w:r>
        <w:rPr>
          <w:rFonts w:hint="cs"/>
          <w:rtl/>
        </w:rPr>
        <w:t>ה</w:t>
      </w:r>
      <w:r w:rsidRPr="001977F4">
        <w:rPr>
          <w:rFonts w:hint="cs"/>
          <w:rtl/>
        </w:rPr>
        <w:t xml:space="preserve">מועצה </w:t>
      </w:r>
      <w:r>
        <w:rPr>
          <w:rFonts w:hint="cs"/>
          <w:rtl/>
        </w:rPr>
        <w:t>ה</w:t>
      </w:r>
      <w:r w:rsidRPr="001977F4">
        <w:rPr>
          <w:rFonts w:hint="cs"/>
          <w:rtl/>
        </w:rPr>
        <w:t>דתית חיפה</w:t>
      </w:r>
      <w:bookmarkEnd w:id="85"/>
      <w:bookmarkEnd w:id="86"/>
      <w:bookmarkEnd w:id="87"/>
      <w:bookmarkEnd w:id="88"/>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במועצה הדתית חיפה נמצאו מקרים שבהם עובדים הועסקו כמשגיחים בהיקף שעות רחב. להלן דוגמאות:</w:t>
      </w:r>
    </w:p>
    <w:p w:rsidR="006A0E07" w:rsidRPr="00B737AC" w:rsidP="00F67971">
      <w:pPr>
        <w:pStyle w:val="ListParagraph"/>
        <w:numPr>
          <w:ilvl w:val="6"/>
          <w:numId w:val="33"/>
        </w:numPr>
        <w:autoSpaceDE/>
        <w:autoSpaceDN/>
        <w:adjustRightInd/>
        <w:spacing w:after="240" w:line="240" w:lineRule="exact"/>
        <w:ind w:left="340" w:right="2268"/>
        <w:rPr>
          <w:sz w:val="17"/>
          <w:szCs w:val="17"/>
          <w:rtl/>
        </w:rPr>
      </w:pPr>
      <w:r w:rsidRPr="00B737AC">
        <w:rPr>
          <w:rFonts w:hint="cs"/>
          <w:sz w:val="17"/>
          <w:szCs w:val="17"/>
          <w:rtl/>
        </w:rPr>
        <w:t>מפקח כשרות ז</w:t>
      </w:r>
      <w:r w:rsidRPr="00B737AC">
        <w:rPr>
          <w:sz w:val="17"/>
          <w:szCs w:val="17"/>
          <w:rtl/>
        </w:rPr>
        <w:t xml:space="preserve">' </w:t>
      </w:r>
      <w:r w:rsidRPr="00B737AC">
        <w:rPr>
          <w:rFonts w:hint="cs"/>
          <w:sz w:val="17"/>
          <w:szCs w:val="17"/>
          <w:rtl/>
        </w:rPr>
        <w:t>מועסק במשרה מלאה במועצה ומוצב גם כמשגיח בשבעה בתי עסק בעיר בהיקף של 11.75 שעות מדי יום; בסך הכול הוא עובד כמפקח וכמשגיח כ-20 שעות מדי יום.</w:t>
      </w:r>
    </w:p>
    <w:p w:rsidR="006A0E07" w:rsidRPr="00B737AC" w:rsidP="00F67971">
      <w:pPr>
        <w:pStyle w:val="RESHET"/>
        <w:ind w:left="567"/>
        <w:rPr>
          <w:b/>
          <w:rtl/>
        </w:rPr>
      </w:pPr>
      <w:r w:rsidRPr="00B737AC">
        <w:rPr>
          <w:rFonts w:hint="cs"/>
          <w:rtl/>
        </w:rPr>
        <w:t>היקף</w:t>
      </w:r>
      <w:r w:rsidRPr="00B737AC">
        <w:rPr>
          <w:rtl/>
        </w:rPr>
        <w:t xml:space="preserve"> העסקה </w:t>
      </w:r>
      <w:r w:rsidRPr="00B737AC">
        <w:rPr>
          <w:rFonts w:hint="cs"/>
          <w:rtl/>
        </w:rPr>
        <w:t>של 20 שעות עבודה מדי יום הוא</w:t>
      </w:r>
      <w:r w:rsidRPr="00B737AC">
        <w:rPr>
          <w:rtl/>
        </w:rPr>
        <w:t xml:space="preserve"> בלתי </w:t>
      </w:r>
      <w:r w:rsidRPr="00B737AC">
        <w:rPr>
          <w:rFonts w:hint="cs"/>
          <w:rtl/>
        </w:rPr>
        <w:t xml:space="preserve">מתקבל על הדעת </w:t>
      </w:r>
      <w:r w:rsidRPr="00B737AC">
        <w:rPr>
          <w:rtl/>
        </w:rPr>
        <w:t>לכל הדעות</w:t>
      </w:r>
      <w:r w:rsidRPr="00B737AC">
        <w:rPr>
          <w:rFonts w:hint="cs"/>
          <w:rtl/>
        </w:rPr>
        <w:t>.</w:t>
      </w:r>
      <w:r w:rsidRPr="00B737AC">
        <w:rPr>
          <w:rtl/>
        </w:rPr>
        <w:t xml:space="preserve"> </w:t>
      </w:r>
      <w:r w:rsidRPr="00B737AC">
        <w:rPr>
          <w:rFonts w:hint="cs"/>
          <w:rtl/>
        </w:rPr>
        <w:t xml:space="preserve">קיים </w:t>
      </w:r>
      <w:r w:rsidRPr="00B737AC">
        <w:rPr>
          <w:rtl/>
        </w:rPr>
        <w:t>חשש ממשי שמדובר ב</w:t>
      </w:r>
      <w:r w:rsidRPr="00B737AC">
        <w:rPr>
          <w:rFonts w:hint="cs"/>
          <w:rtl/>
        </w:rPr>
        <w:t>עבודה</w:t>
      </w:r>
      <w:r w:rsidRPr="00B737AC">
        <w:rPr>
          <w:rtl/>
        </w:rPr>
        <w:t xml:space="preserve"> </w:t>
      </w:r>
      <w:r w:rsidRPr="00B737AC">
        <w:rPr>
          <w:rFonts w:hint="cs"/>
          <w:rtl/>
        </w:rPr>
        <w:t>שלא נעשתה בפועל, אם</w:t>
      </w:r>
      <w:r w:rsidRPr="00B737AC">
        <w:rPr>
          <w:rtl/>
        </w:rPr>
        <w:t xml:space="preserve"> </w:t>
      </w:r>
      <w:r w:rsidRPr="00B737AC">
        <w:rPr>
          <w:rFonts w:hint="cs"/>
          <w:rtl/>
        </w:rPr>
        <w:t>במועצה</w:t>
      </w:r>
      <w:r w:rsidRPr="00B737AC">
        <w:rPr>
          <w:rtl/>
        </w:rPr>
        <w:t xml:space="preserve"> </w:t>
      </w:r>
      <w:r w:rsidRPr="00B737AC">
        <w:rPr>
          <w:rFonts w:hint="cs"/>
          <w:rtl/>
        </w:rPr>
        <w:t>כמפקח</w:t>
      </w:r>
      <w:r w:rsidRPr="00B737AC">
        <w:rPr>
          <w:rtl/>
        </w:rPr>
        <w:t xml:space="preserve"> </w:t>
      </w:r>
      <w:r w:rsidRPr="00B737AC">
        <w:rPr>
          <w:rFonts w:hint="cs"/>
          <w:rtl/>
        </w:rPr>
        <w:t>אם</w:t>
      </w:r>
      <w:r w:rsidRPr="00B737AC">
        <w:rPr>
          <w:rtl/>
        </w:rPr>
        <w:t xml:space="preserve"> </w:t>
      </w:r>
      <w:r w:rsidRPr="00B737AC">
        <w:rPr>
          <w:rFonts w:hint="cs"/>
          <w:rtl/>
        </w:rPr>
        <w:t>בבתי</w:t>
      </w:r>
      <w:r w:rsidRPr="00B737AC">
        <w:rPr>
          <w:rtl/>
        </w:rPr>
        <w:t xml:space="preserve"> </w:t>
      </w:r>
      <w:r w:rsidRPr="00B737AC">
        <w:rPr>
          <w:rFonts w:hint="cs"/>
          <w:rtl/>
        </w:rPr>
        <w:t>העסק</w:t>
      </w:r>
      <w:r w:rsidRPr="00B737AC">
        <w:rPr>
          <w:rtl/>
        </w:rPr>
        <w:t xml:space="preserve"> </w:t>
      </w:r>
      <w:r w:rsidRPr="00B737AC">
        <w:rPr>
          <w:rFonts w:hint="cs"/>
          <w:rtl/>
        </w:rPr>
        <w:t>כמשגיח או בשני התפקידים גם יחד</w:t>
      </w:r>
      <w:r w:rsidRPr="00B737AC">
        <w:rPr>
          <w:rtl/>
        </w:rPr>
        <w:t>.</w:t>
      </w:r>
    </w:p>
    <w:p w:rsidR="006A0E07" w:rsidRPr="00B737AC" w:rsidP="00F67971">
      <w:pPr>
        <w:spacing w:before="180" w:after="240" w:line="240" w:lineRule="exact"/>
        <w:ind w:left="340" w:right="2268"/>
        <w:jc w:val="both"/>
        <w:rPr>
          <w:rFonts w:ascii="Tahoma" w:hAnsi="Tahoma" w:cs="Tahoma"/>
          <w:sz w:val="17"/>
          <w:szCs w:val="17"/>
          <w:rtl/>
        </w:rPr>
      </w:pPr>
      <w:r w:rsidRPr="00B737AC">
        <w:rPr>
          <w:rFonts w:ascii="Tahoma" w:hAnsi="Tahoma" w:cs="Tahoma" w:hint="cs"/>
          <w:sz w:val="17"/>
          <w:szCs w:val="17"/>
          <w:rtl/>
        </w:rPr>
        <w:t>המועצה הדתית מסרה בתשובתה מינואר 2017 כי הופסקה עבודתו של המפקח בשישה בתי עסק.</w:t>
      </w:r>
    </w:p>
    <w:p w:rsidR="006A0E07" w:rsidRPr="00B737AC" w:rsidP="0001196B">
      <w:pPr>
        <w:pStyle w:val="RESHET"/>
        <w:numPr>
          <w:ilvl w:val="1"/>
          <w:numId w:val="37"/>
        </w:numPr>
        <w:ind w:left="567"/>
        <w:rPr>
          <w:rtl/>
        </w:rPr>
      </w:pPr>
      <w:r w:rsidRPr="00B737AC">
        <w:rPr>
          <w:rFonts w:hint="cs"/>
          <w:rtl/>
        </w:rPr>
        <w:t>בעל</w:t>
      </w:r>
      <w:r w:rsidRPr="00B737AC">
        <w:rPr>
          <w:rtl/>
        </w:rPr>
        <w:t xml:space="preserve"> תפקיד בכיר ד' בתחום הכשרות </w:t>
      </w:r>
      <w:r w:rsidRPr="00B737AC">
        <w:rPr>
          <w:rFonts w:hint="cs"/>
          <w:rtl/>
        </w:rPr>
        <w:t>מועסק</w:t>
      </w:r>
      <w:r w:rsidRPr="00B737AC">
        <w:rPr>
          <w:rtl/>
        </w:rPr>
        <w:t xml:space="preserve"> </w:t>
      </w:r>
      <w:r w:rsidRPr="00B737AC">
        <w:rPr>
          <w:rFonts w:hint="cs"/>
          <w:rtl/>
        </w:rPr>
        <w:t>במשרה</w:t>
      </w:r>
      <w:r w:rsidRPr="00B737AC">
        <w:rPr>
          <w:rtl/>
        </w:rPr>
        <w:t xml:space="preserve"> </w:t>
      </w:r>
      <w:r w:rsidRPr="00B737AC">
        <w:rPr>
          <w:rFonts w:hint="cs"/>
          <w:rtl/>
        </w:rPr>
        <w:t>מלאה</w:t>
      </w:r>
      <w:r w:rsidRPr="00B737AC">
        <w:rPr>
          <w:rtl/>
        </w:rPr>
        <w:t xml:space="preserve"> </w:t>
      </w:r>
      <w:r w:rsidRPr="00B737AC">
        <w:rPr>
          <w:rFonts w:hint="cs"/>
          <w:rtl/>
        </w:rPr>
        <w:t>ומוצב</w:t>
      </w:r>
      <w:r w:rsidRPr="00B737AC">
        <w:rPr>
          <w:rtl/>
        </w:rPr>
        <w:t xml:space="preserve"> </w:t>
      </w:r>
      <w:r w:rsidRPr="00B737AC">
        <w:rPr>
          <w:rFonts w:hint="cs"/>
          <w:rtl/>
        </w:rPr>
        <w:t>כמשגיח</w:t>
      </w:r>
      <w:r w:rsidRPr="00B737AC">
        <w:rPr>
          <w:rtl/>
        </w:rPr>
        <w:t xml:space="preserve"> </w:t>
      </w:r>
      <w:r w:rsidRPr="00B737AC">
        <w:rPr>
          <w:rFonts w:hint="cs"/>
          <w:rtl/>
        </w:rPr>
        <w:t>בשלושה</w:t>
      </w:r>
      <w:r w:rsidRPr="00B737AC">
        <w:rPr>
          <w:rtl/>
        </w:rPr>
        <w:t xml:space="preserve"> </w:t>
      </w:r>
      <w:r w:rsidRPr="00B737AC">
        <w:rPr>
          <w:rFonts w:hint="cs"/>
          <w:rtl/>
        </w:rPr>
        <w:t>בתי</w:t>
      </w:r>
      <w:r w:rsidRPr="00B737AC">
        <w:rPr>
          <w:rtl/>
        </w:rPr>
        <w:t xml:space="preserve"> </w:t>
      </w:r>
      <w:r w:rsidRPr="00B737AC">
        <w:rPr>
          <w:rFonts w:hint="cs"/>
          <w:rtl/>
        </w:rPr>
        <w:t>עסק</w:t>
      </w:r>
      <w:r w:rsidRPr="00B737AC">
        <w:rPr>
          <w:rtl/>
        </w:rPr>
        <w:t xml:space="preserve"> </w:t>
      </w:r>
      <w:r w:rsidRPr="00B737AC">
        <w:rPr>
          <w:rFonts w:hint="cs"/>
          <w:rtl/>
        </w:rPr>
        <w:t>בעיר</w:t>
      </w:r>
      <w:r w:rsidRPr="00B737AC">
        <w:rPr>
          <w:rtl/>
        </w:rPr>
        <w:t xml:space="preserve"> </w:t>
      </w:r>
      <w:r w:rsidRPr="00B737AC">
        <w:rPr>
          <w:rFonts w:hint="cs"/>
          <w:rtl/>
        </w:rPr>
        <w:t>בהיקף</w:t>
      </w:r>
      <w:r w:rsidRPr="00B737AC">
        <w:rPr>
          <w:rtl/>
        </w:rPr>
        <w:t xml:space="preserve"> </w:t>
      </w:r>
      <w:r w:rsidRPr="00B737AC">
        <w:rPr>
          <w:rFonts w:hint="cs"/>
          <w:rtl/>
        </w:rPr>
        <w:t>כולל</w:t>
      </w:r>
      <w:r w:rsidRPr="00B737AC">
        <w:rPr>
          <w:rtl/>
        </w:rPr>
        <w:t xml:space="preserve"> </w:t>
      </w:r>
      <w:r w:rsidRPr="00B737AC">
        <w:rPr>
          <w:rFonts w:hint="cs"/>
          <w:rtl/>
        </w:rPr>
        <w:t>של</w:t>
      </w:r>
      <w:r w:rsidRPr="00B737AC">
        <w:rPr>
          <w:rtl/>
        </w:rPr>
        <w:t xml:space="preserve"> 2.5 </w:t>
      </w:r>
      <w:r w:rsidRPr="00B737AC">
        <w:rPr>
          <w:rFonts w:hint="cs"/>
          <w:rtl/>
        </w:rPr>
        <w:t>שעות</w:t>
      </w:r>
      <w:r w:rsidRPr="00B737AC">
        <w:rPr>
          <w:rtl/>
        </w:rPr>
        <w:t xml:space="preserve"> </w:t>
      </w:r>
      <w:r w:rsidRPr="00B737AC">
        <w:rPr>
          <w:rFonts w:hint="cs"/>
          <w:rtl/>
        </w:rPr>
        <w:t>מדי</w:t>
      </w:r>
      <w:r w:rsidRPr="00B737AC">
        <w:rPr>
          <w:rtl/>
        </w:rPr>
        <w:t xml:space="preserve"> </w:t>
      </w:r>
      <w:r w:rsidRPr="00B737AC">
        <w:rPr>
          <w:rFonts w:hint="cs"/>
          <w:rtl/>
        </w:rPr>
        <w:t>יום</w:t>
      </w:r>
      <w:r w:rsidRPr="00B737AC">
        <w:rPr>
          <w:rtl/>
        </w:rPr>
        <w:t xml:space="preserve">. נוסף לכך, הוא משמש משגיח כשרות מטעם מועצה דתית </w:t>
      </w:r>
      <w:r w:rsidRPr="00B737AC">
        <w:rPr>
          <w:rFonts w:hint="cs"/>
          <w:rtl/>
        </w:rPr>
        <w:t xml:space="preserve">אחרת </w:t>
      </w:r>
      <w:r w:rsidRPr="00B737AC">
        <w:rPr>
          <w:rtl/>
        </w:rPr>
        <w:t>ומשגיח כשרות בשבתות ב</w:t>
      </w:r>
      <w:r w:rsidRPr="00B737AC">
        <w:rPr>
          <w:rFonts w:hint="cs"/>
          <w:rtl/>
        </w:rPr>
        <w:t>בית</w:t>
      </w:r>
      <w:r w:rsidRPr="00B737AC">
        <w:rPr>
          <w:rtl/>
        </w:rPr>
        <w:t xml:space="preserve"> </w:t>
      </w:r>
      <w:r w:rsidRPr="00B737AC">
        <w:rPr>
          <w:rFonts w:hint="cs"/>
          <w:rtl/>
        </w:rPr>
        <w:t>מלון</w:t>
      </w:r>
      <w:r w:rsidRPr="00B737AC">
        <w:rPr>
          <w:rtl/>
        </w:rPr>
        <w:t xml:space="preserve"> </w:t>
      </w:r>
      <w:r w:rsidRPr="00B737AC">
        <w:rPr>
          <w:rFonts w:hint="cs"/>
          <w:rtl/>
        </w:rPr>
        <w:t>א</w:t>
      </w:r>
      <w:r w:rsidRPr="00B737AC">
        <w:rPr>
          <w:rtl/>
        </w:rPr>
        <w:t xml:space="preserve">' </w:t>
      </w:r>
      <w:r w:rsidRPr="00B737AC">
        <w:rPr>
          <w:rFonts w:hint="cs"/>
          <w:rtl/>
        </w:rPr>
        <w:t>שבאחריות</w:t>
      </w:r>
      <w:r w:rsidRPr="00B737AC">
        <w:rPr>
          <w:rtl/>
        </w:rPr>
        <w:t xml:space="preserve"> </w:t>
      </w:r>
      <w:r w:rsidRPr="00B737AC">
        <w:rPr>
          <w:rFonts w:hint="cs"/>
          <w:rtl/>
        </w:rPr>
        <w:t>מועצה</w:t>
      </w:r>
      <w:r w:rsidRPr="00B737AC">
        <w:rPr>
          <w:rtl/>
        </w:rPr>
        <w:t xml:space="preserve"> </w:t>
      </w:r>
      <w:r w:rsidRPr="00B737AC">
        <w:rPr>
          <w:rFonts w:hint="cs"/>
          <w:rtl/>
        </w:rPr>
        <w:t>דתית</w:t>
      </w:r>
      <w:r w:rsidRPr="00B737AC">
        <w:rPr>
          <w:rtl/>
        </w:rPr>
        <w:t xml:space="preserve"> </w:t>
      </w:r>
      <w:r w:rsidRPr="00B737AC">
        <w:rPr>
          <w:rFonts w:hint="cs"/>
          <w:rtl/>
        </w:rPr>
        <w:t>נוספת</w:t>
      </w:r>
      <w:r w:rsidRPr="00B737AC">
        <w:rPr>
          <w:rtl/>
        </w:rPr>
        <w:t xml:space="preserve">. </w:t>
      </w:r>
      <w:r w:rsidRPr="00B737AC">
        <w:rPr>
          <w:rFonts w:hint="cs"/>
          <w:rtl/>
        </w:rPr>
        <w:t>בקשת</w:t>
      </w:r>
      <w:r w:rsidRPr="00B737AC">
        <w:rPr>
          <w:rtl/>
        </w:rPr>
        <w:t xml:space="preserve"> </w:t>
      </w:r>
      <w:r w:rsidRPr="00B737AC">
        <w:rPr>
          <w:rFonts w:hint="cs"/>
          <w:rtl/>
        </w:rPr>
        <w:t>העובד</w:t>
      </w:r>
      <w:r w:rsidRPr="00B737AC">
        <w:rPr>
          <w:rtl/>
        </w:rPr>
        <w:t xml:space="preserve"> </w:t>
      </w:r>
      <w:r w:rsidRPr="00B737AC">
        <w:rPr>
          <w:rFonts w:hint="cs"/>
          <w:rtl/>
        </w:rPr>
        <w:t>לעבודה</w:t>
      </w:r>
      <w:r w:rsidRPr="00B737AC">
        <w:rPr>
          <w:rtl/>
        </w:rPr>
        <w:t xml:space="preserve"> </w:t>
      </w:r>
      <w:r w:rsidRPr="00B737AC">
        <w:rPr>
          <w:rFonts w:hint="cs"/>
          <w:rtl/>
        </w:rPr>
        <w:t>נוספת</w:t>
      </w:r>
      <w:r w:rsidRPr="00B737AC">
        <w:rPr>
          <w:rtl/>
        </w:rPr>
        <w:t xml:space="preserve"> </w:t>
      </w:r>
      <w:r w:rsidRPr="00B737AC">
        <w:rPr>
          <w:rFonts w:hint="cs"/>
          <w:rtl/>
        </w:rPr>
        <w:t>ואישור</w:t>
      </w:r>
      <w:r w:rsidRPr="00B737AC">
        <w:rPr>
          <w:rtl/>
        </w:rPr>
        <w:t xml:space="preserve"> </w:t>
      </w:r>
      <w:r w:rsidRPr="00B737AC">
        <w:rPr>
          <w:rFonts w:hint="cs"/>
          <w:rtl/>
        </w:rPr>
        <w:t>המועצה</w:t>
      </w:r>
      <w:r w:rsidRPr="00B737AC">
        <w:rPr>
          <w:rtl/>
        </w:rPr>
        <w:t xml:space="preserve"> </w:t>
      </w:r>
      <w:r w:rsidRPr="00B737AC">
        <w:rPr>
          <w:rFonts w:hint="cs"/>
          <w:rtl/>
        </w:rPr>
        <w:t>הדתית</w:t>
      </w:r>
      <w:r w:rsidRPr="00B737AC">
        <w:rPr>
          <w:rtl/>
        </w:rPr>
        <w:t xml:space="preserve"> </w:t>
      </w:r>
      <w:r w:rsidRPr="00B737AC">
        <w:rPr>
          <w:rFonts w:hint="cs"/>
          <w:rtl/>
        </w:rPr>
        <w:t>חיפה</w:t>
      </w:r>
      <w:r w:rsidRPr="00B737AC">
        <w:rPr>
          <w:rtl/>
        </w:rPr>
        <w:t xml:space="preserve"> </w:t>
      </w:r>
      <w:r w:rsidRPr="00B737AC">
        <w:rPr>
          <w:rFonts w:hint="cs"/>
          <w:rtl/>
        </w:rPr>
        <w:t>היו</w:t>
      </w:r>
      <w:r w:rsidRPr="00B737AC">
        <w:rPr>
          <w:rtl/>
        </w:rPr>
        <w:t xml:space="preserve"> </w:t>
      </w:r>
      <w:r w:rsidRPr="00B737AC">
        <w:rPr>
          <w:rFonts w:hint="cs"/>
          <w:rtl/>
        </w:rPr>
        <w:t>לשעת</w:t>
      </w:r>
      <w:r w:rsidRPr="00B737AC">
        <w:rPr>
          <w:rtl/>
        </w:rPr>
        <w:t xml:space="preserve"> </w:t>
      </w:r>
      <w:r w:rsidRPr="00B737AC">
        <w:rPr>
          <w:rFonts w:hint="cs"/>
          <w:rtl/>
        </w:rPr>
        <w:t>השגחה</w:t>
      </w:r>
      <w:r w:rsidRPr="00B737AC">
        <w:rPr>
          <w:rtl/>
        </w:rPr>
        <w:t xml:space="preserve"> </w:t>
      </w:r>
      <w:r w:rsidRPr="00B737AC">
        <w:rPr>
          <w:rFonts w:hint="cs"/>
          <w:rtl/>
        </w:rPr>
        <w:t>אחת</w:t>
      </w:r>
      <w:r w:rsidRPr="00B737AC">
        <w:rPr>
          <w:rtl/>
        </w:rPr>
        <w:t xml:space="preserve"> </w:t>
      </w:r>
      <w:r w:rsidRPr="00B737AC">
        <w:rPr>
          <w:rFonts w:hint="cs"/>
          <w:rtl/>
        </w:rPr>
        <w:t>בלבד</w:t>
      </w:r>
      <w:r w:rsidRPr="00B737AC">
        <w:rPr>
          <w:rtl/>
        </w:rPr>
        <w:t xml:space="preserve"> </w:t>
      </w:r>
      <w:r w:rsidRPr="00B737AC">
        <w:rPr>
          <w:rFonts w:hint="cs"/>
          <w:rtl/>
        </w:rPr>
        <w:t>בעיר</w:t>
      </w:r>
      <w:r w:rsidRPr="00B737AC">
        <w:rPr>
          <w:rtl/>
        </w:rPr>
        <w:t xml:space="preserve"> </w:t>
      </w:r>
      <w:r w:rsidRPr="00B737AC">
        <w:rPr>
          <w:rFonts w:hint="cs"/>
          <w:rtl/>
        </w:rPr>
        <w:t>חיפה</w:t>
      </w:r>
      <w:r w:rsidRPr="00B737AC">
        <w:rPr>
          <w:rtl/>
        </w:rPr>
        <w:t>, ללא ציון עבודתו מטעם מועצות דתיות אחרות.</w:t>
      </w:r>
    </w:p>
    <w:p w:rsidR="006A0E07" w:rsidP="00B737AC">
      <w:pPr>
        <w:spacing w:line="240" w:lineRule="exact"/>
        <w:ind w:right="2268"/>
        <w:jc w:val="both"/>
        <w:rPr>
          <w:rFonts w:ascii="Tahoma" w:hAnsi="Tahoma" w:cs="Tahoma"/>
          <w:bCs/>
          <w:sz w:val="17"/>
          <w:szCs w:val="17"/>
          <w:rtl/>
        </w:rPr>
      </w:pPr>
    </w:p>
    <w:p w:rsidR="00F67971" w:rsidRPr="00B737AC" w:rsidP="00B737AC">
      <w:pPr>
        <w:spacing w:line="240" w:lineRule="exact"/>
        <w:ind w:right="2268"/>
        <w:jc w:val="both"/>
        <w:rPr>
          <w:rFonts w:ascii="Tahoma" w:hAnsi="Tahoma" w:cs="Tahoma"/>
          <w:bCs/>
          <w:sz w:val="17"/>
          <w:szCs w:val="17"/>
        </w:rPr>
      </w:pPr>
    </w:p>
    <w:p w:rsidR="006A0E07" w:rsidP="00B737AC">
      <w:pPr>
        <w:pStyle w:val="KOT4"/>
        <w:rPr>
          <w:rtl/>
        </w:rPr>
      </w:pPr>
      <w:bookmarkStart w:id="89" w:name="_Toc473096500"/>
      <w:bookmarkStart w:id="90" w:name="_Toc474826292"/>
      <w:r>
        <w:rPr>
          <w:rFonts w:hint="cs"/>
          <w:rtl/>
        </w:rPr>
        <w:t>העסקת משגיחות כשרות</w:t>
      </w:r>
      <w:bookmarkEnd w:id="89"/>
      <w:bookmarkEnd w:id="90"/>
    </w:p>
    <w:p w:rsidR="006A0E07" w:rsidRPr="00B737AC" w:rsidP="00B737AC">
      <w:pPr>
        <w:spacing w:line="240" w:lineRule="exact"/>
        <w:ind w:right="2268"/>
        <w:jc w:val="both"/>
        <w:rPr>
          <w:rFonts w:ascii="Tahoma" w:hAnsi="Tahoma" w:cs="Tahoma"/>
          <w:sz w:val="17"/>
          <w:szCs w:val="17"/>
          <w:rtl/>
        </w:rPr>
      </w:pPr>
      <w:r w:rsidRPr="00B737AC">
        <w:rPr>
          <w:rFonts w:ascii="Tahoma" w:hAnsi="Tahoma" w:cs="Tahoma"/>
          <w:sz w:val="17"/>
          <w:szCs w:val="17"/>
          <w:rtl/>
        </w:rPr>
        <w:t xml:space="preserve">עד אפריל 2014 לא </w:t>
      </w:r>
      <w:r w:rsidRPr="00B737AC">
        <w:rPr>
          <w:rFonts w:ascii="Tahoma" w:hAnsi="Tahoma" w:cs="Tahoma" w:hint="cs"/>
          <w:sz w:val="17"/>
          <w:szCs w:val="17"/>
          <w:rtl/>
        </w:rPr>
        <w:t>איפשרה</w:t>
      </w:r>
      <w:r w:rsidRPr="00B737AC">
        <w:rPr>
          <w:rFonts w:ascii="Tahoma" w:hAnsi="Tahoma" w:cs="Tahoma"/>
          <w:sz w:val="17"/>
          <w:szCs w:val="17"/>
          <w:rtl/>
        </w:rPr>
        <w:t xml:space="preserve"> הרבנות לנשים להיבחן בבחינות ההסמכה למשגיחי כשרות. ביולי 2016 שימשו תשע נשים בלבד משגיחות כשרות, על פי החלטת הרבנים המקומיים.</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בשנת 2013 הגישה תנועת "אמונה - תנועת </w:t>
      </w:r>
      <w:r w:rsidRPr="00B737AC">
        <w:rPr>
          <w:rFonts w:ascii="Tahoma" w:hAnsi="Tahoma" w:cs="Tahoma" w:hint="cs"/>
          <w:sz w:val="17"/>
          <w:szCs w:val="17"/>
          <w:rtl/>
        </w:rPr>
        <w:t>האשה</w:t>
      </w:r>
      <w:r w:rsidRPr="00B737AC">
        <w:rPr>
          <w:rFonts w:ascii="Tahoma" w:hAnsi="Tahoma" w:cs="Tahoma" w:hint="cs"/>
          <w:sz w:val="17"/>
          <w:szCs w:val="17"/>
          <w:rtl/>
        </w:rPr>
        <w:t xml:space="preserve"> הדתית לאומית" עתירה לבג"ץ, ובה דרשה</w:t>
      </w:r>
      <w:r>
        <w:rPr>
          <w:rStyle w:val="FootnoteReference0"/>
          <w:rFonts w:ascii="Tahoma" w:hAnsi="Tahoma" w:cs="Tahoma"/>
          <w:sz w:val="17"/>
          <w:szCs w:val="17"/>
          <w:rtl/>
        </w:rPr>
        <w:footnoteReference w:id="44"/>
      </w:r>
      <w:r w:rsidRPr="00B737AC">
        <w:rPr>
          <w:rFonts w:ascii="Tahoma" w:hAnsi="Tahoma" w:cs="Tahoma" w:hint="cs"/>
          <w:sz w:val="17"/>
          <w:szCs w:val="17"/>
          <w:rtl/>
        </w:rPr>
        <w:t xml:space="preserve"> בין היתר לראות בה</w:t>
      </w:r>
      <w:r w:rsidRPr="00B737AC">
        <w:rPr>
          <w:rFonts w:ascii="Tahoma" w:hAnsi="Tahoma" w:cs="Tahoma"/>
          <w:sz w:val="17"/>
          <w:szCs w:val="17"/>
          <w:rtl/>
        </w:rPr>
        <w:t xml:space="preserve"> </w:t>
      </w:r>
      <w:r w:rsidRPr="00B737AC">
        <w:rPr>
          <w:rFonts w:ascii="Tahoma" w:hAnsi="Tahoma" w:cs="Tahoma" w:hint="cs"/>
          <w:sz w:val="17"/>
          <w:szCs w:val="17"/>
          <w:rtl/>
        </w:rPr>
        <w:t>"</w:t>
      </w:r>
      <w:r w:rsidRPr="00B737AC">
        <w:rPr>
          <w:rFonts w:ascii="Tahoma" w:hAnsi="Tahoma" w:cs="Tahoma"/>
          <w:sz w:val="17"/>
          <w:szCs w:val="17"/>
          <w:rtl/>
        </w:rPr>
        <w:t>מוסד מוכר</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בכל הנוגע</w:t>
      </w:r>
      <w:r w:rsidRPr="00B737AC">
        <w:rPr>
          <w:rFonts w:ascii="Tahoma" w:hAnsi="Tahoma" w:cs="Tahoma"/>
          <w:sz w:val="17"/>
          <w:szCs w:val="17"/>
          <w:rtl/>
        </w:rPr>
        <w:t xml:space="preserve"> </w:t>
      </w:r>
      <w:r w:rsidRPr="00B737AC">
        <w:rPr>
          <w:rFonts w:ascii="Tahoma" w:hAnsi="Tahoma" w:cs="Tahoma" w:hint="cs"/>
          <w:sz w:val="17"/>
          <w:szCs w:val="17"/>
          <w:rtl/>
        </w:rPr>
        <w:t xml:space="preserve">לקיום </w:t>
      </w:r>
      <w:r w:rsidRPr="00B737AC">
        <w:rPr>
          <w:rFonts w:ascii="Tahoma" w:hAnsi="Tahoma" w:cs="Tahoma"/>
          <w:sz w:val="17"/>
          <w:szCs w:val="17"/>
          <w:rtl/>
        </w:rPr>
        <w:t>קורס משגיחות כשרות</w:t>
      </w:r>
      <w:r>
        <w:rPr>
          <w:rStyle w:val="FootnoteReference0"/>
          <w:rFonts w:ascii="Tahoma" w:hAnsi="Tahoma" w:cs="Tahoma"/>
          <w:sz w:val="17"/>
          <w:szCs w:val="17"/>
          <w:rtl/>
        </w:rPr>
        <w:footnoteReference w:id="45"/>
      </w:r>
      <w:r w:rsidRPr="00B737AC">
        <w:rPr>
          <w:rFonts w:ascii="Tahoma" w:hAnsi="Tahoma" w:cs="Tahoma" w:hint="cs"/>
          <w:sz w:val="17"/>
          <w:szCs w:val="17"/>
          <w:rtl/>
        </w:rPr>
        <w:t xml:space="preserve">. עוד דרשה </w:t>
      </w:r>
      <w:r w:rsidRPr="00B737AC">
        <w:rPr>
          <w:rFonts w:ascii="Tahoma" w:hAnsi="Tahoma" w:cs="Tahoma"/>
          <w:sz w:val="17"/>
          <w:szCs w:val="17"/>
          <w:rtl/>
        </w:rPr>
        <w:t>לאפשר לנשים שעברו את הקורס</w:t>
      </w:r>
      <w:r w:rsidRPr="00B737AC">
        <w:rPr>
          <w:rFonts w:ascii="Tahoma" w:hAnsi="Tahoma" w:cs="Tahoma" w:hint="cs"/>
          <w:sz w:val="17"/>
          <w:szCs w:val="17"/>
          <w:rtl/>
        </w:rPr>
        <w:t xml:space="preserve"> במסגרתה </w:t>
      </w:r>
      <w:r w:rsidRPr="00B737AC">
        <w:rPr>
          <w:rFonts w:ascii="Tahoma" w:hAnsi="Tahoma" w:cs="Tahoma"/>
          <w:sz w:val="17"/>
          <w:szCs w:val="17"/>
          <w:rtl/>
        </w:rPr>
        <w:t>ל</w:t>
      </w:r>
      <w:r w:rsidRPr="00B737AC">
        <w:rPr>
          <w:rFonts w:ascii="Tahoma" w:hAnsi="Tahoma" w:cs="Tahoma" w:hint="cs"/>
          <w:sz w:val="17"/>
          <w:szCs w:val="17"/>
          <w:rtl/>
        </w:rPr>
        <w:t>גשת למבחני ההסמכה של</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רבנות</w:t>
      </w:r>
      <w:r w:rsidRPr="00B737AC">
        <w:rPr>
          <w:rFonts w:ascii="Tahoma" w:hAnsi="Tahoma" w:cs="Tahoma" w:hint="cs"/>
          <w:sz w:val="17"/>
          <w:szCs w:val="17"/>
          <w:rtl/>
        </w:rPr>
        <w:t>, כדי</w:t>
      </w:r>
      <w:r w:rsidRPr="00B737AC">
        <w:rPr>
          <w:rFonts w:ascii="Tahoma" w:hAnsi="Tahoma" w:cs="Tahoma"/>
          <w:sz w:val="17"/>
          <w:szCs w:val="17"/>
          <w:rtl/>
        </w:rPr>
        <w:t xml:space="preserve"> למנוע הפליה בין מועמדות לקבלת הסמכה </w:t>
      </w:r>
      <w:r w:rsidRPr="00B737AC">
        <w:rPr>
          <w:rFonts w:ascii="Tahoma" w:hAnsi="Tahoma" w:cs="Tahoma" w:hint="cs"/>
          <w:sz w:val="17"/>
          <w:szCs w:val="17"/>
          <w:rtl/>
        </w:rPr>
        <w:t>ל</w:t>
      </w:r>
      <w:r w:rsidRPr="00B737AC">
        <w:rPr>
          <w:rFonts w:ascii="Tahoma" w:hAnsi="Tahoma" w:cs="Tahoma"/>
          <w:sz w:val="17"/>
          <w:szCs w:val="17"/>
          <w:rtl/>
        </w:rPr>
        <w:t xml:space="preserve">משגיחות כשרות </w:t>
      </w:r>
      <w:r w:rsidRPr="00B737AC">
        <w:rPr>
          <w:rFonts w:ascii="Tahoma" w:hAnsi="Tahoma" w:cs="Tahoma" w:hint="cs"/>
          <w:sz w:val="17"/>
          <w:szCs w:val="17"/>
          <w:rtl/>
        </w:rPr>
        <w:t>ו</w:t>
      </w:r>
      <w:r w:rsidRPr="00B737AC">
        <w:rPr>
          <w:rFonts w:ascii="Tahoma" w:hAnsi="Tahoma" w:cs="Tahoma"/>
          <w:sz w:val="17"/>
          <w:szCs w:val="17"/>
          <w:rtl/>
        </w:rPr>
        <w:t xml:space="preserve">בין מועמדים </w:t>
      </w:r>
      <w:r w:rsidRPr="00B737AC">
        <w:rPr>
          <w:rFonts w:ascii="Tahoma" w:hAnsi="Tahoma" w:cs="Tahoma" w:hint="cs"/>
          <w:sz w:val="17"/>
          <w:szCs w:val="17"/>
          <w:rtl/>
        </w:rPr>
        <w:t>גברים</w:t>
      </w:r>
      <w:r w:rsidRPr="00B737AC">
        <w:rPr>
          <w:rFonts w:ascii="Tahoma" w:hAnsi="Tahoma" w:cs="Tahoma"/>
          <w:sz w:val="17"/>
          <w:szCs w:val="17"/>
          <w:rtl/>
        </w:rPr>
        <w:t>.</w:t>
      </w:r>
    </w:p>
    <w:p w:rsidR="006A0E07" w:rsidRPr="00B737AC" w:rsidP="00F67971">
      <w:pPr>
        <w:spacing w:after="240" w:line="240" w:lineRule="exact"/>
        <w:ind w:right="2268"/>
        <w:jc w:val="both"/>
        <w:rPr>
          <w:rFonts w:ascii="Tahoma" w:hAnsi="Tahoma" w:cs="Tahoma"/>
          <w:sz w:val="17"/>
          <w:szCs w:val="17"/>
          <w:rtl/>
        </w:rPr>
      </w:pPr>
      <w:r w:rsidRPr="00B737AC">
        <w:rPr>
          <w:rFonts w:ascii="Tahoma" w:hAnsi="Tahoma" w:cs="Tahoma"/>
          <w:sz w:val="17"/>
          <w:szCs w:val="17"/>
          <w:rtl/>
        </w:rPr>
        <w:t xml:space="preserve">בתגובה </w:t>
      </w:r>
      <w:r w:rsidRPr="00B737AC">
        <w:rPr>
          <w:rFonts w:ascii="Tahoma" w:hAnsi="Tahoma" w:cs="Tahoma" w:hint="cs"/>
          <w:sz w:val="17"/>
          <w:szCs w:val="17"/>
          <w:rtl/>
        </w:rPr>
        <w:t>ע</w:t>
      </w:r>
      <w:r w:rsidRPr="00B737AC">
        <w:rPr>
          <w:rFonts w:ascii="Tahoma" w:hAnsi="Tahoma" w:cs="Tahoma"/>
          <w:sz w:val="17"/>
          <w:szCs w:val="17"/>
          <w:rtl/>
        </w:rPr>
        <w:t>ל</w:t>
      </w:r>
      <w:r w:rsidRPr="00B737AC">
        <w:rPr>
          <w:rFonts w:ascii="Tahoma" w:hAnsi="Tahoma" w:cs="Tahoma" w:hint="cs"/>
          <w:sz w:val="17"/>
          <w:szCs w:val="17"/>
          <w:rtl/>
        </w:rPr>
        <w:t xml:space="preserve"> ה</w:t>
      </w:r>
      <w:r w:rsidRPr="00B737AC">
        <w:rPr>
          <w:rFonts w:ascii="Tahoma" w:hAnsi="Tahoma" w:cs="Tahoma"/>
          <w:sz w:val="17"/>
          <w:szCs w:val="17"/>
          <w:rtl/>
        </w:rPr>
        <w:t xml:space="preserve">עתירה </w:t>
      </w:r>
      <w:r w:rsidRPr="00B737AC">
        <w:rPr>
          <w:rFonts w:ascii="Tahoma" w:hAnsi="Tahoma" w:cs="Tahoma" w:hint="cs"/>
          <w:sz w:val="17"/>
          <w:szCs w:val="17"/>
          <w:rtl/>
        </w:rPr>
        <w:t>אישרה</w:t>
      </w:r>
      <w:r w:rsidRPr="00B737AC">
        <w:rPr>
          <w:rFonts w:ascii="Tahoma" w:hAnsi="Tahoma" w:cs="Tahoma"/>
          <w:sz w:val="17"/>
          <w:szCs w:val="17"/>
          <w:rtl/>
        </w:rPr>
        <w:t xml:space="preserve"> </w:t>
      </w:r>
      <w:r w:rsidRPr="00B737AC">
        <w:rPr>
          <w:rFonts w:ascii="Tahoma" w:hAnsi="Tahoma" w:cs="Tahoma" w:hint="cs"/>
          <w:sz w:val="17"/>
          <w:szCs w:val="17"/>
          <w:rtl/>
        </w:rPr>
        <w:t xml:space="preserve">בשנת 2014 </w:t>
      </w:r>
      <w:r w:rsidRPr="00B737AC">
        <w:rPr>
          <w:rFonts w:ascii="Tahoma" w:hAnsi="Tahoma" w:cs="Tahoma"/>
          <w:sz w:val="17"/>
          <w:szCs w:val="17"/>
          <w:rtl/>
        </w:rPr>
        <w:t xml:space="preserve">מועצת הרבנות </w:t>
      </w:r>
      <w:r w:rsidRPr="00B737AC">
        <w:rPr>
          <w:rFonts w:ascii="Tahoma" w:hAnsi="Tahoma" w:cs="Tahoma" w:hint="cs"/>
          <w:sz w:val="17"/>
          <w:szCs w:val="17"/>
          <w:rtl/>
        </w:rPr>
        <w:t xml:space="preserve">את הצעתו של הרב הראשי דוד ברוך לאו לשנות את תנאי הסף שהיו נהוגים אז. על פי השינוי </w:t>
      </w:r>
      <w:r w:rsidRPr="00B737AC">
        <w:rPr>
          <w:rFonts w:ascii="Tahoma" w:hAnsi="Tahoma" w:cs="Tahoma"/>
          <w:sz w:val="17"/>
          <w:szCs w:val="17"/>
          <w:rtl/>
        </w:rPr>
        <w:t xml:space="preserve">יידרשו המועמדים לתפקיד משגיח כשרות לעבור בחינה ברבנות, </w:t>
      </w:r>
      <w:r w:rsidRPr="00B737AC">
        <w:rPr>
          <w:rFonts w:ascii="Tahoma" w:hAnsi="Tahoma" w:cs="Tahoma" w:hint="cs"/>
          <w:sz w:val="17"/>
          <w:szCs w:val="17"/>
          <w:rtl/>
        </w:rPr>
        <w:t>בלי שהרבנות ת</w:t>
      </w:r>
      <w:r w:rsidRPr="00B737AC">
        <w:rPr>
          <w:rFonts w:ascii="Tahoma" w:hAnsi="Tahoma" w:cs="Tahoma"/>
          <w:sz w:val="17"/>
          <w:szCs w:val="17"/>
          <w:rtl/>
        </w:rPr>
        <w:t xml:space="preserve">קבע תנאים </w:t>
      </w:r>
      <w:r w:rsidRPr="00B737AC">
        <w:rPr>
          <w:rFonts w:ascii="Tahoma" w:hAnsi="Tahoma" w:cs="Tahoma" w:hint="cs"/>
          <w:sz w:val="17"/>
          <w:szCs w:val="17"/>
          <w:rtl/>
        </w:rPr>
        <w:t>ב</w:t>
      </w:r>
      <w:r w:rsidRPr="00B737AC">
        <w:rPr>
          <w:rFonts w:ascii="Tahoma" w:hAnsi="Tahoma" w:cs="Tahoma"/>
          <w:sz w:val="17"/>
          <w:szCs w:val="17"/>
          <w:rtl/>
        </w:rPr>
        <w:t xml:space="preserve">עניין </w:t>
      </w:r>
      <w:r w:rsidRPr="00B737AC">
        <w:rPr>
          <w:rFonts w:ascii="Tahoma" w:hAnsi="Tahoma" w:cs="Tahoma" w:hint="cs"/>
          <w:sz w:val="17"/>
          <w:szCs w:val="17"/>
          <w:rtl/>
        </w:rPr>
        <w:t>ת</w:t>
      </w:r>
      <w:r w:rsidRPr="00B737AC">
        <w:rPr>
          <w:rFonts w:ascii="Tahoma" w:hAnsi="Tahoma" w:cs="Tahoma"/>
          <w:sz w:val="17"/>
          <w:szCs w:val="17"/>
          <w:rtl/>
        </w:rPr>
        <w:t xml:space="preserve">הליכי הכשרה הקודמים לבחינה, לרבות </w:t>
      </w:r>
      <w:r w:rsidRPr="00B737AC">
        <w:rPr>
          <w:rFonts w:ascii="Tahoma" w:hAnsi="Tahoma" w:cs="Tahoma" w:hint="cs"/>
          <w:sz w:val="17"/>
          <w:szCs w:val="17"/>
          <w:rtl/>
        </w:rPr>
        <w:t>ב</w:t>
      </w:r>
      <w:r w:rsidRPr="00B737AC">
        <w:rPr>
          <w:rFonts w:ascii="Tahoma" w:hAnsi="Tahoma" w:cs="Tahoma"/>
          <w:sz w:val="17"/>
          <w:szCs w:val="17"/>
          <w:rtl/>
        </w:rPr>
        <w:t xml:space="preserve">עניין המוסד שבו ילמד המועמד. </w:t>
      </w:r>
      <w:r w:rsidRPr="00B737AC">
        <w:rPr>
          <w:rFonts w:ascii="Tahoma" w:hAnsi="Tahoma" w:cs="Tahoma" w:hint="cs"/>
          <w:sz w:val="17"/>
          <w:szCs w:val="17"/>
          <w:rtl/>
        </w:rPr>
        <w:t>בהמשך לכך, באפריל 2014, עדכן המשרד את נוהל הכשרות וציין בו בהערת שוליים כי "האמור מתייחס לגברים ונשים כאחד"</w:t>
      </w:r>
      <w:r>
        <w:rPr>
          <w:rStyle w:val="FootnoteReference0"/>
          <w:rFonts w:ascii="Tahoma" w:hAnsi="Tahoma" w:cs="Tahoma"/>
          <w:sz w:val="17"/>
          <w:szCs w:val="17"/>
          <w:rtl/>
        </w:rPr>
        <w:footnoteReference w:id="46"/>
      </w:r>
      <w:r w:rsidRPr="00B737AC">
        <w:rPr>
          <w:rFonts w:ascii="Tahoma" w:hAnsi="Tahoma" w:cs="Tahoma" w:hint="cs"/>
          <w:sz w:val="17"/>
          <w:szCs w:val="17"/>
          <w:rtl/>
        </w:rPr>
        <w:t>.</w:t>
      </w:r>
    </w:p>
    <w:p w:rsidR="006A0E07" w:rsidRPr="00B737AC" w:rsidP="00F67971">
      <w:pPr>
        <w:pStyle w:val="RESHET"/>
        <w:rPr>
          <w:rtl/>
        </w:rPr>
      </w:pPr>
      <w:r w:rsidRPr="00B737AC">
        <w:rPr>
          <w:rtl/>
        </w:rPr>
        <w:t xml:space="preserve">בעקבות עמדה זו </w:t>
      </w:r>
      <w:r w:rsidRPr="00B737AC">
        <w:rPr>
          <w:rFonts w:hint="cs"/>
          <w:rtl/>
        </w:rPr>
        <w:t>של</w:t>
      </w:r>
      <w:r w:rsidRPr="00B737AC">
        <w:rPr>
          <w:rtl/>
        </w:rPr>
        <w:t xml:space="preserve"> הרבנות קבע </w:t>
      </w:r>
      <w:r w:rsidRPr="00B737AC">
        <w:rPr>
          <w:rFonts w:hint="cs"/>
          <w:rtl/>
        </w:rPr>
        <w:t>בג</w:t>
      </w:r>
      <w:r w:rsidRPr="00B737AC">
        <w:rPr>
          <w:rtl/>
        </w:rPr>
        <w:t>"ץ כי אין עוד מניעה לנשים מלשמש משגיחות כשרות.</w:t>
      </w:r>
    </w:p>
    <w:p w:rsidR="006A0E07" w:rsidRPr="00B737AC" w:rsidP="00F67971">
      <w:pPr>
        <w:spacing w:before="180" w:line="240" w:lineRule="exact"/>
        <w:ind w:right="2268"/>
        <w:jc w:val="both"/>
        <w:rPr>
          <w:rFonts w:ascii="Tahoma" w:hAnsi="Tahoma" w:cs="Tahoma"/>
          <w:sz w:val="17"/>
          <w:szCs w:val="17"/>
        </w:rPr>
      </w:pPr>
      <w:r w:rsidRPr="00B737AC">
        <w:rPr>
          <w:rFonts w:ascii="Tahoma" w:hAnsi="Tahoma" w:cs="Tahoma" w:hint="cs"/>
          <w:sz w:val="17"/>
          <w:szCs w:val="17"/>
          <w:rtl/>
        </w:rPr>
        <w:t xml:space="preserve">בחודש שבט </w:t>
      </w:r>
      <w:r w:rsidRPr="00B737AC">
        <w:rPr>
          <w:rFonts w:ascii="Tahoma" w:hAnsi="Tahoma" w:cs="Tahoma" w:hint="cs"/>
          <w:sz w:val="17"/>
          <w:szCs w:val="17"/>
          <w:rtl/>
        </w:rPr>
        <w:t>התשע"ה</w:t>
      </w:r>
      <w:r w:rsidRPr="00B737AC">
        <w:rPr>
          <w:rFonts w:ascii="Tahoma" w:hAnsi="Tahoma" w:cs="Tahoma" w:hint="cs"/>
          <w:sz w:val="17"/>
          <w:szCs w:val="17"/>
          <w:rtl/>
        </w:rPr>
        <w:t xml:space="preserve"> (ינואר-פברואר 2015) פרסמה הרבנות הודעה לציבור, ובה עדכון על המתכונת החדשה של המבחנים לקבלת תעודת משגיח כשרות מטעמה. כמו כן, היא פרסמה את החלטתה זו באתר האינטרנט שלה במסגרת פרסום החלטות מועצת הרבנות הראשית. עם זאת, ההחלטה לא הופצה במסגרת פרסומי מחלקת בחינות והסמכה ברבנות (להלן - מחלקת הבחינות).</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על פי נתוני מחלקת הבחינות, מאז הסכימה הרבנות לאפשר לנשים לגשת למבחני ההסמכה הוסמכו 12 נשים בלבד למשגיחות כשרות. מהנתונים שמסרו 93 מועצות דתיות למשרד מבקר המדינה עלה כי בין 178 משגיחי הכשרות שנקלטו בפרק הזמן ינואר 2015-יוני 2016 לא הייתה ולו אישה אחת.</w:t>
      </w:r>
    </w:p>
    <w:p w:rsidR="006A0E07" w:rsidRPr="00B737AC" w:rsidP="00F67971">
      <w:pPr>
        <w:spacing w:after="240" w:line="240" w:lineRule="exact"/>
        <w:ind w:right="2268"/>
        <w:jc w:val="both"/>
        <w:rPr>
          <w:rFonts w:ascii="Tahoma" w:hAnsi="Tahoma" w:cs="Tahoma"/>
          <w:sz w:val="17"/>
          <w:szCs w:val="17"/>
          <w:rtl/>
        </w:rPr>
      </w:pPr>
      <w:r w:rsidRPr="00B737AC">
        <w:rPr>
          <w:rFonts w:ascii="Tahoma" w:hAnsi="Tahoma" w:cs="Tahoma" w:hint="cs"/>
          <w:sz w:val="17"/>
          <w:szCs w:val="17"/>
          <w:rtl/>
        </w:rPr>
        <w:t>בתשובתו ציין המשרד כי הוא רואה בשילוב נשים לתפקיד משגיחות כשרות, על פי החלטת מועצת הרבנות הראשית ממרץ 2014, חיזוק למערכת הכשרות, והוא פעל ויפעל לקידום נושא זה.</w:t>
      </w:r>
    </w:p>
    <w:p w:rsidR="006A0E07" w:rsidRPr="00B737AC" w:rsidP="00F67971">
      <w:pPr>
        <w:pStyle w:val="RESHET"/>
        <w:rPr>
          <w:rtl/>
        </w:rPr>
      </w:pPr>
      <w:r w:rsidRPr="00B737AC">
        <w:rPr>
          <w:rFonts w:hint="cs"/>
          <w:rtl/>
        </w:rPr>
        <w:t>כשרות הוא תחום הנוגע לחלק ניכר מהציבור, נשים וגברים כאחד. מצב שבו שיעור הנשים מכלל משגיחי הכשרות הוא פחות מאחוז, משמעותו הדרה של נשים מעיסוק זה, דבר שאינו עולה בקנה אחד עם הדרישה למתן שוויון הזדמנויות בתעסוקה. על הרבנות ועל המשרד ליזום פעולות פרו-אקטיביות לעידוד שילוב נשים במקצוע השגחת כשרות, ובכלל זה לפרסם את השינוי לציבור, ובכך להרחיב את מעגל העיסוקים של נשים בכל תחומי החיים ובהם מערך ההשגחה הממלכתי על הכשרות.</w:t>
      </w:r>
      <w:r w:rsidRPr="0001196B" w:rsidR="0001196B">
        <w:rPr>
          <w:noProof/>
          <w:rtl/>
        </w:rPr>
        <w:t xml:space="preserve"> </w:t>
      </w:r>
      <w:r w:rsidRPr="0012789B" w:rsidR="0001196B">
        <w:rPr>
          <w:noProof/>
          <w:rtl/>
          <w:lang w:eastAsia="en-US"/>
        </w:rPr>
        <mc:AlternateContent>
          <mc:Choice Requires="wps">
            <w:drawing>
              <wp:anchor distT="0" distB="0" distL="114300" distR="114300" simplePos="0" relativeHeight="251688960" behindDoc="1" locked="0" layoutInCell="1" allowOverlap="1">
                <wp:simplePos x="0" y="0"/>
                <wp:positionH relativeFrom="margin">
                  <wp:posOffset>-431800</wp:posOffset>
                </wp:positionH>
                <wp:positionV relativeFrom="margin">
                  <wp:align>top</wp:align>
                </wp:positionV>
                <wp:extent cx="1620000" cy="4140000"/>
                <wp:effectExtent l="0" t="0" r="0" b="0"/>
                <wp:wrapNone/>
                <wp:docPr id="57"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01196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136499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4076527"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מצב</w:t>
                            </w:r>
                            <w:r w:rsidRPr="0001196B">
                              <w:rPr>
                                <w:rFonts w:cs="Tahoma"/>
                                <w:color w:val="0B5294"/>
                                <w:spacing w:val="-4"/>
                                <w:sz w:val="24"/>
                                <w:szCs w:val="24"/>
                                <w:rtl/>
                              </w:rPr>
                              <w:t xml:space="preserve"> </w:t>
                            </w:r>
                            <w:r w:rsidRPr="0001196B">
                              <w:rPr>
                                <w:rFonts w:cs="Tahoma" w:hint="eastAsia"/>
                                <w:color w:val="0B5294"/>
                                <w:spacing w:val="-4"/>
                                <w:sz w:val="24"/>
                                <w:szCs w:val="24"/>
                                <w:rtl/>
                              </w:rPr>
                              <w:t>שבו</w:t>
                            </w:r>
                            <w:r w:rsidRPr="0001196B">
                              <w:rPr>
                                <w:rFonts w:cs="Tahoma"/>
                                <w:color w:val="0B5294"/>
                                <w:spacing w:val="-4"/>
                                <w:sz w:val="24"/>
                                <w:szCs w:val="24"/>
                                <w:rtl/>
                              </w:rPr>
                              <w:t xml:space="preserve"> </w:t>
                            </w:r>
                            <w:r w:rsidRPr="0001196B">
                              <w:rPr>
                                <w:rFonts w:cs="Tahoma" w:hint="eastAsia"/>
                                <w:color w:val="0B5294"/>
                                <w:spacing w:val="-4"/>
                                <w:sz w:val="24"/>
                                <w:szCs w:val="24"/>
                                <w:rtl/>
                              </w:rPr>
                              <w:t>שיעור</w:t>
                            </w:r>
                            <w:r w:rsidRPr="0001196B">
                              <w:rPr>
                                <w:rFonts w:cs="Tahoma"/>
                                <w:color w:val="0B5294"/>
                                <w:spacing w:val="-4"/>
                                <w:sz w:val="24"/>
                                <w:szCs w:val="24"/>
                                <w:rtl/>
                              </w:rPr>
                              <w:t xml:space="preserve"> </w:t>
                            </w:r>
                            <w:r w:rsidRPr="0001196B">
                              <w:rPr>
                                <w:rFonts w:cs="Tahoma" w:hint="eastAsia"/>
                                <w:color w:val="0B5294"/>
                                <w:spacing w:val="-4"/>
                                <w:sz w:val="24"/>
                                <w:szCs w:val="24"/>
                                <w:rtl/>
                              </w:rPr>
                              <w:t>הנשים</w:t>
                            </w:r>
                            <w:r w:rsidRPr="0001196B">
                              <w:rPr>
                                <w:rFonts w:cs="Tahoma"/>
                                <w:color w:val="0B5294"/>
                                <w:spacing w:val="-4"/>
                                <w:sz w:val="24"/>
                                <w:szCs w:val="24"/>
                                <w:rtl/>
                              </w:rPr>
                              <w:t xml:space="preserve"> </w:t>
                            </w:r>
                            <w:r w:rsidRPr="0001196B">
                              <w:rPr>
                                <w:rFonts w:cs="Tahoma" w:hint="eastAsia"/>
                                <w:color w:val="0B5294"/>
                                <w:spacing w:val="-4"/>
                                <w:sz w:val="24"/>
                                <w:szCs w:val="24"/>
                                <w:rtl/>
                              </w:rPr>
                              <w:t>מכלל</w:t>
                            </w:r>
                            <w:r w:rsidRPr="0001196B">
                              <w:rPr>
                                <w:rFonts w:cs="Tahoma"/>
                                <w:color w:val="0B5294"/>
                                <w:spacing w:val="-4"/>
                                <w:sz w:val="24"/>
                                <w:szCs w:val="24"/>
                                <w:rtl/>
                              </w:rPr>
                              <w:t xml:space="preserve"> </w:t>
                            </w:r>
                            <w:r w:rsidRPr="0001196B">
                              <w:rPr>
                                <w:rFonts w:cs="Tahoma" w:hint="eastAsia"/>
                                <w:color w:val="0B5294"/>
                                <w:spacing w:val="-4"/>
                                <w:sz w:val="24"/>
                                <w:szCs w:val="24"/>
                                <w:rtl/>
                              </w:rPr>
                              <w:t>משגיחי</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הוא</w:t>
                            </w:r>
                            <w:r w:rsidRPr="0001196B">
                              <w:rPr>
                                <w:rFonts w:cs="Tahoma"/>
                                <w:color w:val="0B5294"/>
                                <w:spacing w:val="-4"/>
                                <w:sz w:val="24"/>
                                <w:szCs w:val="24"/>
                                <w:rtl/>
                              </w:rPr>
                              <w:t xml:space="preserve"> </w:t>
                            </w:r>
                            <w:r w:rsidRPr="0001196B">
                              <w:rPr>
                                <w:rFonts w:cs="Tahoma" w:hint="eastAsia"/>
                                <w:color w:val="0B5294"/>
                                <w:spacing w:val="-4"/>
                                <w:sz w:val="24"/>
                                <w:szCs w:val="24"/>
                                <w:rtl/>
                              </w:rPr>
                              <w:t>פחות</w:t>
                            </w:r>
                            <w:r w:rsidRPr="0001196B">
                              <w:rPr>
                                <w:rFonts w:cs="Tahoma"/>
                                <w:color w:val="0B5294"/>
                                <w:spacing w:val="-4"/>
                                <w:sz w:val="24"/>
                                <w:szCs w:val="24"/>
                                <w:rtl/>
                              </w:rPr>
                              <w:t xml:space="preserve"> </w:t>
                            </w:r>
                            <w:r w:rsidRPr="0001196B">
                              <w:rPr>
                                <w:rFonts w:cs="Tahoma" w:hint="eastAsia"/>
                                <w:color w:val="0B5294"/>
                                <w:spacing w:val="-4"/>
                                <w:sz w:val="24"/>
                                <w:szCs w:val="24"/>
                                <w:rtl/>
                              </w:rPr>
                              <w:t>מאחוז</w:t>
                            </w:r>
                            <w:r w:rsidRPr="0001196B">
                              <w:rPr>
                                <w:rFonts w:cs="Tahoma"/>
                                <w:color w:val="0B5294"/>
                                <w:spacing w:val="-4"/>
                                <w:sz w:val="24"/>
                                <w:szCs w:val="24"/>
                                <w:rtl/>
                              </w:rPr>
                              <w:t xml:space="preserve">, </w:t>
                            </w:r>
                            <w:r w:rsidRPr="0001196B">
                              <w:rPr>
                                <w:rFonts w:cs="Tahoma" w:hint="eastAsia"/>
                                <w:color w:val="0B5294"/>
                                <w:spacing w:val="-4"/>
                                <w:sz w:val="24"/>
                                <w:szCs w:val="24"/>
                                <w:rtl/>
                              </w:rPr>
                              <w:t>משמעותו</w:t>
                            </w:r>
                            <w:r w:rsidRPr="0001196B">
                              <w:rPr>
                                <w:rFonts w:cs="Tahoma"/>
                                <w:color w:val="0B5294"/>
                                <w:spacing w:val="-4"/>
                                <w:sz w:val="24"/>
                                <w:szCs w:val="24"/>
                                <w:rtl/>
                              </w:rPr>
                              <w:t xml:space="preserve"> </w:t>
                            </w:r>
                            <w:r w:rsidRPr="0001196B">
                              <w:rPr>
                                <w:rFonts w:cs="Tahoma" w:hint="eastAsia"/>
                                <w:color w:val="0B5294"/>
                                <w:spacing w:val="-4"/>
                                <w:sz w:val="24"/>
                                <w:szCs w:val="24"/>
                                <w:rtl/>
                              </w:rPr>
                              <w:t>הדרה</w:t>
                            </w:r>
                            <w:r w:rsidRPr="0001196B">
                              <w:rPr>
                                <w:rFonts w:cs="Tahoma"/>
                                <w:color w:val="0B5294"/>
                                <w:spacing w:val="-4"/>
                                <w:sz w:val="24"/>
                                <w:szCs w:val="24"/>
                                <w:rtl/>
                              </w:rPr>
                              <w:t xml:space="preserve"> </w:t>
                            </w:r>
                            <w:r w:rsidRPr="0001196B">
                              <w:rPr>
                                <w:rFonts w:cs="Tahoma" w:hint="eastAsia"/>
                                <w:color w:val="0B5294"/>
                                <w:spacing w:val="-4"/>
                                <w:sz w:val="24"/>
                                <w:szCs w:val="24"/>
                                <w:rtl/>
                              </w:rPr>
                              <w:t>של</w:t>
                            </w:r>
                            <w:r w:rsidRPr="0001196B">
                              <w:rPr>
                                <w:rFonts w:cs="Tahoma"/>
                                <w:color w:val="0B5294"/>
                                <w:spacing w:val="-4"/>
                                <w:sz w:val="24"/>
                                <w:szCs w:val="24"/>
                                <w:rtl/>
                              </w:rPr>
                              <w:t xml:space="preserve"> </w:t>
                            </w:r>
                            <w:r w:rsidRPr="0001196B">
                              <w:rPr>
                                <w:rFonts w:cs="Tahoma" w:hint="eastAsia"/>
                                <w:color w:val="0B5294"/>
                                <w:spacing w:val="-4"/>
                                <w:sz w:val="24"/>
                                <w:szCs w:val="24"/>
                                <w:rtl/>
                              </w:rPr>
                              <w:t>נשים</w:t>
                            </w:r>
                            <w:r w:rsidRPr="0001196B">
                              <w:rPr>
                                <w:rFonts w:cs="Tahoma"/>
                                <w:color w:val="0B5294"/>
                                <w:spacing w:val="-4"/>
                                <w:sz w:val="24"/>
                                <w:szCs w:val="24"/>
                                <w:rtl/>
                              </w:rPr>
                              <w:t xml:space="preserve"> </w:t>
                            </w:r>
                            <w:r w:rsidRPr="0001196B">
                              <w:rPr>
                                <w:rFonts w:cs="Tahoma" w:hint="eastAsia"/>
                                <w:color w:val="0B5294"/>
                                <w:spacing w:val="-4"/>
                                <w:sz w:val="24"/>
                                <w:szCs w:val="24"/>
                                <w:rtl/>
                              </w:rPr>
                              <w:t>מעיסוק</w:t>
                            </w:r>
                            <w:r w:rsidRPr="0001196B">
                              <w:rPr>
                                <w:rFonts w:cs="Tahoma"/>
                                <w:color w:val="0B5294"/>
                                <w:spacing w:val="-4"/>
                                <w:sz w:val="24"/>
                                <w:szCs w:val="24"/>
                                <w:rtl/>
                              </w:rPr>
                              <w:t xml:space="preserve"> </w:t>
                            </w:r>
                            <w:r w:rsidRPr="0001196B">
                              <w:rPr>
                                <w:rFonts w:cs="Tahoma" w:hint="eastAsia"/>
                                <w:color w:val="0B5294"/>
                                <w:spacing w:val="-4"/>
                                <w:sz w:val="24"/>
                                <w:szCs w:val="24"/>
                                <w:rtl/>
                              </w:rPr>
                              <w:t>זה</w:t>
                            </w:r>
                            <w:r w:rsidRPr="0001196B">
                              <w:rPr>
                                <w:rFonts w:cs="Tahoma"/>
                                <w:color w:val="0B5294"/>
                                <w:spacing w:val="-4"/>
                                <w:sz w:val="24"/>
                                <w:szCs w:val="24"/>
                                <w:rtl/>
                              </w:rPr>
                              <w:t xml:space="preserve">, </w:t>
                            </w:r>
                            <w:r w:rsidRPr="0001196B">
                              <w:rPr>
                                <w:rFonts w:cs="Tahoma" w:hint="eastAsia"/>
                                <w:color w:val="0B5294"/>
                                <w:spacing w:val="-4"/>
                                <w:sz w:val="24"/>
                                <w:szCs w:val="24"/>
                                <w:rtl/>
                              </w:rPr>
                              <w:t>דבר</w:t>
                            </w:r>
                            <w:r w:rsidRPr="0001196B">
                              <w:rPr>
                                <w:rFonts w:cs="Tahoma"/>
                                <w:color w:val="0B5294"/>
                                <w:spacing w:val="-4"/>
                                <w:sz w:val="24"/>
                                <w:szCs w:val="24"/>
                                <w:rtl/>
                              </w:rPr>
                              <w:t xml:space="preserve"> </w:t>
                            </w:r>
                            <w:r w:rsidRPr="0001196B">
                              <w:rPr>
                                <w:rFonts w:cs="Tahoma" w:hint="eastAsia"/>
                                <w:color w:val="0B5294"/>
                                <w:spacing w:val="-4"/>
                                <w:sz w:val="24"/>
                                <w:szCs w:val="24"/>
                                <w:rtl/>
                              </w:rPr>
                              <w:t>שאינו</w:t>
                            </w:r>
                            <w:r w:rsidRPr="0001196B">
                              <w:rPr>
                                <w:rFonts w:cs="Tahoma"/>
                                <w:color w:val="0B5294"/>
                                <w:spacing w:val="-4"/>
                                <w:sz w:val="24"/>
                                <w:szCs w:val="24"/>
                                <w:rtl/>
                              </w:rPr>
                              <w:t xml:space="preserve"> </w:t>
                            </w:r>
                            <w:r w:rsidRPr="0001196B">
                              <w:rPr>
                                <w:rFonts w:cs="Tahoma" w:hint="eastAsia"/>
                                <w:color w:val="0B5294"/>
                                <w:spacing w:val="-4"/>
                                <w:sz w:val="24"/>
                                <w:szCs w:val="24"/>
                                <w:rtl/>
                              </w:rPr>
                              <w:t>עולה</w:t>
                            </w:r>
                            <w:r w:rsidRPr="0001196B">
                              <w:rPr>
                                <w:rFonts w:cs="Tahoma"/>
                                <w:color w:val="0B5294"/>
                                <w:spacing w:val="-4"/>
                                <w:sz w:val="24"/>
                                <w:szCs w:val="24"/>
                                <w:rtl/>
                              </w:rPr>
                              <w:t xml:space="preserve"> </w:t>
                            </w:r>
                            <w:r w:rsidRPr="0001196B">
                              <w:rPr>
                                <w:rFonts w:cs="Tahoma" w:hint="eastAsia"/>
                                <w:color w:val="0B5294"/>
                                <w:spacing w:val="-4"/>
                                <w:sz w:val="24"/>
                                <w:szCs w:val="24"/>
                                <w:rtl/>
                              </w:rPr>
                              <w:t>בקנה</w:t>
                            </w:r>
                            <w:r w:rsidRPr="0001196B">
                              <w:rPr>
                                <w:rFonts w:cs="Tahoma"/>
                                <w:color w:val="0B5294"/>
                                <w:spacing w:val="-4"/>
                                <w:sz w:val="24"/>
                                <w:szCs w:val="24"/>
                                <w:rtl/>
                              </w:rPr>
                              <w:t xml:space="preserve"> </w:t>
                            </w:r>
                            <w:r w:rsidRPr="0001196B">
                              <w:rPr>
                                <w:rFonts w:cs="Tahoma" w:hint="eastAsia"/>
                                <w:color w:val="0B5294"/>
                                <w:spacing w:val="-4"/>
                                <w:sz w:val="24"/>
                                <w:szCs w:val="24"/>
                                <w:rtl/>
                              </w:rPr>
                              <w:t>אחד</w:t>
                            </w:r>
                            <w:r w:rsidRPr="0001196B">
                              <w:rPr>
                                <w:rFonts w:cs="Tahoma"/>
                                <w:color w:val="0B5294"/>
                                <w:spacing w:val="-4"/>
                                <w:sz w:val="24"/>
                                <w:szCs w:val="24"/>
                                <w:rtl/>
                              </w:rPr>
                              <w:t xml:space="preserve"> </w:t>
                            </w:r>
                            <w:r w:rsidRPr="0001196B">
                              <w:rPr>
                                <w:rFonts w:cs="Tahoma" w:hint="eastAsia"/>
                                <w:color w:val="0B5294"/>
                                <w:spacing w:val="-4"/>
                                <w:sz w:val="24"/>
                                <w:szCs w:val="24"/>
                                <w:rtl/>
                              </w:rPr>
                              <w:t>עם</w:t>
                            </w:r>
                            <w:r w:rsidRPr="0001196B">
                              <w:rPr>
                                <w:rFonts w:cs="Tahoma"/>
                                <w:color w:val="0B5294"/>
                                <w:spacing w:val="-4"/>
                                <w:sz w:val="24"/>
                                <w:szCs w:val="24"/>
                                <w:rtl/>
                              </w:rPr>
                              <w:t xml:space="preserve"> </w:t>
                            </w:r>
                            <w:r w:rsidRPr="0001196B">
                              <w:rPr>
                                <w:rFonts w:cs="Tahoma" w:hint="eastAsia"/>
                                <w:color w:val="0B5294"/>
                                <w:spacing w:val="-4"/>
                                <w:sz w:val="24"/>
                                <w:szCs w:val="24"/>
                                <w:rtl/>
                              </w:rPr>
                              <w:t>הדרישה</w:t>
                            </w:r>
                            <w:r w:rsidRPr="0001196B">
                              <w:rPr>
                                <w:rFonts w:cs="Tahoma"/>
                                <w:color w:val="0B5294"/>
                                <w:spacing w:val="-4"/>
                                <w:sz w:val="24"/>
                                <w:szCs w:val="24"/>
                                <w:rtl/>
                              </w:rPr>
                              <w:t xml:space="preserve"> </w:t>
                            </w:r>
                            <w:r w:rsidRPr="0001196B">
                              <w:rPr>
                                <w:rFonts w:cs="Tahoma" w:hint="eastAsia"/>
                                <w:color w:val="0B5294"/>
                                <w:spacing w:val="-4"/>
                                <w:sz w:val="24"/>
                                <w:szCs w:val="24"/>
                                <w:rtl/>
                              </w:rPr>
                              <w:t>למתן</w:t>
                            </w:r>
                            <w:r w:rsidRPr="0001196B">
                              <w:rPr>
                                <w:rFonts w:cs="Tahoma"/>
                                <w:color w:val="0B5294"/>
                                <w:spacing w:val="-4"/>
                                <w:sz w:val="24"/>
                                <w:szCs w:val="24"/>
                                <w:rtl/>
                              </w:rPr>
                              <w:t xml:space="preserve"> </w:t>
                            </w:r>
                            <w:r w:rsidRPr="0001196B">
                              <w:rPr>
                                <w:rFonts w:cs="Tahoma" w:hint="eastAsia"/>
                                <w:color w:val="0B5294"/>
                                <w:spacing w:val="-4"/>
                                <w:sz w:val="24"/>
                                <w:szCs w:val="24"/>
                                <w:rtl/>
                              </w:rPr>
                              <w:t>שוויון</w:t>
                            </w:r>
                            <w:r w:rsidRPr="0001196B">
                              <w:rPr>
                                <w:rFonts w:cs="Tahoma"/>
                                <w:color w:val="0B5294"/>
                                <w:spacing w:val="-4"/>
                                <w:sz w:val="24"/>
                                <w:szCs w:val="24"/>
                                <w:rtl/>
                              </w:rPr>
                              <w:t xml:space="preserve"> </w:t>
                            </w:r>
                            <w:r w:rsidRPr="0001196B">
                              <w:rPr>
                                <w:rFonts w:cs="Tahoma" w:hint="eastAsia"/>
                                <w:color w:val="0B5294"/>
                                <w:spacing w:val="-4"/>
                                <w:sz w:val="24"/>
                                <w:szCs w:val="24"/>
                                <w:rtl/>
                              </w:rPr>
                              <w:t>הזדמנויות</w:t>
                            </w:r>
                            <w:r w:rsidRPr="0001196B">
                              <w:rPr>
                                <w:rFonts w:cs="Tahoma"/>
                                <w:color w:val="0B5294"/>
                                <w:spacing w:val="-4"/>
                                <w:sz w:val="24"/>
                                <w:szCs w:val="24"/>
                                <w:rtl/>
                              </w:rPr>
                              <w:t xml:space="preserve"> </w:t>
                            </w:r>
                            <w:r w:rsidRPr="0001196B">
                              <w:rPr>
                                <w:rFonts w:cs="Tahoma" w:hint="eastAsia"/>
                                <w:color w:val="0B5294"/>
                                <w:spacing w:val="-4"/>
                                <w:sz w:val="24"/>
                                <w:szCs w:val="24"/>
                                <w:rtl/>
                              </w:rPr>
                              <w:t>בתעסוקה</w:t>
                            </w:r>
                          </w:p>
                          <w:p w:rsidR="00D007E4" w:rsidRPr="00373C5D" w:rsidP="0001196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49666946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925863"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7"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26496" filled="f" stroked="f">
                <v:textbox>
                  <w:txbxContent>
                    <w:p w:rsidR="00D007E4" w:rsidRPr="00373C5D" w:rsidP="0001196B">
                      <w:pPr>
                        <w:spacing w:line="240" w:lineRule="atLeast"/>
                        <w:rPr>
                          <w:rFonts w:cs="Tahoma"/>
                          <w:b/>
                          <w:bCs/>
                          <w:color w:val="0B5294"/>
                          <w:sz w:val="48"/>
                          <w:szCs w:val="48"/>
                          <w:rtl/>
                        </w:rPr>
                      </w:pPr>
                      <w:drawing>
                        <wp:inline distT="0" distB="0" distL="0" distR="0">
                          <wp:extent cx="311150" cy="256800"/>
                          <wp:effectExtent l="0" t="0" r="0" b="0"/>
                          <wp:docPr id="5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460694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01196B">
                      <w:pPr>
                        <w:spacing w:after="0" w:line="240" w:lineRule="auto"/>
                        <w:rPr>
                          <w:color w:val="0B5294"/>
                          <w:spacing w:val="-4"/>
                          <w:sz w:val="24"/>
                          <w:szCs w:val="24"/>
                          <w:rtl/>
                          <w:cs/>
                        </w:rPr>
                      </w:pPr>
                      <w:r w:rsidRPr="0001196B">
                        <w:rPr>
                          <w:rFonts w:cs="Tahoma" w:hint="eastAsia"/>
                          <w:color w:val="0B5294"/>
                          <w:spacing w:val="-4"/>
                          <w:sz w:val="24"/>
                          <w:szCs w:val="24"/>
                          <w:rtl/>
                        </w:rPr>
                        <w:t>מצב</w:t>
                      </w:r>
                      <w:r w:rsidRPr="0001196B">
                        <w:rPr>
                          <w:rFonts w:cs="Tahoma"/>
                          <w:color w:val="0B5294"/>
                          <w:spacing w:val="-4"/>
                          <w:sz w:val="24"/>
                          <w:szCs w:val="24"/>
                          <w:rtl/>
                        </w:rPr>
                        <w:t xml:space="preserve"> </w:t>
                      </w:r>
                      <w:r w:rsidRPr="0001196B">
                        <w:rPr>
                          <w:rFonts w:cs="Tahoma" w:hint="eastAsia"/>
                          <w:color w:val="0B5294"/>
                          <w:spacing w:val="-4"/>
                          <w:sz w:val="24"/>
                          <w:szCs w:val="24"/>
                          <w:rtl/>
                        </w:rPr>
                        <w:t>שבו</w:t>
                      </w:r>
                      <w:r w:rsidRPr="0001196B">
                        <w:rPr>
                          <w:rFonts w:cs="Tahoma"/>
                          <w:color w:val="0B5294"/>
                          <w:spacing w:val="-4"/>
                          <w:sz w:val="24"/>
                          <w:szCs w:val="24"/>
                          <w:rtl/>
                        </w:rPr>
                        <w:t xml:space="preserve"> </w:t>
                      </w:r>
                      <w:r w:rsidRPr="0001196B">
                        <w:rPr>
                          <w:rFonts w:cs="Tahoma" w:hint="eastAsia"/>
                          <w:color w:val="0B5294"/>
                          <w:spacing w:val="-4"/>
                          <w:sz w:val="24"/>
                          <w:szCs w:val="24"/>
                          <w:rtl/>
                        </w:rPr>
                        <w:t>שיעור</w:t>
                      </w:r>
                      <w:r w:rsidRPr="0001196B">
                        <w:rPr>
                          <w:rFonts w:cs="Tahoma"/>
                          <w:color w:val="0B5294"/>
                          <w:spacing w:val="-4"/>
                          <w:sz w:val="24"/>
                          <w:szCs w:val="24"/>
                          <w:rtl/>
                        </w:rPr>
                        <w:t xml:space="preserve"> </w:t>
                      </w:r>
                      <w:r w:rsidRPr="0001196B">
                        <w:rPr>
                          <w:rFonts w:cs="Tahoma" w:hint="eastAsia"/>
                          <w:color w:val="0B5294"/>
                          <w:spacing w:val="-4"/>
                          <w:sz w:val="24"/>
                          <w:szCs w:val="24"/>
                          <w:rtl/>
                        </w:rPr>
                        <w:t>הנשים</w:t>
                      </w:r>
                      <w:r w:rsidRPr="0001196B">
                        <w:rPr>
                          <w:rFonts w:cs="Tahoma"/>
                          <w:color w:val="0B5294"/>
                          <w:spacing w:val="-4"/>
                          <w:sz w:val="24"/>
                          <w:szCs w:val="24"/>
                          <w:rtl/>
                        </w:rPr>
                        <w:t xml:space="preserve"> </w:t>
                      </w:r>
                      <w:r w:rsidRPr="0001196B">
                        <w:rPr>
                          <w:rFonts w:cs="Tahoma" w:hint="eastAsia"/>
                          <w:color w:val="0B5294"/>
                          <w:spacing w:val="-4"/>
                          <w:sz w:val="24"/>
                          <w:szCs w:val="24"/>
                          <w:rtl/>
                        </w:rPr>
                        <w:t>מכלל</w:t>
                      </w:r>
                      <w:r w:rsidRPr="0001196B">
                        <w:rPr>
                          <w:rFonts w:cs="Tahoma"/>
                          <w:color w:val="0B5294"/>
                          <w:spacing w:val="-4"/>
                          <w:sz w:val="24"/>
                          <w:szCs w:val="24"/>
                          <w:rtl/>
                        </w:rPr>
                        <w:t xml:space="preserve"> </w:t>
                      </w:r>
                      <w:r w:rsidRPr="0001196B">
                        <w:rPr>
                          <w:rFonts w:cs="Tahoma" w:hint="eastAsia"/>
                          <w:color w:val="0B5294"/>
                          <w:spacing w:val="-4"/>
                          <w:sz w:val="24"/>
                          <w:szCs w:val="24"/>
                          <w:rtl/>
                        </w:rPr>
                        <w:t>משגיחי</w:t>
                      </w:r>
                      <w:r w:rsidRPr="0001196B">
                        <w:rPr>
                          <w:rFonts w:cs="Tahoma"/>
                          <w:color w:val="0B5294"/>
                          <w:spacing w:val="-4"/>
                          <w:sz w:val="24"/>
                          <w:szCs w:val="24"/>
                          <w:rtl/>
                        </w:rPr>
                        <w:t xml:space="preserve"> </w:t>
                      </w:r>
                      <w:r w:rsidRPr="0001196B">
                        <w:rPr>
                          <w:rFonts w:cs="Tahoma" w:hint="eastAsia"/>
                          <w:color w:val="0B5294"/>
                          <w:spacing w:val="-4"/>
                          <w:sz w:val="24"/>
                          <w:szCs w:val="24"/>
                          <w:rtl/>
                        </w:rPr>
                        <w:t>הכשרות</w:t>
                      </w:r>
                      <w:r w:rsidRPr="0001196B">
                        <w:rPr>
                          <w:rFonts w:cs="Tahoma"/>
                          <w:color w:val="0B5294"/>
                          <w:spacing w:val="-4"/>
                          <w:sz w:val="24"/>
                          <w:szCs w:val="24"/>
                          <w:rtl/>
                        </w:rPr>
                        <w:t xml:space="preserve"> </w:t>
                      </w:r>
                      <w:r w:rsidRPr="0001196B">
                        <w:rPr>
                          <w:rFonts w:cs="Tahoma" w:hint="eastAsia"/>
                          <w:color w:val="0B5294"/>
                          <w:spacing w:val="-4"/>
                          <w:sz w:val="24"/>
                          <w:szCs w:val="24"/>
                          <w:rtl/>
                        </w:rPr>
                        <w:t>הוא</w:t>
                      </w:r>
                      <w:r w:rsidRPr="0001196B">
                        <w:rPr>
                          <w:rFonts w:cs="Tahoma"/>
                          <w:color w:val="0B5294"/>
                          <w:spacing w:val="-4"/>
                          <w:sz w:val="24"/>
                          <w:szCs w:val="24"/>
                          <w:rtl/>
                        </w:rPr>
                        <w:t xml:space="preserve"> </w:t>
                      </w:r>
                      <w:r w:rsidRPr="0001196B">
                        <w:rPr>
                          <w:rFonts w:cs="Tahoma" w:hint="eastAsia"/>
                          <w:color w:val="0B5294"/>
                          <w:spacing w:val="-4"/>
                          <w:sz w:val="24"/>
                          <w:szCs w:val="24"/>
                          <w:rtl/>
                        </w:rPr>
                        <w:t>פחות</w:t>
                      </w:r>
                      <w:r w:rsidRPr="0001196B">
                        <w:rPr>
                          <w:rFonts w:cs="Tahoma"/>
                          <w:color w:val="0B5294"/>
                          <w:spacing w:val="-4"/>
                          <w:sz w:val="24"/>
                          <w:szCs w:val="24"/>
                          <w:rtl/>
                        </w:rPr>
                        <w:t xml:space="preserve"> </w:t>
                      </w:r>
                      <w:r w:rsidRPr="0001196B">
                        <w:rPr>
                          <w:rFonts w:cs="Tahoma" w:hint="eastAsia"/>
                          <w:color w:val="0B5294"/>
                          <w:spacing w:val="-4"/>
                          <w:sz w:val="24"/>
                          <w:szCs w:val="24"/>
                          <w:rtl/>
                        </w:rPr>
                        <w:t>מאחוז</w:t>
                      </w:r>
                      <w:r w:rsidRPr="0001196B">
                        <w:rPr>
                          <w:rFonts w:cs="Tahoma"/>
                          <w:color w:val="0B5294"/>
                          <w:spacing w:val="-4"/>
                          <w:sz w:val="24"/>
                          <w:szCs w:val="24"/>
                          <w:rtl/>
                        </w:rPr>
                        <w:t xml:space="preserve">, </w:t>
                      </w:r>
                      <w:r w:rsidRPr="0001196B">
                        <w:rPr>
                          <w:rFonts w:cs="Tahoma" w:hint="eastAsia"/>
                          <w:color w:val="0B5294"/>
                          <w:spacing w:val="-4"/>
                          <w:sz w:val="24"/>
                          <w:szCs w:val="24"/>
                          <w:rtl/>
                        </w:rPr>
                        <w:t>משמעותו</w:t>
                      </w:r>
                      <w:r w:rsidRPr="0001196B">
                        <w:rPr>
                          <w:rFonts w:cs="Tahoma"/>
                          <w:color w:val="0B5294"/>
                          <w:spacing w:val="-4"/>
                          <w:sz w:val="24"/>
                          <w:szCs w:val="24"/>
                          <w:rtl/>
                        </w:rPr>
                        <w:t xml:space="preserve"> </w:t>
                      </w:r>
                      <w:r w:rsidRPr="0001196B">
                        <w:rPr>
                          <w:rFonts w:cs="Tahoma" w:hint="eastAsia"/>
                          <w:color w:val="0B5294"/>
                          <w:spacing w:val="-4"/>
                          <w:sz w:val="24"/>
                          <w:szCs w:val="24"/>
                          <w:rtl/>
                        </w:rPr>
                        <w:t>הדרה</w:t>
                      </w:r>
                      <w:r w:rsidRPr="0001196B">
                        <w:rPr>
                          <w:rFonts w:cs="Tahoma"/>
                          <w:color w:val="0B5294"/>
                          <w:spacing w:val="-4"/>
                          <w:sz w:val="24"/>
                          <w:szCs w:val="24"/>
                          <w:rtl/>
                        </w:rPr>
                        <w:t xml:space="preserve"> </w:t>
                      </w:r>
                      <w:r w:rsidRPr="0001196B">
                        <w:rPr>
                          <w:rFonts w:cs="Tahoma" w:hint="eastAsia"/>
                          <w:color w:val="0B5294"/>
                          <w:spacing w:val="-4"/>
                          <w:sz w:val="24"/>
                          <w:szCs w:val="24"/>
                          <w:rtl/>
                        </w:rPr>
                        <w:t>של</w:t>
                      </w:r>
                      <w:r w:rsidRPr="0001196B">
                        <w:rPr>
                          <w:rFonts w:cs="Tahoma"/>
                          <w:color w:val="0B5294"/>
                          <w:spacing w:val="-4"/>
                          <w:sz w:val="24"/>
                          <w:szCs w:val="24"/>
                          <w:rtl/>
                        </w:rPr>
                        <w:t xml:space="preserve"> </w:t>
                      </w:r>
                      <w:r w:rsidRPr="0001196B">
                        <w:rPr>
                          <w:rFonts w:cs="Tahoma" w:hint="eastAsia"/>
                          <w:color w:val="0B5294"/>
                          <w:spacing w:val="-4"/>
                          <w:sz w:val="24"/>
                          <w:szCs w:val="24"/>
                          <w:rtl/>
                        </w:rPr>
                        <w:t>נשים</w:t>
                      </w:r>
                      <w:r w:rsidRPr="0001196B">
                        <w:rPr>
                          <w:rFonts w:cs="Tahoma"/>
                          <w:color w:val="0B5294"/>
                          <w:spacing w:val="-4"/>
                          <w:sz w:val="24"/>
                          <w:szCs w:val="24"/>
                          <w:rtl/>
                        </w:rPr>
                        <w:t xml:space="preserve"> </w:t>
                      </w:r>
                      <w:r w:rsidRPr="0001196B">
                        <w:rPr>
                          <w:rFonts w:cs="Tahoma" w:hint="eastAsia"/>
                          <w:color w:val="0B5294"/>
                          <w:spacing w:val="-4"/>
                          <w:sz w:val="24"/>
                          <w:szCs w:val="24"/>
                          <w:rtl/>
                        </w:rPr>
                        <w:t>מעיסוק</w:t>
                      </w:r>
                      <w:r w:rsidRPr="0001196B">
                        <w:rPr>
                          <w:rFonts w:cs="Tahoma"/>
                          <w:color w:val="0B5294"/>
                          <w:spacing w:val="-4"/>
                          <w:sz w:val="24"/>
                          <w:szCs w:val="24"/>
                          <w:rtl/>
                        </w:rPr>
                        <w:t xml:space="preserve"> </w:t>
                      </w:r>
                      <w:r w:rsidRPr="0001196B">
                        <w:rPr>
                          <w:rFonts w:cs="Tahoma" w:hint="eastAsia"/>
                          <w:color w:val="0B5294"/>
                          <w:spacing w:val="-4"/>
                          <w:sz w:val="24"/>
                          <w:szCs w:val="24"/>
                          <w:rtl/>
                        </w:rPr>
                        <w:t>זה</w:t>
                      </w:r>
                      <w:r w:rsidRPr="0001196B">
                        <w:rPr>
                          <w:rFonts w:cs="Tahoma"/>
                          <w:color w:val="0B5294"/>
                          <w:spacing w:val="-4"/>
                          <w:sz w:val="24"/>
                          <w:szCs w:val="24"/>
                          <w:rtl/>
                        </w:rPr>
                        <w:t xml:space="preserve">, </w:t>
                      </w:r>
                      <w:r w:rsidRPr="0001196B">
                        <w:rPr>
                          <w:rFonts w:cs="Tahoma" w:hint="eastAsia"/>
                          <w:color w:val="0B5294"/>
                          <w:spacing w:val="-4"/>
                          <w:sz w:val="24"/>
                          <w:szCs w:val="24"/>
                          <w:rtl/>
                        </w:rPr>
                        <w:t>דבר</w:t>
                      </w:r>
                      <w:r w:rsidRPr="0001196B">
                        <w:rPr>
                          <w:rFonts w:cs="Tahoma"/>
                          <w:color w:val="0B5294"/>
                          <w:spacing w:val="-4"/>
                          <w:sz w:val="24"/>
                          <w:szCs w:val="24"/>
                          <w:rtl/>
                        </w:rPr>
                        <w:t xml:space="preserve"> </w:t>
                      </w:r>
                      <w:r w:rsidRPr="0001196B">
                        <w:rPr>
                          <w:rFonts w:cs="Tahoma" w:hint="eastAsia"/>
                          <w:color w:val="0B5294"/>
                          <w:spacing w:val="-4"/>
                          <w:sz w:val="24"/>
                          <w:szCs w:val="24"/>
                          <w:rtl/>
                        </w:rPr>
                        <w:t>שאינו</w:t>
                      </w:r>
                      <w:r w:rsidRPr="0001196B">
                        <w:rPr>
                          <w:rFonts w:cs="Tahoma"/>
                          <w:color w:val="0B5294"/>
                          <w:spacing w:val="-4"/>
                          <w:sz w:val="24"/>
                          <w:szCs w:val="24"/>
                          <w:rtl/>
                        </w:rPr>
                        <w:t xml:space="preserve"> </w:t>
                      </w:r>
                      <w:r w:rsidRPr="0001196B">
                        <w:rPr>
                          <w:rFonts w:cs="Tahoma" w:hint="eastAsia"/>
                          <w:color w:val="0B5294"/>
                          <w:spacing w:val="-4"/>
                          <w:sz w:val="24"/>
                          <w:szCs w:val="24"/>
                          <w:rtl/>
                        </w:rPr>
                        <w:t>עולה</w:t>
                      </w:r>
                      <w:r w:rsidRPr="0001196B">
                        <w:rPr>
                          <w:rFonts w:cs="Tahoma"/>
                          <w:color w:val="0B5294"/>
                          <w:spacing w:val="-4"/>
                          <w:sz w:val="24"/>
                          <w:szCs w:val="24"/>
                          <w:rtl/>
                        </w:rPr>
                        <w:t xml:space="preserve"> </w:t>
                      </w:r>
                      <w:r w:rsidRPr="0001196B">
                        <w:rPr>
                          <w:rFonts w:cs="Tahoma" w:hint="eastAsia"/>
                          <w:color w:val="0B5294"/>
                          <w:spacing w:val="-4"/>
                          <w:sz w:val="24"/>
                          <w:szCs w:val="24"/>
                          <w:rtl/>
                        </w:rPr>
                        <w:t>בקנה</w:t>
                      </w:r>
                      <w:r w:rsidRPr="0001196B">
                        <w:rPr>
                          <w:rFonts w:cs="Tahoma"/>
                          <w:color w:val="0B5294"/>
                          <w:spacing w:val="-4"/>
                          <w:sz w:val="24"/>
                          <w:szCs w:val="24"/>
                          <w:rtl/>
                        </w:rPr>
                        <w:t xml:space="preserve"> </w:t>
                      </w:r>
                      <w:r w:rsidRPr="0001196B">
                        <w:rPr>
                          <w:rFonts w:cs="Tahoma" w:hint="eastAsia"/>
                          <w:color w:val="0B5294"/>
                          <w:spacing w:val="-4"/>
                          <w:sz w:val="24"/>
                          <w:szCs w:val="24"/>
                          <w:rtl/>
                        </w:rPr>
                        <w:t>אחד</w:t>
                      </w:r>
                      <w:r w:rsidRPr="0001196B">
                        <w:rPr>
                          <w:rFonts w:cs="Tahoma"/>
                          <w:color w:val="0B5294"/>
                          <w:spacing w:val="-4"/>
                          <w:sz w:val="24"/>
                          <w:szCs w:val="24"/>
                          <w:rtl/>
                        </w:rPr>
                        <w:t xml:space="preserve"> </w:t>
                      </w:r>
                      <w:r w:rsidRPr="0001196B">
                        <w:rPr>
                          <w:rFonts w:cs="Tahoma" w:hint="eastAsia"/>
                          <w:color w:val="0B5294"/>
                          <w:spacing w:val="-4"/>
                          <w:sz w:val="24"/>
                          <w:szCs w:val="24"/>
                          <w:rtl/>
                        </w:rPr>
                        <w:t>עם</w:t>
                      </w:r>
                      <w:r w:rsidRPr="0001196B">
                        <w:rPr>
                          <w:rFonts w:cs="Tahoma"/>
                          <w:color w:val="0B5294"/>
                          <w:spacing w:val="-4"/>
                          <w:sz w:val="24"/>
                          <w:szCs w:val="24"/>
                          <w:rtl/>
                        </w:rPr>
                        <w:t xml:space="preserve"> </w:t>
                      </w:r>
                      <w:r w:rsidRPr="0001196B">
                        <w:rPr>
                          <w:rFonts w:cs="Tahoma" w:hint="eastAsia"/>
                          <w:color w:val="0B5294"/>
                          <w:spacing w:val="-4"/>
                          <w:sz w:val="24"/>
                          <w:szCs w:val="24"/>
                          <w:rtl/>
                        </w:rPr>
                        <w:t>הדרישה</w:t>
                      </w:r>
                      <w:r w:rsidRPr="0001196B">
                        <w:rPr>
                          <w:rFonts w:cs="Tahoma"/>
                          <w:color w:val="0B5294"/>
                          <w:spacing w:val="-4"/>
                          <w:sz w:val="24"/>
                          <w:szCs w:val="24"/>
                          <w:rtl/>
                        </w:rPr>
                        <w:t xml:space="preserve"> </w:t>
                      </w:r>
                      <w:r w:rsidRPr="0001196B">
                        <w:rPr>
                          <w:rFonts w:cs="Tahoma" w:hint="eastAsia"/>
                          <w:color w:val="0B5294"/>
                          <w:spacing w:val="-4"/>
                          <w:sz w:val="24"/>
                          <w:szCs w:val="24"/>
                          <w:rtl/>
                        </w:rPr>
                        <w:t>למתן</w:t>
                      </w:r>
                      <w:r w:rsidRPr="0001196B">
                        <w:rPr>
                          <w:rFonts w:cs="Tahoma"/>
                          <w:color w:val="0B5294"/>
                          <w:spacing w:val="-4"/>
                          <w:sz w:val="24"/>
                          <w:szCs w:val="24"/>
                          <w:rtl/>
                        </w:rPr>
                        <w:t xml:space="preserve"> </w:t>
                      </w:r>
                      <w:r w:rsidRPr="0001196B">
                        <w:rPr>
                          <w:rFonts w:cs="Tahoma" w:hint="eastAsia"/>
                          <w:color w:val="0B5294"/>
                          <w:spacing w:val="-4"/>
                          <w:sz w:val="24"/>
                          <w:szCs w:val="24"/>
                          <w:rtl/>
                        </w:rPr>
                        <w:t>שוויון</w:t>
                      </w:r>
                      <w:r w:rsidRPr="0001196B">
                        <w:rPr>
                          <w:rFonts w:cs="Tahoma"/>
                          <w:color w:val="0B5294"/>
                          <w:spacing w:val="-4"/>
                          <w:sz w:val="24"/>
                          <w:szCs w:val="24"/>
                          <w:rtl/>
                        </w:rPr>
                        <w:t xml:space="preserve"> </w:t>
                      </w:r>
                      <w:r w:rsidRPr="0001196B">
                        <w:rPr>
                          <w:rFonts w:cs="Tahoma" w:hint="eastAsia"/>
                          <w:color w:val="0B5294"/>
                          <w:spacing w:val="-4"/>
                          <w:sz w:val="24"/>
                          <w:szCs w:val="24"/>
                          <w:rtl/>
                        </w:rPr>
                        <w:t>הזדמנויות</w:t>
                      </w:r>
                      <w:r w:rsidRPr="0001196B">
                        <w:rPr>
                          <w:rFonts w:cs="Tahoma"/>
                          <w:color w:val="0B5294"/>
                          <w:spacing w:val="-4"/>
                          <w:sz w:val="24"/>
                          <w:szCs w:val="24"/>
                          <w:rtl/>
                        </w:rPr>
                        <w:t xml:space="preserve"> </w:t>
                      </w:r>
                      <w:r w:rsidRPr="0001196B">
                        <w:rPr>
                          <w:rFonts w:cs="Tahoma" w:hint="eastAsia"/>
                          <w:color w:val="0B5294"/>
                          <w:spacing w:val="-4"/>
                          <w:sz w:val="24"/>
                          <w:szCs w:val="24"/>
                          <w:rtl/>
                        </w:rPr>
                        <w:t>בתעסוקה</w:t>
                      </w:r>
                    </w:p>
                    <w:p w:rsidR="00D007E4" w:rsidRPr="00373C5D" w:rsidP="0001196B">
                      <w:pPr>
                        <w:spacing w:before="120" w:after="0" w:line="240" w:lineRule="atLeast"/>
                        <w:rPr>
                          <w:rFonts w:cs="Tahoma"/>
                          <w:b/>
                          <w:bCs/>
                          <w:color w:val="0B5294"/>
                          <w:sz w:val="48"/>
                          <w:szCs w:val="48"/>
                          <w:rtl/>
                        </w:rPr>
                      </w:pPr>
                      <w:drawing>
                        <wp:inline distT="0" distB="0" distL="0" distR="0">
                          <wp:extent cx="288000" cy="31337"/>
                          <wp:effectExtent l="0" t="0" r="0" b="6985"/>
                          <wp:docPr id="5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02382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P="00B737AC">
      <w:pPr>
        <w:spacing w:line="240" w:lineRule="exact"/>
        <w:ind w:right="2268"/>
        <w:jc w:val="both"/>
        <w:rPr>
          <w:rFonts w:ascii="Tahoma" w:hAnsi="Tahoma" w:cs="Tahoma"/>
          <w:sz w:val="17"/>
          <w:szCs w:val="17"/>
          <w:rtl/>
        </w:rPr>
      </w:pPr>
    </w:p>
    <w:p w:rsidR="00F67971" w:rsidRPr="00B737AC" w:rsidP="00B737AC">
      <w:pPr>
        <w:spacing w:line="240" w:lineRule="exact"/>
        <w:ind w:right="2268"/>
        <w:jc w:val="both"/>
        <w:rPr>
          <w:rFonts w:ascii="Tahoma" w:hAnsi="Tahoma" w:cs="Tahoma"/>
          <w:sz w:val="17"/>
          <w:szCs w:val="17"/>
          <w:rtl/>
        </w:rPr>
      </w:pPr>
    </w:p>
    <w:p w:rsidR="006A0E07" w:rsidRPr="00B75C47" w:rsidP="00B737AC">
      <w:pPr>
        <w:pStyle w:val="KOT4"/>
        <w:rPr>
          <w:rtl/>
        </w:rPr>
      </w:pPr>
      <w:bookmarkStart w:id="91" w:name="_Toc472876738"/>
      <w:bookmarkStart w:id="92" w:name="_Toc473096501"/>
      <w:bookmarkStart w:id="93" w:name="_Toc474826293"/>
      <w:r w:rsidRPr="00B75C47">
        <w:rPr>
          <w:rFonts w:hint="eastAsia"/>
          <w:rtl/>
        </w:rPr>
        <w:t>הסמכת</w:t>
      </w:r>
      <w:r w:rsidRPr="00B75C47">
        <w:rPr>
          <w:rtl/>
        </w:rPr>
        <w:t xml:space="preserve"> </w:t>
      </w:r>
      <w:r w:rsidRPr="00B75C47">
        <w:rPr>
          <w:rFonts w:hint="eastAsia"/>
          <w:rtl/>
        </w:rPr>
        <w:t>משגיחי</w:t>
      </w:r>
      <w:r w:rsidRPr="00B75C47">
        <w:rPr>
          <w:rtl/>
        </w:rPr>
        <w:t xml:space="preserve"> </w:t>
      </w:r>
      <w:r w:rsidRPr="00B75C47">
        <w:rPr>
          <w:rFonts w:hint="eastAsia"/>
          <w:rtl/>
        </w:rPr>
        <w:t>הכשרות</w:t>
      </w:r>
      <w:bookmarkEnd w:id="91"/>
      <w:bookmarkEnd w:id="92"/>
      <w:r>
        <w:rPr>
          <w:rFonts w:hint="cs"/>
          <w:rtl/>
        </w:rPr>
        <w:t xml:space="preserve"> - </w:t>
      </w:r>
      <w:r w:rsidR="00F67971">
        <w:rPr>
          <w:rtl/>
        </w:rPr>
        <w:br/>
      </w:r>
      <w:r>
        <w:rPr>
          <w:rFonts w:hint="cs"/>
          <w:rtl/>
        </w:rPr>
        <w:t>מספר המשגיחים המוסמכים</w:t>
      </w:r>
      <w:bookmarkEnd w:id="93"/>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בנוהל הכשרות נקבע כי על מועמד לתפקיד משגיח להיות בעל הכשרה מתאימה במוסד המוכר על ידי הרבנות, להיות מוסמך על ידי הרבנות לשמש משגיח ולהחזיק בתעודת הסמכה למשגיח כשרות בתוקף מטעם הרבנות. המועמד אינו צריך לעמוד בשלוש דרישות אלה אם הוא מחזיק בתעודה בתוקף ממועצת הרבנות הראשית המעידה שהוא כשיר לכהן כרב עיר, רב יישוב או רב שכונה. כמו כן, נקבע בנוהל הכשרות כי בנוגע להעסקתם של משגיחים חדשים, בכל מתכונת העסקה שהיא, יחולו הוראות אלה מיולי 2010, מועד פרסום הנוהל, ובנוגע למשגיחים ותיקים יחולו הוראות אלה בתוך חצי שנה ממועד פרסום הנוהל.</w:t>
      </w:r>
      <w:r w:rsidRPr="00B737AC">
        <w:rPr>
          <w:rFonts w:ascii="Tahoma" w:hAnsi="Tahoma" w:cs="Tahoma"/>
          <w:sz w:val="17"/>
          <w:szCs w:val="17"/>
          <w:rtl/>
        </w:rPr>
        <w:t xml:space="preserve"> </w:t>
      </w:r>
      <w:r w:rsidRPr="00B737AC">
        <w:rPr>
          <w:rFonts w:ascii="Tahoma" w:hAnsi="Tahoma" w:cs="Tahoma" w:hint="cs"/>
          <w:sz w:val="17"/>
          <w:szCs w:val="17"/>
          <w:rtl/>
        </w:rPr>
        <w:t>בהקשר זה צוין בנוהל: "</w:t>
      </w:r>
      <w:r w:rsidRPr="00B737AC">
        <w:rPr>
          <w:rFonts w:ascii="Tahoma" w:hAnsi="Tahoma" w:cs="Tahoma"/>
          <w:b/>
          <w:sz w:val="17"/>
          <w:szCs w:val="17"/>
          <w:rtl/>
        </w:rPr>
        <w:t>יודגש כי</w:t>
      </w:r>
      <w:r w:rsidRPr="00B737AC">
        <w:rPr>
          <w:rFonts w:ascii="Tahoma" w:hAnsi="Tahoma" w:cs="Tahoma" w:hint="cs"/>
          <w:b/>
          <w:sz w:val="17"/>
          <w:szCs w:val="17"/>
          <w:rtl/>
        </w:rPr>
        <w:t xml:space="preserve"> </w:t>
      </w:r>
      <w:r w:rsidRPr="00B737AC">
        <w:rPr>
          <w:rFonts w:ascii="Tahoma" w:hAnsi="Tahoma" w:cs="Tahoma"/>
          <w:b/>
          <w:sz w:val="17"/>
          <w:szCs w:val="17"/>
          <w:rtl/>
        </w:rPr>
        <w:t>משגיח כשרות ותיק שלא יעמוד בתנאי הסף הנ</w:t>
      </w:r>
      <w:r w:rsidRPr="00B737AC">
        <w:rPr>
          <w:rFonts w:ascii="Tahoma" w:hAnsi="Tahoma" w:cs="Tahoma" w:hint="cs"/>
          <w:b/>
          <w:sz w:val="17"/>
          <w:szCs w:val="17"/>
          <w:rtl/>
        </w:rPr>
        <w:t>"</w:t>
      </w:r>
      <w:r w:rsidRPr="00B737AC">
        <w:rPr>
          <w:rFonts w:ascii="Tahoma" w:hAnsi="Tahoma" w:cs="Tahoma"/>
          <w:b/>
          <w:sz w:val="17"/>
          <w:szCs w:val="17"/>
          <w:rtl/>
        </w:rPr>
        <w:t>ל בתוך חצי שנה מיום פרסום</w:t>
      </w:r>
      <w:r w:rsidRPr="00B737AC">
        <w:rPr>
          <w:rFonts w:ascii="Tahoma" w:hAnsi="Tahoma" w:cs="Tahoma" w:hint="cs"/>
          <w:b/>
          <w:sz w:val="17"/>
          <w:szCs w:val="17"/>
          <w:rtl/>
        </w:rPr>
        <w:t xml:space="preserve"> </w:t>
      </w:r>
      <w:r w:rsidRPr="00B737AC">
        <w:rPr>
          <w:rFonts w:ascii="Tahoma" w:hAnsi="Tahoma" w:cs="Tahoma"/>
          <w:b/>
          <w:sz w:val="17"/>
          <w:szCs w:val="17"/>
          <w:rtl/>
        </w:rPr>
        <w:t>הנוהל, תופסק עבודתו, אלא אם ימליץ הרב המקומי על המשך העסקתו</w:t>
      </w:r>
      <w:r w:rsidRPr="00B737AC">
        <w:rPr>
          <w:rFonts w:ascii="Tahoma" w:hAnsi="Tahoma" w:cs="Tahoma" w:hint="cs"/>
          <w:b/>
          <w:sz w:val="17"/>
          <w:szCs w:val="17"/>
          <w:rtl/>
        </w:rPr>
        <w:t>"</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b/>
          <w:sz w:val="17"/>
          <w:szCs w:val="17"/>
          <w:rtl/>
        </w:rPr>
        <w:t>משרד מבקר המדינה בדק בנתונים שמסרו לו 92 מועצות דתיות על משגיחי הכשרות שבאחריותן (מ-93 המועצות הדתיות שמסרו נתונים), את מספר המשגיחים המוסמכים מכלל המשגיחים הפועלים בתחומן. הבדיקה התבססה על נתונים שמסרו מועצות דתיות אלה ועל נתונים שהתקבלו ממחלקת הבחינות.</w:t>
      </w:r>
    </w:p>
    <w:p w:rsidR="006A0E07" w:rsidRPr="00B737AC" w:rsidP="0001196B">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לפי נתוני הרבנות, רק 1,073 מתוך 3,305 המשגיחים (כ-3</w:t>
      </w:r>
      <w:r w:rsidR="0001196B">
        <w:rPr>
          <w:rFonts w:ascii="Tahoma" w:hAnsi="Tahoma" w:cs="Tahoma" w:hint="cs"/>
          <w:b/>
          <w:sz w:val="17"/>
          <w:szCs w:val="17"/>
          <w:rtl/>
        </w:rPr>
        <w:t>2</w:t>
      </w:r>
      <w:r w:rsidRPr="00B737AC">
        <w:rPr>
          <w:rFonts w:ascii="Tahoma" w:hAnsi="Tahoma" w:cs="Tahoma" w:hint="cs"/>
          <w:b/>
          <w:sz w:val="17"/>
          <w:szCs w:val="17"/>
          <w:rtl/>
        </w:rPr>
        <w:t>%) שהמועצות הדתיות דיווחו</w:t>
      </w:r>
      <w:r w:rsidRPr="00B737AC">
        <w:rPr>
          <w:rFonts w:ascii="Tahoma" w:hAnsi="Tahoma" w:cs="Tahoma" w:hint="cs"/>
          <w:b/>
          <w:sz w:val="17"/>
          <w:szCs w:val="17"/>
          <w:rtl/>
        </w:rPr>
        <w:t xml:space="preserve"> </w:t>
      </w:r>
      <w:r w:rsidRPr="00B737AC">
        <w:rPr>
          <w:rFonts w:ascii="Tahoma" w:hAnsi="Tahoma" w:cs="Tahoma" w:hint="cs"/>
          <w:b/>
          <w:sz w:val="17"/>
          <w:szCs w:val="17"/>
          <w:rtl/>
        </w:rPr>
        <w:t>עליהם</w:t>
      </w:r>
      <w:r w:rsidRPr="00B737AC">
        <w:rPr>
          <w:rFonts w:ascii="Tahoma" w:hAnsi="Tahoma" w:cs="Tahoma" w:hint="cs"/>
          <w:b/>
          <w:sz w:val="17"/>
          <w:szCs w:val="17"/>
          <w:rtl/>
        </w:rPr>
        <w:t xml:space="preserve"> </w:t>
      </w:r>
      <w:r w:rsidRPr="00B737AC">
        <w:rPr>
          <w:rFonts w:ascii="Tahoma" w:hAnsi="Tahoma" w:cs="Tahoma" w:hint="cs"/>
          <w:b/>
          <w:sz w:val="17"/>
          <w:szCs w:val="17"/>
          <w:rtl/>
        </w:rPr>
        <w:t>מחזיקים בתעודת הסמכה מטעמה. נוסף לכך, המועצות</w:t>
      </w:r>
      <w:r w:rsidRPr="00B737AC">
        <w:rPr>
          <w:rFonts w:ascii="Tahoma" w:hAnsi="Tahoma" w:cs="Tahoma"/>
          <w:b/>
          <w:sz w:val="17"/>
          <w:szCs w:val="17"/>
          <w:rtl/>
        </w:rPr>
        <w:t xml:space="preserve"> הדתיות דיווחו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89</w:t>
      </w:r>
      <w:r w:rsidRPr="00B737AC">
        <w:rPr>
          <w:rFonts w:ascii="Tahoma" w:hAnsi="Tahoma" w:cs="Tahoma"/>
          <w:b/>
          <w:sz w:val="17"/>
          <w:szCs w:val="17"/>
          <w:rtl/>
        </w:rPr>
        <w:t xml:space="preserve"> </w:t>
      </w:r>
      <w:r w:rsidRPr="00B737AC">
        <w:rPr>
          <w:rFonts w:ascii="Tahoma" w:hAnsi="Tahoma" w:cs="Tahoma" w:hint="cs"/>
          <w:b/>
          <w:sz w:val="17"/>
          <w:szCs w:val="17"/>
          <w:rtl/>
        </w:rPr>
        <w:t>משגיחים</w:t>
      </w:r>
      <w:r w:rsidRPr="00B737AC">
        <w:rPr>
          <w:rFonts w:ascii="Tahoma" w:hAnsi="Tahoma" w:cs="Tahoma"/>
          <w:b/>
          <w:sz w:val="17"/>
          <w:szCs w:val="17"/>
          <w:rtl/>
        </w:rPr>
        <w:t xml:space="preserve"> </w:t>
      </w:r>
      <w:r w:rsidRPr="00B737AC">
        <w:rPr>
          <w:rFonts w:ascii="Tahoma" w:hAnsi="Tahoma" w:cs="Tahoma" w:hint="cs"/>
          <w:b/>
          <w:sz w:val="17"/>
          <w:szCs w:val="17"/>
          <w:rtl/>
        </w:rPr>
        <w:t>חסרי</w:t>
      </w:r>
      <w:r w:rsidRPr="00B737AC">
        <w:rPr>
          <w:rFonts w:ascii="Tahoma" w:hAnsi="Tahoma" w:cs="Tahoma"/>
          <w:b/>
          <w:sz w:val="17"/>
          <w:szCs w:val="17"/>
          <w:rtl/>
        </w:rPr>
        <w:t xml:space="preserve"> </w:t>
      </w:r>
      <w:r w:rsidRPr="00B737AC">
        <w:rPr>
          <w:rFonts w:ascii="Tahoma" w:hAnsi="Tahoma" w:cs="Tahoma" w:hint="cs"/>
          <w:b/>
          <w:sz w:val="17"/>
          <w:szCs w:val="17"/>
          <w:rtl/>
        </w:rPr>
        <w:t>הסמכה</w:t>
      </w:r>
      <w:r w:rsidRPr="00B737AC">
        <w:rPr>
          <w:rFonts w:ascii="Tahoma" w:hAnsi="Tahoma" w:cs="Tahoma"/>
          <w:b/>
          <w:sz w:val="17"/>
          <w:szCs w:val="17"/>
          <w:rtl/>
        </w:rPr>
        <w:t xml:space="preserve"> </w:t>
      </w:r>
      <w:r w:rsidRPr="00B737AC">
        <w:rPr>
          <w:rFonts w:ascii="Tahoma" w:hAnsi="Tahoma" w:cs="Tahoma" w:hint="cs"/>
          <w:b/>
          <w:sz w:val="17"/>
          <w:szCs w:val="17"/>
          <w:rtl/>
        </w:rPr>
        <w:t>כבעלי</w:t>
      </w:r>
      <w:r w:rsidRPr="00B737AC">
        <w:rPr>
          <w:rFonts w:ascii="Tahoma" w:hAnsi="Tahoma" w:cs="Tahoma"/>
          <w:b/>
          <w:sz w:val="17"/>
          <w:szCs w:val="17"/>
          <w:rtl/>
        </w:rPr>
        <w:t xml:space="preserve"> </w:t>
      </w:r>
      <w:r w:rsidRPr="00B737AC">
        <w:rPr>
          <w:rFonts w:ascii="Tahoma" w:hAnsi="Tahoma" w:cs="Tahoma" w:hint="cs"/>
          <w:b/>
          <w:sz w:val="17"/>
          <w:szCs w:val="17"/>
          <w:rtl/>
        </w:rPr>
        <w:t>הסמכה</w:t>
      </w:r>
      <w:r w:rsidRPr="00B737AC">
        <w:rPr>
          <w:rFonts w:ascii="Tahoma" w:hAnsi="Tahoma" w:cs="Tahoma"/>
          <w:b/>
          <w:sz w:val="17"/>
          <w:szCs w:val="17"/>
          <w:rtl/>
        </w:rPr>
        <w:t xml:space="preserve"> </w:t>
      </w:r>
      <w:r w:rsidRPr="00B737AC">
        <w:rPr>
          <w:rFonts w:ascii="Tahoma" w:hAnsi="Tahoma" w:cs="Tahoma" w:hint="cs"/>
          <w:b/>
          <w:sz w:val="17"/>
          <w:szCs w:val="17"/>
          <w:rtl/>
        </w:rPr>
        <w:t>לרבנות, כלומר</w:t>
      </w:r>
      <w:r w:rsidRPr="00B737AC">
        <w:rPr>
          <w:rFonts w:ascii="Tahoma" w:hAnsi="Tahoma" w:cs="Tahoma"/>
          <w:b/>
          <w:sz w:val="17"/>
          <w:szCs w:val="17"/>
          <w:rtl/>
        </w:rPr>
        <w:t xml:space="preserve"> </w:t>
      </w:r>
      <w:r w:rsidRPr="00B737AC">
        <w:rPr>
          <w:rFonts w:ascii="Tahoma" w:hAnsi="Tahoma" w:cs="Tahoma" w:hint="cs"/>
          <w:b/>
          <w:sz w:val="17"/>
          <w:szCs w:val="17"/>
          <w:rtl/>
        </w:rPr>
        <w:t>הסמכה</w:t>
      </w:r>
      <w:r w:rsidRPr="00B737AC">
        <w:rPr>
          <w:rFonts w:ascii="Tahoma" w:hAnsi="Tahoma" w:cs="Tahoma"/>
          <w:b/>
          <w:sz w:val="17"/>
          <w:szCs w:val="17"/>
          <w:rtl/>
        </w:rPr>
        <w:t xml:space="preserve"> </w:t>
      </w:r>
      <w:r w:rsidRPr="00B737AC">
        <w:rPr>
          <w:rFonts w:ascii="Tahoma" w:hAnsi="Tahoma" w:cs="Tahoma" w:hint="cs"/>
          <w:b/>
          <w:sz w:val="17"/>
          <w:szCs w:val="17"/>
          <w:rtl/>
        </w:rPr>
        <w:t>הפוטרת</w:t>
      </w:r>
      <w:r w:rsidRPr="00B737AC">
        <w:rPr>
          <w:rFonts w:ascii="Tahoma" w:hAnsi="Tahoma" w:cs="Tahoma"/>
          <w:b/>
          <w:sz w:val="17"/>
          <w:szCs w:val="17"/>
          <w:rtl/>
        </w:rPr>
        <w:t xml:space="preserve"> </w:t>
      </w:r>
      <w:r w:rsidRPr="00B737AC">
        <w:rPr>
          <w:rFonts w:ascii="Tahoma" w:hAnsi="Tahoma" w:cs="Tahoma" w:hint="cs"/>
          <w:b/>
          <w:sz w:val="17"/>
          <w:szCs w:val="17"/>
          <w:rtl/>
        </w:rPr>
        <w:t>אותם</w:t>
      </w:r>
      <w:r w:rsidRPr="00B737AC">
        <w:rPr>
          <w:rFonts w:ascii="Tahoma" w:hAnsi="Tahoma" w:cs="Tahoma"/>
          <w:b/>
          <w:sz w:val="17"/>
          <w:szCs w:val="17"/>
          <w:rtl/>
        </w:rPr>
        <w:t xml:space="preserve"> </w:t>
      </w:r>
      <w:r w:rsidRPr="00B737AC">
        <w:rPr>
          <w:rFonts w:ascii="Tahoma" w:hAnsi="Tahoma" w:cs="Tahoma" w:hint="cs"/>
          <w:b/>
          <w:sz w:val="17"/>
          <w:szCs w:val="17"/>
          <w:rtl/>
        </w:rPr>
        <w:t>מלגשת למבחני</w:t>
      </w:r>
      <w:r w:rsidRPr="00B737AC">
        <w:rPr>
          <w:rFonts w:ascii="Tahoma" w:hAnsi="Tahoma" w:cs="Tahoma"/>
          <w:b/>
          <w:sz w:val="17"/>
          <w:szCs w:val="17"/>
          <w:rtl/>
        </w:rPr>
        <w:t xml:space="preserve"> </w:t>
      </w:r>
      <w:r w:rsidRPr="00B737AC">
        <w:rPr>
          <w:rFonts w:ascii="Tahoma" w:hAnsi="Tahoma" w:cs="Tahoma" w:hint="cs"/>
          <w:b/>
          <w:sz w:val="17"/>
          <w:szCs w:val="17"/>
          <w:rtl/>
        </w:rPr>
        <w:t>הסמכה</w:t>
      </w:r>
      <w:r w:rsidRPr="00B737AC">
        <w:rPr>
          <w:rFonts w:ascii="Tahoma" w:hAnsi="Tahoma" w:cs="Tahoma"/>
          <w:b/>
          <w:sz w:val="17"/>
          <w:szCs w:val="17"/>
          <w:rtl/>
        </w:rPr>
        <w:t xml:space="preserve"> </w:t>
      </w:r>
      <w:r w:rsidRPr="00B737AC">
        <w:rPr>
          <w:rFonts w:ascii="Tahoma" w:hAnsi="Tahoma" w:cs="Tahoma" w:hint="cs"/>
          <w:b/>
          <w:sz w:val="17"/>
          <w:szCs w:val="17"/>
          <w:rtl/>
        </w:rPr>
        <w:t>למשגיחי</w:t>
      </w:r>
      <w:r w:rsidRPr="00B737AC">
        <w:rPr>
          <w:rFonts w:ascii="Tahoma" w:hAnsi="Tahoma" w:cs="Tahoma"/>
          <w:b/>
          <w:sz w:val="17"/>
          <w:szCs w:val="17"/>
          <w:rtl/>
        </w:rPr>
        <w:t xml:space="preserve"> </w:t>
      </w:r>
      <w:r w:rsidRPr="00B737AC">
        <w:rPr>
          <w:rFonts w:ascii="Tahoma" w:hAnsi="Tahoma" w:cs="Tahoma" w:hint="cs"/>
          <w:b/>
          <w:sz w:val="17"/>
          <w:szCs w:val="17"/>
          <w:rtl/>
        </w:rPr>
        <w:t>כשרות</w:t>
      </w:r>
      <w:r w:rsidRPr="00B737AC">
        <w:rPr>
          <w:rFonts w:ascii="Tahoma" w:hAnsi="Tahoma" w:cs="Tahoma"/>
          <w:b/>
          <w:sz w:val="17"/>
          <w:szCs w:val="17"/>
          <w:rtl/>
        </w:rPr>
        <w:t>.</w:t>
      </w:r>
    </w:p>
    <w:p w:rsidR="006A0E07" w:rsidRPr="00B737AC" w:rsidP="00F67971">
      <w:pPr>
        <w:pStyle w:val="RESHET"/>
        <w:rPr>
          <w:b/>
          <w:rtl/>
        </w:rPr>
      </w:pPr>
      <w:r w:rsidRPr="00B737AC">
        <w:rPr>
          <w:rFonts w:hint="cs"/>
          <w:rtl/>
        </w:rPr>
        <w:t>מכאן, רק 1,162 מתוך 3,305 המשגיחים</w:t>
      </w:r>
      <w:r w:rsidRPr="00B737AC">
        <w:rPr>
          <w:rFonts w:hint="cs"/>
          <w:rtl/>
        </w:rPr>
        <w:t xml:space="preserve"> </w:t>
      </w:r>
      <w:r w:rsidRPr="00B737AC">
        <w:rPr>
          <w:rFonts w:hint="cs"/>
          <w:rtl/>
        </w:rPr>
        <w:t>(כ-35%) מחזיקים בתעודת הסמכה של הרבנות למשגיח כשרות או לרבנות (להלן - משגיחים מוסמכים); הסמכה זו יש בה כדי להבטיח כי המשגיח הוא בעל הידע המקצועי הנדרש, כפי שהרבנות הגדירה ובדקה. לפיכך, קרוב לשני שלישים מהמשגיחים במועצות הדתיות הם משגיחים שאינם בעלי הסמכה מטעם הרבנות הראשית, ובכלל זה משגיחים ותיקים, בעלי המלצת הרב המקומי להמשך העסקתם בהיעדר תעודת הסמכה מטעם הרבנות.</w:t>
      </w:r>
      <w:r w:rsidRPr="0001196B" w:rsidR="0001196B">
        <w:rPr>
          <w:noProof/>
          <w:rtl/>
        </w:rPr>
        <w:t xml:space="preserve"> </w:t>
      </w:r>
      <w:r w:rsidRPr="0012789B" w:rsidR="0001196B">
        <w:rPr>
          <w:noProof/>
          <w:rtl/>
          <w:lang w:eastAsia="en-US"/>
        </w:rPr>
        <mc:AlternateContent>
          <mc:Choice Requires="wps">
            <w:drawing>
              <wp:anchor distT="0" distB="0" distL="114300" distR="114300" simplePos="0" relativeHeight="251691008" behindDoc="1" locked="0" layoutInCell="1" allowOverlap="1">
                <wp:simplePos x="0" y="0"/>
                <wp:positionH relativeFrom="margin">
                  <wp:posOffset>-431800</wp:posOffset>
                </wp:positionH>
                <wp:positionV relativeFrom="margin">
                  <wp:align>top</wp:align>
                </wp:positionV>
                <wp:extent cx="1620000" cy="4140000"/>
                <wp:effectExtent l="0" t="0" r="0" b="0"/>
                <wp:wrapNone/>
                <wp:docPr id="60"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01196B">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70030133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2892349"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F32A70">
                            <w:pPr>
                              <w:spacing w:after="0" w:line="240" w:lineRule="auto"/>
                              <w:rPr>
                                <w:color w:val="0B5294"/>
                                <w:spacing w:val="-4"/>
                                <w:sz w:val="24"/>
                                <w:szCs w:val="24"/>
                                <w:rtl/>
                                <w:cs/>
                              </w:rPr>
                            </w:pPr>
                            <w:r w:rsidRPr="0001196B">
                              <w:rPr>
                                <w:rFonts w:cs="Tahoma" w:hint="eastAsia"/>
                                <w:color w:val="0B5294"/>
                                <w:spacing w:val="-4"/>
                                <w:sz w:val="24"/>
                                <w:szCs w:val="24"/>
                                <w:rtl/>
                              </w:rPr>
                              <w:t>רק</w:t>
                            </w:r>
                            <w:r w:rsidRPr="0001196B">
                              <w:rPr>
                                <w:rFonts w:cs="Tahoma"/>
                                <w:color w:val="0B5294"/>
                                <w:spacing w:val="-4"/>
                                <w:sz w:val="24"/>
                                <w:szCs w:val="24"/>
                                <w:rtl/>
                              </w:rPr>
                              <w:t xml:space="preserve"> 1,162 </w:t>
                            </w:r>
                            <w:r w:rsidRPr="0001196B">
                              <w:rPr>
                                <w:rFonts w:cs="Tahoma" w:hint="eastAsia"/>
                                <w:color w:val="0B5294"/>
                                <w:spacing w:val="-4"/>
                                <w:sz w:val="24"/>
                                <w:szCs w:val="24"/>
                                <w:rtl/>
                              </w:rPr>
                              <w:t>מתוך</w:t>
                            </w:r>
                            <w:r w:rsidRPr="0001196B">
                              <w:rPr>
                                <w:rFonts w:cs="Tahoma"/>
                                <w:color w:val="0B5294"/>
                                <w:spacing w:val="-4"/>
                                <w:sz w:val="24"/>
                                <w:szCs w:val="24"/>
                                <w:rtl/>
                              </w:rPr>
                              <w:t xml:space="preserve"> 3,305 </w:t>
                            </w:r>
                            <w:r w:rsidRPr="0001196B">
                              <w:rPr>
                                <w:rFonts w:cs="Tahoma" w:hint="eastAsia"/>
                                <w:color w:val="0B5294"/>
                                <w:spacing w:val="-4"/>
                                <w:sz w:val="24"/>
                                <w:szCs w:val="24"/>
                                <w:rtl/>
                              </w:rPr>
                              <w:t>המשגיחים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כ</w:t>
                            </w:r>
                            <w:r w:rsidRPr="0001196B">
                              <w:rPr>
                                <w:rFonts w:cs="Tahoma"/>
                                <w:color w:val="0B5294"/>
                                <w:spacing w:val="-4"/>
                                <w:sz w:val="24"/>
                                <w:szCs w:val="24"/>
                                <w:rtl/>
                              </w:rPr>
                              <w:t xml:space="preserve">-35%) </w:t>
                            </w:r>
                            <w:r w:rsidRPr="0001196B">
                              <w:rPr>
                                <w:rFonts w:cs="Tahoma" w:hint="eastAsia"/>
                                <w:color w:val="0B5294"/>
                                <w:spacing w:val="-4"/>
                                <w:sz w:val="24"/>
                                <w:szCs w:val="24"/>
                                <w:rtl/>
                              </w:rPr>
                              <w:t>מחזיקים</w:t>
                            </w:r>
                            <w:r w:rsidRPr="0001196B">
                              <w:rPr>
                                <w:rFonts w:cs="Tahoma"/>
                                <w:color w:val="0B5294"/>
                                <w:spacing w:val="-4"/>
                                <w:sz w:val="24"/>
                                <w:szCs w:val="24"/>
                                <w:rtl/>
                              </w:rPr>
                              <w:t xml:space="preserve"> </w:t>
                            </w:r>
                            <w:r w:rsidRPr="0001196B">
                              <w:rPr>
                                <w:rFonts w:cs="Tahoma" w:hint="eastAsia"/>
                                <w:color w:val="0B5294"/>
                                <w:spacing w:val="-4"/>
                                <w:sz w:val="24"/>
                                <w:szCs w:val="24"/>
                                <w:rtl/>
                              </w:rPr>
                              <w:t>בתעודת</w:t>
                            </w:r>
                            <w:r w:rsidRPr="0001196B">
                              <w:rPr>
                                <w:rFonts w:cs="Tahoma"/>
                                <w:color w:val="0B5294"/>
                                <w:spacing w:val="-4"/>
                                <w:sz w:val="24"/>
                                <w:szCs w:val="24"/>
                                <w:rtl/>
                              </w:rPr>
                              <w:t xml:space="preserve"> </w:t>
                            </w:r>
                            <w:r w:rsidRPr="0001196B">
                              <w:rPr>
                                <w:rFonts w:cs="Tahoma" w:hint="eastAsia"/>
                                <w:color w:val="0B5294"/>
                                <w:spacing w:val="-4"/>
                                <w:sz w:val="24"/>
                                <w:szCs w:val="24"/>
                                <w:rtl/>
                              </w:rPr>
                              <w:t>הסמכה</w:t>
                            </w:r>
                            <w:r w:rsidRPr="0001196B">
                              <w:rPr>
                                <w:rFonts w:cs="Tahoma"/>
                                <w:color w:val="0B5294"/>
                                <w:spacing w:val="-4"/>
                                <w:sz w:val="24"/>
                                <w:szCs w:val="24"/>
                                <w:rtl/>
                              </w:rPr>
                              <w:t xml:space="preserve"> </w:t>
                            </w:r>
                            <w:r w:rsidRPr="0001196B">
                              <w:rPr>
                                <w:rFonts w:cs="Tahoma" w:hint="eastAsia"/>
                                <w:color w:val="0B5294"/>
                                <w:spacing w:val="-4"/>
                                <w:sz w:val="24"/>
                                <w:szCs w:val="24"/>
                                <w:rtl/>
                              </w:rPr>
                              <w:t>של</w:t>
                            </w:r>
                            <w:r w:rsidRPr="0001196B">
                              <w:rPr>
                                <w:rFonts w:cs="Tahoma"/>
                                <w:color w:val="0B5294"/>
                                <w:spacing w:val="-4"/>
                                <w:sz w:val="24"/>
                                <w:szCs w:val="24"/>
                                <w:rtl/>
                              </w:rPr>
                              <w:t xml:space="preserve"> </w:t>
                            </w:r>
                            <w:r w:rsidRPr="0001196B">
                              <w:rPr>
                                <w:rFonts w:cs="Tahoma" w:hint="eastAsia"/>
                                <w:color w:val="0B5294"/>
                                <w:spacing w:val="-4"/>
                                <w:sz w:val="24"/>
                                <w:szCs w:val="24"/>
                                <w:rtl/>
                              </w:rPr>
                              <w:t>הרבנות</w:t>
                            </w:r>
                            <w:r w:rsidRPr="0001196B">
                              <w:rPr>
                                <w:rFonts w:cs="Tahoma"/>
                                <w:color w:val="0B5294"/>
                                <w:spacing w:val="-4"/>
                                <w:sz w:val="24"/>
                                <w:szCs w:val="24"/>
                                <w:rtl/>
                              </w:rPr>
                              <w:t xml:space="preserve"> </w:t>
                            </w:r>
                            <w:r w:rsidRPr="0001196B">
                              <w:rPr>
                                <w:rFonts w:cs="Tahoma" w:hint="eastAsia"/>
                                <w:color w:val="0B5294"/>
                                <w:spacing w:val="-4"/>
                                <w:sz w:val="24"/>
                                <w:szCs w:val="24"/>
                                <w:rtl/>
                              </w:rPr>
                              <w:t>למשגיח</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או</w:t>
                            </w:r>
                            <w:r w:rsidRPr="0001196B">
                              <w:rPr>
                                <w:rFonts w:cs="Tahoma"/>
                                <w:color w:val="0B5294"/>
                                <w:spacing w:val="-4"/>
                                <w:sz w:val="24"/>
                                <w:szCs w:val="24"/>
                                <w:rtl/>
                              </w:rPr>
                              <w:t xml:space="preserve"> </w:t>
                            </w:r>
                            <w:r w:rsidRPr="0001196B">
                              <w:rPr>
                                <w:rFonts w:cs="Tahoma" w:hint="eastAsia"/>
                                <w:color w:val="0B5294"/>
                                <w:spacing w:val="-4"/>
                                <w:sz w:val="24"/>
                                <w:szCs w:val="24"/>
                                <w:rtl/>
                              </w:rPr>
                              <w:t>לרבנות</w:t>
                            </w:r>
                            <w:r w:rsidRPr="0001196B">
                              <w:rPr>
                                <w:rFonts w:cs="Tahoma"/>
                                <w:color w:val="0B5294"/>
                                <w:spacing w:val="-4"/>
                                <w:sz w:val="24"/>
                                <w:szCs w:val="24"/>
                                <w:rtl/>
                              </w:rPr>
                              <w:t xml:space="preserve">; </w:t>
                            </w:r>
                            <w:r w:rsidRPr="0001196B">
                              <w:rPr>
                                <w:rFonts w:cs="Tahoma" w:hint="eastAsia"/>
                                <w:color w:val="0B5294"/>
                                <w:spacing w:val="-4"/>
                                <w:sz w:val="24"/>
                                <w:szCs w:val="24"/>
                                <w:rtl/>
                              </w:rPr>
                              <w:t>הסמכה</w:t>
                            </w:r>
                            <w:r w:rsidRPr="0001196B">
                              <w:rPr>
                                <w:rFonts w:cs="Tahoma"/>
                                <w:color w:val="0B5294"/>
                                <w:spacing w:val="-4"/>
                                <w:sz w:val="24"/>
                                <w:szCs w:val="24"/>
                                <w:rtl/>
                              </w:rPr>
                              <w:t xml:space="preserve"> </w:t>
                            </w:r>
                            <w:r w:rsidRPr="0001196B">
                              <w:rPr>
                                <w:rFonts w:cs="Tahoma" w:hint="eastAsia"/>
                                <w:color w:val="0B5294"/>
                                <w:spacing w:val="-4"/>
                                <w:sz w:val="24"/>
                                <w:szCs w:val="24"/>
                                <w:rtl/>
                              </w:rPr>
                              <w:t>זו</w:t>
                            </w:r>
                            <w:r w:rsidRPr="0001196B">
                              <w:rPr>
                                <w:rFonts w:cs="Tahoma"/>
                                <w:color w:val="0B5294"/>
                                <w:spacing w:val="-4"/>
                                <w:sz w:val="24"/>
                                <w:szCs w:val="24"/>
                                <w:rtl/>
                              </w:rPr>
                              <w:t xml:space="preserve"> </w:t>
                            </w:r>
                            <w:r w:rsidRPr="0001196B">
                              <w:rPr>
                                <w:rFonts w:cs="Tahoma" w:hint="eastAsia"/>
                                <w:color w:val="0B5294"/>
                                <w:spacing w:val="-4"/>
                                <w:sz w:val="24"/>
                                <w:szCs w:val="24"/>
                                <w:rtl/>
                              </w:rPr>
                              <w:t>יש</w:t>
                            </w:r>
                            <w:r w:rsidRPr="0001196B">
                              <w:rPr>
                                <w:rFonts w:cs="Tahoma"/>
                                <w:color w:val="0B5294"/>
                                <w:spacing w:val="-4"/>
                                <w:sz w:val="24"/>
                                <w:szCs w:val="24"/>
                                <w:rtl/>
                              </w:rPr>
                              <w:t xml:space="preserve"> </w:t>
                            </w:r>
                            <w:r w:rsidRPr="0001196B">
                              <w:rPr>
                                <w:rFonts w:cs="Tahoma" w:hint="eastAsia"/>
                                <w:color w:val="0B5294"/>
                                <w:spacing w:val="-4"/>
                                <w:sz w:val="24"/>
                                <w:szCs w:val="24"/>
                                <w:rtl/>
                              </w:rPr>
                              <w:t>בה</w:t>
                            </w:r>
                            <w:r w:rsidRPr="0001196B">
                              <w:rPr>
                                <w:rFonts w:cs="Tahoma"/>
                                <w:color w:val="0B5294"/>
                                <w:spacing w:val="-4"/>
                                <w:sz w:val="24"/>
                                <w:szCs w:val="24"/>
                                <w:rtl/>
                              </w:rPr>
                              <w:t xml:space="preserve"> </w:t>
                            </w:r>
                            <w:r w:rsidRPr="0001196B">
                              <w:rPr>
                                <w:rFonts w:cs="Tahoma" w:hint="eastAsia"/>
                                <w:color w:val="0B5294"/>
                                <w:spacing w:val="-4"/>
                                <w:sz w:val="24"/>
                                <w:szCs w:val="24"/>
                                <w:rtl/>
                              </w:rPr>
                              <w:t>כדי</w:t>
                            </w:r>
                            <w:r w:rsidRPr="0001196B">
                              <w:rPr>
                                <w:rFonts w:cs="Tahoma"/>
                                <w:color w:val="0B5294"/>
                                <w:spacing w:val="-4"/>
                                <w:sz w:val="24"/>
                                <w:szCs w:val="24"/>
                                <w:rtl/>
                              </w:rPr>
                              <w:t xml:space="preserve"> </w:t>
                            </w:r>
                            <w:r w:rsidRPr="0001196B">
                              <w:rPr>
                                <w:rFonts w:cs="Tahoma" w:hint="eastAsia"/>
                                <w:color w:val="0B5294"/>
                                <w:spacing w:val="-4"/>
                                <w:sz w:val="24"/>
                                <w:szCs w:val="24"/>
                                <w:rtl/>
                              </w:rPr>
                              <w:t>להבטיח</w:t>
                            </w:r>
                            <w:r w:rsidRPr="0001196B">
                              <w:rPr>
                                <w:rFonts w:cs="Tahoma"/>
                                <w:color w:val="0B5294"/>
                                <w:spacing w:val="-4"/>
                                <w:sz w:val="24"/>
                                <w:szCs w:val="24"/>
                                <w:rtl/>
                              </w:rPr>
                              <w:t xml:space="preserve"> </w:t>
                            </w:r>
                            <w:r w:rsidRPr="0001196B">
                              <w:rPr>
                                <w:rFonts w:cs="Tahoma" w:hint="eastAsia"/>
                                <w:color w:val="0B5294"/>
                                <w:spacing w:val="-4"/>
                                <w:sz w:val="24"/>
                                <w:szCs w:val="24"/>
                                <w:rtl/>
                              </w:rPr>
                              <w:t>כי</w:t>
                            </w:r>
                            <w:r w:rsidRPr="0001196B">
                              <w:rPr>
                                <w:rFonts w:cs="Tahoma"/>
                                <w:color w:val="0B5294"/>
                                <w:spacing w:val="-4"/>
                                <w:sz w:val="24"/>
                                <w:szCs w:val="24"/>
                                <w:rtl/>
                              </w:rPr>
                              <w:t xml:space="preserve"> </w:t>
                            </w:r>
                            <w:r w:rsidRPr="0001196B">
                              <w:rPr>
                                <w:rFonts w:cs="Tahoma" w:hint="eastAsia"/>
                                <w:color w:val="0B5294"/>
                                <w:spacing w:val="-4"/>
                                <w:sz w:val="24"/>
                                <w:szCs w:val="24"/>
                                <w:rtl/>
                              </w:rPr>
                              <w:t>המשגיח</w:t>
                            </w:r>
                            <w:r w:rsidRPr="0001196B">
                              <w:rPr>
                                <w:rFonts w:cs="Tahoma"/>
                                <w:color w:val="0B5294"/>
                                <w:spacing w:val="-4"/>
                                <w:sz w:val="24"/>
                                <w:szCs w:val="24"/>
                                <w:rtl/>
                              </w:rPr>
                              <w:t xml:space="preserve"> </w:t>
                            </w:r>
                            <w:r w:rsidRPr="0001196B">
                              <w:rPr>
                                <w:rFonts w:cs="Tahoma" w:hint="eastAsia"/>
                                <w:color w:val="0B5294"/>
                                <w:spacing w:val="-4"/>
                                <w:sz w:val="24"/>
                                <w:szCs w:val="24"/>
                                <w:rtl/>
                              </w:rPr>
                              <w:t>הוא</w:t>
                            </w:r>
                            <w:r w:rsidRPr="0001196B">
                              <w:rPr>
                                <w:rFonts w:cs="Tahoma"/>
                                <w:color w:val="0B5294"/>
                                <w:spacing w:val="-4"/>
                                <w:sz w:val="24"/>
                                <w:szCs w:val="24"/>
                                <w:rtl/>
                              </w:rPr>
                              <w:t xml:space="preserve"> </w:t>
                            </w:r>
                            <w:r w:rsidRPr="0001196B">
                              <w:rPr>
                                <w:rFonts w:cs="Tahoma" w:hint="eastAsia"/>
                                <w:color w:val="0B5294"/>
                                <w:spacing w:val="-4"/>
                                <w:sz w:val="24"/>
                                <w:szCs w:val="24"/>
                                <w:rtl/>
                              </w:rPr>
                              <w:t>בעל</w:t>
                            </w:r>
                            <w:r w:rsidRPr="0001196B">
                              <w:rPr>
                                <w:rFonts w:cs="Tahoma"/>
                                <w:color w:val="0B5294"/>
                                <w:spacing w:val="-4"/>
                                <w:sz w:val="24"/>
                                <w:szCs w:val="24"/>
                                <w:rtl/>
                              </w:rPr>
                              <w:t xml:space="preserve"> </w:t>
                            </w:r>
                            <w:r w:rsidRPr="0001196B">
                              <w:rPr>
                                <w:rFonts w:cs="Tahoma" w:hint="eastAsia"/>
                                <w:color w:val="0B5294"/>
                                <w:spacing w:val="-4"/>
                                <w:sz w:val="24"/>
                                <w:szCs w:val="24"/>
                                <w:rtl/>
                              </w:rPr>
                              <w:t>הידע</w:t>
                            </w:r>
                            <w:r w:rsidRPr="0001196B">
                              <w:rPr>
                                <w:rFonts w:cs="Tahoma"/>
                                <w:color w:val="0B5294"/>
                                <w:spacing w:val="-4"/>
                                <w:sz w:val="24"/>
                                <w:szCs w:val="24"/>
                                <w:rtl/>
                              </w:rPr>
                              <w:t xml:space="preserve"> </w:t>
                            </w:r>
                            <w:r w:rsidRPr="0001196B">
                              <w:rPr>
                                <w:rFonts w:cs="Tahoma" w:hint="eastAsia"/>
                                <w:color w:val="0B5294"/>
                                <w:spacing w:val="-4"/>
                                <w:sz w:val="24"/>
                                <w:szCs w:val="24"/>
                                <w:rtl/>
                              </w:rPr>
                              <w:t>המקצועי</w:t>
                            </w:r>
                            <w:r w:rsidRPr="0001196B">
                              <w:rPr>
                                <w:rFonts w:cs="Tahoma"/>
                                <w:color w:val="0B5294"/>
                                <w:spacing w:val="-4"/>
                                <w:sz w:val="24"/>
                                <w:szCs w:val="24"/>
                                <w:rtl/>
                              </w:rPr>
                              <w:t xml:space="preserve"> </w:t>
                            </w:r>
                            <w:r w:rsidRPr="0001196B">
                              <w:rPr>
                                <w:rFonts w:cs="Tahoma" w:hint="eastAsia"/>
                                <w:color w:val="0B5294"/>
                                <w:spacing w:val="-4"/>
                                <w:sz w:val="24"/>
                                <w:szCs w:val="24"/>
                                <w:rtl/>
                              </w:rPr>
                              <w:t>הנדרש</w:t>
                            </w:r>
                            <w:r w:rsidRPr="0001196B">
                              <w:rPr>
                                <w:rFonts w:cs="Tahoma"/>
                                <w:color w:val="0B5294"/>
                                <w:spacing w:val="-4"/>
                                <w:sz w:val="24"/>
                                <w:szCs w:val="24"/>
                                <w:rtl/>
                              </w:rPr>
                              <w:t xml:space="preserve">, </w:t>
                            </w:r>
                            <w:r w:rsidRPr="0001196B">
                              <w:rPr>
                                <w:rFonts w:cs="Tahoma" w:hint="eastAsia"/>
                                <w:color w:val="0B5294"/>
                                <w:spacing w:val="-4"/>
                                <w:sz w:val="24"/>
                                <w:szCs w:val="24"/>
                                <w:rtl/>
                              </w:rPr>
                              <w:t>כפי</w:t>
                            </w:r>
                            <w:r w:rsidRPr="0001196B">
                              <w:rPr>
                                <w:rFonts w:cs="Tahoma"/>
                                <w:color w:val="0B5294"/>
                                <w:spacing w:val="-4"/>
                                <w:sz w:val="24"/>
                                <w:szCs w:val="24"/>
                                <w:rtl/>
                              </w:rPr>
                              <w:t xml:space="preserve"> </w:t>
                            </w:r>
                            <w:r w:rsidRPr="0001196B">
                              <w:rPr>
                                <w:rFonts w:cs="Tahoma" w:hint="eastAsia"/>
                                <w:color w:val="0B5294"/>
                                <w:spacing w:val="-4"/>
                                <w:sz w:val="24"/>
                                <w:szCs w:val="24"/>
                                <w:rtl/>
                              </w:rPr>
                              <w:t>שהרבנות</w:t>
                            </w:r>
                            <w:r w:rsidRPr="0001196B">
                              <w:rPr>
                                <w:rFonts w:cs="Tahoma"/>
                                <w:color w:val="0B5294"/>
                                <w:spacing w:val="-4"/>
                                <w:sz w:val="24"/>
                                <w:szCs w:val="24"/>
                                <w:rtl/>
                              </w:rPr>
                              <w:t xml:space="preserve"> </w:t>
                            </w:r>
                            <w:r w:rsidRPr="0001196B">
                              <w:rPr>
                                <w:rFonts w:cs="Tahoma" w:hint="eastAsia"/>
                                <w:color w:val="0B5294"/>
                                <w:spacing w:val="-4"/>
                                <w:sz w:val="24"/>
                                <w:szCs w:val="24"/>
                                <w:rtl/>
                              </w:rPr>
                              <w:t>הגדירה</w:t>
                            </w:r>
                            <w:r w:rsidRPr="0001196B">
                              <w:rPr>
                                <w:rFonts w:cs="Tahoma"/>
                                <w:color w:val="0B5294"/>
                                <w:spacing w:val="-4"/>
                                <w:sz w:val="24"/>
                                <w:szCs w:val="24"/>
                                <w:rtl/>
                              </w:rPr>
                              <w:t xml:space="preserve"> </w:t>
                            </w:r>
                            <w:r w:rsidRPr="0001196B">
                              <w:rPr>
                                <w:rFonts w:cs="Tahoma" w:hint="eastAsia"/>
                                <w:color w:val="0B5294"/>
                                <w:spacing w:val="-4"/>
                                <w:sz w:val="24"/>
                                <w:szCs w:val="24"/>
                                <w:rtl/>
                              </w:rPr>
                              <w:t>ובד</w:t>
                            </w:r>
                            <w:r w:rsidR="00F32A70">
                              <w:rPr>
                                <w:rFonts w:cs="Tahoma" w:hint="cs"/>
                                <w:color w:val="0B5294"/>
                                <w:spacing w:val="-4"/>
                                <w:sz w:val="24"/>
                                <w:szCs w:val="24"/>
                                <w:rtl/>
                              </w:rPr>
                              <w:t>קה</w:t>
                            </w:r>
                          </w:p>
                          <w:p w:rsidR="00D007E4" w:rsidRPr="00373C5D" w:rsidP="0001196B">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64833569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256854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8"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24448" filled="f" stroked="f">
                <v:textbox>
                  <w:txbxContent>
                    <w:p w:rsidR="00D007E4" w:rsidRPr="00373C5D" w:rsidP="0001196B">
                      <w:pPr>
                        <w:spacing w:line="240" w:lineRule="atLeast"/>
                        <w:rPr>
                          <w:rFonts w:cs="Tahoma"/>
                          <w:b/>
                          <w:bCs/>
                          <w:color w:val="0B5294"/>
                          <w:sz w:val="48"/>
                          <w:szCs w:val="48"/>
                          <w:rtl/>
                        </w:rPr>
                      </w:pPr>
                      <w:drawing>
                        <wp:inline distT="0" distB="0" distL="0" distR="0">
                          <wp:extent cx="311150" cy="256800"/>
                          <wp:effectExtent l="0" t="0" r="0" b="0"/>
                          <wp:docPr id="6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471304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F32A70">
                      <w:pPr>
                        <w:spacing w:after="0" w:line="240" w:lineRule="auto"/>
                        <w:rPr>
                          <w:color w:val="0B5294"/>
                          <w:spacing w:val="-4"/>
                          <w:sz w:val="24"/>
                          <w:szCs w:val="24"/>
                          <w:rtl/>
                          <w:cs/>
                        </w:rPr>
                      </w:pPr>
                      <w:r w:rsidRPr="0001196B">
                        <w:rPr>
                          <w:rFonts w:cs="Tahoma" w:hint="eastAsia"/>
                          <w:color w:val="0B5294"/>
                          <w:spacing w:val="-4"/>
                          <w:sz w:val="24"/>
                          <w:szCs w:val="24"/>
                          <w:rtl/>
                        </w:rPr>
                        <w:t>רק</w:t>
                      </w:r>
                      <w:r w:rsidRPr="0001196B">
                        <w:rPr>
                          <w:rFonts w:cs="Tahoma"/>
                          <w:color w:val="0B5294"/>
                          <w:spacing w:val="-4"/>
                          <w:sz w:val="24"/>
                          <w:szCs w:val="24"/>
                          <w:rtl/>
                        </w:rPr>
                        <w:t xml:space="preserve"> 1,162 </w:t>
                      </w:r>
                      <w:r w:rsidRPr="0001196B">
                        <w:rPr>
                          <w:rFonts w:cs="Tahoma" w:hint="eastAsia"/>
                          <w:color w:val="0B5294"/>
                          <w:spacing w:val="-4"/>
                          <w:sz w:val="24"/>
                          <w:szCs w:val="24"/>
                          <w:rtl/>
                        </w:rPr>
                        <w:t>מתוך</w:t>
                      </w:r>
                      <w:r w:rsidRPr="0001196B">
                        <w:rPr>
                          <w:rFonts w:cs="Tahoma"/>
                          <w:color w:val="0B5294"/>
                          <w:spacing w:val="-4"/>
                          <w:sz w:val="24"/>
                          <w:szCs w:val="24"/>
                          <w:rtl/>
                        </w:rPr>
                        <w:t xml:space="preserve"> 3,305 </w:t>
                      </w:r>
                      <w:r w:rsidRPr="0001196B">
                        <w:rPr>
                          <w:rFonts w:cs="Tahoma" w:hint="eastAsia"/>
                          <w:color w:val="0B5294"/>
                          <w:spacing w:val="-4"/>
                          <w:sz w:val="24"/>
                          <w:szCs w:val="24"/>
                          <w:rtl/>
                        </w:rPr>
                        <w:t>המשגיחים</w:t>
                      </w:r>
                      <w:r w:rsidRPr="0001196B">
                        <w:rPr>
                          <w:rFonts w:cs="Tahoma"/>
                          <w:color w:val="0B5294"/>
                          <w:spacing w:val="-4"/>
                          <w:sz w:val="24"/>
                          <w:szCs w:val="24"/>
                          <w:rtl/>
                        </w:rPr>
                        <w:t xml:space="preserve"> (</w:t>
                      </w:r>
                      <w:r w:rsidRPr="0001196B">
                        <w:rPr>
                          <w:rFonts w:cs="Tahoma" w:hint="eastAsia"/>
                          <w:color w:val="0B5294"/>
                          <w:spacing w:val="-4"/>
                          <w:sz w:val="24"/>
                          <w:szCs w:val="24"/>
                          <w:rtl/>
                        </w:rPr>
                        <w:t>כ</w:t>
                      </w:r>
                      <w:r w:rsidRPr="0001196B">
                        <w:rPr>
                          <w:rFonts w:cs="Tahoma"/>
                          <w:color w:val="0B5294"/>
                          <w:spacing w:val="-4"/>
                          <w:sz w:val="24"/>
                          <w:szCs w:val="24"/>
                          <w:rtl/>
                        </w:rPr>
                        <w:t xml:space="preserve">-35%) </w:t>
                      </w:r>
                      <w:r w:rsidRPr="0001196B">
                        <w:rPr>
                          <w:rFonts w:cs="Tahoma" w:hint="eastAsia"/>
                          <w:color w:val="0B5294"/>
                          <w:spacing w:val="-4"/>
                          <w:sz w:val="24"/>
                          <w:szCs w:val="24"/>
                          <w:rtl/>
                        </w:rPr>
                        <w:t>מחזיקים</w:t>
                      </w:r>
                      <w:r w:rsidRPr="0001196B">
                        <w:rPr>
                          <w:rFonts w:cs="Tahoma"/>
                          <w:color w:val="0B5294"/>
                          <w:spacing w:val="-4"/>
                          <w:sz w:val="24"/>
                          <w:szCs w:val="24"/>
                          <w:rtl/>
                        </w:rPr>
                        <w:t xml:space="preserve"> </w:t>
                      </w:r>
                      <w:r w:rsidRPr="0001196B">
                        <w:rPr>
                          <w:rFonts w:cs="Tahoma" w:hint="eastAsia"/>
                          <w:color w:val="0B5294"/>
                          <w:spacing w:val="-4"/>
                          <w:sz w:val="24"/>
                          <w:szCs w:val="24"/>
                          <w:rtl/>
                        </w:rPr>
                        <w:t>בתעודת</w:t>
                      </w:r>
                      <w:r w:rsidRPr="0001196B">
                        <w:rPr>
                          <w:rFonts w:cs="Tahoma"/>
                          <w:color w:val="0B5294"/>
                          <w:spacing w:val="-4"/>
                          <w:sz w:val="24"/>
                          <w:szCs w:val="24"/>
                          <w:rtl/>
                        </w:rPr>
                        <w:t xml:space="preserve"> </w:t>
                      </w:r>
                      <w:r w:rsidRPr="0001196B">
                        <w:rPr>
                          <w:rFonts w:cs="Tahoma" w:hint="eastAsia"/>
                          <w:color w:val="0B5294"/>
                          <w:spacing w:val="-4"/>
                          <w:sz w:val="24"/>
                          <w:szCs w:val="24"/>
                          <w:rtl/>
                        </w:rPr>
                        <w:t>הסמכה</w:t>
                      </w:r>
                      <w:r w:rsidRPr="0001196B">
                        <w:rPr>
                          <w:rFonts w:cs="Tahoma"/>
                          <w:color w:val="0B5294"/>
                          <w:spacing w:val="-4"/>
                          <w:sz w:val="24"/>
                          <w:szCs w:val="24"/>
                          <w:rtl/>
                        </w:rPr>
                        <w:t xml:space="preserve"> </w:t>
                      </w:r>
                      <w:r w:rsidRPr="0001196B">
                        <w:rPr>
                          <w:rFonts w:cs="Tahoma" w:hint="eastAsia"/>
                          <w:color w:val="0B5294"/>
                          <w:spacing w:val="-4"/>
                          <w:sz w:val="24"/>
                          <w:szCs w:val="24"/>
                          <w:rtl/>
                        </w:rPr>
                        <w:t>של</w:t>
                      </w:r>
                      <w:r w:rsidRPr="0001196B">
                        <w:rPr>
                          <w:rFonts w:cs="Tahoma"/>
                          <w:color w:val="0B5294"/>
                          <w:spacing w:val="-4"/>
                          <w:sz w:val="24"/>
                          <w:szCs w:val="24"/>
                          <w:rtl/>
                        </w:rPr>
                        <w:t xml:space="preserve"> </w:t>
                      </w:r>
                      <w:r w:rsidRPr="0001196B">
                        <w:rPr>
                          <w:rFonts w:cs="Tahoma" w:hint="eastAsia"/>
                          <w:color w:val="0B5294"/>
                          <w:spacing w:val="-4"/>
                          <w:sz w:val="24"/>
                          <w:szCs w:val="24"/>
                          <w:rtl/>
                        </w:rPr>
                        <w:t>הרבנות</w:t>
                      </w:r>
                      <w:r w:rsidRPr="0001196B">
                        <w:rPr>
                          <w:rFonts w:cs="Tahoma"/>
                          <w:color w:val="0B5294"/>
                          <w:spacing w:val="-4"/>
                          <w:sz w:val="24"/>
                          <w:szCs w:val="24"/>
                          <w:rtl/>
                        </w:rPr>
                        <w:t xml:space="preserve"> </w:t>
                      </w:r>
                      <w:r w:rsidRPr="0001196B">
                        <w:rPr>
                          <w:rFonts w:cs="Tahoma" w:hint="eastAsia"/>
                          <w:color w:val="0B5294"/>
                          <w:spacing w:val="-4"/>
                          <w:sz w:val="24"/>
                          <w:szCs w:val="24"/>
                          <w:rtl/>
                        </w:rPr>
                        <w:t>למשגיח</w:t>
                      </w:r>
                      <w:r w:rsidRPr="0001196B">
                        <w:rPr>
                          <w:rFonts w:cs="Tahoma"/>
                          <w:color w:val="0B5294"/>
                          <w:spacing w:val="-4"/>
                          <w:sz w:val="24"/>
                          <w:szCs w:val="24"/>
                          <w:rtl/>
                        </w:rPr>
                        <w:t xml:space="preserve"> </w:t>
                      </w:r>
                      <w:r w:rsidRPr="0001196B">
                        <w:rPr>
                          <w:rFonts w:cs="Tahoma" w:hint="eastAsia"/>
                          <w:color w:val="0B5294"/>
                          <w:spacing w:val="-4"/>
                          <w:sz w:val="24"/>
                          <w:szCs w:val="24"/>
                          <w:rtl/>
                        </w:rPr>
                        <w:t>כשרות</w:t>
                      </w:r>
                      <w:r w:rsidRPr="0001196B">
                        <w:rPr>
                          <w:rFonts w:cs="Tahoma"/>
                          <w:color w:val="0B5294"/>
                          <w:spacing w:val="-4"/>
                          <w:sz w:val="24"/>
                          <w:szCs w:val="24"/>
                          <w:rtl/>
                        </w:rPr>
                        <w:t xml:space="preserve"> </w:t>
                      </w:r>
                      <w:r w:rsidRPr="0001196B">
                        <w:rPr>
                          <w:rFonts w:cs="Tahoma" w:hint="eastAsia"/>
                          <w:color w:val="0B5294"/>
                          <w:spacing w:val="-4"/>
                          <w:sz w:val="24"/>
                          <w:szCs w:val="24"/>
                          <w:rtl/>
                        </w:rPr>
                        <w:t>או</w:t>
                      </w:r>
                      <w:r w:rsidRPr="0001196B">
                        <w:rPr>
                          <w:rFonts w:cs="Tahoma"/>
                          <w:color w:val="0B5294"/>
                          <w:spacing w:val="-4"/>
                          <w:sz w:val="24"/>
                          <w:szCs w:val="24"/>
                          <w:rtl/>
                        </w:rPr>
                        <w:t xml:space="preserve"> </w:t>
                      </w:r>
                      <w:r w:rsidRPr="0001196B">
                        <w:rPr>
                          <w:rFonts w:cs="Tahoma" w:hint="eastAsia"/>
                          <w:color w:val="0B5294"/>
                          <w:spacing w:val="-4"/>
                          <w:sz w:val="24"/>
                          <w:szCs w:val="24"/>
                          <w:rtl/>
                        </w:rPr>
                        <w:t>לרבנות</w:t>
                      </w:r>
                      <w:r w:rsidRPr="0001196B">
                        <w:rPr>
                          <w:rFonts w:cs="Tahoma"/>
                          <w:color w:val="0B5294"/>
                          <w:spacing w:val="-4"/>
                          <w:sz w:val="24"/>
                          <w:szCs w:val="24"/>
                          <w:rtl/>
                        </w:rPr>
                        <w:t xml:space="preserve">; </w:t>
                      </w:r>
                      <w:r w:rsidRPr="0001196B">
                        <w:rPr>
                          <w:rFonts w:cs="Tahoma" w:hint="eastAsia"/>
                          <w:color w:val="0B5294"/>
                          <w:spacing w:val="-4"/>
                          <w:sz w:val="24"/>
                          <w:szCs w:val="24"/>
                          <w:rtl/>
                        </w:rPr>
                        <w:t>הסמכה</w:t>
                      </w:r>
                      <w:r w:rsidRPr="0001196B">
                        <w:rPr>
                          <w:rFonts w:cs="Tahoma"/>
                          <w:color w:val="0B5294"/>
                          <w:spacing w:val="-4"/>
                          <w:sz w:val="24"/>
                          <w:szCs w:val="24"/>
                          <w:rtl/>
                        </w:rPr>
                        <w:t xml:space="preserve"> </w:t>
                      </w:r>
                      <w:r w:rsidRPr="0001196B">
                        <w:rPr>
                          <w:rFonts w:cs="Tahoma" w:hint="eastAsia"/>
                          <w:color w:val="0B5294"/>
                          <w:spacing w:val="-4"/>
                          <w:sz w:val="24"/>
                          <w:szCs w:val="24"/>
                          <w:rtl/>
                        </w:rPr>
                        <w:t>זו</w:t>
                      </w:r>
                      <w:r w:rsidRPr="0001196B">
                        <w:rPr>
                          <w:rFonts w:cs="Tahoma"/>
                          <w:color w:val="0B5294"/>
                          <w:spacing w:val="-4"/>
                          <w:sz w:val="24"/>
                          <w:szCs w:val="24"/>
                          <w:rtl/>
                        </w:rPr>
                        <w:t xml:space="preserve"> </w:t>
                      </w:r>
                      <w:r w:rsidRPr="0001196B">
                        <w:rPr>
                          <w:rFonts w:cs="Tahoma" w:hint="eastAsia"/>
                          <w:color w:val="0B5294"/>
                          <w:spacing w:val="-4"/>
                          <w:sz w:val="24"/>
                          <w:szCs w:val="24"/>
                          <w:rtl/>
                        </w:rPr>
                        <w:t>יש</w:t>
                      </w:r>
                      <w:r w:rsidRPr="0001196B">
                        <w:rPr>
                          <w:rFonts w:cs="Tahoma"/>
                          <w:color w:val="0B5294"/>
                          <w:spacing w:val="-4"/>
                          <w:sz w:val="24"/>
                          <w:szCs w:val="24"/>
                          <w:rtl/>
                        </w:rPr>
                        <w:t xml:space="preserve"> </w:t>
                      </w:r>
                      <w:r w:rsidRPr="0001196B">
                        <w:rPr>
                          <w:rFonts w:cs="Tahoma" w:hint="eastAsia"/>
                          <w:color w:val="0B5294"/>
                          <w:spacing w:val="-4"/>
                          <w:sz w:val="24"/>
                          <w:szCs w:val="24"/>
                          <w:rtl/>
                        </w:rPr>
                        <w:t>בה</w:t>
                      </w:r>
                      <w:r w:rsidRPr="0001196B">
                        <w:rPr>
                          <w:rFonts w:cs="Tahoma"/>
                          <w:color w:val="0B5294"/>
                          <w:spacing w:val="-4"/>
                          <w:sz w:val="24"/>
                          <w:szCs w:val="24"/>
                          <w:rtl/>
                        </w:rPr>
                        <w:t xml:space="preserve"> </w:t>
                      </w:r>
                      <w:r w:rsidRPr="0001196B">
                        <w:rPr>
                          <w:rFonts w:cs="Tahoma" w:hint="eastAsia"/>
                          <w:color w:val="0B5294"/>
                          <w:spacing w:val="-4"/>
                          <w:sz w:val="24"/>
                          <w:szCs w:val="24"/>
                          <w:rtl/>
                        </w:rPr>
                        <w:t>כדי</w:t>
                      </w:r>
                      <w:r w:rsidRPr="0001196B">
                        <w:rPr>
                          <w:rFonts w:cs="Tahoma"/>
                          <w:color w:val="0B5294"/>
                          <w:spacing w:val="-4"/>
                          <w:sz w:val="24"/>
                          <w:szCs w:val="24"/>
                          <w:rtl/>
                        </w:rPr>
                        <w:t xml:space="preserve"> </w:t>
                      </w:r>
                      <w:r w:rsidRPr="0001196B">
                        <w:rPr>
                          <w:rFonts w:cs="Tahoma" w:hint="eastAsia"/>
                          <w:color w:val="0B5294"/>
                          <w:spacing w:val="-4"/>
                          <w:sz w:val="24"/>
                          <w:szCs w:val="24"/>
                          <w:rtl/>
                        </w:rPr>
                        <w:t>להבטיח</w:t>
                      </w:r>
                      <w:r w:rsidRPr="0001196B">
                        <w:rPr>
                          <w:rFonts w:cs="Tahoma"/>
                          <w:color w:val="0B5294"/>
                          <w:spacing w:val="-4"/>
                          <w:sz w:val="24"/>
                          <w:szCs w:val="24"/>
                          <w:rtl/>
                        </w:rPr>
                        <w:t xml:space="preserve"> </w:t>
                      </w:r>
                      <w:r w:rsidRPr="0001196B">
                        <w:rPr>
                          <w:rFonts w:cs="Tahoma" w:hint="eastAsia"/>
                          <w:color w:val="0B5294"/>
                          <w:spacing w:val="-4"/>
                          <w:sz w:val="24"/>
                          <w:szCs w:val="24"/>
                          <w:rtl/>
                        </w:rPr>
                        <w:t>כי</w:t>
                      </w:r>
                      <w:r w:rsidRPr="0001196B">
                        <w:rPr>
                          <w:rFonts w:cs="Tahoma"/>
                          <w:color w:val="0B5294"/>
                          <w:spacing w:val="-4"/>
                          <w:sz w:val="24"/>
                          <w:szCs w:val="24"/>
                          <w:rtl/>
                        </w:rPr>
                        <w:t xml:space="preserve"> </w:t>
                      </w:r>
                      <w:r w:rsidRPr="0001196B">
                        <w:rPr>
                          <w:rFonts w:cs="Tahoma" w:hint="eastAsia"/>
                          <w:color w:val="0B5294"/>
                          <w:spacing w:val="-4"/>
                          <w:sz w:val="24"/>
                          <w:szCs w:val="24"/>
                          <w:rtl/>
                        </w:rPr>
                        <w:t>המשגיח</w:t>
                      </w:r>
                      <w:r w:rsidRPr="0001196B">
                        <w:rPr>
                          <w:rFonts w:cs="Tahoma"/>
                          <w:color w:val="0B5294"/>
                          <w:spacing w:val="-4"/>
                          <w:sz w:val="24"/>
                          <w:szCs w:val="24"/>
                          <w:rtl/>
                        </w:rPr>
                        <w:t xml:space="preserve"> </w:t>
                      </w:r>
                      <w:r w:rsidRPr="0001196B">
                        <w:rPr>
                          <w:rFonts w:cs="Tahoma" w:hint="eastAsia"/>
                          <w:color w:val="0B5294"/>
                          <w:spacing w:val="-4"/>
                          <w:sz w:val="24"/>
                          <w:szCs w:val="24"/>
                          <w:rtl/>
                        </w:rPr>
                        <w:t>הוא</w:t>
                      </w:r>
                      <w:r w:rsidRPr="0001196B">
                        <w:rPr>
                          <w:rFonts w:cs="Tahoma"/>
                          <w:color w:val="0B5294"/>
                          <w:spacing w:val="-4"/>
                          <w:sz w:val="24"/>
                          <w:szCs w:val="24"/>
                          <w:rtl/>
                        </w:rPr>
                        <w:t xml:space="preserve"> </w:t>
                      </w:r>
                      <w:r w:rsidRPr="0001196B">
                        <w:rPr>
                          <w:rFonts w:cs="Tahoma" w:hint="eastAsia"/>
                          <w:color w:val="0B5294"/>
                          <w:spacing w:val="-4"/>
                          <w:sz w:val="24"/>
                          <w:szCs w:val="24"/>
                          <w:rtl/>
                        </w:rPr>
                        <w:t>בעל</w:t>
                      </w:r>
                      <w:r w:rsidRPr="0001196B">
                        <w:rPr>
                          <w:rFonts w:cs="Tahoma"/>
                          <w:color w:val="0B5294"/>
                          <w:spacing w:val="-4"/>
                          <w:sz w:val="24"/>
                          <w:szCs w:val="24"/>
                          <w:rtl/>
                        </w:rPr>
                        <w:t xml:space="preserve"> </w:t>
                      </w:r>
                      <w:r w:rsidRPr="0001196B">
                        <w:rPr>
                          <w:rFonts w:cs="Tahoma" w:hint="eastAsia"/>
                          <w:color w:val="0B5294"/>
                          <w:spacing w:val="-4"/>
                          <w:sz w:val="24"/>
                          <w:szCs w:val="24"/>
                          <w:rtl/>
                        </w:rPr>
                        <w:t>הידע</w:t>
                      </w:r>
                      <w:r w:rsidRPr="0001196B">
                        <w:rPr>
                          <w:rFonts w:cs="Tahoma"/>
                          <w:color w:val="0B5294"/>
                          <w:spacing w:val="-4"/>
                          <w:sz w:val="24"/>
                          <w:szCs w:val="24"/>
                          <w:rtl/>
                        </w:rPr>
                        <w:t xml:space="preserve"> </w:t>
                      </w:r>
                      <w:r w:rsidRPr="0001196B">
                        <w:rPr>
                          <w:rFonts w:cs="Tahoma" w:hint="eastAsia"/>
                          <w:color w:val="0B5294"/>
                          <w:spacing w:val="-4"/>
                          <w:sz w:val="24"/>
                          <w:szCs w:val="24"/>
                          <w:rtl/>
                        </w:rPr>
                        <w:t>המקצועי</w:t>
                      </w:r>
                      <w:r w:rsidRPr="0001196B">
                        <w:rPr>
                          <w:rFonts w:cs="Tahoma"/>
                          <w:color w:val="0B5294"/>
                          <w:spacing w:val="-4"/>
                          <w:sz w:val="24"/>
                          <w:szCs w:val="24"/>
                          <w:rtl/>
                        </w:rPr>
                        <w:t xml:space="preserve"> </w:t>
                      </w:r>
                      <w:r w:rsidRPr="0001196B">
                        <w:rPr>
                          <w:rFonts w:cs="Tahoma" w:hint="eastAsia"/>
                          <w:color w:val="0B5294"/>
                          <w:spacing w:val="-4"/>
                          <w:sz w:val="24"/>
                          <w:szCs w:val="24"/>
                          <w:rtl/>
                        </w:rPr>
                        <w:t>הנדרש</w:t>
                      </w:r>
                      <w:r w:rsidRPr="0001196B">
                        <w:rPr>
                          <w:rFonts w:cs="Tahoma"/>
                          <w:color w:val="0B5294"/>
                          <w:spacing w:val="-4"/>
                          <w:sz w:val="24"/>
                          <w:szCs w:val="24"/>
                          <w:rtl/>
                        </w:rPr>
                        <w:t xml:space="preserve">, </w:t>
                      </w:r>
                      <w:r w:rsidRPr="0001196B">
                        <w:rPr>
                          <w:rFonts w:cs="Tahoma" w:hint="eastAsia"/>
                          <w:color w:val="0B5294"/>
                          <w:spacing w:val="-4"/>
                          <w:sz w:val="24"/>
                          <w:szCs w:val="24"/>
                          <w:rtl/>
                        </w:rPr>
                        <w:t>כפי</w:t>
                      </w:r>
                      <w:r w:rsidRPr="0001196B">
                        <w:rPr>
                          <w:rFonts w:cs="Tahoma"/>
                          <w:color w:val="0B5294"/>
                          <w:spacing w:val="-4"/>
                          <w:sz w:val="24"/>
                          <w:szCs w:val="24"/>
                          <w:rtl/>
                        </w:rPr>
                        <w:t xml:space="preserve"> </w:t>
                      </w:r>
                      <w:r w:rsidRPr="0001196B">
                        <w:rPr>
                          <w:rFonts w:cs="Tahoma" w:hint="eastAsia"/>
                          <w:color w:val="0B5294"/>
                          <w:spacing w:val="-4"/>
                          <w:sz w:val="24"/>
                          <w:szCs w:val="24"/>
                          <w:rtl/>
                        </w:rPr>
                        <w:t>שהרבנות</w:t>
                      </w:r>
                      <w:r w:rsidRPr="0001196B">
                        <w:rPr>
                          <w:rFonts w:cs="Tahoma"/>
                          <w:color w:val="0B5294"/>
                          <w:spacing w:val="-4"/>
                          <w:sz w:val="24"/>
                          <w:szCs w:val="24"/>
                          <w:rtl/>
                        </w:rPr>
                        <w:t xml:space="preserve"> </w:t>
                      </w:r>
                      <w:r w:rsidRPr="0001196B">
                        <w:rPr>
                          <w:rFonts w:cs="Tahoma" w:hint="eastAsia"/>
                          <w:color w:val="0B5294"/>
                          <w:spacing w:val="-4"/>
                          <w:sz w:val="24"/>
                          <w:szCs w:val="24"/>
                          <w:rtl/>
                        </w:rPr>
                        <w:t>הגדירה</w:t>
                      </w:r>
                      <w:r w:rsidRPr="0001196B">
                        <w:rPr>
                          <w:rFonts w:cs="Tahoma"/>
                          <w:color w:val="0B5294"/>
                          <w:spacing w:val="-4"/>
                          <w:sz w:val="24"/>
                          <w:szCs w:val="24"/>
                          <w:rtl/>
                        </w:rPr>
                        <w:t xml:space="preserve"> </w:t>
                      </w:r>
                      <w:r w:rsidRPr="0001196B">
                        <w:rPr>
                          <w:rFonts w:cs="Tahoma" w:hint="eastAsia"/>
                          <w:color w:val="0B5294"/>
                          <w:spacing w:val="-4"/>
                          <w:sz w:val="24"/>
                          <w:szCs w:val="24"/>
                          <w:rtl/>
                        </w:rPr>
                        <w:t>ובד</w:t>
                      </w:r>
                      <w:r w:rsidR="00F32A70">
                        <w:rPr>
                          <w:rFonts w:cs="Tahoma" w:hint="cs"/>
                          <w:color w:val="0B5294"/>
                          <w:spacing w:val="-4"/>
                          <w:sz w:val="24"/>
                          <w:szCs w:val="24"/>
                          <w:rtl/>
                        </w:rPr>
                        <w:t>קה</w:t>
                      </w:r>
                    </w:p>
                    <w:p w:rsidR="00D007E4" w:rsidRPr="00373C5D" w:rsidP="0001196B">
                      <w:pPr>
                        <w:spacing w:before="120" w:after="0" w:line="240" w:lineRule="atLeast"/>
                        <w:rPr>
                          <w:rFonts w:cs="Tahoma"/>
                          <w:b/>
                          <w:bCs/>
                          <w:color w:val="0B5294"/>
                          <w:sz w:val="48"/>
                          <w:szCs w:val="48"/>
                          <w:rtl/>
                        </w:rPr>
                      </w:pPr>
                      <w:drawing>
                        <wp:inline distT="0" distB="0" distL="0" distR="0">
                          <wp:extent cx="288000" cy="31337"/>
                          <wp:effectExtent l="0" t="0" r="0" b="6985"/>
                          <wp:docPr id="6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36192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F67971">
      <w:pPr>
        <w:spacing w:before="180" w:line="240" w:lineRule="exact"/>
        <w:ind w:right="2268"/>
        <w:jc w:val="both"/>
        <w:rPr>
          <w:rFonts w:ascii="Tahoma" w:hAnsi="Tahoma" w:cs="Tahoma"/>
          <w:b/>
          <w:sz w:val="17"/>
          <w:szCs w:val="17"/>
          <w:rtl/>
        </w:rPr>
      </w:pPr>
      <w:r w:rsidRPr="00B737AC">
        <w:rPr>
          <w:rFonts w:ascii="Tahoma" w:hAnsi="Tahoma" w:cs="Tahoma" w:hint="cs"/>
          <w:sz w:val="17"/>
          <w:szCs w:val="17"/>
          <w:rtl/>
        </w:rPr>
        <w:t>להלן</w:t>
      </w:r>
      <w:r w:rsidRPr="00B737AC">
        <w:rPr>
          <w:rFonts w:ascii="Tahoma" w:hAnsi="Tahoma" w:cs="Tahoma"/>
          <w:sz w:val="17"/>
          <w:szCs w:val="17"/>
          <w:rtl/>
        </w:rPr>
        <w:t xml:space="preserve"> בתרשים </w:t>
      </w:r>
      <w:r w:rsidRPr="00B737AC">
        <w:rPr>
          <w:rFonts w:ascii="Tahoma" w:hAnsi="Tahoma" w:cs="Tahoma" w:hint="cs"/>
          <w:sz w:val="17"/>
          <w:szCs w:val="17"/>
          <w:rtl/>
        </w:rPr>
        <w:t>1</w:t>
      </w:r>
      <w:r w:rsidRPr="00B737AC">
        <w:rPr>
          <w:rFonts w:ascii="Tahoma" w:hAnsi="Tahoma" w:cs="Tahoma"/>
          <w:sz w:val="17"/>
          <w:szCs w:val="17"/>
          <w:rtl/>
        </w:rPr>
        <w:t xml:space="preserve"> </w:t>
      </w:r>
      <w:r w:rsidRPr="00B737AC">
        <w:rPr>
          <w:rFonts w:ascii="Tahoma" w:hAnsi="Tahoma" w:cs="Tahoma" w:hint="cs"/>
          <w:sz w:val="17"/>
          <w:szCs w:val="17"/>
          <w:rtl/>
        </w:rPr>
        <w:t>התפלגות</w:t>
      </w:r>
      <w:r w:rsidRPr="00B737AC">
        <w:rPr>
          <w:rFonts w:ascii="Tahoma" w:hAnsi="Tahoma" w:cs="Tahoma"/>
          <w:sz w:val="17"/>
          <w:szCs w:val="17"/>
          <w:rtl/>
        </w:rPr>
        <w:t xml:space="preserve"> </w:t>
      </w:r>
      <w:r w:rsidRPr="00B737AC">
        <w:rPr>
          <w:rFonts w:ascii="Tahoma" w:hAnsi="Tahoma" w:cs="Tahoma" w:hint="cs"/>
          <w:sz w:val="17"/>
          <w:szCs w:val="17"/>
          <w:rtl/>
        </w:rPr>
        <w:t>המועצות</w:t>
      </w:r>
      <w:r w:rsidRPr="00B737AC">
        <w:rPr>
          <w:rFonts w:ascii="Tahoma" w:hAnsi="Tahoma" w:cs="Tahoma"/>
          <w:sz w:val="17"/>
          <w:szCs w:val="17"/>
          <w:rtl/>
        </w:rPr>
        <w:t xml:space="preserve"> הדתיות לפי שיעור </w:t>
      </w:r>
      <w:r w:rsidRPr="00B737AC">
        <w:rPr>
          <w:rFonts w:ascii="Tahoma" w:hAnsi="Tahoma" w:cs="Tahoma" w:hint="cs"/>
          <w:sz w:val="17"/>
          <w:szCs w:val="17"/>
          <w:rtl/>
        </w:rPr>
        <w:t>המשגיחים</w:t>
      </w:r>
      <w:r w:rsidRPr="00B737AC">
        <w:rPr>
          <w:rFonts w:ascii="Tahoma" w:hAnsi="Tahoma" w:cs="Tahoma"/>
          <w:sz w:val="17"/>
          <w:szCs w:val="17"/>
          <w:rtl/>
        </w:rPr>
        <w:t xml:space="preserve"> המוסמכים אצלן</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sz w:val="17"/>
          <w:szCs w:val="17"/>
          <w:rtl/>
        </w:rPr>
      </w:pPr>
    </w:p>
    <w:p w:rsidR="006A0E07" w:rsidRPr="00494C0D" w:rsidP="0001196B">
      <w:pPr>
        <w:pStyle w:val="tab-name"/>
        <w:rPr>
          <w:b/>
          <w:bCs/>
          <w:rtl/>
        </w:rPr>
      </w:pPr>
      <w:r w:rsidRPr="0012789B">
        <w:rPr>
          <w:noProof/>
          <w:sz w:val="17"/>
          <w:szCs w:val="17"/>
          <w:rtl/>
        </w:rPr>
        <mc:AlternateContent>
          <mc:Choice Requires="wps">
            <w:drawing>
              <wp:anchor distT="0" distB="0" distL="114300" distR="114300" simplePos="0" relativeHeight="251693056" behindDoc="1" locked="0" layoutInCell="1" allowOverlap="1">
                <wp:simplePos x="0" y="0"/>
                <wp:positionH relativeFrom="margin">
                  <wp:posOffset>-431800</wp:posOffset>
                </wp:positionH>
                <wp:positionV relativeFrom="margin">
                  <wp:align>top</wp:align>
                </wp:positionV>
                <wp:extent cx="1620000" cy="5499100"/>
                <wp:effectExtent l="0" t="0" r="0" b="6350"/>
                <wp:wrapNone/>
                <wp:docPr id="63"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499100"/>
                        </a:xfrm>
                        <a:prstGeom prst="rect">
                          <a:avLst/>
                        </a:prstGeom>
                        <a:noFill/>
                        <a:ln w="9525">
                          <a:noFill/>
                          <a:miter lim="800000"/>
                          <a:headEnd/>
                          <a:tailEnd/>
                        </a:ln>
                      </wps:spPr>
                      <wps:txbx>
                        <w:txbxContent>
                          <w:p w:rsidR="00D007E4" w:rsidRPr="00373C5D" w:rsidP="00C9215E">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4514144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099280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C9215E">
                            <w:pPr>
                              <w:spacing w:after="0" w:line="240" w:lineRule="auto"/>
                              <w:rPr>
                                <w:color w:val="0B5294"/>
                                <w:spacing w:val="-4"/>
                                <w:sz w:val="24"/>
                                <w:szCs w:val="24"/>
                                <w:rtl/>
                                <w:cs/>
                              </w:rPr>
                            </w:pPr>
                            <w:r w:rsidRPr="00C9215E">
                              <w:rPr>
                                <w:rFonts w:cs="Tahoma" w:hint="eastAsia"/>
                                <w:color w:val="0B5294"/>
                                <w:spacing w:val="-4"/>
                                <w:sz w:val="24"/>
                                <w:szCs w:val="24"/>
                                <w:rtl/>
                              </w:rPr>
                              <w:t>לפי</w:t>
                            </w:r>
                            <w:r w:rsidRPr="00C9215E">
                              <w:rPr>
                                <w:rFonts w:cs="Tahoma"/>
                                <w:color w:val="0B5294"/>
                                <w:spacing w:val="-4"/>
                                <w:sz w:val="24"/>
                                <w:szCs w:val="24"/>
                                <w:rtl/>
                              </w:rPr>
                              <w:t xml:space="preserve"> </w:t>
                            </w:r>
                            <w:r w:rsidRPr="00C9215E">
                              <w:rPr>
                                <w:rFonts w:cs="Tahoma" w:hint="eastAsia"/>
                                <w:color w:val="0B5294"/>
                                <w:spacing w:val="-4"/>
                                <w:sz w:val="24"/>
                                <w:szCs w:val="24"/>
                                <w:rtl/>
                              </w:rPr>
                              <w:t>נתונים</w:t>
                            </w:r>
                            <w:r w:rsidRPr="00C9215E">
                              <w:rPr>
                                <w:rFonts w:cs="Tahoma"/>
                                <w:color w:val="0B5294"/>
                                <w:spacing w:val="-4"/>
                                <w:sz w:val="24"/>
                                <w:szCs w:val="24"/>
                                <w:rtl/>
                              </w:rPr>
                              <w:t xml:space="preserve"> </w:t>
                            </w:r>
                            <w:r w:rsidRPr="00C9215E">
                              <w:rPr>
                                <w:rFonts w:cs="Tahoma" w:hint="eastAsia"/>
                                <w:color w:val="0B5294"/>
                                <w:spacing w:val="-4"/>
                                <w:sz w:val="24"/>
                                <w:szCs w:val="24"/>
                                <w:rtl/>
                              </w:rPr>
                              <w:t>שמסרה</w:t>
                            </w:r>
                            <w:r w:rsidRPr="00C9215E">
                              <w:rPr>
                                <w:rFonts w:cs="Tahoma"/>
                                <w:color w:val="0B5294"/>
                                <w:spacing w:val="-4"/>
                                <w:sz w:val="24"/>
                                <w:szCs w:val="24"/>
                                <w:rtl/>
                              </w:rPr>
                              <w:t xml:space="preserve"> </w:t>
                            </w:r>
                            <w:r w:rsidRPr="00C9215E">
                              <w:rPr>
                                <w:rFonts w:cs="Tahoma" w:hint="eastAsia"/>
                                <w:color w:val="0B5294"/>
                                <w:spacing w:val="-4"/>
                                <w:sz w:val="24"/>
                                <w:szCs w:val="24"/>
                                <w:rtl/>
                              </w:rPr>
                              <w:t>המועצה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ירושלים</w:t>
                            </w:r>
                            <w:r w:rsidRPr="00C9215E">
                              <w:rPr>
                                <w:rFonts w:cs="Tahoma"/>
                                <w:color w:val="0B5294"/>
                                <w:spacing w:val="-4"/>
                                <w:sz w:val="24"/>
                                <w:szCs w:val="24"/>
                                <w:rtl/>
                              </w:rPr>
                              <w:t xml:space="preserve">, </w:t>
                            </w:r>
                            <w:r w:rsidRPr="00C9215E">
                              <w:rPr>
                                <w:rFonts w:cs="Tahoma" w:hint="eastAsia"/>
                                <w:color w:val="0B5294"/>
                                <w:spacing w:val="-4"/>
                                <w:sz w:val="24"/>
                                <w:szCs w:val="24"/>
                                <w:rtl/>
                              </w:rPr>
                              <w:t>רק</w:t>
                            </w:r>
                            <w:r w:rsidRPr="00C9215E">
                              <w:rPr>
                                <w:rFonts w:cs="Tahoma"/>
                                <w:color w:val="0B5294"/>
                                <w:spacing w:val="-4"/>
                                <w:sz w:val="24"/>
                                <w:szCs w:val="24"/>
                                <w:rtl/>
                              </w:rPr>
                              <w:t xml:space="preserve"> 112 </w:t>
                            </w:r>
                            <w:r w:rsidRPr="00C9215E">
                              <w:rPr>
                                <w:rFonts w:cs="Tahoma" w:hint="eastAsia"/>
                                <w:color w:val="0B5294"/>
                                <w:spacing w:val="-4"/>
                                <w:sz w:val="24"/>
                                <w:szCs w:val="24"/>
                                <w:rtl/>
                              </w:rPr>
                              <w:t>מתוך</w:t>
                            </w:r>
                            <w:r w:rsidRPr="00C9215E">
                              <w:rPr>
                                <w:rFonts w:cs="Tahoma"/>
                                <w:color w:val="0B5294"/>
                                <w:spacing w:val="-4"/>
                                <w:sz w:val="24"/>
                                <w:szCs w:val="24"/>
                                <w:rtl/>
                              </w:rPr>
                              <w:t xml:space="preserve"> 412 </w:t>
                            </w:r>
                            <w:r w:rsidRPr="00C9215E">
                              <w:rPr>
                                <w:rFonts w:cs="Tahoma" w:hint="eastAsia"/>
                                <w:color w:val="0B5294"/>
                                <w:spacing w:val="-4"/>
                                <w:sz w:val="24"/>
                                <w:szCs w:val="24"/>
                                <w:rtl/>
                              </w:rPr>
                              <w:t>המשגיחים</w:t>
                            </w:r>
                            <w:r w:rsidRPr="00C9215E">
                              <w:rPr>
                                <w:rFonts w:cs="Tahoma"/>
                                <w:color w:val="0B5294"/>
                                <w:spacing w:val="-4"/>
                                <w:sz w:val="24"/>
                                <w:szCs w:val="24"/>
                                <w:rtl/>
                              </w:rPr>
                              <w:t xml:space="preserve"> (</w:t>
                            </w:r>
                            <w:r w:rsidRPr="00C9215E">
                              <w:rPr>
                                <w:rFonts w:cs="Tahoma" w:hint="eastAsia"/>
                                <w:color w:val="0B5294"/>
                                <w:spacing w:val="-4"/>
                                <w:sz w:val="24"/>
                                <w:szCs w:val="24"/>
                                <w:rtl/>
                              </w:rPr>
                              <w:t>כ</w:t>
                            </w:r>
                            <w:r w:rsidRPr="00C9215E">
                              <w:rPr>
                                <w:rFonts w:cs="Tahoma"/>
                                <w:color w:val="0B5294"/>
                                <w:spacing w:val="-4"/>
                                <w:sz w:val="24"/>
                                <w:szCs w:val="24"/>
                                <w:rtl/>
                              </w:rPr>
                              <w:t xml:space="preserve">-27%) </w:t>
                            </w:r>
                            <w:r w:rsidRPr="00C9215E">
                              <w:rPr>
                                <w:rFonts w:cs="Tahoma" w:hint="eastAsia"/>
                                <w:color w:val="0B5294"/>
                                <w:spacing w:val="-4"/>
                                <w:sz w:val="24"/>
                                <w:szCs w:val="24"/>
                                <w:rtl/>
                              </w:rPr>
                              <w:t>הם</w:t>
                            </w:r>
                            <w:r w:rsidRPr="00C9215E">
                              <w:rPr>
                                <w:rFonts w:cs="Tahoma"/>
                                <w:color w:val="0B5294"/>
                                <w:spacing w:val="-4"/>
                                <w:sz w:val="24"/>
                                <w:szCs w:val="24"/>
                                <w:rtl/>
                              </w:rPr>
                              <w:t xml:space="preserve"> </w:t>
                            </w:r>
                            <w:r w:rsidRPr="00C9215E">
                              <w:rPr>
                                <w:rFonts w:cs="Tahoma" w:hint="eastAsia"/>
                                <w:color w:val="0B5294"/>
                                <w:spacing w:val="-4"/>
                                <w:sz w:val="24"/>
                                <w:szCs w:val="24"/>
                                <w:rtl/>
                              </w:rPr>
                              <w:t>משגיחים</w:t>
                            </w:r>
                            <w:r w:rsidRPr="00C9215E">
                              <w:rPr>
                                <w:rFonts w:cs="Tahoma"/>
                                <w:color w:val="0B5294"/>
                                <w:spacing w:val="-4"/>
                                <w:sz w:val="24"/>
                                <w:szCs w:val="24"/>
                                <w:rtl/>
                              </w:rPr>
                              <w:t xml:space="preserve"> </w:t>
                            </w:r>
                            <w:r w:rsidRPr="00C9215E">
                              <w:rPr>
                                <w:rFonts w:cs="Tahoma" w:hint="eastAsia"/>
                                <w:color w:val="0B5294"/>
                                <w:spacing w:val="-4"/>
                                <w:sz w:val="24"/>
                                <w:szCs w:val="24"/>
                                <w:rtl/>
                              </w:rPr>
                              <w:t>מוסמכים</w:t>
                            </w:r>
                            <w:r w:rsidRPr="00C9215E">
                              <w:rPr>
                                <w:rFonts w:cs="Tahoma"/>
                                <w:color w:val="0B5294"/>
                                <w:spacing w:val="-4"/>
                                <w:sz w:val="24"/>
                                <w:szCs w:val="24"/>
                                <w:rtl/>
                              </w:rPr>
                              <w:t xml:space="preserve">. </w:t>
                            </w:r>
                            <w:r w:rsidRPr="00C9215E">
                              <w:rPr>
                                <w:rFonts w:cs="Tahoma" w:hint="eastAsia"/>
                                <w:color w:val="0B5294"/>
                                <w:spacing w:val="-4"/>
                                <w:sz w:val="24"/>
                                <w:szCs w:val="24"/>
                                <w:rtl/>
                              </w:rPr>
                              <w:t>אולם</w:t>
                            </w:r>
                            <w:r w:rsidRPr="00C9215E">
                              <w:rPr>
                                <w:rFonts w:cs="Tahoma"/>
                                <w:color w:val="0B5294"/>
                                <w:spacing w:val="-4"/>
                                <w:sz w:val="24"/>
                                <w:szCs w:val="24"/>
                                <w:rtl/>
                              </w:rPr>
                              <w:t xml:space="preserve"> </w:t>
                            </w:r>
                            <w:r w:rsidRPr="00C9215E">
                              <w:rPr>
                                <w:rFonts w:cs="Tahoma" w:hint="eastAsia"/>
                                <w:color w:val="0B5294"/>
                                <w:spacing w:val="-4"/>
                                <w:sz w:val="24"/>
                                <w:szCs w:val="24"/>
                                <w:rtl/>
                              </w:rPr>
                              <w:t>בבדיקת</w:t>
                            </w:r>
                            <w:r w:rsidRPr="00C9215E">
                              <w:rPr>
                                <w:rFonts w:cs="Tahoma"/>
                                <w:color w:val="0B5294"/>
                                <w:spacing w:val="-4"/>
                                <w:sz w:val="24"/>
                                <w:szCs w:val="24"/>
                                <w:rtl/>
                              </w:rPr>
                              <w:t xml:space="preserve"> </w:t>
                            </w:r>
                            <w:r w:rsidRPr="00C9215E">
                              <w:rPr>
                                <w:rFonts w:cs="Tahoma" w:hint="eastAsia"/>
                                <w:color w:val="0B5294"/>
                                <w:spacing w:val="-4"/>
                                <w:sz w:val="24"/>
                                <w:szCs w:val="24"/>
                                <w:rtl/>
                              </w:rPr>
                              <w:t>נתוני</w:t>
                            </w:r>
                            <w:r w:rsidRPr="00C9215E">
                              <w:rPr>
                                <w:rFonts w:cs="Tahoma"/>
                                <w:color w:val="0B5294"/>
                                <w:spacing w:val="-4"/>
                                <w:sz w:val="24"/>
                                <w:szCs w:val="24"/>
                                <w:rtl/>
                              </w:rPr>
                              <w:t xml:space="preserve"> </w:t>
                            </w:r>
                            <w:r w:rsidRPr="00C9215E">
                              <w:rPr>
                                <w:rFonts w:cs="Tahoma" w:hint="eastAsia"/>
                                <w:color w:val="0B5294"/>
                                <w:spacing w:val="-4"/>
                                <w:sz w:val="24"/>
                                <w:szCs w:val="24"/>
                                <w:rtl/>
                              </w:rPr>
                              <w:t>מחלקת</w:t>
                            </w:r>
                            <w:r w:rsidRPr="00C9215E">
                              <w:rPr>
                                <w:rFonts w:cs="Tahoma"/>
                                <w:color w:val="0B5294"/>
                                <w:spacing w:val="-4"/>
                                <w:sz w:val="24"/>
                                <w:szCs w:val="24"/>
                                <w:rtl/>
                              </w:rPr>
                              <w:t xml:space="preserve"> </w:t>
                            </w:r>
                            <w:r w:rsidRPr="00C9215E">
                              <w:rPr>
                                <w:rFonts w:cs="Tahoma" w:hint="eastAsia"/>
                                <w:color w:val="0B5294"/>
                                <w:spacing w:val="-4"/>
                                <w:sz w:val="24"/>
                                <w:szCs w:val="24"/>
                                <w:rtl/>
                              </w:rPr>
                              <w:t>הבחינות</w:t>
                            </w:r>
                            <w:r w:rsidRPr="00C9215E">
                              <w:rPr>
                                <w:rFonts w:cs="Tahoma"/>
                                <w:color w:val="0B5294"/>
                                <w:spacing w:val="-4"/>
                                <w:sz w:val="24"/>
                                <w:szCs w:val="24"/>
                                <w:rtl/>
                              </w:rPr>
                              <w:t xml:space="preserve"> </w:t>
                            </w:r>
                            <w:r w:rsidRPr="00C9215E">
                              <w:rPr>
                                <w:rFonts w:cs="Tahoma" w:hint="eastAsia"/>
                                <w:color w:val="0B5294"/>
                                <w:spacing w:val="-4"/>
                                <w:sz w:val="24"/>
                                <w:szCs w:val="24"/>
                                <w:rtl/>
                              </w:rPr>
                              <w:t>עלה</w:t>
                            </w:r>
                            <w:r w:rsidRPr="00C9215E">
                              <w:rPr>
                                <w:rFonts w:cs="Tahoma"/>
                                <w:color w:val="0B5294"/>
                                <w:spacing w:val="-4"/>
                                <w:sz w:val="24"/>
                                <w:szCs w:val="24"/>
                                <w:rtl/>
                              </w:rPr>
                              <w:t xml:space="preserve"> </w:t>
                            </w:r>
                            <w:r w:rsidRPr="00C9215E">
                              <w:rPr>
                                <w:rFonts w:cs="Tahoma" w:hint="eastAsia"/>
                                <w:color w:val="0B5294"/>
                                <w:spacing w:val="-4"/>
                                <w:sz w:val="24"/>
                                <w:szCs w:val="24"/>
                                <w:rtl/>
                              </w:rPr>
                              <w:t>כי</w:t>
                            </w:r>
                            <w:r w:rsidRPr="00C9215E">
                              <w:rPr>
                                <w:rFonts w:cs="Tahoma"/>
                                <w:color w:val="0B5294"/>
                                <w:spacing w:val="-4"/>
                                <w:sz w:val="24"/>
                                <w:szCs w:val="24"/>
                                <w:rtl/>
                              </w:rPr>
                              <w:t xml:space="preserve"> </w:t>
                            </w:r>
                            <w:r w:rsidRPr="00C9215E">
                              <w:rPr>
                                <w:rFonts w:cs="Tahoma" w:hint="eastAsia"/>
                                <w:color w:val="0B5294"/>
                                <w:spacing w:val="-4"/>
                                <w:sz w:val="24"/>
                                <w:szCs w:val="24"/>
                                <w:rtl/>
                              </w:rPr>
                              <w:t>רק</w:t>
                            </w:r>
                            <w:r w:rsidRPr="00C9215E">
                              <w:rPr>
                                <w:rFonts w:cs="Tahoma"/>
                                <w:color w:val="0B5294"/>
                                <w:spacing w:val="-4"/>
                                <w:sz w:val="24"/>
                                <w:szCs w:val="24"/>
                                <w:rtl/>
                              </w:rPr>
                              <w:t xml:space="preserve"> 70 </w:t>
                            </w:r>
                            <w:r w:rsidRPr="00C9215E">
                              <w:rPr>
                                <w:rFonts w:cs="Tahoma" w:hint="eastAsia"/>
                                <w:color w:val="0B5294"/>
                                <w:spacing w:val="-4"/>
                                <w:sz w:val="24"/>
                                <w:szCs w:val="24"/>
                                <w:rtl/>
                              </w:rPr>
                              <w:t>מתוך</w:t>
                            </w:r>
                            <w:r w:rsidRPr="00C9215E">
                              <w:rPr>
                                <w:rFonts w:cs="Tahoma"/>
                                <w:color w:val="0B5294"/>
                                <w:spacing w:val="-4"/>
                                <w:sz w:val="24"/>
                                <w:szCs w:val="24"/>
                                <w:rtl/>
                              </w:rPr>
                              <w:t xml:space="preserve"> 412 </w:t>
                            </w:r>
                            <w:r w:rsidRPr="00C9215E">
                              <w:rPr>
                                <w:rFonts w:cs="Tahoma" w:hint="eastAsia"/>
                                <w:color w:val="0B5294"/>
                                <w:spacing w:val="-4"/>
                                <w:sz w:val="24"/>
                                <w:szCs w:val="24"/>
                                <w:rtl/>
                              </w:rPr>
                              <w:t>המשגיחים</w:t>
                            </w:r>
                            <w:r w:rsidRPr="00C9215E">
                              <w:rPr>
                                <w:rFonts w:cs="Tahoma"/>
                                <w:color w:val="0B5294"/>
                                <w:spacing w:val="-4"/>
                                <w:sz w:val="24"/>
                                <w:szCs w:val="24"/>
                                <w:rtl/>
                              </w:rPr>
                              <w:t xml:space="preserve"> (17%) </w:t>
                            </w:r>
                            <w:r w:rsidRPr="00C9215E">
                              <w:rPr>
                                <w:rFonts w:cs="Tahoma" w:hint="eastAsia"/>
                                <w:color w:val="0B5294"/>
                                <w:spacing w:val="-4"/>
                                <w:sz w:val="24"/>
                                <w:szCs w:val="24"/>
                                <w:rtl/>
                              </w:rPr>
                              <w:t>הם</w:t>
                            </w:r>
                            <w:r w:rsidRPr="00C9215E">
                              <w:rPr>
                                <w:rFonts w:cs="Tahoma"/>
                                <w:color w:val="0B5294"/>
                                <w:spacing w:val="-4"/>
                                <w:sz w:val="24"/>
                                <w:szCs w:val="24"/>
                                <w:rtl/>
                              </w:rPr>
                              <w:t xml:space="preserve"> </w:t>
                            </w:r>
                            <w:r w:rsidRPr="00C9215E">
                              <w:rPr>
                                <w:rFonts w:cs="Tahoma" w:hint="eastAsia"/>
                                <w:color w:val="0B5294"/>
                                <w:spacing w:val="-4"/>
                                <w:sz w:val="24"/>
                                <w:szCs w:val="24"/>
                                <w:rtl/>
                              </w:rPr>
                              <w:t>אכן</w:t>
                            </w:r>
                            <w:r w:rsidRPr="00C9215E">
                              <w:rPr>
                                <w:rFonts w:cs="Tahoma"/>
                                <w:color w:val="0B5294"/>
                                <w:spacing w:val="-4"/>
                                <w:sz w:val="24"/>
                                <w:szCs w:val="24"/>
                                <w:rtl/>
                              </w:rPr>
                              <w:t xml:space="preserve"> </w:t>
                            </w:r>
                            <w:r w:rsidRPr="00C9215E">
                              <w:rPr>
                                <w:rFonts w:cs="Tahoma" w:hint="eastAsia"/>
                                <w:color w:val="0B5294"/>
                                <w:spacing w:val="-4"/>
                                <w:sz w:val="24"/>
                                <w:szCs w:val="24"/>
                                <w:rtl/>
                              </w:rPr>
                              <w:t>בעלי</w:t>
                            </w:r>
                            <w:r w:rsidRPr="00C9215E">
                              <w:rPr>
                                <w:rFonts w:cs="Tahoma"/>
                                <w:color w:val="0B5294"/>
                                <w:spacing w:val="-4"/>
                                <w:sz w:val="24"/>
                                <w:szCs w:val="24"/>
                                <w:rtl/>
                              </w:rPr>
                              <w:t xml:space="preserve"> </w:t>
                            </w:r>
                            <w:r w:rsidRPr="00C9215E">
                              <w:rPr>
                                <w:rFonts w:cs="Tahoma" w:hint="eastAsia"/>
                                <w:color w:val="0B5294"/>
                                <w:spacing w:val="-4"/>
                                <w:sz w:val="24"/>
                                <w:szCs w:val="24"/>
                                <w:rtl/>
                              </w:rPr>
                              <w:t>תעודת</w:t>
                            </w:r>
                            <w:r w:rsidRPr="00C9215E">
                              <w:rPr>
                                <w:rFonts w:cs="Tahoma"/>
                                <w:color w:val="0B5294"/>
                                <w:spacing w:val="-4"/>
                                <w:sz w:val="24"/>
                                <w:szCs w:val="24"/>
                                <w:rtl/>
                              </w:rPr>
                              <w:t xml:space="preserve"> </w:t>
                            </w:r>
                            <w:r w:rsidRPr="00C9215E">
                              <w:rPr>
                                <w:rFonts w:cs="Tahoma" w:hint="eastAsia"/>
                                <w:color w:val="0B5294"/>
                                <w:spacing w:val="-4"/>
                                <w:sz w:val="24"/>
                                <w:szCs w:val="24"/>
                                <w:rtl/>
                              </w:rPr>
                              <w:t>הסמכה</w:t>
                            </w:r>
                            <w:r w:rsidRPr="00C9215E">
                              <w:rPr>
                                <w:rFonts w:cs="Tahoma"/>
                                <w:color w:val="0B5294"/>
                                <w:spacing w:val="-4"/>
                                <w:sz w:val="24"/>
                                <w:szCs w:val="24"/>
                                <w:rtl/>
                              </w:rPr>
                              <w:t xml:space="preserve">;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תל</w:t>
                            </w:r>
                            <w:r w:rsidRPr="00C9215E">
                              <w:rPr>
                                <w:rFonts w:cs="Tahoma"/>
                                <w:color w:val="0B5294"/>
                                <w:spacing w:val="-4"/>
                                <w:sz w:val="24"/>
                                <w:szCs w:val="24"/>
                                <w:rtl/>
                              </w:rPr>
                              <w:t xml:space="preserve"> </w:t>
                            </w:r>
                            <w:r w:rsidRPr="00C9215E">
                              <w:rPr>
                                <w:rFonts w:cs="Tahoma" w:hint="eastAsia"/>
                                <w:color w:val="0B5294"/>
                                <w:spacing w:val="-4"/>
                                <w:sz w:val="24"/>
                                <w:szCs w:val="24"/>
                                <w:rtl/>
                              </w:rPr>
                              <w:t>אביב</w:t>
                            </w:r>
                            <w:r w:rsidRPr="00C9215E">
                              <w:rPr>
                                <w:rFonts w:cs="Tahoma"/>
                                <w:color w:val="0B5294"/>
                                <w:spacing w:val="-4"/>
                                <w:sz w:val="24"/>
                                <w:szCs w:val="24"/>
                                <w:rtl/>
                              </w:rPr>
                              <w:t>-</w:t>
                            </w:r>
                            <w:r w:rsidRPr="00C9215E">
                              <w:rPr>
                                <w:rFonts w:cs="Tahoma" w:hint="eastAsia"/>
                                <w:color w:val="0B5294"/>
                                <w:spacing w:val="-4"/>
                                <w:sz w:val="24"/>
                                <w:szCs w:val="24"/>
                                <w:rtl/>
                              </w:rPr>
                              <w:t>יפו</w:t>
                            </w:r>
                            <w:r w:rsidRPr="00C9215E">
                              <w:rPr>
                                <w:rFonts w:cs="Tahoma"/>
                                <w:color w:val="0B5294"/>
                                <w:spacing w:val="-4"/>
                                <w:sz w:val="24"/>
                                <w:szCs w:val="24"/>
                                <w:rtl/>
                              </w:rPr>
                              <w:t xml:space="preserve"> - 168 </w:t>
                            </w:r>
                            <w:r w:rsidRPr="00C9215E">
                              <w:rPr>
                                <w:rFonts w:cs="Tahoma" w:hint="eastAsia"/>
                                <w:color w:val="0B5294"/>
                                <w:spacing w:val="-4"/>
                                <w:sz w:val="24"/>
                                <w:szCs w:val="24"/>
                                <w:rtl/>
                              </w:rPr>
                              <w:t>מתוך</w:t>
                            </w:r>
                            <w:r w:rsidRPr="00C9215E">
                              <w:rPr>
                                <w:rFonts w:cs="Tahoma"/>
                                <w:color w:val="0B5294"/>
                                <w:spacing w:val="-4"/>
                                <w:sz w:val="24"/>
                                <w:szCs w:val="24"/>
                                <w:rtl/>
                              </w:rPr>
                              <w:t xml:space="preserve"> 292 </w:t>
                            </w:r>
                            <w:r>
                              <w:rPr>
                                <w:rFonts w:cs="Tahoma" w:hint="cs"/>
                                <w:color w:val="0B5294"/>
                                <w:spacing w:val="-4"/>
                                <w:sz w:val="24"/>
                                <w:szCs w:val="24"/>
                                <w:rtl/>
                              </w:rPr>
                              <w:br/>
                            </w:r>
                            <w:r w:rsidRPr="00C9215E">
                              <w:rPr>
                                <w:rFonts w:cs="Tahoma"/>
                                <w:color w:val="0B5294"/>
                                <w:spacing w:val="-4"/>
                                <w:sz w:val="24"/>
                                <w:szCs w:val="24"/>
                                <w:rtl/>
                              </w:rPr>
                              <w:t>(</w:t>
                            </w:r>
                            <w:r w:rsidRPr="00C9215E">
                              <w:rPr>
                                <w:rFonts w:cs="Tahoma" w:hint="eastAsia"/>
                                <w:color w:val="0B5294"/>
                                <w:spacing w:val="-4"/>
                                <w:sz w:val="24"/>
                                <w:szCs w:val="24"/>
                                <w:rtl/>
                              </w:rPr>
                              <w:t>כ</w:t>
                            </w:r>
                            <w:r w:rsidRPr="00C9215E">
                              <w:rPr>
                                <w:rFonts w:cs="Tahoma"/>
                                <w:color w:val="0B5294"/>
                                <w:spacing w:val="-4"/>
                                <w:sz w:val="24"/>
                                <w:szCs w:val="24"/>
                                <w:rtl/>
                              </w:rPr>
                              <w:t xml:space="preserve">-58%);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אשדוד</w:t>
                            </w:r>
                            <w:r w:rsidRPr="00C9215E">
                              <w:rPr>
                                <w:rFonts w:cs="Tahoma"/>
                                <w:color w:val="0B5294"/>
                                <w:spacing w:val="-4"/>
                                <w:sz w:val="24"/>
                                <w:szCs w:val="24"/>
                                <w:rtl/>
                              </w:rPr>
                              <w:t xml:space="preserve"> - 51 </w:t>
                            </w:r>
                            <w:r w:rsidRPr="00C9215E">
                              <w:rPr>
                                <w:rFonts w:cs="Tahoma" w:hint="eastAsia"/>
                                <w:color w:val="0B5294"/>
                                <w:spacing w:val="-4"/>
                                <w:sz w:val="24"/>
                                <w:szCs w:val="24"/>
                                <w:rtl/>
                              </w:rPr>
                              <w:t>מתוך</w:t>
                            </w:r>
                            <w:r w:rsidRPr="00C9215E">
                              <w:rPr>
                                <w:rFonts w:cs="Tahoma"/>
                                <w:color w:val="0B5294"/>
                                <w:spacing w:val="-4"/>
                                <w:sz w:val="24"/>
                                <w:szCs w:val="24"/>
                                <w:rtl/>
                              </w:rPr>
                              <w:t xml:space="preserve"> 80 (</w:t>
                            </w:r>
                            <w:r w:rsidRPr="00C9215E">
                              <w:rPr>
                                <w:rFonts w:cs="Tahoma" w:hint="eastAsia"/>
                                <w:color w:val="0B5294"/>
                                <w:spacing w:val="-4"/>
                                <w:sz w:val="24"/>
                                <w:szCs w:val="24"/>
                                <w:rtl/>
                              </w:rPr>
                              <w:t>כ</w:t>
                            </w:r>
                            <w:r w:rsidRPr="00C9215E">
                              <w:rPr>
                                <w:rFonts w:cs="Tahoma"/>
                                <w:color w:val="0B5294"/>
                                <w:spacing w:val="-4"/>
                                <w:sz w:val="24"/>
                                <w:szCs w:val="24"/>
                                <w:rtl/>
                              </w:rPr>
                              <w:t xml:space="preserve">-64%);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חיפה</w:t>
                            </w:r>
                            <w:r w:rsidRPr="00C9215E">
                              <w:rPr>
                                <w:rFonts w:cs="Tahoma"/>
                                <w:color w:val="0B5294"/>
                                <w:spacing w:val="-4"/>
                                <w:sz w:val="24"/>
                                <w:szCs w:val="24"/>
                                <w:rtl/>
                              </w:rPr>
                              <w:t xml:space="preserve"> - 78 </w:t>
                            </w:r>
                            <w:r w:rsidRPr="00C9215E">
                              <w:rPr>
                                <w:rFonts w:cs="Tahoma" w:hint="eastAsia"/>
                                <w:color w:val="0B5294"/>
                                <w:spacing w:val="-4"/>
                                <w:sz w:val="24"/>
                                <w:szCs w:val="24"/>
                                <w:rtl/>
                              </w:rPr>
                              <w:t>מתוך</w:t>
                            </w:r>
                            <w:r w:rsidRPr="00C9215E">
                              <w:rPr>
                                <w:rFonts w:cs="Tahoma"/>
                                <w:color w:val="0B5294"/>
                                <w:spacing w:val="-4"/>
                                <w:sz w:val="24"/>
                                <w:szCs w:val="24"/>
                                <w:rtl/>
                              </w:rPr>
                              <w:t xml:space="preserve"> 223 (35%);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נתניה</w:t>
                            </w:r>
                            <w:r w:rsidRPr="00C9215E">
                              <w:rPr>
                                <w:rFonts w:cs="Tahoma"/>
                                <w:color w:val="0B5294"/>
                                <w:spacing w:val="-4"/>
                                <w:sz w:val="24"/>
                                <w:szCs w:val="24"/>
                                <w:rtl/>
                              </w:rPr>
                              <w:t xml:space="preserve"> - 17 </w:t>
                            </w:r>
                            <w:r w:rsidRPr="00C9215E">
                              <w:rPr>
                                <w:rFonts w:cs="Tahoma" w:hint="eastAsia"/>
                                <w:color w:val="0B5294"/>
                                <w:spacing w:val="-4"/>
                                <w:sz w:val="24"/>
                                <w:szCs w:val="24"/>
                                <w:rtl/>
                              </w:rPr>
                              <w:t>מתוך</w:t>
                            </w:r>
                            <w:r w:rsidRPr="00C9215E">
                              <w:rPr>
                                <w:rFonts w:cs="Tahoma"/>
                                <w:color w:val="0B5294"/>
                                <w:spacing w:val="-4"/>
                                <w:sz w:val="24"/>
                                <w:szCs w:val="24"/>
                                <w:rtl/>
                              </w:rPr>
                              <w:t xml:space="preserve"> 177 (</w:t>
                            </w:r>
                            <w:r w:rsidRPr="00C9215E">
                              <w:rPr>
                                <w:rFonts w:cs="Tahoma" w:hint="eastAsia"/>
                                <w:color w:val="0B5294"/>
                                <w:spacing w:val="-4"/>
                                <w:sz w:val="24"/>
                                <w:szCs w:val="24"/>
                                <w:rtl/>
                              </w:rPr>
                              <w:t>כ</w:t>
                            </w:r>
                            <w:r w:rsidRPr="00C9215E">
                              <w:rPr>
                                <w:rFonts w:cs="Tahoma"/>
                                <w:color w:val="0B5294"/>
                                <w:spacing w:val="-4"/>
                                <w:sz w:val="24"/>
                                <w:szCs w:val="24"/>
                                <w:rtl/>
                              </w:rPr>
                              <w:t xml:space="preserve">-10%); </w:t>
                            </w:r>
                            <w:r w:rsidRPr="00C9215E">
                              <w:rPr>
                                <w:rFonts w:cs="Tahoma" w:hint="eastAsia"/>
                                <w:color w:val="0B5294"/>
                                <w:spacing w:val="-4"/>
                                <w:sz w:val="24"/>
                                <w:szCs w:val="24"/>
                                <w:rtl/>
                              </w:rPr>
                              <w:t>ובמועצה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רחובות</w:t>
                            </w:r>
                            <w:r w:rsidRPr="00C9215E">
                              <w:rPr>
                                <w:rFonts w:cs="Tahoma"/>
                                <w:color w:val="0B5294"/>
                                <w:spacing w:val="-4"/>
                                <w:sz w:val="24"/>
                                <w:szCs w:val="24"/>
                                <w:rtl/>
                              </w:rPr>
                              <w:t xml:space="preserve"> - 18 </w:t>
                            </w:r>
                            <w:r w:rsidRPr="00C9215E">
                              <w:rPr>
                                <w:rFonts w:cs="Tahoma" w:hint="eastAsia"/>
                                <w:color w:val="0B5294"/>
                                <w:spacing w:val="-4"/>
                                <w:sz w:val="24"/>
                                <w:szCs w:val="24"/>
                                <w:rtl/>
                              </w:rPr>
                              <w:t>מתוך</w:t>
                            </w:r>
                            <w:r w:rsidRPr="00C9215E">
                              <w:rPr>
                                <w:rFonts w:cs="Tahoma"/>
                                <w:color w:val="0B5294"/>
                                <w:spacing w:val="-4"/>
                                <w:sz w:val="24"/>
                                <w:szCs w:val="24"/>
                                <w:rtl/>
                              </w:rPr>
                              <w:t xml:space="preserve"> 72 (25%)</w:t>
                            </w:r>
                          </w:p>
                          <w:p w:rsidR="00D007E4" w:rsidRPr="00373C5D" w:rsidP="00C9215E">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10442142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406068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49" type="#_x0000_t202" style="width:127.55pt;height:433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22400" filled="f" stroked="f">
                <v:textbox>
                  <w:txbxContent>
                    <w:p w:rsidR="00D007E4" w:rsidRPr="00373C5D" w:rsidP="00C9215E">
                      <w:pPr>
                        <w:spacing w:line="240" w:lineRule="atLeast"/>
                        <w:rPr>
                          <w:rFonts w:cs="Tahoma"/>
                          <w:b/>
                          <w:bCs/>
                          <w:color w:val="0B5294"/>
                          <w:sz w:val="48"/>
                          <w:szCs w:val="48"/>
                          <w:rtl/>
                        </w:rPr>
                      </w:pPr>
                      <w:drawing>
                        <wp:inline distT="0" distB="0" distL="0" distR="0">
                          <wp:extent cx="311150" cy="256800"/>
                          <wp:effectExtent l="0" t="0" r="0" b="0"/>
                          <wp:docPr id="6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3006105"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C9215E">
                      <w:pPr>
                        <w:spacing w:after="0" w:line="240" w:lineRule="auto"/>
                        <w:rPr>
                          <w:color w:val="0B5294"/>
                          <w:spacing w:val="-4"/>
                          <w:sz w:val="24"/>
                          <w:szCs w:val="24"/>
                          <w:rtl/>
                          <w:cs/>
                        </w:rPr>
                      </w:pPr>
                      <w:r w:rsidRPr="00C9215E">
                        <w:rPr>
                          <w:rFonts w:cs="Tahoma" w:hint="eastAsia"/>
                          <w:color w:val="0B5294"/>
                          <w:spacing w:val="-4"/>
                          <w:sz w:val="24"/>
                          <w:szCs w:val="24"/>
                          <w:rtl/>
                        </w:rPr>
                        <w:t>לפי</w:t>
                      </w:r>
                      <w:r w:rsidRPr="00C9215E">
                        <w:rPr>
                          <w:rFonts w:cs="Tahoma"/>
                          <w:color w:val="0B5294"/>
                          <w:spacing w:val="-4"/>
                          <w:sz w:val="24"/>
                          <w:szCs w:val="24"/>
                          <w:rtl/>
                        </w:rPr>
                        <w:t xml:space="preserve"> </w:t>
                      </w:r>
                      <w:r w:rsidRPr="00C9215E">
                        <w:rPr>
                          <w:rFonts w:cs="Tahoma" w:hint="eastAsia"/>
                          <w:color w:val="0B5294"/>
                          <w:spacing w:val="-4"/>
                          <w:sz w:val="24"/>
                          <w:szCs w:val="24"/>
                          <w:rtl/>
                        </w:rPr>
                        <w:t>נתונים</w:t>
                      </w:r>
                      <w:r w:rsidRPr="00C9215E">
                        <w:rPr>
                          <w:rFonts w:cs="Tahoma"/>
                          <w:color w:val="0B5294"/>
                          <w:spacing w:val="-4"/>
                          <w:sz w:val="24"/>
                          <w:szCs w:val="24"/>
                          <w:rtl/>
                        </w:rPr>
                        <w:t xml:space="preserve"> </w:t>
                      </w:r>
                      <w:r w:rsidRPr="00C9215E">
                        <w:rPr>
                          <w:rFonts w:cs="Tahoma" w:hint="eastAsia"/>
                          <w:color w:val="0B5294"/>
                          <w:spacing w:val="-4"/>
                          <w:sz w:val="24"/>
                          <w:szCs w:val="24"/>
                          <w:rtl/>
                        </w:rPr>
                        <w:t>שמסרה</w:t>
                      </w:r>
                      <w:r w:rsidRPr="00C9215E">
                        <w:rPr>
                          <w:rFonts w:cs="Tahoma"/>
                          <w:color w:val="0B5294"/>
                          <w:spacing w:val="-4"/>
                          <w:sz w:val="24"/>
                          <w:szCs w:val="24"/>
                          <w:rtl/>
                        </w:rPr>
                        <w:t xml:space="preserve"> </w:t>
                      </w:r>
                      <w:r w:rsidRPr="00C9215E">
                        <w:rPr>
                          <w:rFonts w:cs="Tahoma" w:hint="eastAsia"/>
                          <w:color w:val="0B5294"/>
                          <w:spacing w:val="-4"/>
                          <w:sz w:val="24"/>
                          <w:szCs w:val="24"/>
                          <w:rtl/>
                        </w:rPr>
                        <w:t>המועצה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ירושלים</w:t>
                      </w:r>
                      <w:r w:rsidRPr="00C9215E">
                        <w:rPr>
                          <w:rFonts w:cs="Tahoma"/>
                          <w:color w:val="0B5294"/>
                          <w:spacing w:val="-4"/>
                          <w:sz w:val="24"/>
                          <w:szCs w:val="24"/>
                          <w:rtl/>
                        </w:rPr>
                        <w:t xml:space="preserve">, </w:t>
                      </w:r>
                      <w:r w:rsidRPr="00C9215E">
                        <w:rPr>
                          <w:rFonts w:cs="Tahoma" w:hint="eastAsia"/>
                          <w:color w:val="0B5294"/>
                          <w:spacing w:val="-4"/>
                          <w:sz w:val="24"/>
                          <w:szCs w:val="24"/>
                          <w:rtl/>
                        </w:rPr>
                        <w:t>רק</w:t>
                      </w:r>
                      <w:r w:rsidRPr="00C9215E">
                        <w:rPr>
                          <w:rFonts w:cs="Tahoma"/>
                          <w:color w:val="0B5294"/>
                          <w:spacing w:val="-4"/>
                          <w:sz w:val="24"/>
                          <w:szCs w:val="24"/>
                          <w:rtl/>
                        </w:rPr>
                        <w:t xml:space="preserve"> 112 </w:t>
                      </w:r>
                      <w:r w:rsidRPr="00C9215E">
                        <w:rPr>
                          <w:rFonts w:cs="Tahoma" w:hint="eastAsia"/>
                          <w:color w:val="0B5294"/>
                          <w:spacing w:val="-4"/>
                          <w:sz w:val="24"/>
                          <w:szCs w:val="24"/>
                          <w:rtl/>
                        </w:rPr>
                        <w:t>מתוך</w:t>
                      </w:r>
                      <w:r w:rsidRPr="00C9215E">
                        <w:rPr>
                          <w:rFonts w:cs="Tahoma"/>
                          <w:color w:val="0B5294"/>
                          <w:spacing w:val="-4"/>
                          <w:sz w:val="24"/>
                          <w:szCs w:val="24"/>
                          <w:rtl/>
                        </w:rPr>
                        <w:t xml:space="preserve"> 412 </w:t>
                      </w:r>
                      <w:r w:rsidRPr="00C9215E">
                        <w:rPr>
                          <w:rFonts w:cs="Tahoma" w:hint="eastAsia"/>
                          <w:color w:val="0B5294"/>
                          <w:spacing w:val="-4"/>
                          <w:sz w:val="24"/>
                          <w:szCs w:val="24"/>
                          <w:rtl/>
                        </w:rPr>
                        <w:t>המשגיחים</w:t>
                      </w:r>
                      <w:r w:rsidRPr="00C9215E">
                        <w:rPr>
                          <w:rFonts w:cs="Tahoma"/>
                          <w:color w:val="0B5294"/>
                          <w:spacing w:val="-4"/>
                          <w:sz w:val="24"/>
                          <w:szCs w:val="24"/>
                          <w:rtl/>
                        </w:rPr>
                        <w:t xml:space="preserve"> (</w:t>
                      </w:r>
                      <w:r w:rsidRPr="00C9215E">
                        <w:rPr>
                          <w:rFonts w:cs="Tahoma" w:hint="eastAsia"/>
                          <w:color w:val="0B5294"/>
                          <w:spacing w:val="-4"/>
                          <w:sz w:val="24"/>
                          <w:szCs w:val="24"/>
                          <w:rtl/>
                        </w:rPr>
                        <w:t>כ</w:t>
                      </w:r>
                      <w:r w:rsidRPr="00C9215E">
                        <w:rPr>
                          <w:rFonts w:cs="Tahoma"/>
                          <w:color w:val="0B5294"/>
                          <w:spacing w:val="-4"/>
                          <w:sz w:val="24"/>
                          <w:szCs w:val="24"/>
                          <w:rtl/>
                        </w:rPr>
                        <w:t xml:space="preserve">-27%) </w:t>
                      </w:r>
                      <w:r w:rsidRPr="00C9215E">
                        <w:rPr>
                          <w:rFonts w:cs="Tahoma" w:hint="eastAsia"/>
                          <w:color w:val="0B5294"/>
                          <w:spacing w:val="-4"/>
                          <w:sz w:val="24"/>
                          <w:szCs w:val="24"/>
                          <w:rtl/>
                        </w:rPr>
                        <w:t>הם</w:t>
                      </w:r>
                      <w:r w:rsidRPr="00C9215E">
                        <w:rPr>
                          <w:rFonts w:cs="Tahoma"/>
                          <w:color w:val="0B5294"/>
                          <w:spacing w:val="-4"/>
                          <w:sz w:val="24"/>
                          <w:szCs w:val="24"/>
                          <w:rtl/>
                        </w:rPr>
                        <w:t xml:space="preserve"> </w:t>
                      </w:r>
                      <w:r w:rsidRPr="00C9215E">
                        <w:rPr>
                          <w:rFonts w:cs="Tahoma" w:hint="eastAsia"/>
                          <w:color w:val="0B5294"/>
                          <w:spacing w:val="-4"/>
                          <w:sz w:val="24"/>
                          <w:szCs w:val="24"/>
                          <w:rtl/>
                        </w:rPr>
                        <w:t>משגיחים</w:t>
                      </w:r>
                      <w:r w:rsidRPr="00C9215E">
                        <w:rPr>
                          <w:rFonts w:cs="Tahoma"/>
                          <w:color w:val="0B5294"/>
                          <w:spacing w:val="-4"/>
                          <w:sz w:val="24"/>
                          <w:szCs w:val="24"/>
                          <w:rtl/>
                        </w:rPr>
                        <w:t xml:space="preserve"> </w:t>
                      </w:r>
                      <w:r w:rsidRPr="00C9215E">
                        <w:rPr>
                          <w:rFonts w:cs="Tahoma" w:hint="eastAsia"/>
                          <w:color w:val="0B5294"/>
                          <w:spacing w:val="-4"/>
                          <w:sz w:val="24"/>
                          <w:szCs w:val="24"/>
                          <w:rtl/>
                        </w:rPr>
                        <w:t>מוסמכים</w:t>
                      </w:r>
                      <w:r w:rsidRPr="00C9215E">
                        <w:rPr>
                          <w:rFonts w:cs="Tahoma"/>
                          <w:color w:val="0B5294"/>
                          <w:spacing w:val="-4"/>
                          <w:sz w:val="24"/>
                          <w:szCs w:val="24"/>
                          <w:rtl/>
                        </w:rPr>
                        <w:t xml:space="preserve">. </w:t>
                      </w:r>
                      <w:r w:rsidRPr="00C9215E">
                        <w:rPr>
                          <w:rFonts w:cs="Tahoma" w:hint="eastAsia"/>
                          <w:color w:val="0B5294"/>
                          <w:spacing w:val="-4"/>
                          <w:sz w:val="24"/>
                          <w:szCs w:val="24"/>
                          <w:rtl/>
                        </w:rPr>
                        <w:t>אולם</w:t>
                      </w:r>
                      <w:r w:rsidRPr="00C9215E">
                        <w:rPr>
                          <w:rFonts w:cs="Tahoma"/>
                          <w:color w:val="0B5294"/>
                          <w:spacing w:val="-4"/>
                          <w:sz w:val="24"/>
                          <w:szCs w:val="24"/>
                          <w:rtl/>
                        </w:rPr>
                        <w:t xml:space="preserve"> </w:t>
                      </w:r>
                      <w:r w:rsidRPr="00C9215E">
                        <w:rPr>
                          <w:rFonts w:cs="Tahoma" w:hint="eastAsia"/>
                          <w:color w:val="0B5294"/>
                          <w:spacing w:val="-4"/>
                          <w:sz w:val="24"/>
                          <w:szCs w:val="24"/>
                          <w:rtl/>
                        </w:rPr>
                        <w:t>בבדיקת</w:t>
                      </w:r>
                      <w:r w:rsidRPr="00C9215E">
                        <w:rPr>
                          <w:rFonts w:cs="Tahoma"/>
                          <w:color w:val="0B5294"/>
                          <w:spacing w:val="-4"/>
                          <w:sz w:val="24"/>
                          <w:szCs w:val="24"/>
                          <w:rtl/>
                        </w:rPr>
                        <w:t xml:space="preserve"> </w:t>
                      </w:r>
                      <w:r w:rsidRPr="00C9215E">
                        <w:rPr>
                          <w:rFonts w:cs="Tahoma" w:hint="eastAsia"/>
                          <w:color w:val="0B5294"/>
                          <w:spacing w:val="-4"/>
                          <w:sz w:val="24"/>
                          <w:szCs w:val="24"/>
                          <w:rtl/>
                        </w:rPr>
                        <w:t>נתוני</w:t>
                      </w:r>
                      <w:r w:rsidRPr="00C9215E">
                        <w:rPr>
                          <w:rFonts w:cs="Tahoma"/>
                          <w:color w:val="0B5294"/>
                          <w:spacing w:val="-4"/>
                          <w:sz w:val="24"/>
                          <w:szCs w:val="24"/>
                          <w:rtl/>
                        </w:rPr>
                        <w:t xml:space="preserve"> </w:t>
                      </w:r>
                      <w:r w:rsidRPr="00C9215E">
                        <w:rPr>
                          <w:rFonts w:cs="Tahoma" w:hint="eastAsia"/>
                          <w:color w:val="0B5294"/>
                          <w:spacing w:val="-4"/>
                          <w:sz w:val="24"/>
                          <w:szCs w:val="24"/>
                          <w:rtl/>
                        </w:rPr>
                        <w:t>מחלקת</w:t>
                      </w:r>
                      <w:r w:rsidRPr="00C9215E">
                        <w:rPr>
                          <w:rFonts w:cs="Tahoma"/>
                          <w:color w:val="0B5294"/>
                          <w:spacing w:val="-4"/>
                          <w:sz w:val="24"/>
                          <w:szCs w:val="24"/>
                          <w:rtl/>
                        </w:rPr>
                        <w:t xml:space="preserve"> </w:t>
                      </w:r>
                      <w:r w:rsidRPr="00C9215E">
                        <w:rPr>
                          <w:rFonts w:cs="Tahoma" w:hint="eastAsia"/>
                          <w:color w:val="0B5294"/>
                          <w:spacing w:val="-4"/>
                          <w:sz w:val="24"/>
                          <w:szCs w:val="24"/>
                          <w:rtl/>
                        </w:rPr>
                        <w:t>הבחינות</w:t>
                      </w:r>
                      <w:r w:rsidRPr="00C9215E">
                        <w:rPr>
                          <w:rFonts w:cs="Tahoma"/>
                          <w:color w:val="0B5294"/>
                          <w:spacing w:val="-4"/>
                          <w:sz w:val="24"/>
                          <w:szCs w:val="24"/>
                          <w:rtl/>
                        </w:rPr>
                        <w:t xml:space="preserve"> </w:t>
                      </w:r>
                      <w:r w:rsidRPr="00C9215E">
                        <w:rPr>
                          <w:rFonts w:cs="Tahoma" w:hint="eastAsia"/>
                          <w:color w:val="0B5294"/>
                          <w:spacing w:val="-4"/>
                          <w:sz w:val="24"/>
                          <w:szCs w:val="24"/>
                          <w:rtl/>
                        </w:rPr>
                        <w:t>עלה</w:t>
                      </w:r>
                      <w:r w:rsidRPr="00C9215E">
                        <w:rPr>
                          <w:rFonts w:cs="Tahoma"/>
                          <w:color w:val="0B5294"/>
                          <w:spacing w:val="-4"/>
                          <w:sz w:val="24"/>
                          <w:szCs w:val="24"/>
                          <w:rtl/>
                        </w:rPr>
                        <w:t xml:space="preserve"> </w:t>
                      </w:r>
                      <w:r w:rsidRPr="00C9215E">
                        <w:rPr>
                          <w:rFonts w:cs="Tahoma" w:hint="eastAsia"/>
                          <w:color w:val="0B5294"/>
                          <w:spacing w:val="-4"/>
                          <w:sz w:val="24"/>
                          <w:szCs w:val="24"/>
                          <w:rtl/>
                        </w:rPr>
                        <w:t>כי</w:t>
                      </w:r>
                      <w:r w:rsidRPr="00C9215E">
                        <w:rPr>
                          <w:rFonts w:cs="Tahoma"/>
                          <w:color w:val="0B5294"/>
                          <w:spacing w:val="-4"/>
                          <w:sz w:val="24"/>
                          <w:szCs w:val="24"/>
                          <w:rtl/>
                        </w:rPr>
                        <w:t xml:space="preserve"> </w:t>
                      </w:r>
                      <w:r w:rsidRPr="00C9215E">
                        <w:rPr>
                          <w:rFonts w:cs="Tahoma" w:hint="eastAsia"/>
                          <w:color w:val="0B5294"/>
                          <w:spacing w:val="-4"/>
                          <w:sz w:val="24"/>
                          <w:szCs w:val="24"/>
                          <w:rtl/>
                        </w:rPr>
                        <w:t>רק</w:t>
                      </w:r>
                      <w:r w:rsidRPr="00C9215E">
                        <w:rPr>
                          <w:rFonts w:cs="Tahoma"/>
                          <w:color w:val="0B5294"/>
                          <w:spacing w:val="-4"/>
                          <w:sz w:val="24"/>
                          <w:szCs w:val="24"/>
                          <w:rtl/>
                        </w:rPr>
                        <w:t xml:space="preserve"> 70 </w:t>
                      </w:r>
                      <w:r w:rsidRPr="00C9215E">
                        <w:rPr>
                          <w:rFonts w:cs="Tahoma" w:hint="eastAsia"/>
                          <w:color w:val="0B5294"/>
                          <w:spacing w:val="-4"/>
                          <w:sz w:val="24"/>
                          <w:szCs w:val="24"/>
                          <w:rtl/>
                        </w:rPr>
                        <w:t>מתוך</w:t>
                      </w:r>
                      <w:r w:rsidRPr="00C9215E">
                        <w:rPr>
                          <w:rFonts w:cs="Tahoma"/>
                          <w:color w:val="0B5294"/>
                          <w:spacing w:val="-4"/>
                          <w:sz w:val="24"/>
                          <w:szCs w:val="24"/>
                          <w:rtl/>
                        </w:rPr>
                        <w:t xml:space="preserve"> 412 </w:t>
                      </w:r>
                      <w:r w:rsidRPr="00C9215E">
                        <w:rPr>
                          <w:rFonts w:cs="Tahoma" w:hint="eastAsia"/>
                          <w:color w:val="0B5294"/>
                          <w:spacing w:val="-4"/>
                          <w:sz w:val="24"/>
                          <w:szCs w:val="24"/>
                          <w:rtl/>
                        </w:rPr>
                        <w:t>המשגיחים</w:t>
                      </w:r>
                      <w:r w:rsidRPr="00C9215E">
                        <w:rPr>
                          <w:rFonts w:cs="Tahoma"/>
                          <w:color w:val="0B5294"/>
                          <w:spacing w:val="-4"/>
                          <w:sz w:val="24"/>
                          <w:szCs w:val="24"/>
                          <w:rtl/>
                        </w:rPr>
                        <w:t xml:space="preserve"> (17%) </w:t>
                      </w:r>
                      <w:r w:rsidRPr="00C9215E">
                        <w:rPr>
                          <w:rFonts w:cs="Tahoma" w:hint="eastAsia"/>
                          <w:color w:val="0B5294"/>
                          <w:spacing w:val="-4"/>
                          <w:sz w:val="24"/>
                          <w:szCs w:val="24"/>
                          <w:rtl/>
                        </w:rPr>
                        <w:t>הם</w:t>
                      </w:r>
                      <w:r w:rsidRPr="00C9215E">
                        <w:rPr>
                          <w:rFonts w:cs="Tahoma"/>
                          <w:color w:val="0B5294"/>
                          <w:spacing w:val="-4"/>
                          <w:sz w:val="24"/>
                          <w:szCs w:val="24"/>
                          <w:rtl/>
                        </w:rPr>
                        <w:t xml:space="preserve"> </w:t>
                      </w:r>
                      <w:r w:rsidRPr="00C9215E">
                        <w:rPr>
                          <w:rFonts w:cs="Tahoma" w:hint="eastAsia"/>
                          <w:color w:val="0B5294"/>
                          <w:spacing w:val="-4"/>
                          <w:sz w:val="24"/>
                          <w:szCs w:val="24"/>
                          <w:rtl/>
                        </w:rPr>
                        <w:t>אכן</w:t>
                      </w:r>
                      <w:r w:rsidRPr="00C9215E">
                        <w:rPr>
                          <w:rFonts w:cs="Tahoma"/>
                          <w:color w:val="0B5294"/>
                          <w:spacing w:val="-4"/>
                          <w:sz w:val="24"/>
                          <w:szCs w:val="24"/>
                          <w:rtl/>
                        </w:rPr>
                        <w:t xml:space="preserve"> </w:t>
                      </w:r>
                      <w:r w:rsidRPr="00C9215E">
                        <w:rPr>
                          <w:rFonts w:cs="Tahoma" w:hint="eastAsia"/>
                          <w:color w:val="0B5294"/>
                          <w:spacing w:val="-4"/>
                          <w:sz w:val="24"/>
                          <w:szCs w:val="24"/>
                          <w:rtl/>
                        </w:rPr>
                        <w:t>בעלי</w:t>
                      </w:r>
                      <w:r w:rsidRPr="00C9215E">
                        <w:rPr>
                          <w:rFonts w:cs="Tahoma"/>
                          <w:color w:val="0B5294"/>
                          <w:spacing w:val="-4"/>
                          <w:sz w:val="24"/>
                          <w:szCs w:val="24"/>
                          <w:rtl/>
                        </w:rPr>
                        <w:t xml:space="preserve"> </w:t>
                      </w:r>
                      <w:r w:rsidRPr="00C9215E">
                        <w:rPr>
                          <w:rFonts w:cs="Tahoma" w:hint="eastAsia"/>
                          <w:color w:val="0B5294"/>
                          <w:spacing w:val="-4"/>
                          <w:sz w:val="24"/>
                          <w:szCs w:val="24"/>
                          <w:rtl/>
                        </w:rPr>
                        <w:t>תעודת</w:t>
                      </w:r>
                      <w:r w:rsidRPr="00C9215E">
                        <w:rPr>
                          <w:rFonts w:cs="Tahoma"/>
                          <w:color w:val="0B5294"/>
                          <w:spacing w:val="-4"/>
                          <w:sz w:val="24"/>
                          <w:szCs w:val="24"/>
                          <w:rtl/>
                        </w:rPr>
                        <w:t xml:space="preserve"> </w:t>
                      </w:r>
                      <w:r w:rsidRPr="00C9215E">
                        <w:rPr>
                          <w:rFonts w:cs="Tahoma" w:hint="eastAsia"/>
                          <w:color w:val="0B5294"/>
                          <w:spacing w:val="-4"/>
                          <w:sz w:val="24"/>
                          <w:szCs w:val="24"/>
                          <w:rtl/>
                        </w:rPr>
                        <w:t>הסמכה</w:t>
                      </w:r>
                      <w:r w:rsidRPr="00C9215E">
                        <w:rPr>
                          <w:rFonts w:cs="Tahoma"/>
                          <w:color w:val="0B5294"/>
                          <w:spacing w:val="-4"/>
                          <w:sz w:val="24"/>
                          <w:szCs w:val="24"/>
                          <w:rtl/>
                        </w:rPr>
                        <w:t xml:space="preserve">;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תל</w:t>
                      </w:r>
                      <w:r w:rsidRPr="00C9215E">
                        <w:rPr>
                          <w:rFonts w:cs="Tahoma"/>
                          <w:color w:val="0B5294"/>
                          <w:spacing w:val="-4"/>
                          <w:sz w:val="24"/>
                          <w:szCs w:val="24"/>
                          <w:rtl/>
                        </w:rPr>
                        <w:t xml:space="preserve"> </w:t>
                      </w:r>
                      <w:r w:rsidRPr="00C9215E">
                        <w:rPr>
                          <w:rFonts w:cs="Tahoma" w:hint="eastAsia"/>
                          <w:color w:val="0B5294"/>
                          <w:spacing w:val="-4"/>
                          <w:sz w:val="24"/>
                          <w:szCs w:val="24"/>
                          <w:rtl/>
                        </w:rPr>
                        <w:t>אביב</w:t>
                      </w:r>
                      <w:r w:rsidRPr="00C9215E">
                        <w:rPr>
                          <w:rFonts w:cs="Tahoma"/>
                          <w:color w:val="0B5294"/>
                          <w:spacing w:val="-4"/>
                          <w:sz w:val="24"/>
                          <w:szCs w:val="24"/>
                          <w:rtl/>
                        </w:rPr>
                        <w:t>-</w:t>
                      </w:r>
                      <w:r w:rsidRPr="00C9215E">
                        <w:rPr>
                          <w:rFonts w:cs="Tahoma" w:hint="eastAsia"/>
                          <w:color w:val="0B5294"/>
                          <w:spacing w:val="-4"/>
                          <w:sz w:val="24"/>
                          <w:szCs w:val="24"/>
                          <w:rtl/>
                        </w:rPr>
                        <w:t>יפו</w:t>
                      </w:r>
                      <w:r w:rsidRPr="00C9215E">
                        <w:rPr>
                          <w:rFonts w:cs="Tahoma"/>
                          <w:color w:val="0B5294"/>
                          <w:spacing w:val="-4"/>
                          <w:sz w:val="24"/>
                          <w:szCs w:val="24"/>
                          <w:rtl/>
                        </w:rPr>
                        <w:t xml:space="preserve"> - 168 </w:t>
                      </w:r>
                      <w:r w:rsidRPr="00C9215E">
                        <w:rPr>
                          <w:rFonts w:cs="Tahoma" w:hint="eastAsia"/>
                          <w:color w:val="0B5294"/>
                          <w:spacing w:val="-4"/>
                          <w:sz w:val="24"/>
                          <w:szCs w:val="24"/>
                          <w:rtl/>
                        </w:rPr>
                        <w:t>מתוך</w:t>
                      </w:r>
                      <w:r w:rsidRPr="00C9215E">
                        <w:rPr>
                          <w:rFonts w:cs="Tahoma"/>
                          <w:color w:val="0B5294"/>
                          <w:spacing w:val="-4"/>
                          <w:sz w:val="24"/>
                          <w:szCs w:val="24"/>
                          <w:rtl/>
                        </w:rPr>
                        <w:t xml:space="preserve"> 292 </w:t>
                      </w:r>
                      <w:r>
                        <w:rPr>
                          <w:rFonts w:cs="Tahoma" w:hint="cs"/>
                          <w:color w:val="0B5294"/>
                          <w:spacing w:val="-4"/>
                          <w:sz w:val="24"/>
                          <w:szCs w:val="24"/>
                          <w:rtl/>
                        </w:rPr>
                        <w:br/>
                      </w:r>
                      <w:r w:rsidRPr="00C9215E">
                        <w:rPr>
                          <w:rFonts w:cs="Tahoma"/>
                          <w:color w:val="0B5294"/>
                          <w:spacing w:val="-4"/>
                          <w:sz w:val="24"/>
                          <w:szCs w:val="24"/>
                          <w:rtl/>
                        </w:rPr>
                        <w:t>(</w:t>
                      </w:r>
                      <w:r w:rsidRPr="00C9215E">
                        <w:rPr>
                          <w:rFonts w:cs="Tahoma" w:hint="eastAsia"/>
                          <w:color w:val="0B5294"/>
                          <w:spacing w:val="-4"/>
                          <w:sz w:val="24"/>
                          <w:szCs w:val="24"/>
                          <w:rtl/>
                        </w:rPr>
                        <w:t>כ</w:t>
                      </w:r>
                      <w:r w:rsidRPr="00C9215E">
                        <w:rPr>
                          <w:rFonts w:cs="Tahoma"/>
                          <w:color w:val="0B5294"/>
                          <w:spacing w:val="-4"/>
                          <w:sz w:val="24"/>
                          <w:szCs w:val="24"/>
                          <w:rtl/>
                        </w:rPr>
                        <w:t xml:space="preserve">-58%);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אשדוד</w:t>
                      </w:r>
                      <w:r w:rsidRPr="00C9215E">
                        <w:rPr>
                          <w:rFonts w:cs="Tahoma"/>
                          <w:color w:val="0B5294"/>
                          <w:spacing w:val="-4"/>
                          <w:sz w:val="24"/>
                          <w:szCs w:val="24"/>
                          <w:rtl/>
                        </w:rPr>
                        <w:t xml:space="preserve"> - 51 </w:t>
                      </w:r>
                      <w:r w:rsidRPr="00C9215E">
                        <w:rPr>
                          <w:rFonts w:cs="Tahoma" w:hint="eastAsia"/>
                          <w:color w:val="0B5294"/>
                          <w:spacing w:val="-4"/>
                          <w:sz w:val="24"/>
                          <w:szCs w:val="24"/>
                          <w:rtl/>
                        </w:rPr>
                        <w:t>מתוך</w:t>
                      </w:r>
                      <w:r w:rsidRPr="00C9215E">
                        <w:rPr>
                          <w:rFonts w:cs="Tahoma"/>
                          <w:color w:val="0B5294"/>
                          <w:spacing w:val="-4"/>
                          <w:sz w:val="24"/>
                          <w:szCs w:val="24"/>
                          <w:rtl/>
                        </w:rPr>
                        <w:t xml:space="preserve"> 80 (</w:t>
                      </w:r>
                      <w:r w:rsidRPr="00C9215E">
                        <w:rPr>
                          <w:rFonts w:cs="Tahoma" w:hint="eastAsia"/>
                          <w:color w:val="0B5294"/>
                          <w:spacing w:val="-4"/>
                          <w:sz w:val="24"/>
                          <w:szCs w:val="24"/>
                          <w:rtl/>
                        </w:rPr>
                        <w:t>כ</w:t>
                      </w:r>
                      <w:r w:rsidRPr="00C9215E">
                        <w:rPr>
                          <w:rFonts w:cs="Tahoma"/>
                          <w:color w:val="0B5294"/>
                          <w:spacing w:val="-4"/>
                          <w:sz w:val="24"/>
                          <w:szCs w:val="24"/>
                          <w:rtl/>
                        </w:rPr>
                        <w:t xml:space="preserve">-64%);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חיפה</w:t>
                      </w:r>
                      <w:r w:rsidRPr="00C9215E">
                        <w:rPr>
                          <w:rFonts w:cs="Tahoma"/>
                          <w:color w:val="0B5294"/>
                          <w:spacing w:val="-4"/>
                          <w:sz w:val="24"/>
                          <w:szCs w:val="24"/>
                          <w:rtl/>
                        </w:rPr>
                        <w:t xml:space="preserve"> - 78 </w:t>
                      </w:r>
                      <w:r w:rsidRPr="00C9215E">
                        <w:rPr>
                          <w:rFonts w:cs="Tahoma" w:hint="eastAsia"/>
                          <w:color w:val="0B5294"/>
                          <w:spacing w:val="-4"/>
                          <w:sz w:val="24"/>
                          <w:szCs w:val="24"/>
                          <w:rtl/>
                        </w:rPr>
                        <w:t>מתוך</w:t>
                      </w:r>
                      <w:r w:rsidRPr="00C9215E">
                        <w:rPr>
                          <w:rFonts w:cs="Tahoma"/>
                          <w:color w:val="0B5294"/>
                          <w:spacing w:val="-4"/>
                          <w:sz w:val="24"/>
                          <w:szCs w:val="24"/>
                          <w:rtl/>
                        </w:rPr>
                        <w:t xml:space="preserve"> 223 (35%); </w:t>
                      </w:r>
                      <w:r w:rsidRPr="00C9215E">
                        <w:rPr>
                          <w:rFonts w:cs="Tahoma" w:hint="eastAsia"/>
                          <w:color w:val="0B5294"/>
                          <w:spacing w:val="-4"/>
                          <w:sz w:val="24"/>
                          <w:szCs w:val="24"/>
                          <w:rtl/>
                        </w:rPr>
                        <w:t>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נתניה</w:t>
                      </w:r>
                      <w:r w:rsidRPr="00C9215E">
                        <w:rPr>
                          <w:rFonts w:cs="Tahoma"/>
                          <w:color w:val="0B5294"/>
                          <w:spacing w:val="-4"/>
                          <w:sz w:val="24"/>
                          <w:szCs w:val="24"/>
                          <w:rtl/>
                        </w:rPr>
                        <w:t xml:space="preserve"> - 17 </w:t>
                      </w:r>
                      <w:r w:rsidRPr="00C9215E">
                        <w:rPr>
                          <w:rFonts w:cs="Tahoma" w:hint="eastAsia"/>
                          <w:color w:val="0B5294"/>
                          <w:spacing w:val="-4"/>
                          <w:sz w:val="24"/>
                          <w:szCs w:val="24"/>
                          <w:rtl/>
                        </w:rPr>
                        <w:t>מתוך</w:t>
                      </w:r>
                      <w:r w:rsidRPr="00C9215E">
                        <w:rPr>
                          <w:rFonts w:cs="Tahoma"/>
                          <w:color w:val="0B5294"/>
                          <w:spacing w:val="-4"/>
                          <w:sz w:val="24"/>
                          <w:szCs w:val="24"/>
                          <w:rtl/>
                        </w:rPr>
                        <w:t xml:space="preserve"> 177 (</w:t>
                      </w:r>
                      <w:r w:rsidRPr="00C9215E">
                        <w:rPr>
                          <w:rFonts w:cs="Tahoma" w:hint="eastAsia"/>
                          <w:color w:val="0B5294"/>
                          <w:spacing w:val="-4"/>
                          <w:sz w:val="24"/>
                          <w:szCs w:val="24"/>
                          <w:rtl/>
                        </w:rPr>
                        <w:t>כ</w:t>
                      </w:r>
                      <w:r w:rsidRPr="00C9215E">
                        <w:rPr>
                          <w:rFonts w:cs="Tahoma"/>
                          <w:color w:val="0B5294"/>
                          <w:spacing w:val="-4"/>
                          <w:sz w:val="24"/>
                          <w:szCs w:val="24"/>
                          <w:rtl/>
                        </w:rPr>
                        <w:t xml:space="preserve">-10%); </w:t>
                      </w:r>
                      <w:r w:rsidRPr="00C9215E">
                        <w:rPr>
                          <w:rFonts w:cs="Tahoma" w:hint="eastAsia"/>
                          <w:color w:val="0B5294"/>
                          <w:spacing w:val="-4"/>
                          <w:sz w:val="24"/>
                          <w:szCs w:val="24"/>
                          <w:rtl/>
                        </w:rPr>
                        <w:t>ובמועצה</w:t>
                      </w:r>
                      <w:r w:rsidRPr="00C9215E">
                        <w:rPr>
                          <w:rFonts w:cs="Tahoma"/>
                          <w:color w:val="0B5294"/>
                          <w:spacing w:val="-4"/>
                          <w:sz w:val="24"/>
                          <w:szCs w:val="24"/>
                          <w:rtl/>
                        </w:rPr>
                        <w:t xml:space="preserve"> </w:t>
                      </w:r>
                      <w:r w:rsidRPr="00C9215E">
                        <w:rPr>
                          <w:rFonts w:cs="Tahoma" w:hint="eastAsia"/>
                          <w:color w:val="0B5294"/>
                          <w:spacing w:val="-4"/>
                          <w:sz w:val="24"/>
                          <w:szCs w:val="24"/>
                          <w:rtl/>
                        </w:rPr>
                        <w:t>הדתית</w:t>
                      </w:r>
                      <w:r w:rsidRPr="00C9215E">
                        <w:rPr>
                          <w:rFonts w:cs="Tahoma"/>
                          <w:color w:val="0B5294"/>
                          <w:spacing w:val="-4"/>
                          <w:sz w:val="24"/>
                          <w:szCs w:val="24"/>
                          <w:rtl/>
                        </w:rPr>
                        <w:t xml:space="preserve"> </w:t>
                      </w:r>
                      <w:r w:rsidRPr="00C9215E">
                        <w:rPr>
                          <w:rFonts w:cs="Tahoma" w:hint="eastAsia"/>
                          <w:color w:val="0B5294"/>
                          <w:spacing w:val="-4"/>
                          <w:sz w:val="24"/>
                          <w:szCs w:val="24"/>
                          <w:rtl/>
                        </w:rPr>
                        <w:t>רחובות</w:t>
                      </w:r>
                      <w:r w:rsidRPr="00C9215E">
                        <w:rPr>
                          <w:rFonts w:cs="Tahoma"/>
                          <w:color w:val="0B5294"/>
                          <w:spacing w:val="-4"/>
                          <w:sz w:val="24"/>
                          <w:szCs w:val="24"/>
                          <w:rtl/>
                        </w:rPr>
                        <w:t xml:space="preserve"> - 18 </w:t>
                      </w:r>
                      <w:r w:rsidRPr="00C9215E">
                        <w:rPr>
                          <w:rFonts w:cs="Tahoma" w:hint="eastAsia"/>
                          <w:color w:val="0B5294"/>
                          <w:spacing w:val="-4"/>
                          <w:sz w:val="24"/>
                          <w:szCs w:val="24"/>
                          <w:rtl/>
                        </w:rPr>
                        <w:t>מתוך</w:t>
                      </w:r>
                      <w:r w:rsidRPr="00C9215E">
                        <w:rPr>
                          <w:rFonts w:cs="Tahoma"/>
                          <w:color w:val="0B5294"/>
                          <w:spacing w:val="-4"/>
                          <w:sz w:val="24"/>
                          <w:szCs w:val="24"/>
                          <w:rtl/>
                        </w:rPr>
                        <w:t xml:space="preserve"> 72 (25%)</w:t>
                      </w:r>
                    </w:p>
                    <w:p w:rsidR="00D007E4" w:rsidRPr="00373C5D" w:rsidP="00C9215E">
                      <w:pPr>
                        <w:spacing w:before="120" w:after="0" w:line="240" w:lineRule="atLeast"/>
                        <w:rPr>
                          <w:rFonts w:cs="Tahoma"/>
                          <w:b/>
                          <w:bCs/>
                          <w:color w:val="0B5294"/>
                          <w:sz w:val="48"/>
                          <w:szCs w:val="48"/>
                          <w:rtl/>
                        </w:rPr>
                      </w:pPr>
                      <w:drawing>
                        <wp:inline distT="0" distB="0" distL="0" distR="0">
                          <wp:extent cx="288000" cy="31337"/>
                          <wp:effectExtent l="0" t="0" r="0" b="6985"/>
                          <wp:docPr id="6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1279911"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00F67971">
        <w:rPr>
          <w:rFonts w:hint="cs"/>
          <w:rtl/>
        </w:rPr>
        <w:t>תרשים 1</w:t>
      </w:r>
      <w:r w:rsidR="00494C0D">
        <w:rPr>
          <w:rFonts w:hint="cs"/>
          <w:rtl/>
        </w:rPr>
        <w:t xml:space="preserve">: </w:t>
      </w:r>
      <w:r w:rsidRPr="00494C0D" w:rsidR="006A0E07">
        <w:rPr>
          <w:rFonts w:hint="cs"/>
          <w:b/>
          <w:bCs/>
          <w:rtl/>
        </w:rPr>
        <w:t xml:space="preserve">התפלגות המועצות הדתיות לפי </w:t>
      </w:r>
      <w:r w:rsidR="0001196B">
        <w:rPr>
          <w:rFonts w:hint="cs"/>
          <w:b/>
          <w:bCs/>
          <w:rtl/>
        </w:rPr>
        <w:t>שיעור</w:t>
      </w:r>
      <w:r w:rsidRPr="00494C0D" w:rsidR="006A0E07">
        <w:rPr>
          <w:rFonts w:hint="cs"/>
          <w:b/>
          <w:bCs/>
          <w:rtl/>
        </w:rPr>
        <w:t xml:space="preserve"> המשגיחים המוסמכים</w:t>
      </w:r>
      <w:r>
        <w:rPr>
          <w:rStyle w:val="FootnoteReference0"/>
          <w:b/>
          <w:bCs/>
          <w:sz w:val="17"/>
          <w:szCs w:val="17"/>
          <w:rtl/>
        </w:rPr>
        <w:footnoteReference w:id="47"/>
      </w:r>
      <w:r w:rsidRPr="00494C0D" w:rsidR="00494C0D">
        <w:rPr>
          <w:rFonts w:hint="cs"/>
          <w:b/>
          <w:bCs/>
          <w:rtl/>
        </w:rPr>
        <w:t xml:space="preserve"> </w:t>
      </w:r>
    </w:p>
    <w:p w:rsidR="006A0E07" w:rsidRPr="00B737AC" w:rsidP="00F67971">
      <w:pPr>
        <w:pStyle w:val="running-text"/>
        <w:bidi/>
        <w:spacing w:line="240" w:lineRule="atLeast"/>
        <w:rPr>
          <w:noProof/>
          <w:rtl/>
        </w:rPr>
      </w:pPr>
      <w:r>
        <w:rPr>
          <w:noProof/>
          <w:rtl/>
        </w:rPr>
        <w:drawing>
          <wp:inline distT="0" distB="0" distL="0" distR="0">
            <wp:extent cx="3960000" cy="2890837"/>
            <wp:effectExtent l="0" t="0" r="2540" b="5080"/>
            <wp:docPr id="158" name="Picture 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8740807" name="102-g-1.png"/>
                    <pic:cNvPicPr/>
                  </pic:nvPicPr>
                  <pic:blipFill>
                    <a:blip xmlns:r="http://schemas.openxmlformats.org/officeDocument/2006/relationships" r:embed="rId15" cstate="print">
                      <a:extLst>
                        <a:ext xmlns:a="http://schemas.openxmlformats.org/drawingml/2006/main" uri="{28A0092B-C50C-407E-A947-70E740481C1C}">
                          <a14:useLocalDpi xmlns:a14="http://schemas.microsoft.com/office/drawing/2010/main" val="0"/>
                        </a:ext>
                      </a:extLst>
                    </a:blip>
                    <a:stretch>
                      <a:fillRect/>
                    </a:stretch>
                  </pic:blipFill>
                  <pic:spPr>
                    <a:xfrm>
                      <a:off x="0" y="0"/>
                      <a:ext cx="3960000" cy="2890837"/>
                    </a:xfrm>
                    <a:prstGeom prst="rect">
                      <a:avLst/>
                    </a:prstGeom>
                  </pic:spPr>
                </pic:pic>
              </a:graphicData>
            </a:graphic>
          </wp:inline>
        </w:drawing>
      </w:r>
    </w:p>
    <w:p w:rsidR="002709B0" w:rsidRPr="00B737AC" w:rsidP="0001196B">
      <w:pPr>
        <w:pStyle w:val="text-source"/>
        <w:spacing w:after="0"/>
        <w:jc w:val="both"/>
        <w:rPr>
          <w:rtl/>
        </w:rPr>
      </w:pPr>
      <w:r w:rsidRPr="00B737AC">
        <w:rPr>
          <w:bCs/>
        </w:rPr>
        <w:t>P</w:t>
      </w:r>
      <w:r w:rsidRPr="00B737AC">
        <w:rPr>
          <w:bCs/>
          <w:rtl/>
        </w:rPr>
        <w:t xml:space="preserve"> </w:t>
      </w:r>
      <w:r w:rsidRPr="00B737AC">
        <w:rPr>
          <w:rtl/>
        </w:rPr>
        <w:t xml:space="preserve">- שיעור המשגיחים </w:t>
      </w:r>
      <w:r w:rsidR="0001196B">
        <w:rPr>
          <w:rFonts w:hint="cs"/>
          <w:rtl/>
        </w:rPr>
        <w:t>המוסמכים</w:t>
      </w:r>
      <w:r w:rsidRPr="00B737AC">
        <w:rPr>
          <w:rtl/>
        </w:rPr>
        <w:t xml:space="preserve"> במועצה דתית מכלל המשגיחים שבאחריותה.</w:t>
      </w:r>
    </w:p>
    <w:p w:rsidR="002709B0" w:rsidRPr="00B737AC" w:rsidP="002709B0">
      <w:pPr>
        <w:pStyle w:val="text-source"/>
        <w:spacing w:before="0"/>
        <w:jc w:val="both"/>
        <w:rPr>
          <w:rtl/>
        </w:rPr>
      </w:pPr>
      <w:r w:rsidRPr="00B737AC">
        <w:rPr>
          <w:rFonts w:hint="cs"/>
          <w:rtl/>
        </w:rPr>
        <w:t>מקור: נתוני מחלקת הבחינות ברבנות הראשית, שעובדו בידי משרד מבקר המדינה.</w:t>
      </w:r>
    </w:p>
    <w:p w:rsidR="006A0E07" w:rsidRPr="00B737AC" w:rsidP="00494C0D">
      <w:pPr>
        <w:pStyle w:val="RESHET"/>
        <w:rPr>
          <w:rtl/>
        </w:rPr>
      </w:pPr>
      <w:r w:rsidRPr="00B737AC">
        <w:rPr>
          <w:rFonts w:hint="cs"/>
          <w:rtl/>
        </w:rPr>
        <w:t xml:space="preserve">מתרשים 1 </w:t>
      </w:r>
      <w:r w:rsidRPr="00B737AC">
        <w:rPr>
          <w:rtl/>
        </w:rPr>
        <w:t xml:space="preserve">עולה כי </w:t>
      </w:r>
      <w:r w:rsidRPr="00B737AC">
        <w:rPr>
          <w:rFonts w:hint="cs"/>
          <w:rtl/>
        </w:rPr>
        <w:t>ב-73 מתוך 92 המועצות הדתיות (כ-79%) לפחות 50% מהמשגיחים אינם מוסמכים.</w:t>
      </w:r>
    </w:p>
    <w:p w:rsidR="006A0E07" w:rsidRPr="00B737AC" w:rsidP="00494C0D">
      <w:pPr>
        <w:pStyle w:val="RESHET"/>
        <w:rPr>
          <w:b/>
          <w:rtl/>
        </w:rPr>
      </w:pPr>
      <w:r w:rsidRPr="00B737AC">
        <w:rPr>
          <w:rFonts w:hint="cs"/>
          <w:rtl/>
        </w:rPr>
        <w:t>להלן דוגמאות של מועצות</w:t>
      </w:r>
      <w:r w:rsidRPr="00B737AC">
        <w:rPr>
          <w:rtl/>
        </w:rPr>
        <w:t xml:space="preserve"> </w:t>
      </w:r>
      <w:r w:rsidRPr="00B737AC">
        <w:rPr>
          <w:rFonts w:hint="cs"/>
          <w:rtl/>
        </w:rPr>
        <w:t>דתיות בהן מספר המשגיחים המוסמכים נמוך או נמוך מאוד:</w:t>
      </w:r>
    </w:p>
    <w:p w:rsidR="006A0E07" w:rsidRPr="00B737AC" w:rsidP="0001196B">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לפי</w:t>
      </w:r>
      <w:r w:rsidRPr="00B737AC">
        <w:rPr>
          <w:rFonts w:ascii="Tahoma" w:hAnsi="Tahoma" w:cs="Tahoma"/>
          <w:sz w:val="17"/>
          <w:szCs w:val="17"/>
          <w:rtl/>
        </w:rPr>
        <w:t xml:space="preserve"> נתונים שמסרה המועצה הדתית ירושלים, רק 112 מ</w:t>
      </w:r>
      <w:r w:rsidRPr="00B737AC">
        <w:rPr>
          <w:rFonts w:ascii="Tahoma" w:hAnsi="Tahoma" w:cs="Tahoma" w:hint="cs"/>
          <w:sz w:val="17"/>
          <w:szCs w:val="17"/>
          <w:rtl/>
        </w:rPr>
        <w:t xml:space="preserve">תוך </w:t>
      </w:r>
      <w:r w:rsidRPr="00B737AC">
        <w:rPr>
          <w:rFonts w:ascii="Tahoma" w:hAnsi="Tahoma" w:cs="Tahoma"/>
          <w:sz w:val="17"/>
          <w:szCs w:val="17"/>
          <w:rtl/>
        </w:rPr>
        <w:t xml:space="preserve">412 </w:t>
      </w:r>
      <w:r w:rsidRPr="00B737AC">
        <w:rPr>
          <w:rFonts w:ascii="Tahoma" w:hAnsi="Tahoma" w:cs="Tahoma" w:hint="cs"/>
          <w:sz w:val="17"/>
          <w:szCs w:val="17"/>
          <w:rtl/>
        </w:rPr>
        <w:t>ה</w:t>
      </w:r>
      <w:r w:rsidRPr="00B737AC">
        <w:rPr>
          <w:rFonts w:ascii="Tahoma" w:hAnsi="Tahoma" w:cs="Tahoma"/>
          <w:sz w:val="17"/>
          <w:szCs w:val="17"/>
          <w:rtl/>
        </w:rPr>
        <w:t>משגיחי</w:t>
      </w:r>
      <w:r w:rsidRPr="00B737AC">
        <w:rPr>
          <w:rFonts w:ascii="Tahoma" w:hAnsi="Tahoma" w:cs="Tahoma" w:hint="cs"/>
          <w:sz w:val="17"/>
          <w:szCs w:val="17"/>
          <w:rtl/>
        </w:rPr>
        <w:t>ם</w:t>
      </w:r>
      <w:r w:rsidRPr="00B737AC">
        <w:rPr>
          <w:rFonts w:ascii="Tahoma" w:hAnsi="Tahoma" w:cs="Tahoma"/>
          <w:sz w:val="17"/>
          <w:szCs w:val="17"/>
          <w:rtl/>
        </w:rPr>
        <w:t xml:space="preserve"> </w:t>
      </w:r>
      <w:r w:rsidR="00C9215E">
        <w:rPr>
          <w:rFonts w:ascii="Tahoma" w:hAnsi="Tahoma" w:cs="Tahoma" w:hint="cs"/>
          <w:sz w:val="17"/>
          <w:szCs w:val="17"/>
          <w:rtl/>
        </w:rPr>
        <w:br/>
      </w:r>
      <w:r w:rsidRPr="00B737AC">
        <w:rPr>
          <w:rFonts w:ascii="Tahoma" w:hAnsi="Tahoma" w:cs="Tahoma"/>
          <w:sz w:val="17"/>
          <w:szCs w:val="17"/>
          <w:rtl/>
        </w:rPr>
        <w:t>(</w:t>
      </w:r>
      <w:r w:rsidR="0001196B">
        <w:rPr>
          <w:rFonts w:ascii="Tahoma" w:hAnsi="Tahoma" w:cs="Tahoma" w:hint="cs"/>
          <w:sz w:val="17"/>
          <w:szCs w:val="17"/>
          <w:rtl/>
        </w:rPr>
        <w:t>כ-</w:t>
      </w:r>
      <w:r w:rsidRPr="00B737AC">
        <w:rPr>
          <w:rFonts w:ascii="Tahoma" w:hAnsi="Tahoma" w:cs="Tahoma"/>
          <w:sz w:val="17"/>
          <w:szCs w:val="17"/>
          <w:rtl/>
        </w:rPr>
        <w:t xml:space="preserve">27%) </w:t>
      </w:r>
      <w:r w:rsidRPr="00B737AC">
        <w:rPr>
          <w:rFonts w:ascii="Tahoma" w:hAnsi="Tahoma" w:cs="Tahoma" w:hint="cs"/>
          <w:sz w:val="17"/>
          <w:szCs w:val="17"/>
          <w:rtl/>
        </w:rPr>
        <w:t>הם</w:t>
      </w:r>
      <w:r w:rsidRPr="00B737AC">
        <w:rPr>
          <w:rFonts w:ascii="Tahoma" w:hAnsi="Tahoma" w:cs="Tahoma"/>
          <w:sz w:val="17"/>
          <w:szCs w:val="17"/>
          <w:rtl/>
        </w:rPr>
        <w:t xml:space="preserve"> </w:t>
      </w:r>
      <w:r w:rsidRPr="00B737AC">
        <w:rPr>
          <w:rFonts w:ascii="Tahoma" w:hAnsi="Tahoma" w:cs="Tahoma" w:hint="cs"/>
          <w:sz w:val="17"/>
          <w:szCs w:val="17"/>
          <w:rtl/>
        </w:rPr>
        <w:t>משגיחים מוסמכים</w:t>
      </w:r>
      <w:r w:rsidRPr="00B737AC">
        <w:rPr>
          <w:rFonts w:ascii="Tahoma" w:hAnsi="Tahoma" w:cs="Tahoma"/>
          <w:sz w:val="17"/>
          <w:szCs w:val="17"/>
          <w:rtl/>
        </w:rPr>
        <w:t xml:space="preserve">. </w:t>
      </w:r>
      <w:r w:rsidRPr="00B737AC">
        <w:rPr>
          <w:rFonts w:ascii="Tahoma" w:hAnsi="Tahoma" w:cs="Tahoma" w:hint="cs"/>
          <w:sz w:val="17"/>
          <w:szCs w:val="17"/>
          <w:rtl/>
        </w:rPr>
        <w:t>אולם בבדיקת נתוני מחלקת הבחינות עלה כי רק 70 מתוך 412 המשגיחים (17%) הם אכן בעלי תעודת הסמכה; במועצה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 xml:space="preserve"> </w:t>
      </w:r>
      <w:r w:rsidRPr="00B737AC">
        <w:rPr>
          <w:rFonts w:ascii="Tahoma" w:hAnsi="Tahoma" w:cs="Tahoma" w:hint="cs"/>
          <w:sz w:val="17"/>
          <w:szCs w:val="17"/>
          <w:rtl/>
        </w:rPr>
        <w:t>תל</w:t>
      </w:r>
      <w:r w:rsidRPr="00B737AC">
        <w:rPr>
          <w:rFonts w:ascii="Tahoma" w:hAnsi="Tahoma" w:cs="Tahoma"/>
          <w:sz w:val="17"/>
          <w:szCs w:val="17"/>
          <w:rtl/>
        </w:rPr>
        <w:t xml:space="preserve"> </w:t>
      </w:r>
      <w:r w:rsidRPr="00B737AC">
        <w:rPr>
          <w:rFonts w:ascii="Tahoma" w:hAnsi="Tahoma" w:cs="Tahoma" w:hint="cs"/>
          <w:sz w:val="17"/>
          <w:szCs w:val="17"/>
          <w:rtl/>
        </w:rPr>
        <w:t>אביב</w:t>
      </w:r>
      <w:r w:rsidRPr="00B737AC">
        <w:rPr>
          <w:rFonts w:ascii="Tahoma" w:hAnsi="Tahoma" w:cs="Tahoma"/>
          <w:sz w:val="17"/>
          <w:szCs w:val="17"/>
          <w:rtl/>
        </w:rPr>
        <w:t>-יפו</w:t>
      </w:r>
      <w:r w:rsidRPr="00B737AC">
        <w:rPr>
          <w:rFonts w:ascii="Tahoma" w:hAnsi="Tahoma" w:cs="Tahoma" w:hint="cs"/>
          <w:sz w:val="17"/>
          <w:szCs w:val="17"/>
          <w:rtl/>
        </w:rPr>
        <w:t xml:space="preserve"> -</w:t>
      </w:r>
      <w:r w:rsidRPr="00B737AC">
        <w:rPr>
          <w:rFonts w:ascii="Tahoma" w:hAnsi="Tahoma" w:cs="Tahoma"/>
          <w:sz w:val="17"/>
          <w:szCs w:val="17"/>
          <w:rtl/>
        </w:rPr>
        <w:t xml:space="preserve"> </w:t>
      </w:r>
      <w:r w:rsidRPr="00B737AC">
        <w:rPr>
          <w:rFonts w:ascii="Tahoma" w:hAnsi="Tahoma" w:cs="Tahoma" w:hint="cs"/>
          <w:sz w:val="17"/>
          <w:szCs w:val="17"/>
          <w:rtl/>
        </w:rPr>
        <w:t>168</w:t>
      </w:r>
      <w:r w:rsidRPr="00B737AC">
        <w:rPr>
          <w:rFonts w:ascii="Tahoma" w:hAnsi="Tahoma" w:cs="Tahoma"/>
          <w:sz w:val="17"/>
          <w:szCs w:val="17"/>
          <w:rtl/>
        </w:rPr>
        <w:t xml:space="preserve"> מ</w:t>
      </w:r>
      <w:r w:rsidRPr="00B737AC">
        <w:rPr>
          <w:rFonts w:ascii="Tahoma" w:hAnsi="Tahoma" w:cs="Tahoma" w:hint="cs"/>
          <w:sz w:val="17"/>
          <w:szCs w:val="17"/>
          <w:rtl/>
        </w:rPr>
        <w:t xml:space="preserve">תוך </w:t>
      </w:r>
      <w:r w:rsidRPr="00B737AC">
        <w:rPr>
          <w:rFonts w:ascii="Tahoma" w:hAnsi="Tahoma" w:cs="Tahoma"/>
          <w:sz w:val="17"/>
          <w:szCs w:val="17"/>
          <w:rtl/>
        </w:rPr>
        <w:t>292 (כ-</w:t>
      </w:r>
      <w:r w:rsidRPr="00B737AC">
        <w:rPr>
          <w:rFonts w:ascii="Tahoma" w:hAnsi="Tahoma" w:cs="Tahoma" w:hint="cs"/>
          <w:sz w:val="17"/>
          <w:szCs w:val="17"/>
          <w:rtl/>
        </w:rPr>
        <w:t>58</w:t>
      </w:r>
      <w:r w:rsidRPr="00B737AC">
        <w:rPr>
          <w:rFonts w:ascii="Tahoma" w:hAnsi="Tahoma" w:cs="Tahoma"/>
          <w:sz w:val="17"/>
          <w:szCs w:val="17"/>
          <w:rtl/>
        </w:rPr>
        <w:t>%)</w:t>
      </w:r>
      <w:r w:rsidRPr="00B737AC">
        <w:rPr>
          <w:rFonts w:ascii="Tahoma" w:hAnsi="Tahoma" w:cs="Tahoma" w:hint="cs"/>
          <w:sz w:val="17"/>
          <w:szCs w:val="17"/>
          <w:rtl/>
        </w:rPr>
        <w:t>; במועצה</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 xml:space="preserve">דתית </w:t>
      </w:r>
      <w:r w:rsidRPr="00B737AC">
        <w:rPr>
          <w:rFonts w:ascii="Tahoma" w:hAnsi="Tahoma" w:cs="Tahoma" w:hint="cs"/>
          <w:sz w:val="17"/>
          <w:szCs w:val="17"/>
          <w:rtl/>
        </w:rPr>
        <w:t>אשדוד - 51 מתוך 80 (כ-64%); במועצה</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 xml:space="preserve">דתית </w:t>
      </w:r>
      <w:r w:rsidRPr="00B737AC">
        <w:rPr>
          <w:rFonts w:ascii="Tahoma" w:hAnsi="Tahoma" w:cs="Tahoma" w:hint="cs"/>
          <w:sz w:val="17"/>
          <w:szCs w:val="17"/>
          <w:rtl/>
        </w:rPr>
        <w:t>חיפה - 78 מתוך 223</w:t>
      </w:r>
      <w:r w:rsidRPr="00B737AC">
        <w:rPr>
          <w:rFonts w:ascii="Tahoma" w:hAnsi="Tahoma" w:cs="Tahoma"/>
          <w:sz w:val="17"/>
          <w:szCs w:val="17"/>
          <w:rtl/>
        </w:rPr>
        <w:t xml:space="preserve"> </w:t>
      </w:r>
      <w:r w:rsidRPr="00B737AC">
        <w:rPr>
          <w:rFonts w:ascii="Tahoma" w:hAnsi="Tahoma" w:cs="Tahoma" w:hint="cs"/>
          <w:sz w:val="17"/>
          <w:szCs w:val="17"/>
          <w:rtl/>
        </w:rPr>
        <w:t>(35%); במועצה</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 xml:space="preserve">דתית </w:t>
      </w:r>
      <w:r w:rsidRPr="00B737AC">
        <w:rPr>
          <w:rFonts w:ascii="Tahoma" w:hAnsi="Tahoma" w:cs="Tahoma" w:hint="cs"/>
          <w:sz w:val="17"/>
          <w:szCs w:val="17"/>
          <w:rtl/>
        </w:rPr>
        <w:t>נתניה - 17 מתוך 177 (כ-10%); ובמועצה</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 xml:space="preserve">דתית </w:t>
      </w:r>
      <w:r w:rsidRPr="00B737AC">
        <w:rPr>
          <w:rFonts w:ascii="Tahoma" w:hAnsi="Tahoma" w:cs="Tahoma" w:hint="cs"/>
          <w:sz w:val="17"/>
          <w:szCs w:val="17"/>
          <w:rtl/>
        </w:rPr>
        <w:t>רחובות - 18 מתוך 72 (25%).</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במועד סיום הביקורת, יותר מעשר שנים לאחר שהונהגו מבחני ההסמכה ויותר משש שנים לאחר שפורסם נוהל הכשרות, שיעור ניכר מאוד מהמשגיחים המכהנים טרם הוסמכו על פי מבחנים אלה.</w:t>
      </w:r>
    </w:p>
    <w:p w:rsidR="006A0E07" w:rsidRPr="00B737AC" w:rsidP="00B737AC">
      <w:pPr>
        <w:spacing w:line="240" w:lineRule="exact"/>
        <w:ind w:right="2268"/>
        <w:jc w:val="both"/>
        <w:rPr>
          <w:rFonts w:ascii="Tahoma" w:hAnsi="Tahoma" w:cs="Tahoma"/>
          <w:bCs/>
          <w:sz w:val="17"/>
          <w:szCs w:val="17"/>
          <w:rtl/>
        </w:rPr>
      </w:pPr>
      <w:r w:rsidRPr="00B737AC">
        <w:rPr>
          <w:rFonts w:ascii="Tahoma" w:hAnsi="Tahoma" w:cs="Tahoma"/>
          <w:sz w:val="17"/>
          <w:szCs w:val="17"/>
          <w:rtl/>
        </w:rPr>
        <w:t>בתשובתה</w:t>
      </w:r>
      <w:r w:rsidRPr="00B737AC">
        <w:rPr>
          <w:rFonts w:ascii="Tahoma" w:hAnsi="Tahoma" w:cs="Tahoma" w:hint="cs"/>
          <w:sz w:val="17"/>
          <w:szCs w:val="17"/>
          <w:rtl/>
        </w:rPr>
        <w:t xml:space="preserve"> מינואר 2017</w:t>
      </w:r>
      <w:r w:rsidRPr="00B737AC">
        <w:rPr>
          <w:rFonts w:ascii="Tahoma" w:hAnsi="Tahoma" w:cs="Tahoma"/>
          <w:sz w:val="17"/>
          <w:szCs w:val="17"/>
          <w:rtl/>
        </w:rPr>
        <w:t xml:space="preserve"> מסרה </w:t>
      </w:r>
      <w:r w:rsidRPr="00B737AC">
        <w:rPr>
          <w:rFonts w:ascii="Tahoma" w:hAnsi="Tahoma" w:cs="Tahoma" w:hint="cs"/>
          <w:sz w:val="17"/>
          <w:szCs w:val="17"/>
          <w:rtl/>
        </w:rPr>
        <w:t>הרבנות</w:t>
      </w:r>
      <w:r w:rsidRPr="00B737AC">
        <w:rPr>
          <w:rFonts w:ascii="Tahoma" w:hAnsi="Tahoma" w:cs="Tahoma"/>
          <w:sz w:val="17"/>
          <w:szCs w:val="17"/>
          <w:rtl/>
        </w:rPr>
        <w:t xml:space="preserve"> כי מ</w:t>
      </w:r>
      <w:r w:rsidRPr="00B737AC">
        <w:rPr>
          <w:rFonts w:ascii="Tahoma" w:hAnsi="Tahoma" w:cs="Tahoma" w:hint="cs"/>
          <w:sz w:val="17"/>
          <w:szCs w:val="17"/>
          <w:rtl/>
        </w:rPr>
        <w:t>ה</w:t>
      </w:r>
      <w:r w:rsidRPr="00B737AC">
        <w:rPr>
          <w:rFonts w:ascii="Tahoma" w:hAnsi="Tahoma" w:cs="Tahoma"/>
          <w:sz w:val="17"/>
          <w:szCs w:val="17"/>
          <w:rtl/>
        </w:rPr>
        <w:t xml:space="preserve">בחינה </w:t>
      </w:r>
      <w:r w:rsidRPr="00B737AC">
        <w:rPr>
          <w:rFonts w:ascii="Tahoma" w:hAnsi="Tahoma" w:cs="Tahoma" w:hint="cs"/>
          <w:sz w:val="17"/>
          <w:szCs w:val="17"/>
          <w:rtl/>
        </w:rPr>
        <w:t>ה</w:t>
      </w:r>
      <w:r w:rsidRPr="00B737AC">
        <w:rPr>
          <w:rFonts w:ascii="Tahoma" w:hAnsi="Tahoma" w:cs="Tahoma"/>
          <w:sz w:val="17"/>
          <w:szCs w:val="17"/>
          <w:rtl/>
        </w:rPr>
        <w:t xml:space="preserve">משפטית חיוב משגיח בתעודת הסמכה </w:t>
      </w:r>
      <w:r w:rsidRPr="00B737AC">
        <w:rPr>
          <w:rFonts w:ascii="Tahoma" w:hAnsi="Tahoma" w:cs="Tahoma" w:hint="cs"/>
          <w:sz w:val="17"/>
          <w:szCs w:val="17"/>
          <w:rtl/>
        </w:rPr>
        <w:t>דורש</w:t>
      </w:r>
      <w:r w:rsidRPr="00B737AC">
        <w:rPr>
          <w:rFonts w:ascii="Tahoma" w:hAnsi="Tahoma" w:cs="Tahoma"/>
          <w:sz w:val="17"/>
          <w:szCs w:val="17"/>
          <w:rtl/>
        </w:rPr>
        <w:t xml:space="preserve"> הסדרה חקיקתית הולמת </w:t>
      </w:r>
      <w:r w:rsidRPr="00B737AC">
        <w:rPr>
          <w:rFonts w:ascii="Tahoma" w:hAnsi="Tahoma" w:cs="Tahoma" w:hint="cs"/>
          <w:sz w:val="17"/>
          <w:szCs w:val="17"/>
          <w:rtl/>
        </w:rPr>
        <w:t>לנוכח</w:t>
      </w:r>
      <w:r w:rsidRPr="00B737AC">
        <w:rPr>
          <w:rFonts w:ascii="Tahoma" w:hAnsi="Tahoma" w:cs="Tahoma"/>
          <w:sz w:val="17"/>
          <w:szCs w:val="17"/>
          <w:rtl/>
        </w:rPr>
        <w:t xml:space="preserve"> העובדה שמדובר בהסדרת עיסוק. </w:t>
      </w:r>
      <w:r w:rsidRPr="00B737AC">
        <w:rPr>
          <w:rFonts w:ascii="Tahoma" w:hAnsi="Tahoma" w:cs="Tahoma" w:hint="cs"/>
          <w:sz w:val="17"/>
          <w:szCs w:val="17"/>
          <w:rtl/>
        </w:rPr>
        <w:t>במסגרת</w:t>
      </w:r>
      <w:r w:rsidRPr="00B737AC">
        <w:rPr>
          <w:rFonts w:ascii="Tahoma" w:hAnsi="Tahoma" w:cs="Tahoma"/>
          <w:sz w:val="17"/>
          <w:szCs w:val="17"/>
          <w:rtl/>
        </w:rPr>
        <w:t xml:space="preserve"> </w:t>
      </w:r>
      <w:r w:rsidRPr="00B737AC">
        <w:rPr>
          <w:rFonts w:ascii="Tahoma" w:hAnsi="Tahoma" w:cs="Tahoma" w:hint="cs"/>
          <w:sz w:val="17"/>
          <w:szCs w:val="17"/>
          <w:rtl/>
        </w:rPr>
        <w:t>תזכיר</w:t>
      </w:r>
      <w:r w:rsidRPr="00B737AC">
        <w:rPr>
          <w:rFonts w:ascii="Tahoma" w:hAnsi="Tahoma" w:cs="Tahoma"/>
          <w:sz w:val="17"/>
          <w:szCs w:val="17"/>
          <w:rtl/>
        </w:rPr>
        <w:t xml:space="preserve"> </w:t>
      </w:r>
      <w:r w:rsidRPr="00B737AC">
        <w:rPr>
          <w:rFonts w:ascii="Tahoma" w:hAnsi="Tahoma" w:cs="Tahoma" w:hint="cs"/>
          <w:sz w:val="17"/>
          <w:szCs w:val="17"/>
          <w:rtl/>
        </w:rPr>
        <w:t>החוק</w:t>
      </w:r>
      <w:r w:rsidRPr="00B737AC">
        <w:rPr>
          <w:rFonts w:ascii="Tahoma" w:hAnsi="Tahoma" w:cs="Tahoma"/>
          <w:sz w:val="17"/>
          <w:szCs w:val="17"/>
          <w:rtl/>
        </w:rPr>
        <w:t xml:space="preserve"> </w:t>
      </w:r>
      <w:r w:rsidRPr="00B737AC">
        <w:rPr>
          <w:rFonts w:ascii="Tahoma" w:hAnsi="Tahoma" w:cs="Tahoma" w:hint="cs"/>
          <w:sz w:val="17"/>
          <w:szCs w:val="17"/>
          <w:rtl/>
        </w:rPr>
        <w:t>הממשלתי</w:t>
      </w:r>
      <w:r w:rsidRPr="00B737AC">
        <w:rPr>
          <w:rFonts w:ascii="Tahoma" w:hAnsi="Tahoma" w:cs="Tahoma"/>
          <w:sz w:val="17"/>
          <w:szCs w:val="17"/>
          <w:rtl/>
        </w:rPr>
        <w:t xml:space="preserve"> </w:t>
      </w:r>
      <w:r w:rsidRPr="00B737AC">
        <w:rPr>
          <w:rFonts w:ascii="Tahoma" w:hAnsi="Tahoma" w:cs="Tahoma" w:hint="cs"/>
          <w:sz w:val="17"/>
          <w:szCs w:val="17"/>
          <w:rtl/>
        </w:rPr>
        <w:t>שפרסמה</w:t>
      </w:r>
      <w:r w:rsidRPr="00B737AC">
        <w:rPr>
          <w:rFonts w:ascii="Tahoma" w:hAnsi="Tahoma" w:cs="Tahoma"/>
          <w:sz w:val="17"/>
          <w:szCs w:val="17"/>
          <w:rtl/>
        </w:rPr>
        <w:t xml:space="preserve"> </w:t>
      </w:r>
      <w:r w:rsidRPr="00B737AC">
        <w:rPr>
          <w:rFonts w:ascii="Tahoma" w:hAnsi="Tahoma" w:cs="Tahoma" w:hint="cs"/>
          <w:sz w:val="17"/>
          <w:szCs w:val="17"/>
          <w:rtl/>
        </w:rPr>
        <w:t>הרבנות</w:t>
      </w:r>
      <w:r w:rsidRPr="00B737AC">
        <w:rPr>
          <w:rFonts w:ascii="Tahoma" w:hAnsi="Tahoma" w:cs="Tahoma"/>
          <w:sz w:val="17"/>
          <w:szCs w:val="17"/>
          <w:rtl/>
        </w:rPr>
        <w:t xml:space="preserve"> </w:t>
      </w:r>
      <w:r w:rsidRPr="00B737AC">
        <w:rPr>
          <w:rFonts w:ascii="Tahoma" w:hAnsi="Tahoma" w:cs="Tahoma" w:hint="cs"/>
          <w:sz w:val="17"/>
          <w:szCs w:val="17"/>
          <w:rtl/>
        </w:rPr>
        <w:t>התייחסה הרבנות</w:t>
      </w:r>
      <w:r w:rsidRPr="00B737AC">
        <w:rPr>
          <w:rFonts w:ascii="Tahoma" w:hAnsi="Tahoma" w:cs="Tahoma"/>
          <w:sz w:val="17"/>
          <w:szCs w:val="17"/>
          <w:rtl/>
        </w:rPr>
        <w:t xml:space="preserve"> </w:t>
      </w:r>
      <w:r w:rsidRPr="00B737AC">
        <w:rPr>
          <w:rFonts w:ascii="Tahoma" w:hAnsi="Tahoma" w:cs="Tahoma" w:hint="cs"/>
          <w:sz w:val="17"/>
          <w:szCs w:val="17"/>
          <w:rtl/>
        </w:rPr>
        <w:t>גם</w:t>
      </w:r>
      <w:r w:rsidRPr="00B737AC">
        <w:rPr>
          <w:rFonts w:ascii="Tahoma" w:hAnsi="Tahoma" w:cs="Tahoma"/>
          <w:sz w:val="17"/>
          <w:szCs w:val="17"/>
          <w:rtl/>
        </w:rPr>
        <w:t xml:space="preserve"> </w:t>
      </w:r>
      <w:r w:rsidRPr="00B737AC">
        <w:rPr>
          <w:rFonts w:ascii="Tahoma" w:hAnsi="Tahoma" w:cs="Tahoma" w:hint="cs"/>
          <w:sz w:val="17"/>
          <w:szCs w:val="17"/>
          <w:rtl/>
        </w:rPr>
        <w:t>להסדרת</w:t>
      </w:r>
      <w:r w:rsidRPr="00B737AC">
        <w:rPr>
          <w:rFonts w:ascii="Tahoma" w:hAnsi="Tahoma" w:cs="Tahoma"/>
          <w:sz w:val="17"/>
          <w:szCs w:val="17"/>
          <w:rtl/>
        </w:rPr>
        <w:t xml:space="preserve"> </w:t>
      </w:r>
      <w:r w:rsidRPr="00B737AC">
        <w:rPr>
          <w:rFonts w:ascii="Tahoma" w:hAnsi="Tahoma" w:cs="Tahoma" w:hint="cs"/>
          <w:sz w:val="17"/>
          <w:szCs w:val="17"/>
          <w:rtl/>
        </w:rPr>
        <w:t>עיסוקו</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משגיח</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אך</w:t>
      </w:r>
      <w:r w:rsidRPr="00B737AC">
        <w:rPr>
          <w:rFonts w:ascii="Tahoma" w:hAnsi="Tahoma" w:cs="Tahoma"/>
          <w:sz w:val="17"/>
          <w:szCs w:val="17"/>
          <w:rtl/>
        </w:rPr>
        <w:t xml:space="preserve"> </w:t>
      </w:r>
      <w:r w:rsidRPr="00B737AC">
        <w:rPr>
          <w:rFonts w:ascii="Tahoma" w:hAnsi="Tahoma" w:cs="Tahoma" w:hint="cs"/>
          <w:sz w:val="17"/>
          <w:szCs w:val="17"/>
          <w:rtl/>
        </w:rPr>
        <w:t>מסיבות</w:t>
      </w:r>
      <w:r w:rsidRPr="00B737AC">
        <w:rPr>
          <w:rFonts w:ascii="Tahoma" w:hAnsi="Tahoma" w:cs="Tahoma"/>
          <w:sz w:val="17"/>
          <w:szCs w:val="17"/>
          <w:rtl/>
        </w:rPr>
        <w:t xml:space="preserve"> </w:t>
      </w:r>
      <w:r w:rsidRPr="00B737AC">
        <w:rPr>
          <w:rFonts w:ascii="Tahoma" w:hAnsi="Tahoma" w:cs="Tahoma" w:hint="cs"/>
          <w:sz w:val="17"/>
          <w:szCs w:val="17"/>
          <w:rtl/>
        </w:rPr>
        <w:t>שאינן</w:t>
      </w:r>
      <w:r w:rsidRPr="00B737AC">
        <w:rPr>
          <w:rFonts w:ascii="Tahoma" w:hAnsi="Tahoma" w:cs="Tahoma"/>
          <w:sz w:val="17"/>
          <w:szCs w:val="17"/>
          <w:rtl/>
        </w:rPr>
        <w:t xml:space="preserve"> </w:t>
      </w:r>
      <w:r w:rsidRPr="00B737AC">
        <w:rPr>
          <w:rFonts w:ascii="Tahoma" w:hAnsi="Tahoma" w:cs="Tahoma" w:hint="cs"/>
          <w:sz w:val="17"/>
          <w:szCs w:val="17"/>
          <w:rtl/>
        </w:rPr>
        <w:t>תלויות</w:t>
      </w:r>
      <w:r w:rsidRPr="00B737AC">
        <w:rPr>
          <w:rFonts w:ascii="Tahoma" w:hAnsi="Tahoma" w:cs="Tahoma"/>
          <w:sz w:val="17"/>
          <w:szCs w:val="17"/>
          <w:rtl/>
        </w:rPr>
        <w:t xml:space="preserve"> </w:t>
      </w:r>
      <w:r w:rsidRPr="00B737AC">
        <w:rPr>
          <w:rFonts w:ascii="Tahoma" w:hAnsi="Tahoma" w:cs="Tahoma" w:hint="cs"/>
          <w:sz w:val="17"/>
          <w:szCs w:val="17"/>
          <w:rtl/>
        </w:rPr>
        <w:t>ברבנות</w:t>
      </w:r>
      <w:r w:rsidRPr="00B737AC">
        <w:rPr>
          <w:rFonts w:ascii="Tahoma" w:hAnsi="Tahoma" w:cs="Tahoma"/>
          <w:sz w:val="17"/>
          <w:szCs w:val="17"/>
          <w:rtl/>
        </w:rPr>
        <w:t xml:space="preserve"> </w:t>
      </w:r>
      <w:r w:rsidRPr="00B737AC">
        <w:rPr>
          <w:rFonts w:ascii="Tahoma" w:hAnsi="Tahoma" w:cs="Tahoma" w:hint="cs"/>
          <w:sz w:val="17"/>
          <w:szCs w:val="17"/>
          <w:rtl/>
        </w:rPr>
        <w:t>הליך</w:t>
      </w:r>
      <w:r w:rsidRPr="00B737AC">
        <w:rPr>
          <w:rFonts w:ascii="Tahoma" w:hAnsi="Tahoma" w:cs="Tahoma"/>
          <w:sz w:val="17"/>
          <w:szCs w:val="17"/>
          <w:rtl/>
        </w:rPr>
        <w:t xml:space="preserve"> </w:t>
      </w:r>
      <w:r w:rsidRPr="00B737AC">
        <w:rPr>
          <w:rFonts w:ascii="Tahoma" w:hAnsi="Tahoma" w:cs="Tahoma" w:hint="cs"/>
          <w:sz w:val="17"/>
          <w:szCs w:val="17"/>
          <w:rtl/>
        </w:rPr>
        <w:t>אישור</w:t>
      </w:r>
      <w:r w:rsidRPr="00B737AC">
        <w:rPr>
          <w:rFonts w:ascii="Tahoma" w:hAnsi="Tahoma" w:cs="Tahoma"/>
          <w:sz w:val="17"/>
          <w:szCs w:val="17"/>
          <w:rtl/>
        </w:rPr>
        <w:t xml:space="preserve"> </w:t>
      </w:r>
      <w:r w:rsidRPr="00B737AC">
        <w:rPr>
          <w:rFonts w:ascii="Tahoma" w:hAnsi="Tahoma" w:cs="Tahoma" w:hint="cs"/>
          <w:sz w:val="17"/>
          <w:szCs w:val="17"/>
          <w:rtl/>
        </w:rPr>
        <w:t>החקיקה</w:t>
      </w:r>
      <w:r w:rsidRPr="00B737AC">
        <w:rPr>
          <w:rFonts w:ascii="Tahoma" w:hAnsi="Tahoma" w:cs="Tahoma"/>
          <w:sz w:val="17"/>
          <w:szCs w:val="17"/>
          <w:rtl/>
        </w:rPr>
        <w:t xml:space="preserve"> </w:t>
      </w:r>
      <w:r w:rsidRPr="00B737AC">
        <w:rPr>
          <w:rFonts w:ascii="Tahoma" w:hAnsi="Tahoma" w:cs="Tahoma" w:hint="cs"/>
          <w:sz w:val="17"/>
          <w:szCs w:val="17"/>
          <w:rtl/>
        </w:rPr>
        <w:t>לא</w:t>
      </w:r>
      <w:r w:rsidRPr="00B737AC">
        <w:rPr>
          <w:rFonts w:ascii="Tahoma" w:hAnsi="Tahoma" w:cs="Tahoma"/>
          <w:sz w:val="17"/>
          <w:szCs w:val="17"/>
          <w:rtl/>
        </w:rPr>
        <w:t xml:space="preserve"> </w:t>
      </w:r>
      <w:r w:rsidRPr="00B737AC">
        <w:rPr>
          <w:rFonts w:ascii="Tahoma" w:hAnsi="Tahoma" w:cs="Tahoma" w:hint="cs"/>
          <w:sz w:val="17"/>
          <w:szCs w:val="17"/>
          <w:rtl/>
        </w:rPr>
        <w:t>צלח,</w:t>
      </w:r>
      <w:r w:rsidRPr="00B737AC">
        <w:rPr>
          <w:rFonts w:ascii="Tahoma" w:hAnsi="Tahoma" w:cs="Tahoma"/>
          <w:sz w:val="17"/>
          <w:szCs w:val="17"/>
          <w:rtl/>
        </w:rPr>
        <w:t xml:space="preserve"> </w:t>
      </w:r>
      <w:r w:rsidRPr="00B737AC">
        <w:rPr>
          <w:rFonts w:ascii="Tahoma" w:hAnsi="Tahoma" w:cs="Tahoma" w:hint="cs"/>
          <w:sz w:val="17"/>
          <w:szCs w:val="17"/>
          <w:rtl/>
        </w:rPr>
        <w:t>לפי</w:t>
      </w:r>
      <w:r w:rsidRPr="00B737AC">
        <w:rPr>
          <w:rFonts w:ascii="Tahoma" w:hAnsi="Tahoma" w:cs="Tahoma"/>
          <w:sz w:val="17"/>
          <w:szCs w:val="17"/>
          <w:rtl/>
        </w:rPr>
        <w:t xml:space="preserve"> </w:t>
      </w:r>
      <w:r w:rsidRPr="00B737AC">
        <w:rPr>
          <w:rFonts w:ascii="Tahoma" w:hAnsi="Tahoma" w:cs="Tahoma" w:hint="cs"/>
          <w:sz w:val="17"/>
          <w:szCs w:val="17"/>
          <w:rtl/>
        </w:rPr>
        <w:t xml:space="preserve">שעה, את ועדת השרים </w:t>
      </w:r>
      <w:r w:rsidRPr="00B737AC">
        <w:rPr>
          <w:rFonts w:ascii="Tahoma" w:hAnsi="Tahoma" w:cs="Tahoma" w:hint="cs"/>
          <w:sz w:val="17"/>
          <w:szCs w:val="17"/>
          <w:rtl/>
        </w:rPr>
        <w:t>לעניני</w:t>
      </w:r>
      <w:r w:rsidRPr="00B737AC">
        <w:rPr>
          <w:rFonts w:ascii="Tahoma" w:hAnsi="Tahoma" w:cs="Tahoma" w:hint="cs"/>
          <w:sz w:val="17"/>
          <w:szCs w:val="17"/>
          <w:rtl/>
        </w:rPr>
        <w:t xml:space="preserve"> חקיקה</w:t>
      </w:r>
      <w:r w:rsidRPr="00B737AC">
        <w:rPr>
          <w:rFonts w:ascii="Tahoma" w:hAnsi="Tahoma" w:cs="Tahoma"/>
          <w:sz w:val="17"/>
          <w:szCs w:val="17"/>
          <w:rtl/>
        </w:rPr>
        <w:t xml:space="preserve">. </w:t>
      </w:r>
      <w:r w:rsidRPr="00B737AC">
        <w:rPr>
          <w:rFonts w:ascii="Tahoma" w:hAnsi="Tahoma" w:cs="Tahoma" w:hint="cs"/>
          <w:sz w:val="17"/>
          <w:szCs w:val="17"/>
          <w:rtl/>
        </w:rPr>
        <w:t>במצב</w:t>
      </w:r>
      <w:r w:rsidRPr="00B737AC">
        <w:rPr>
          <w:rFonts w:ascii="Tahoma" w:hAnsi="Tahoma" w:cs="Tahoma"/>
          <w:sz w:val="17"/>
          <w:szCs w:val="17"/>
          <w:rtl/>
        </w:rPr>
        <w:t xml:space="preserve"> </w:t>
      </w:r>
      <w:r w:rsidRPr="00B737AC">
        <w:rPr>
          <w:rFonts w:ascii="Tahoma" w:hAnsi="Tahoma" w:cs="Tahoma" w:hint="cs"/>
          <w:sz w:val="17"/>
          <w:szCs w:val="17"/>
          <w:rtl/>
        </w:rPr>
        <w:t>המשפטי</w:t>
      </w:r>
      <w:r w:rsidRPr="00B737AC">
        <w:rPr>
          <w:rFonts w:ascii="Tahoma" w:hAnsi="Tahoma" w:cs="Tahoma"/>
          <w:sz w:val="17"/>
          <w:szCs w:val="17"/>
          <w:rtl/>
        </w:rPr>
        <w:t xml:space="preserve"> </w:t>
      </w:r>
      <w:r w:rsidRPr="00B737AC">
        <w:rPr>
          <w:rFonts w:ascii="Tahoma" w:hAnsi="Tahoma" w:cs="Tahoma" w:hint="cs"/>
          <w:sz w:val="17"/>
          <w:szCs w:val="17"/>
          <w:rtl/>
        </w:rPr>
        <w:t>הקיים</w:t>
      </w:r>
      <w:r w:rsidRPr="00B737AC">
        <w:rPr>
          <w:rFonts w:ascii="Tahoma" w:hAnsi="Tahoma" w:cs="Tahoma"/>
          <w:sz w:val="17"/>
          <w:szCs w:val="17"/>
          <w:rtl/>
        </w:rPr>
        <w:t xml:space="preserve"> </w:t>
      </w:r>
      <w:r w:rsidRPr="00B737AC">
        <w:rPr>
          <w:rFonts w:ascii="Tahoma" w:hAnsi="Tahoma" w:cs="Tahoma" w:hint="cs"/>
          <w:sz w:val="17"/>
          <w:szCs w:val="17"/>
          <w:rtl/>
        </w:rPr>
        <w:t>הרבנות</w:t>
      </w:r>
      <w:r w:rsidRPr="00B737AC">
        <w:rPr>
          <w:rFonts w:ascii="Tahoma" w:hAnsi="Tahoma" w:cs="Tahoma"/>
          <w:sz w:val="17"/>
          <w:szCs w:val="17"/>
          <w:rtl/>
        </w:rPr>
        <w:t xml:space="preserve"> </w:t>
      </w:r>
      <w:r w:rsidRPr="00B737AC">
        <w:rPr>
          <w:rFonts w:ascii="Tahoma" w:hAnsi="Tahoma" w:cs="Tahoma" w:hint="cs"/>
          <w:sz w:val="17"/>
          <w:szCs w:val="17"/>
          <w:rtl/>
        </w:rPr>
        <w:t>מוגבלת</w:t>
      </w:r>
      <w:r w:rsidRPr="00B737AC">
        <w:rPr>
          <w:rFonts w:ascii="Tahoma" w:hAnsi="Tahoma" w:cs="Tahoma"/>
          <w:sz w:val="17"/>
          <w:szCs w:val="17"/>
          <w:rtl/>
        </w:rPr>
        <w:t xml:space="preserve"> </w:t>
      </w:r>
      <w:r w:rsidRPr="00B737AC">
        <w:rPr>
          <w:rFonts w:ascii="Tahoma" w:hAnsi="Tahoma" w:cs="Tahoma" w:hint="cs"/>
          <w:sz w:val="17"/>
          <w:szCs w:val="17"/>
          <w:rtl/>
        </w:rPr>
        <w:t>באפשרותה</w:t>
      </w:r>
      <w:r w:rsidRPr="00B737AC">
        <w:rPr>
          <w:rFonts w:ascii="Tahoma" w:hAnsi="Tahoma" w:cs="Tahoma"/>
          <w:sz w:val="17"/>
          <w:szCs w:val="17"/>
          <w:rtl/>
        </w:rPr>
        <w:t xml:space="preserve"> </w:t>
      </w:r>
      <w:r w:rsidRPr="00B737AC">
        <w:rPr>
          <w:rFonts w:ascii="Tahoma" w:hAnsi="Tahoma" w:cs="Tahoma" w:hint="cs"/>
          <w:sz w:val="17"/>
          <w:szCs w:val="17"/>
          <w:rtl/>
        </w:rPr>
        <w:t>להביא</w:t>
      </w:r>
      <w:r w:rsidRPr="00B737AC">
        <w:rPr>
          <w:rFonts w:ascii="Tahoma" w:hAnsi="Tahoma" w:cs="Tahoma"/>
          <w:sz w:val="17"/>
          <w:szCs w:val="17"/>
          <w:rtl/>
        </w:rPr>
        <w:t xml:space="preserve"> </w:t>
      </w:r>
      <w:r w:rsidRPr="00B737AC">
        <w:rPr>
          <w:rFonts w:ascii="Tahoma" w:hAnsi="Tahoma" w:cs="Tahoma" w:hint="cs"/>
          <w:sz w:val="17"/>
          <w:szCs w:val="17"/>
          <w:rtl/>
        </w:rPr>
        <w:t>לידי פיטוריו</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משגיח</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שלא</w:t>
      </w:r>
      <w:r w:rsidRPr="00B737AC">
        <w:rPr>
          <w:rFonts w:ascii="Tahoma" w:hAnsi="Tahoma" w:cs="Tahoma"/>
          <w:sz w:val="17"/>
          <w:szCs w:val="17"/>
          <w:rtl/>
        </w:rPr>
        <w:t xml:space="preserve"> </w:t>
      </w:r>
      <w:r w:rsidRPr="00B737AC">
        <w:rPr>
          <w:rFonts w:ascii="Tahoma" w:hAnsi="Tahoma" w:cs="Tahoma" w:hint="cs"/>
          <w:sz w:val="17"/>
          <w:szCs w:val="17"/>
          <w:rtl/>
        </w:rPr>
        <w:t>עבר</w:t>
      </w:r>
      <w:r w:rsidRPr="00B737AC">
        <w:rPr>
          <w:rFonts w:ascii="Tahoma" w:hAnsi="Tahoma" w:cs="Tahoma"/>
          <w:sz w:val="17"/>
          <w:szCs w:val="17"/>
          <w:rtl/>
        </w:rPr>
        <w:t xml:space="preserve"> </w:t>
      </w:r>
      <w:r w:rsidRPr="00B737AC">
        <w:rPr>
          <w:rFonts w:ascii="Tahoma" w:hAnsi="Tahoma" w:cs="Tahoma" w:hint="cs"/>
          <w:sz w:val="17"/>
          <w:szCs w:val="17"/>
          <w:rtl/>
        </w:rPr>
        <w:t>תהליך</w:t>
      </w:r>
      <w:r w:rsidRPr="00B737AC">
        <w:rPr>
          <w:rFonts w:ascii="Tahoma" w:hAnsi="Tahoma" w:cs="Tahoma"/>
          <w:sz w:val="17"/>
          <w:szCs w:val="17"/>
          <w:rtl/>
        </w:rPr>
        <w:t xml:space="preserve"> </w:t>
      </w:r>
      <w:r w:rsidRPr="00B737AC">
        <w:rPr>
          <w:rFonts w:ascii="Tahoma" w:hAnsi="Tahoma" w:cs="Tahoma" w:hint="cs"/>
          <w:sz w:val="17"/>
          <w:szCs w:val="17"/>
          <w:rtl/>
        </w:rPr>
        <w:t>הסמכה</w:t>
      </w:r>
      <w:r w:rsidRPr="00B737AC">
        <w:rPr>
          <w:rFonts w:ascii="Tahoma" w:hAnsi="Tahoma" w:cs="Tahoma"/>
          <w:sz w:val="17"/>
          <w:szCs w:val="17"/>
          <w:rtl/>
        </w:rPr>
        <w:t xml:space="preserve"> </w:t>
      </w:r>
      <w:r w:rsidRPr="00B737AC">
        <w:rPr>
          <w:rFonts w:ascii="Tahoma" w:hAnsi="Tahoma" w:cs="Tahoma" w:hint="cs"/>
          <w:sz w:val="17"/>
          <w:szCs w:val="17"/>
          <w:rtl/>
        </w:rPr>
        <w:t>כנדרש;</w:t>
      </w:r>
      <w:r w:rsidRPr="00B737AC">
        <w:rPr>
          <w:rFonts w:ascii="Tahoma" w:hAnsi="Tahoma" w:cs="Tahoma"/>
          <w:sz w:val="17"/>
          <w:szCs w:val="17"/>
          <w:rtl/>
        </w:rPr>
        <w:t xml:space="preserve">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אחת</w:t>
      </w:r>
      <w:r w:rsidRPr="00B737AC">
        <w:rPr>
          <w:rFonts w:ascii="Tahoma" w:hAnsi="Tahoma" w:cs="Tahoma"/>
          <w:sz w:val="17"/>
          <w:szCs w:val="17"/>
          <w:rtl/>
        </w:rPr>
        <w:t xml:space="preserve"> </w:t>
      </w:r>
      <w:r w:rsidRPr="00B737AC">
        <w:rPr>
          <w:rFonts w:ascii="Tahoma" w:hAnsi="Tahoma" w:cs="Tahoma" w:hint="cs"/>
          <w:sz w:val="17"/>
          <w:szCs w:val="17"/>
          <w:rtl/>
        </w:rPr>
        <w:t>כמה</w:t>
      </w:r>
      <w:r w:rsidRPr="00B737AC">
        <w:rPr>
          <w:rFonts w:ascii="Tahoma" w:hAnsi="Tahoma" w:cs="Tahoma"/>
          <w:sz w:val="17"/>
          <w:szCs w:val="17"/>
          <w:rtl/>
        </w:rPr>
        <w:t xml:space="preserve"> </w:t>
      </w:r>
      <w:r w:rsidRPr="00B737AC">
        <w:rPr>
          <w:rFonts w:ascii="Tahoma" w:hAnsi="Tahoma" w:cs="Tahoma" w:hint="cs"/>
          <w:sz w:val="17"/>
          <w:szCs w:val="17"/>
          <w:rtl/>
        </w:rPr>
        <w:t>וכמה</w:t>
      </w:r>
      <w:r w:rsidRPr="00B737AC">
        <w:rPr>
          <w:rFonts w:ascii="Tahoma" w:hAnsi="Tahoma" w:cs="Tahoma"/>
          <w:sz w:val="17"/>
          <w:szCs w:val="17"/>
          <w:rtl/>
        </w:rPr>
        <w:t xml:space="preserve"> </w:t>
      </w:r>
      <w:r w:rsidRPr="00B737AC">
        <w:rPr>
          <w:rFonts w:ascii="Tahoma" w:hAnsi="Tahoma" w:cs="Tahoma" w:hint="cs"/>
          <w:sz w:val="17"/>
          <w:szCs w:val="17"/>
          <w:rtl/>
        </w:rPr>
        <w:t>הדברים</w:t>
      </w:r>
      <w:r w:rsidRPr="00B737AC">
        <w:rPr>
          <w:rFonts w:ascii="Tahoma" w:hAnsi="Tahoma" w:cs="Tahoma"/>
          <w:sz w:val="17"/>
          <w:szCs w:val="17"/>
          <w:rtl/>
        </w:rPr>
        <w:t xml:space="preserve"> </w:t>
      </w:r>
      <w:r w:rsidRPr="00B737AC">
        <w:rPr>
          <w:rFonts w:ascii="Tahoma" w:hAnsi="Tahoma" w:cs="Tahoma" w:hint="cs"/>
          <w:sz w:val="17"/>
          <w:szCs w:val="17"/>
          <w:rtl/>
        </w:rPr>
        <w:t>אמורים במשגיח</w:t>
      </w:r>
      <w:r w:rsidRPr="00B737AC">
        <w:rPr>
          <w:rFonts w:ascii="Tahoma" w:hAnsi="Tahoma" w:cs="Tahoma"/>
          <w:sz w:val="17"/>
          <w:szCs w:val="17"/>
          <w:rtl/>
        </w:rPr>
        <w:t xml:space="preserve"> </w:t>
      </w:r>
      <w:r w:rsidRPr="00B737AC">
        <w:rPr>
          <w:rFonts w:ascii="Tahoma" w:hAnsi="Tahoma" w:cs="Tahoma" w:hint="cs"/>
          <w:sz w:val="17"/>
          <w:szCs w:val="17"/>
          <w:rtl/>
        </w:rPr>
        <w:t>המועסק</w:t>
      </w:r>
      <w:r w:rsidRPr="00B737AC">
        <w:rPr>
          <w:rFonts w:ascii="Tahoma" w:hAnsi="Tahoma" w:cs="Tahoma"/>
          <w:sz w:val="17"/>
          <w:szCs w:val="17"/>
          <w:rtl/>
        </w:rPr>
        <w:t xml:space="preserve"> </w:t>
      </w:r>
      <w:r w:rsidRPr="00B737AC">
        <w:rPr>
          <w:rFonts w:ascii="Tahoma" w:hAnsi="Tahoma" w:cs="Tahoma" w:hint="cs"/>
          <w:sz w:val="17"/>
          <w:szCs w:val="17"/>
          <w:rtl/>
        </w:rPr>
        <w:t>זה</w:t>
      </w:r>
      <w:r w:rsidRPr="00B737AC">
        <w:rPr>
          <w:rFonts w:ascii="Tahoma" w:hAnsi="Tahoma" w:cs="Tahoma"/>
          <w:sz w:val="17"/>
          <w:szCs w:val="17"/>
          <w:rtl/>
        </w:rPr>
        <w:t xml:space="preserve"> </w:t>
      </w:r>
      <w:r w:rsidRPr="00B737AC">
        <w:rPr>
          <w:rFonts w:ascii="Tahoma" w:hAnsi="Tahoma" w:cs="Tahoma" w:hint="cs"/>
          <w:sz w:val="17"/>
          <w:szCs w:val="17"/>
          <w:rtl/>
        </w:rPr>
        <w:t>שנים</w:t>
      </w:r>
      <w:r w:rsidRPr="00B737AC">
        <w:rPr>
          <w:rFonts w:ascii="Tahoma" w:hAnsi="Tahoma" w:cs="Tahoma"/>
          <w:sz w:val="17"/>
          <w:szCs w:val="17"/>
          <w:rtl/>
        </w:rPr>
        <w:t xml:space="preserve"> </w:t>
      </w:r>
      <w:r w:rsidRPr="00B737AC">
        <w:rPr>
          <w:rFonts w:ascii="Tahoma" w:hAnsi="Tahoma" w:cs="Tahoma" w:hint="cs"/>
          <w:sz w:val="17"/>
          <w:szCs w:val="17"/>
          <w:rtl/>
        </w:rPr>
        <w:t>במערכת</w:t>
      </w:r>
      <w:r w:rsidRPr="00B737AC">
        <w:rPr>
          <w:rFonts w:ascii="Tahoma" w:hAnsi="Tahoma" w:cs="Tahoma"/>
          <w:sz w:val="17"/>
          <w:szCs w:val="17"/>
          <w:rtl/>
        </w:rPr>
        <w:t xml:space="preserve"> </w:t>
      </w:r>
      <w:r w:rsidRPr="00B737AC">
        <w:rPr>
          <w:rFonts w:ascii="Tahoma" w:hAnsi="Tahoma" w:cs="Tahoma" w:hint="cs"/>
          <w:sz w:val="17"/>
          <w:szCs w:val="17"/>
          <w:rtl/>
        </w:rPr>
        <w:t>עוד</w:t>
      </w:r>
      <w:r w:rsidRPr="00B737AC">
        <w:rPr>
          <w:rFonts w:ascii="Tahoma" w:hAnsi="Tahoma" w:cs="Tahoma"/>
          <w:sz w:val="17"/>
          <w:szCs w:val="17"/>
          <w:rtl/>
        </w:rPr>
        <w:t xml:space="preserve"> </w:t>
      </w:r>
      <w:r w:rsidRPr="00B737AC">
        <w:rPr>
          <w:rFonts w:ascii="Tahoma" w:hAnsi="Tahoma" w:cs="Tahoma" w:hint="cs"/>
          <w:sz w:val="17"/>
          <w:szCs w:val="17"/>
          <w:rtl/>
        </w:rPr>
        <w:t>לפני שחל החיוב</w:t>
      </w:r>
      <w:r w:rsidRPr="00B737AC">
        <w:rPr>
          <w:rFonts w:ascii="Tahoma" w:hAnsi="Tahoma" w:cs="Tahoma"/>
          <w:sz w:val="17"/>
          <w:szCs w:val="17"/>
          <w:rtl/>
        </w:rPr>
        <w:t xml:space="preserve"> </w:t>
      </w:r>
      <w:r w:rsidRPr="00B737AC">
        <w:rPr>
          <w:rFonts w:ascii="Tahoma" w:hAnsi="Tahoma" w:cs="Tahoma" w:hint="cs"/>
          <w:sz w:val="17"/>
          <w:szCs w:val="17"/>
          <w:rtl/>
        </w:rPr>
        <w:t>להסדרת נושא ההסמכה</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משגיחים</w:t>
      </w:r>
      <w:r w:rsidRPr="00B737AC">
        <w:rPr>
          <w:rFonts w:ascii="Tahoma" w:hAnsi="Tahoma" w:cs="Tahoma"/>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זאת ועוד, בעקבות הביקורת פנה בינואר 2017 מנכ"ל הרבנות לכל ראשי המועצות הדתיות והעמידם על השיעור הנמוך יחסית ברמה הארצית של משגיחי כשרות מוסמכים, כפי שעלה בביקורת. הוא הנחה אותם לשלוח את המשגיחים למבחן בחודש ניסן </w:t>
      </w:r>
      <w:r w:rsidRPr="00B737AC">
        <w:rPr>
          <w:rFonts w:ascii="Tahoma" w:hAnsi="Tahoma" w:cs="Tahoma" w:hint="cs"/>
          <w:b/>
          <w:sz w:val="17"/>
          <w:szCs w:val="17"/>
          <w:rtl/>
        </w:rPr>
        <w:t>התשע"ז</w:t>
      </w:r>
      <w:r w:rsidRPr="00B737AC">
        <w:rPr>
          <w:rFonts w:ascii="Tahoma" w:hAnsi="Tahoma" w:cs="Tahoma" w:hint="cs"/>
          <w:b/>
          <w:sz w:val="17"/>
          <w:szCs w:val="17"/>
          <w:rtl/>
        </w:rPr>
        <w:t xml:space="preserve"> (מרץ-אפריל 2017).</w:t>
      </w:r>
      <w:r w:rsidRPr="00B737AC">
        <w:rPr>
          <w:rFonts w:ascii="Tahoma" w:hAnsi="Tahoma" w:cs="Tahoma"/>
          <w:b/>
          <w:sz w:val="17"/>
          <w:szCs w:val="17"/>
          <w:rtl/>
        </w:rPr>
        <w:t xml:space="preserve"> משרד מבקר המדינה מציין לחיוב</w:t>
      </w:r>
      <w:r w:rsidRPr="00B737AC">
        <w:rPr>
          <w:rFonts w:ascii="Tahoma" w:hAnsi="Tahoma" w:cs="Tahoma" w:hint="cs"/>
          <w:b/>
          <w:sz w:val="17"/>
          <w:szCs w:val="17"/>
          <w:rtl/>
        </w:rPr>
        <w:t xml:space="preserve"> </w:t>
      </w:r>
      <w:r w:rsidRPr="00B737AC">
        <w:rPr>
          <w:rFonts w:ascii="Tahoma" w:hAnsi="Tahoma" w:cs="Tahoma"/>
          <w:b/>
          <w:sz w:val="17"/>
          <w:szCs w:val="17"/>
          <w:rtl/>
        </w:rPr>
        <w:t>את פעול</w:t>
      </w:r>
      <w:r w:rsidRPr="00B737AC">
        <w:rPr>
          <w:rFonts w:ascii="Tahoma" w:hAnsi="Tahoma" w:cs="Tahoma" w:hint="cs"/>
          <w:b/>
          <w:sz w:val="17"/>
          <w:szCs w:val="17"/>
          <w:rtl/>
        </w:rPr>
        <w:t>ת</w:t>
      </w:r>
      <w:r w:rsidRPr="00B737AC">
        <w:rPr>
          <w:rFonts w:ascii="Tahoma" w:hAnsi="Tahoma" w:cs="Tahoma"/>
          <w:b/>
          <w:sz w:val="17"/>
          <w:szCs w:val="17"/>
          <w:rtl/>
        </w:rPr>
        <w:t xml:space="preserve">ה </w:t>
      </w:r>
      <w:r w:rsidRPr="00B737AC">
        <w:rPr>
          <w:rFonts w:ascii="Tahoma" w:hAnsi="Tahoma" w:cs="Tahoma" w:hint="cs"/>
          <w:b/>
          <w:sz w:val="17"/>
          <w:szCs w:val="17"/>
          <w:rtl/>
        </w:rPr>
        <w:t xml:space="preserve">המזורזת </w:t>
      </w:r>
      <w:r w:rsidRPr="00B737AC">
        <w:rPr>
          <w:rFonts w:ascii="Tahoma" w:hAnsi="Tahoma" w:cs="Tahoma"/>
          <w:b/>
          <w:sz w:val="17"/>
          <w:szCs w:val="17"/>
          <w:rtl/>
        </w:rPr>
        <w:t>של הרבנות</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כמה מהמועצות הדתיות, לרבות המועצה הדתית ירושלים, התייחסו בתשובתן למשרד מבקר המדינה לסוגיית תקפותו החוקתית של נוהל הכשרות בכל הנוגע לדרישתו מ</w:t>
      </w:r>
      <w:r w:rsidRPr="00B737AC">
        <w:rPr>
          <w:rFonts w:ascii="Tahoma" w:hAnsi="Tahoma" w:cs="Tahoma"/>
          <w:b/>
          <w:sz w:val="17"/>
          <w:szCs w:val="17"/>
          <w:rtl/>
        </w:rPr>
        <w:t xml:space="preserve">משגיחים ותיקים </w:t>
      </w:r>
      <w:r w:rsidRPr="00B737AC">
        <w:rPr>
          <w:rFonts w:ascii="Tahoma" w:hAnsi="Tahoma" w:cs="Tahoma" w:hint="cs"/>
          <w:b/>
          <w:sz w:val="17"/>
          <w:szCs w:val="17"/>
          <w:rtl/>
        </w:rPr>
        <w:t xml:space="preserve">(משגיחים שהעסקתם החלה לפני כניסת הנוהל לתוקף ביולי 2010) </w:t>
      </w:r>
      <w:r w:rsidRPr="00B737AC">
        <w:rPr>
          <w:rFonts w:ascii="Tahoma" w:hAnsi="Tahoma" w:cs="Tahoma"/>
          <w:b/>
          <w:sz w:val="17"/>
          <w:szCs w:val="17"/>
          <w:rtl/>
        </w:rPr>
        <w:t xml:space="preserve">להציג </w:t>
      </w:r>
      <w:r w:rsidRPr="00B737AC">
        <w:rPr>
          <w:rFonts w:ascii="Tahoma" w:hAnsi="Tahoma" w:cs="Tahoma" w:hint="cs"/>
          <w:b/>
          <w:sz w:val="17"/>
          <w:szCs w:val="17"/>
          <w:rtl/>
        </w:rPr>
        <w:t>ב</w:t>
      </w:r>
      <w:r w:rsidRPr="00B737AC">
        <w:rPr>
          <w:rFonts w:ascii="Tahoma" w:hAnsi="Tahoma" w:cs="Tahoma"/>
          <w:b/>
          <w:sz w:val="17"/>
          <w:szCs w:val="17"/>
          <w:rtl/>
        </w:rPr>
        <w:t>תוך חצי שנה מפרסום הנוהל</w:t>
      </w:r>
      <w:r w:rsidRPr="00B737AC">
        <w:rPr>
          <w:rFonts w:ascii="Tahoma" w:hAnsi="Tahoma" w:cs="Tahoma" w:hint="cs"/>
          <w:b/>
          <w:sz w:val="17"/>
          <w:szCs w:val="17"/>
          <w:rtl/>
        </w:rPr>
        <w:t xml:space="preserve"> תעודת הסמכה למשגיח כשרות, אחרת תופסק עבודתם. לטענתן, הדבר עלול לפגוע בזכויות יסוד של המשגיחים המוקנות להם לפי חוק יסוד: חופש העיסוק, משום שהפגיעה במשגיחים האלה לצורך השגת מטרת הנוהל בכל הנוגע להסמכת המשגיחים אינה מידתית</w:t>
      </w:r>
      <w:r w:rsidRPr="00B737AC">
        <w:rPr>
          <w:rFonts w:ascii="Tahoma" w:hAnsi="Tahoma" w:cs="Tahoma"/>
          <w:b/>
          <w:sz w:val="17"/>
          <w:szCs w:val="17"/>
          <w:rtl/>
        </w:rPr>
        <w:t xml:space="preserve"> </w:t>
      </w:r>
      <w:r w:rsidRPr="00B737AC">
        <w:rPr>
          <w:rFonts w:ascii="Tahoma" w:hAnsi="Tahoma" w:cs="Tahoma" w:hint="cs"/>
          <w:b/>
          <w:sz w:val="17"/>
          <w:szCs w:val="17"/>
          <w:rtl/>
        </w:rPr>
        <w:t>(כלומר, היא אינה עומדת בתנאי "פסקת ההגבלה" שבחוק יסוד: חופש העיסוק).</w:t>
      </w:r>
    </w:p>
    <w:p w:rsidR="006A0E07" w:rsidRPr="00B737AC" w:rsidP="00C9215E">
      <w:pPr>
        <w:pStyle w:val="RESHET"/>
        <w:rPr>
          <w:rtl/>
        </w:rPr>
      </w:pPr>
      <w:r w:rsidRPr="00B737AC">
        <w:rPr>
          <w:rFonts w:hint="cs"/>
          <w:rtl/>
        </w:rPr>
        <w:t>הסמכת משגיחי כשרות ה</w:t>
      </w:r>
      <w:r w:rsidR="00C9215E">
        <w:rPr>
          <w:rFonts w:hint="cs"/>
          <w:rtl/>
        </w:rPr>
        <w:t>י</w:t>
      </w:r>
      <w:r w:rsidRPr="00B737AC">
        <w:rPr>
          <w:rFonts w:hint="cs"/>
          <w:rtl/>
        </w:rPr>
        <w:t xml:space="preserve">א תנאי חשוב להעלאת קרנו של עיסוק ההשגחה, </w:t>
      </w:r>
      <w:r w:rsidR="00C9215E">
        <w:rPr>
          <w:rFonts w:hint="cs"/>
          <w:rtl/>
        </w:rPr>
        <w:t>ל</w:t>
      </w:r>
      <w:r w:rsidRPr="00B737AC">
        <w:rPr>
          <w:rFonts w:hint="cs"/>
          <w:rtl/>
        </w:rPr>
        <w:t>התמקצעותו</w:t>
      </w:r>
      <w:r w:rsidRPr="00B737AC">
        <w:rPr>
          <w:rFonts w:hint="cs"/>
          <w:rtl/>
        </w:rPr>
        <w:t xml:space="preserve"> ו</w:t>
      </w:r>
      <w:r w:rsidR="00C9215E">
        <w:rPr>
          <w:rFonts w:hint="cs"/>
          <w:rtl/>
        </w:rPr>
        <w:t>ל</w:t>
      </w:r>
      <w:r w:rsidRPr="00B737AC">
        <w:rPr>
          <w:rFonts w:hint="cs"/>
          <w:rtl/>
        </w:rPr>
        <w:t>מעמדו של משגיח הכשרות. על הרבנות בשיתוף המשרד לבחון את טענותיהן של המועצות הדתיות בדבר אי-חוקיות ההסדר, ובכלל זה עליהם לבחון יוזמת חקיקה בנושא.</w:t>
      </w:r>
    </w:p>
    <w:p w:rsidR="006A0E07" w:rsidRPr="00B737AC" w:rsidP="00B737AC">
      <w:pPr>
        <w:spacing w:line="240" w:lineRule="exact"/>
        <w:ind w:right="2268"/>
        <w:jc w:val="both"/>
        <w:rPr>
          <w:rFonts w:ascii="Tahoma" w:hAnsi="Tahoma" w:cs="Tahoma"/>
          <w:b/>
          <w:sz w:val="17"/>
          <w:szCs w:val="17"/>
          <w:rtl/>
        </w:rPr>
      </w:pPr>
    </w:p>
    <w:p w:rsidR="006A0E07" w:rsidRPr="00B75C47" w:rsidP="00B737AC">
      <w:pPr>
        <w:pStyle w:val="KOT5"/>
        <w:rPr>
          <w:rtl/>
        </w:rPr>
      </w:pPr>
      <w:bookmarkStart w:id="94" w:name="_Toc474826294"/>
      <w:r>
        <w:rPr>
          <w:rFonts w:hint="cs"/>
          <w:rtl/>
        </w:rPr>
        <w:t>מבחני הסמכה למשגיחים</w:t>
      </w:r>
      <w:bookmarkEnd w:id="94"/>
    </w:p>
    <w:p w:rsidR="006A0E07" w:rsidRPr="00B737AC" w:rsidP="00494C0D">
      <w:pPr>
        <w:pStyle w:val="ListParagraph"/>
        <w:numPr>
          <w:ilvl w:val="0"/>
          <w:numId w:val="35"/>
        </w:numPr>
        <w:autoSpaceDE/>
        <w:autoSpaceDN/>
        <w:adjustRightInd/>
        <w:spacing w:after="240" w:line="240" w:lineRule="exact"/>
        <w:ind w:left="340" w:right="2268"/>
        <w:rPr>
          <w:sz w:val="17"/>
          <w:szCs w:val="17"/>
          <w:rtl/>
        </w:rPr>
      </w:pPr>
      <w:r w:rsidRPr="00B737AC">
        <w:rPr>
          <w:rFonts w:hint="cs"/>
          <w:sz w:val="17"/>
          <w:szCs w:val="17"/>
          <w:rtl/>
        </w:rPr>
        <w:t>כאמור, אף</w:t>
      </w:r>
      <w:r w:rsidRPr="00B737AC">
        <w:rPr>
          <w:sz w:val="17"/>
          <w:szCs w:val="17"/>
          <w:rtl/>
        </w:rPr>
        <w:t xml:space="preserve"> </w:t>
      </w:r>
      <w:r w:rsidRPr="00B737AC">
        <w:rPr>
          <w:rFonts w:hint="cs"/>
          <w:sz w:val="17"/>
          <w:szCs w:val="17"/>
          <w:rtl/>
        </w:rPr>
        <w:t>שבנוהל</w:t>
      </w:r>
      <w:r w:rsidRPr="00B737AC">
        <w:rPr>
          <w:sz w:val="17"/>
          <w:szCs w:val="17"/>
          <w:rtl/>
        </w:rPr>
        <w:t xml:space="preserve"> </w:t>
      </w:r>
      <w:r w:rsidRPr="00B737AC">
        <w:rPr>
          <w:rFonts w:hint="cs"/>
          <w:sz w:val="17"/>
          <w:szCs w:val="17"/>
          <w:rtl/>
        </w:rPr>
        <w:t>ניתנה</w:t>
      </w:r>
      <w:r w:rsidRPr="00B737AC">
        <w:rPr>
          <w:sz w:val="17"/>
          <w:szCs w:val="17"/>
          <w:rtl/>
        </w:rPr>
        <w:t xml:space="preserve"> </w:t>
      </w:r>
      <w:r w:rsidRPr="00B737AC">
        <w:rPr>
          <w:rFonts w:hint="cs"/>
          <w:sz w:val="17"/>
          <w:szCs w:val="17"/>
          <w:rtl/>
        </w:rPr>
        <w:t>למועצות</w:t>
      </w:r>
      <w:r w:rsidRPr="00B737AC">
        <w:rPr>
          <w:sz w:val="17"/>
          <w:szCs w:val="17"/>
          <w:rtl/>
        </w:rPr>
        <w:t xml:space="preserve"> </w:t>
      </w:r>
      <w:r w:rsidRPr="00B737AC">
        <w:rPr>
          <w:rFonts w:hint="cs"/>
          <w:sz w:val="17"/>
          <w:szCs w:val="17"/>
          <w:rtl/>
        </w:rPr>
        <w:t>הדתיות</w:t>
      </w:r>
      <w:r w:rsidRPr="00B737AC">
        <w:rPr>
          <w:sz w:val="17"/>
          <w:szCs w:val="17"/>
          <w:rtl/>
        </w:rPr>
        <w:t xml:space="preserve"> </w:t>
      </w:r>
      <w:r w:rsidRPr="00B737AC">
        <w:rPr>
          <w:rFonts w:hint="cs"/>
          <w:sz w:val="17"/>
          <w:szCs w:val="17"/>
          <w:rtl/>
        </w:rPr>
        <w:t>ארכה</w:t>
      </w:r>
      <w:r w:rsidRPr="00B737AC">
        <w:rPr>
          <w:sz w:val="17"/>
          <w:szCs w:val="17"/>
          <w:rtl/>
        </w:rPr>
        <w:t xml:space="preserve"> </w:t>
      </w:r>
      <w:r w:rsidRPr="00B737AC">
        <w:rPr>
          <w:rFonts w:hint="cs"/>
          <w:sz w:val="17"/>
          <w:szCs w:val="17"/>
          <w:rtl/>
        </w:rPr>
        <w:t>להסמכת</w:t>
      </w:r>
      <w:r w:rsidRPr="00B737AC">
        <w:rPr>
          <w:sz w:val="17"/>
          <w:szCs w:val="17"/>
          <w:rtl/>
        </w:rPr>
        <w:t xml:space="preserve"> </w:t>
      </w:r>
      <w:r w:rsidRPr="00B737AC">
        <w:rPr>
          <w:rFonts w:hint="cs"/>
          <w:sz w:val="17"/>
          <w:szCs w:val="17"/>
          <w:rtl/>
        </w:rPr>
        <w:t>המשגיחים</w:t>
      </w:r>
      <w:r w:rsidRPr="00B737AC">
        <w:rPr>
          <w:sz w:val="17"/>
          <w:szCs w:val="17"/>
          <w:rtl/>
        </w:rPr>
        <w:t xml:space="preserve"> </w:t>
      </w:r>
      <w:r w:rsidRPr="00B737AC">
        <w:rPr>
          <w:rFonts w:hint="cs"/>
          <w:sz w:val="17"/>
          <w:szCs w:val="17"/>
          <w:rtl/>
        </w:rPr>
        <w:t>הוותיקים</w:t>
      </w:r>
      <w:r w:rsidRPr="00B737AC">
        <w:rPr>
          <w:sz w:val="17"/>
          <w:szCs w:val="17"/>
          <w:rtl/>
        </w:rPr>
        <w:t xml:space="preserve">, </w:t>
      </w:r>
      <w:r w:rsidRPr="00B737AC">
        <w:rPr>
          <w:rFonts w:hint="cs"/>
          <w:sz w:val="17"/>
          <w:szCs w:val="17"/>
          <w:rtl/>
        </w:rPr>
        <w:t>שיעור</w:t>
      </w:r>
      <w:r w:rsidRPr="00B737AC">
        <w:rPr>
          <w:sz w:val="17"/>
          <w:szCs w:val="17"/>
          <w:rtl/>
        </w:rPr>
        <w:t xml:space="preserve"> גבוה </w:t>
      </w:r>
      <w:r w:rsidRPr="00B737AC">
        <w:rPr>
          <w:rFonts w:hint="cs"/>
          <w:sz w:val="17"/>
          <w:szCs w:val="17"/>
          <w:rtl/>
        </w:rPr>
        <w:t>מהם</w:t>
      </w:r>
      <w:r w:rsidRPr="00B737AC">
        <w:rPr>
          <w:sz w:val="17"/>
          <w:szCs w:val="17"/>
          <w:rtl/>
        </w:rPr>
        <w:t xml:space="preserve"> עדיין</w:t>
      </w:r>
      <w:r w:rsidRPr="00B737AC">
        <w:rPr>
          <w:rFonts w:hint="cs"/>
          <w:sz w:val="17"/>
          <w:szCs w:val="17"/>
          <w:rtl/>
        </w:rPr>
        <w:t xml:space="preserve"> אינו</w:t>
      </w:r>
      <w:r w:rsidRPr="00B737AC">
        <w:rPr>
          <w:sz w:val="17"/>
          <w:szCs w:val="17"/>
          <w:rtl/>
        </w:rPr>
        <w:t xml:space="preserve"> מוסמ</w:t>
      </w:r>
      <w:r w:rsidRPr="00B737AC">
        <w:rPr>
          <w:rFonts w:hint="cs"/>
          <w:sz w:val="17"/>
          <w:szCs w:val="17"/>
          <w:rtl/>
        </w:rPr>
        <w:t>ך</w:t>
      </w:r>
      <w:r w:rsidRPr="00B737AC">
        <w:rPr>
          <w:sz w:val="17"/>
          <w:szCs w:val="17"/>
          <w:rtl/>
        </w:rPr>
        <w:t xml:space="preserve">. הדבר </w:t>
      </w:r>
      <w:r w:rsidRPr="00B737AC">
        <w:rPr>
          <w:rFonts w:hint="cs"/>
          <w:sz w:val="17"/>
          <w:szCs w:val="17"/>
          <w:rtl/>
        </w:rPr>
        <w:t>מעלה</w:t>
      </w:r>
      <w:r w:rsidRPr="00B737AC">
        <w:rPr>
          <w:sz w:val="17"/>
          <w:szCs w:val="17"/>
          <w:rtl/>
        </w:rPr>
        <w:t xml:space="preserve"> </w:t>
      </w:r>
      <w:r w:rsidRPr="00B737AC">
        <w:rPr>
          <w:rFonts w:hint="cs"/>
          <w:sz w:val="17"/>
          <w:szCs w:val="17"/>
          <w:rtl/>
        </w:rPr>
        <w:t>חשש</w:t>
      </w:r>
      <w:r w:rsidRPr="00B737AC">
        <w:rPr>
          <w:sz w:val="17"/>
          <w:szCs w:val="17"/>
          <w:rtl/>
        </w:rPr>
        <w:t xml:space="preserve"> </w:t>
      </w:r>
      <w:r w:rsidRPr="00B737AC">
        <w:rPr>
          <w:rFonts w:hint="cs"/>
          <w:sz w:val="17"/>
          <w:szCs w:val="17"/>
          <w:rtl/>
        </w:rPr>
        <w:t>כבד</w:t>
      </w:r>
      <w:r w:rsidRPr="00B737AC">
        <w:rPr>
          <w:sz w:val="17"/>
          <w:szCs w:val="17"/>
          <w:rtl/>
        </w:rPr>
        <w:t xml:space="preserve"> </w:t>
      </w:r>
      <w:r w:rsidRPr="00B737AC">
        <w:rPr>
          <w:rFonts w:hint="cs"/>
          <w:sz w:val="17"/>
          <w:szCs w:val="17"/>
          <w:rtl/>
        </w:rPr>
        <w:t>לפגיעה</w:t>
      </w:r>
      <w:r w:rsidRPr="00B737AC">
        <w:rPr>
          <w:sz w:val="17"/>
          <w:szCs w:val="17"/>
          <w:rtl/>
        </w:rPr>
        <w:t xml:space="preserve"> </w:t>
      </w:r>
      <w:r w:rsidRPr="00B737AC">
        <w:rPr>
          <w:rFonts w:hint="cs"/>
          <w:sz w:val="17"/>
          <w:szCs w:val="17"/>
          <w:rtl/>
        </w:rPr>
        <w:t>ניכרת</w:t>
      </w:r>
      <w:r w:rsidRPr="00B737AC">
        <w:rPr>
          <w:sz w:val="17"/>
          <w:szCs w:val="17"/>
          <w:rtl/>
        </w:rPr>
        <w:t xml:space="preserve"> </w:t>
      </w:r>
      <w:r w:rsidRPr="00B737AC">
        <w:rPr>
          <w:rFonts w:hint="cs"/>
          <w:sz w:val="17"/>
          <w:szCs w:val="17"/>
          <w:rtl/>
        </w:rPr>
        <w:t>ומתמשכת</w:t>
      </w:r>
      <w:r w:rsidRPr="00B737AC">
        <w:rPr>
          <w:sz w:val="17"/>
          <w:szCs w:val="17"/>
          <w:rtl/>
        </w:rPr>
        <w:t xml:space="preserve"> </w:t>
      </w:r>
      <w:r w:rsidRPr="00B737AC">
        <w:rPr>
          <w:rFonts w:hint="cs"/>
          <w:sz w:val="17"/>
          <w:szCs w:val="17"/>
          <w:rtl/>
        </w:rPr>
        <w:t>באיכות</w:t>
      </w:r>
      <w:r w:rsidRPr="00B737AC">
        <w:rPr>
          <w:sz w:val="17"/>
          <w:szCs w:val="17"/>
          <w:rtl/>
        </w:rPr>
        <w:t xml:space="preserve"> </w:t>
      </w:r>
      <w:r w:rsidRPr="00B737AC">
        <w:rPr>
          <w:rFonts w:hint="cs"/>
          <w:sz w:val="17"/>
          <w:szCs w:val="17"/>
          <w:rtl/>
        </w:rPr>
        <w:t>הפיקוח</w:t>
      </w:r>
      <w:r w:rsidRPr="00B737AC">
        <w:rPr>
          <w:sz w:val="17"/>
          <w:szCs w:val="17"/>
          <w:rtl/>
        </w:rPr>
        <w:t xml:space="preserve"> </w:t>
      </w:r>
      <w:r w:rsidRPr="00B737AC">
        <w:rPr>
          <w:rFonts w:hint="cs"/>
          <w:sz w:val="17"/>
          <w:szCs w:val="17"/>
          <w:rtl/>
        </w:rPr>
        <w:t>על</w:t>
      </w:r>
      <w:r w:rsidRPr="00B737AC">
        <w:rPr>
          <w:sz w:val="17"/>
          <w:szCs w:val="17"/>
          <w:rtl/>
        </w:rPr>
        <w:t xml:space="preserve"> </w:t>
      </w:r>
      <w:r w:rsidRPr="00B737AC">
        <w:rPr>
          <w:rFonts w:hint="cs"/>
          <w:sz w:val="17"/>
          <w:szCs w:val="17"/>
          <w:rtl/>
        </w:rPr>
        <w:t>הכשרות</w:t>
      </w:r>
      <w:r w:rsidRPr="00B737AC">
        <w:rPr>
          <w:sz w:val="17"/>
          <w:szCs w:val="17"/>
          <w:rtl/>
        </w:rPr>
        <w:t xml:space="preserve"> </w:t>
      </w:r>
      <w:r w:rsidRPr="00B737AC">
        <w:rPr>
          <w:rFonts w:hint="cs"/>
          <w:sz w:val="17"/>
          <w:szCs w:val="17"/>
          <w:rtl/>
        </w:rPr>
        <w:t>ולפגיעה</w:t>
      </w:r>
      <w:r w:rsidRPr="00B737AC">
        <w:rPr>
          <w:sz w:val="17"/>
          <w:szCs w:val="17"/>
          <w:rtl/>
        </w:rPr>
        <w:t xml:space="preserve"> </w:t>
      </w:r>
      <w:r w:rsidRPr="00B737AC">
        <w:rPr>
          <w:rFonts w:hint="cs"/>
          <w:sz w:val="17"/>
          <w:szCs w:val="17"/>
          <w:rtl/>
        </w:rPr>
        <w:t>באמון</w:t>
      </w:r>
      <w:r w:rsidRPr="00B737AC">
        <w:rPr>
          <w:sz w:val="17"/>
          <w:szCs w:val="17"/>
          <w:rtl/>
        </w:rPr>
        <w:t xml:space="preserve"> </w:t>
      </w:r>
      <w:r w:rsidRPr="00B737AC">
        <w:rPr>
          <w:rFonts w:hint="cs"/>
          <w:sz w:val="17"/>
          <w:szCs w:val="17"/>
          <w:rtl/>
        </w:rPr>
        <w:t>הציבור</w:t>
      </w:r>
      <w:r w:rsidRPr="00B737AC">
        <w:rPr>
          <w:sz w:val="17"/>
          <w:szCs w:val="17"/>
          <w:rtl/>
        </w:rPr>
        <w:t xml:space="preserve"> </w:t>
      </w:r>
      <w:r w:rsidRPr="00B737AC">
        <w:rPr>
          <w:rFonts w:hint="cs"/>
          <w:sz w:val="17"/>
          <w:szCs w:val="17"/>
          <w:rtl/>
        </w:rPr>
        <w:t>באיכות</w:t>
      </w:r>
      <w:r w:rsidRPr="00B737AC">
        <w:rPr>
          <w:sz w:val="17"/>
          <w:szCs w:val="17"/>
          <w:rtl/>
        </w:rPr>
        <w:t xml:space="preserve"> </w:t>
      </w:r>
      <w:r w:rsidRPr="00B737AC">
        <w:rPr>
          <w:rFonts w:hint="cs"/>
          <w:sz w:val="17"/>
          <w:szCs w:val="17"/>
          <w:rtl/>
        </w:rPr>
        <w:t>מערך</w:t>
      </w:r>
      <w:r w:rsidRPr="00B737AC">
        <w:rPr>
          <w:sz w:val="17"/>
          <w:szCs w:val="17"/>
          <w:rtl/>
        </w:rPr>
        <w:t xml:space="preserve"> </w:t>
      </w:r>
      <w:r w:rsidRPr="00B737AC">
        <w:rPr>
          <w:rFonts w:hint="cs"/>
          <w:sz w:val="17"/>
          <w:szCs w:val="17"/>
          <w:rtl/>
        </w:rPr>
        <w:t>הכשרות</w:t>
      </w:r>
      <w:r w:rsidRPr="00B737AC">
        <w:rPr>
          <w:sz w:val="17"/>
          <w:szCs w:val="17"/>
          <w:rtl/>
        </w:rPr>
        <w:t xml:space="preserve">, </w:t>
      </w:r>
      <w:r w:rsidRPr="00B737AC">
        <w:rPr>
          <w:rFonts w:hint="cs"/>
          <w:sz w:val="17"/>
          <w:szCs w:val="17"/>
          <w:rtl/>
        </w:rPr>
        <w:t>משום</w:t>
      </w:r>
      <w:r w:rsidRPr="00B737AC">
        <w:rPr>
          <w:sz w:val="17"/>
          <w:szCs w:val="17"/>
          <w:rtl/>
        </w:rPr>
        <w:t xml:space="preserve"> </w:t>
      </w:r>
      <w:r w:rsidRPr="00B737AC">
        <w:rPr>
          <w:rFonts w:hint="cs"/>
          <w:sz w:val="17"/>
          <w:szCs w:val="17"/>
          <w:rtl/>
        </w:rPr>
        <w:t>שהפיקוח</w:t>
      </w:r>
      <w:r w:rsidRPr="00B737AC">
        <w:rPr>
          <w:sz w:val="17"/>
          <w:szCs w:val="17"/>
          <w:rtl/>
        </w:rPr>
        <w:t xml:space="preserve"> </w:t>
      </w:r>
      <w:r w:rsidRPr="00B737AC">
        <w:rPr>
          <w:rFonts w:hint="cs"/>
          <w:sz w:val="17"/>
          <w:szCs w:val="17"/>
          <w:rtl/>
        </w:rPr>
        <w:t>נעשה</w:t>
      </w:r>
      <w:r w:rsidRPr="00B737AC">
        <w:rPr>
          <w:sz w:val="17"/>
          <w:szCs w:val="17"/>
          <w:rtl/>
        </w:rPr>
        <w:t xml:space="preserve"> </w:t>
      </w:r>
      <w:r w:rsidRPr="00B737AC">
        <w:rPr>
          <w:rFonts w:hint="cs"/>
          <w:sz w:val="17"/>
          <w:szCs w:val="17"/>
          <w:rtl/>
        </w:rPr>
        <w:t>ברובו</w:t>
      </w:r>
      <w:r w:rsidRPr="00B737AC">
        <w:rPr>
          <w:sz w:val="17"/>
          <w:szCs w:val="17"/>
          <w:rtl/>
        </w:rPr>
        <w:t xml:space="preserve"> </w:t>
      </w:r>
      <w:r w:rsidRPr="00B737AC">
        <w:rPr>
          <w:rFonts w:hint="cs"/>
          <w:sz w:val="17"/>
          <w:szCs w:val="17"/>
          <w:rtl/>
        </w:rPr>
        <w:t>בידי</w:t>
      </w:r>
      <w:r w:rsidRPr="00B737AC">
        <w:rPr>
          <w:sz w:val="17"/>
          <w:szCs w:val="17"/>
          <w:rtl/>
        </w:rPr>
        <w:t xml:space="preserve"> </w:t>
      </w:r>
      <w:r w:rsidRPr="00B737AC">
        <w:rPr>
          <w:rFonts w:hint="cs"/>
          <w:sz w:val="17"/>
          <w:szCs w:val="17"/>
          <w:rtl/>
        </w:rPr>
        <w:t>משגיחים</w:t>
      </w:r>
      <w:r w:rsidRPr="00B737AC">
        <w:rPr>
          <w:sz w:val="17"/>
          <w:szCs w:val="17"/>
          <w:rtl/>
        </w:rPr>
        <w:t xml:space="preserve"> </w:t>
      </w:r>
      <w:r w:rsidRPr="00B737AC">
        <w:rPr>
          <w:rFonts w:hint="cs"/>
          <w:sz w:val="17"/>
          <w:szCs w:val="17"/>
          <w:rtl/>
        </w:rPr>
        <w:t>חסרי</w:t>
      </w:r>
      <w:r w:rsidRPr="00B737AC">
        <w:rPr>
          <w:sz w:val="17"/>
          <w:szCs w:val="17"/>
          <w:rtl/>
        </w:rPr>
        <w:t xml:space="preserve"> </w:t>
      </w:r>
      <w:r w:rsidRPr="00B737AC">
        <w:rPr>
          <w:rFonts w:hint="cs"/>
          <w:sz w:val="17"/>
          <w:szCs w:val="17"/>
          <w:rtl/>
        </w:rPr>
        <w:t>הסמכה</w:t>
      </w:r>
      <w:r w:rsidRPr="00B737AC">
        <w:rPr>
          <w:sz w:val="17"/>
          <w:szCs w:val="17"/>
          <w:rtl/>
        </w:rPr>
        <w:t xml:space="preserve"> </w:t>
      </w:r>
      <w:r w:rsidRPr="00B737AC">
        <w:rPr>
          <w:rFonts w:hint="cs"/>
          <w:sz w:val="17"/>
          <w:szCs w:val="17"/>
          <w:rtl/>
        </w:rPr>
        <w:t>מקצועית</w:t>
      </w:r>
      <w:r w:rsidRPr="00B737AC">
        <w:rPr>
          <w:sz w:val="17"/>
          <w:szCs w:val="17"/>
          <w:rtl/>
        </w:rPr>
        <w:t xml:space="preserve"> </w:t>
      </w:r>
      <w:r w:rsidRPr="00B737AC">
        <w:rPr>
          <w:rFonts w:hint="cs"/>
          <w:sz w:val="17"/>
          <w:szCs w:val="17"/>
          <w:rtl/>
        </w:rPr>
        <w:t>נדרשת</w:t>
      </w:r>
      <w:r w:rsidRPr="00B737AC">
        <w:rPr>
          <w:sz w:val="17"/>
          <w:szCs w:val="17"/>
          <w:rtl/>
        </w:rPr>
        <w:t>.</w:t>
      </w:r>
    </w:p>
    <w:p w:rsidR="006A0E07" w:rsidRPr="00B737AC" w:rsidP="00494C0D">
      <w:pPr>
        <w:pStyle w:val="RESHET"/>
        <w:ind w:left="567"/>
        <w:rPr>
          <w:rtl/>
        </w:rPr>
      </w:pPr>
      <w:r w:rsidRPr="00B737AC">
        <w:rPr>
          <w:rFonts w:hint="cs"/>
          <w:rtl/>
        </w:rPr>
        <w:t>על המשרד, על הרבנות ועל המועצות הדתיות לעשות עבודת מטה משותפת לבניית תכנית להסמכת המשגיחים, כדי להבטיח שרמת הידע המקצועי שלהם תהיה הולמת ובאופן זה לשמר את אמון הציבור כולו במערך הכשרות.</w:t>
      </w:r>
    </w:p>
    <w:p w:rsidR="006A0E07" w:rsidRPr="00B737AC" w:rsidP="00494C0D">
      <w:pPr>
        <w:spacing w:before="180" w:line="240" w:lineRule="exact"/>
        <w:ind w:left="340" w:right="2268"/>
        <w:jc w:val="both"/>
        <w:rPr>
          <w:rFonts w:ascii="Tahoma" w:hAnsi="Tahoma" w:cs="Tahoma"/>
          <w:b/>
          <w:sz w:val="17"/>
          <w:szCs w:val="17"/>
          <w:rtl/>
        </w:rPr>
      </w:pPr>
      <w:r w:rsidRPr="0012789B">
        <w:rPr>
          <w:noProof/>
          <w:rtl/>
        </w:rPr>
        <mc:AlternateContent>
          <mc:Choice Requires="wps">
            <w:drawing>
              <wp:anchor distT="0" distB="0" distL="114300" distR="114300" simplePos="0" relativeHeight="251746304" behindDoc="1" locked="0" layoutInCell="1" allowOverlap="1">
                <wp:simplePos x="0" y="0"/>
                <wp:positionH relativeFrom="margin">
                  <wp:posOffset>-431800</wp:posOffset>
                </wp:positionH>
                <wp:positionV relativeFrom="margin">
                  <wp:align>top</wp:align>
                </wp:positionV>
                <wp:extent cx="1619885" cy="4546600"/>
                <wp:effectExtent l="0" t="0" r="0" b="6350"/>
                <wp:wrapNone/>
                <wp:docPr id="13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4546600"/>
                        </a:xfrm>
                        <a:prstGeom prst="rect">
                          <a:avLst/>
                        </a:prstGeom>
                        <a:noFill/>
                        <a:ln w="9525">
                          <a:noFill/>
                          <a:miter lim="800000"/>
                          <a:headEnd/>
                          <a:tailEnd/>
                        </a:ln>
                      </wps:spPr>
                      <wps:txbx>
                        <w:txbxContent>
                          <w:p w:rsidR="00F32A70" w:rsidRPr="00373C5D" w:rsidP="00F32A70">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39182078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177376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F32A70" w:rsidRPr="00881D99" w:rsidP="00F32A70">
                            <w:pPr>
                              <w:spacing w:after="0" w:line="240" w:lineRule="auto"/>
                              <w:rPr>
                                <w:color w:val="0B5294"/>
                                <w:spacing w:val="-4"/>
                                <w:sz w:val="24"/>
                                <w:szCs w:val="24"/>
                                <w:rtl/>
                                <w:cs/>
                              </w:rPr>
                            </w:pPr>
                            <w:r w:rsidRPr="00F32A70">
                              <w:rPr>
                                <w:rFonts w:cs="Tahoma" w:hint="eastAsia"/>
                                <w:color w:val="0B5294"/>
                                <w:spacing w:val="-4"/>
                                <w:sz w:val="24"/>
                                <w:szCs w:val="24"/>
                                <w:rtl/>
                              </w:rPr>
                              <w:t>מחלקת</w:t>
                            </w:r>
                            <w:r w:rsidRPr="00F32A70">
                              <w:rPr>
                                <w:rFonts w:cs="Tahoma"/>
                                <w:color w:val="0B5294"/>
                                <w:spacing w:val="-4"/>
                                <w:sz w:val="24"/>
                                <w:szCs w:val="24"/>
                                <w:rtl/>
                              </w:rPr>
                              <w:t xml:space="preserve"> </w:t>
                            </w:r>
                            <w:r w:rsidRPr="00F32A70">
                              <w:rPr>
                                <w:rFonts w:cs="Tahoma" w:hint="eastAsia"/>
                                <w:color w:val="0B5294"/>
                                <w:spacing w:val="-4"/>
                                <w:sz w:val="24"/>
                                <w:szCs w:val="24"/>
                                <w:rtl/>
                              </w:rPr>
                              <w:t>הבחינות</w:t>
                            </w:r>
                            <w:r w:rsidRPr="00F32A70">
                              <w:rPr>
                                <w:rFonts w:cs="Tahoma"/>
                                <w:color w:val="0B5294"/>
                                <w:spacing w:val="-4"/>
                                <w:sz w:val="24"/>
                                <w:szCs w:val="24"/>
                                <w:rtl/>
                              </w:rPr>
                              <w:t xml:space="preserve"> </w:t>
                            </w:r>
                            <w:r w:rsidRPr="00F32A70">
                              <w:rPr>
                                <w:rFonts w:cs="Tahoma" w:hint="eastAsia"/>
                                <w:color w:val="0B5294"/>
                                <w:spacing w:val="-4"/>
                                <w:sz w:val="24"/>
                                <w:szCs w:val="24"/>
                                <w:rtl/>
                              </w:rPr>
                              <w:t>אינה</w:t>
                            </w:r>
                            <w:r w:rsidRPr="00F32A70">
                              <w:rPr>
                                <w:rFonts w:cs="Tahoma"/>
                                <w:color w:val="0B5294"/>
                                <w:spacing w:val="-4"/>
                                <w:sz w:val="24"/>
                                <w:szCs w:val="24"/>
                                <w:rtl/>
                              </w:rPr>
                              <w:t xml:space="preserve"> </w:t>
                            </w:r>
                            <w:r w:rsidRPr="00F32A70">
                              <w:rPr>
                                <w:rFonts w:cs="Tahoma" w:hint="eastAsia"/>
                                <w:color w:val="0B5294"/>
                                <w:spacing w:val="-4"/>
                                <w:sz w:val="24"/>
                                <w:szCs w:val="24"/>
                                <w:rtl/>
                              </w:rPr>
                              <w:t>מחזיקה</w:t>
                            </w:r>
                            <w:r w:rsidRPr="00F32A70">
                              <w:rPr>
                                <w:rFonts w:cs="Tahoma"/>
                                <w:color w:val="0B5294"/>
                                <w:spacing w:val="-4"/>
                                <w:sz w:val="24"/>
                                <w:szCs w:val="24"/>
                                <w:rtl/>
                              </w:rPr>
                              <w:t xml:space="preserve"> </w:t>
                            </w:r>
                            <w:r w:rsidRPr="00F32A70">
                              <w:rPr>
                                <w:rFonts w:cs="Tahoma" w:hint="eastAsia"/>
                                <w:color w:val="0B5294"/>
                                <w:spacing w:val="-4"/>
                                <w:sz w:val="24"/>
                                <w:szCs w:val="24"/>
                                <w:rtl/>
                              </w:rPr>
                              <w:t>במאגר</w:t>
                            </w:r>
                            <w:r w:rsidRPr="00F32A70">
                              <w:rPr>
                                <w:rFonts w:cs="Tahoma"/>
                                <w:color w:val="0B5294"/>
                                <w:spacing w:val="-4"/>
                                <w:sz w:val="24"/>
                                <w:szCs w:val="24"/>
                                <w:rtl/>
                              </w:rPr>
                              <w:t xml:space="preserve"> </w:t>
                            </w:r>
                            <w:r w:rsidRPr="00F32A70">
                              <w:rPr>
                                <w:rFonts w:cs="Tahoma" w:hint="eastAsia"/>
                                <w:color w:val="0B5294"/>
                                <w:spacing w:val="-4"/>
                                <w:sz w:val="24"/>
                                <w:szCs w:val="24"/>
                                <w:rtl/>
                              </w:rPr>
                              <w:t>נתונים</w:t>
                            </w:r>
                            <w:r w:rsidRPr="00F32A70">
                              <w:rPr>
                                <w:rFonts w:cs="Tahoma"/>
                                <w:color w:val="0B5294"/>
                                <w:spacing w:val="-4"/>
                                <w:sz w:val="24"/>
                                <w:szCs w:val="24"/>
                                <w:rtl/>
                              </w:rPr>
                              <w:t xml:space="preserve"> </w:t>
                            </w:r>
                            <w:r w:rsidRPr="00F32A70">
                              <w:rPr>
                                <w:rFonts w:cs="Tahoma" w:hint="eastAsia"/>
                                <w:color w:val="0B5294"/>
                                <w:spacing w:val="-4"/>
                                <w:sz w:val="24"/>
                                <w:szCs w:val="24"/>
                                <w:rtl/>
                              </w:rPr>
                              <w:t>אחוד</w:t>
                            </w:r>
                            <w:r w:rsidRPr="00F32A70">
                              <w:rPr>
                                <w:rFonts w:cs="Tahoma"/>
                                <w:color w:val="0B5294"/>
                                <w:spacing w:val="-4"/>
                                <w:sz w:val="24"/>
                                <w:szCs w:val="24"/>
                                <w:rtl/>
                              </w:rPr>
                              <w:t xml:space="preserve"> </w:t>
                            </w:r>
                            <w:r w:rsidRPr="00F32A70">
                              <w:rPr>
                                <w:rFonts w:cs="Tahoma" w:hint="eastAsia"/>
                                <w:color w:val="0B5294"/>
                                <w:spacing w:val="-4"/>
                                <w:sz w:val="24"/>
                                <w:szCs w:val="24"/>
                                <w:rtl/>
                              </w:rPr>
                              <w:t>וסדור</w:t>
                            </w:r>
                            <w:r w:rsidRPr="00F32A70">
                              <w:rPr>
                                <w:rFonts w:cs="Tahoma"/>
                                <w:color w:val="0B5294"/>
                                <w:spacing w:val="-4"/>
                                <w:sz w:val="24"/>
                                <w:szCs w:val="24"/>
                                <w:rtl/>
                              </w:rPr>
                              <w:t xml:space="preserve"> </w:t>
                            </w:r>
                            <w:r w:rsidRPr="00F32A70">
                              <w:rPr>
                                <w:rFonts w:cs="Tahoma" w:hint="eastAsia"/>
                                <w:color w:val="0B5294"/>
                                <w:spacing w:val="-4"/>
                                <w:sz w:val="24"/>
                                <w:szCs w:val="24"/>
                                <w:rtl/>
                              </w:rPr>
                              <w:t>הכולל</w:t>
                            </w:r>
                            <w:r w:rsidRPr="00F32A70">
                              <w:rPr>
                                <w:rFonts w:cs="Tahoma"/>
                                <w:color w:val="0B5294"/>
                                <w:spacing w:val="-4"/>
                                <w:sz w:val="24"/>
                                <w:szCs w:val="24"/>
                                <w:rtl/>
                              </w:rPr>
                              <w:t xml:space="preserve"> </w:t>
                            </w:r>
                            <w:r w:rsidRPr="00F32A70">
                              <w:rPr>
                                <w:rFonts w:cs="Tahoma" w:hint="eastAsia"/>
                                <w:color w:val="0B5294"/>
                                <w:spacing w:val="-4"/>
                                <w:sz w:val="24"/>
                                <w:szCs w:val="24"/>
                                <w:rtl/>
                              </w:rPr>
                              <w:t>את</w:t>
                            </w:r>
                            <w:r w:rsidRPr="00F32A70">
                              <w:rPr>
                                <w:rFonts w:cs="Tahoma"/>
                                <w:color w:val="0B5294"/>
                                <w:spacing w:val="-4"/>
                                <w:sz w:val="24"/>
                                <w:szCs w:val="24"/>
                                <w:rtl/>
                              </w:rPr>
                              <w:t xml:space="preserve"> </w:t>
                            </w:r>
                            <w:r w:rsidRPr="00F32A70">
                              <w:rPr>
                                <w:rFonts w:cs="Tahoma" w:hint="eastAsia"/>
                                <w:color w:val="0B5294"/>
                                <w:spacing w:val="-4"/>
                                <w:sz w:val="24"/>
                                <w:szCs w:val="24"/>
                                <w:rtl/>
                              </w:rPr>
                              <w:t>פרטיהם</w:t>
                            </w:r>
                            <w:r w:rsidRPr="00F32A70">
                              <w:rPr>
                                <w:rFonts w:cs="Tahoma"/>
                                <w:color w:val="0B5294"/>
                                <w:spacing w:val="-4"/>
                                <w:sz w:val="24"/>
                                <w:szCs w:val="24"/>
                                <w:rtl/>
                              </w:rPr>
                              <w:t xml:space="preserve"> </w:t>
                            </w:r>
                            <w:r w:rsidRPr="00F32A70">
                              <w:rPr>
                                <w:rFonts w:cs="Tahoma" w:hint="eastAsia"/>
                                <w:color w:val="0B5294"/>
                                <w:spacing w:val="-4"/>
                                <w:sz w:val="24"/>
                                <w:szCs w:val="24"/>
                                <w:rtl/>
                              </w:rPr>
                              <w:t>של</w:t>
                            </w:r>
                            <w:r w:rsidRPr="00F32A70">
                              <w:rPr>
                                <w:rFonts w:cs="Tahoma"/>
                                <w:color w:val="0B5294"/>
                                <w:spacing w:val="-4"/>
                                <w:sz w:val="24"/>
                                <w:szCs w:val="24"/>
                                <w:rtl/>
                              </w:rPr>
                              <w:t xml:space="preserve"> </w:t>
                            </w:r>
                            <w:r w:rsidRPr="00F32A70">
                              <w:rPr>
                                <w:rFonts w:cs="Tahoma" w:hint="eastAsia"/>
                                <w:color w:val="0B5294"/>
                                <w:spacing w:val="-4"/>
                                <w:sz w:val="24"/>
                                <w:szCs w:val="24"/>
                                <w:rtl/>
                              </w:rPr>
                              <w:t>כל</w:t>
                            </w:r>
                            <w:r w:rsidRPr="00F32A70">
                              <w:rPr>
                                <w:rFonts w:cs="Tahoma"/>
                                <w:color w:val="0B5294"/>
                                <w:spacing w:val="-4"/>
                                <w:sz w:val="24"/>
                                <w:szCs w:val="24"/>
                                <w:rtl/>
                              </w:rPr>
                              <w:t xml:space="preserve"> </w:t>
                            </w:r>
                            <w:r w:rsidRPr="00F32A70">
                              <w:rPr>
                                <w:rFonts w:cs="Tahoma" w:hint="eastAsia"/>
                                <w:color w:val="0B5294"/>
                                <w:spacing w:val="-4"/>
                                <w:sz w:val="24"/>
                                <w:szCs w:val="24"/>
                                <w:rtl/>
                              </w:rPr>
                              <w:t>מקבלי</w:t>
                            </w:r>
                            <w:r w:rsidRPr="00F32A70">
                              <w:rPr>
                                <w:rFonts w:cs="Tahoma"/>
                                <w:color w:val="0B5294"/>
                                <w:spacing w:val="-4"/>
                                <w:sz w:val="24"/>
                                <w:szCs w:val="24"/>
                                <w:rtl/>
                              </w:rPr>
                              <w:t xml:space="preserve"> </w:t>
                            </w:r>
                            <w:r w:rsidRPr="00F32A70">
                              <w:rPr>
                                <w:rFonts w:cs="Tahoma" w:hint="eastAsia"/>
                                <w:color w:val="0B5294"/>
                                <w:spacing w:val="-4"/>
                                <w:sz w:val="24"/>
                                <w:szCs w:val="24"/>
                                <w:rtl/>
                              </w:rPr>
                              <w:t>ההסמכה</w:t>
                            </w:r>
                            <w:r w:rsidRPr="00F32A70">
                              <w:rPr>
                                <w:rFonts w:cs="Tahoma"/>
                                <w:color w:val="0B5294"/>
                                <w:spacing w:val="-4"/>
                                <w:sz w:val="24"/>
                                <w:szCs w:val="24"/>
                                <w:rtl/>
                              </w:rPr>
                              <w:t xml:space="preserve"> </w:t>
                            </w:r>
                            <w:r w:rsidRPr="00F32A70">
                              <w:rPr>
                                <w:rFonts w:cs="Tahoma" w:hint="eastAsia"/>
                                <w:color w:val="0B5294"/>
                                <w:spacing w:val="-4"/>
                                <w:sz w:val="24"/>
                                <w:szCs w:val="24"/>
                                <w:rtl/>
                              </w:rPr>
                              <w:t>לשמש</w:t>
                            </w:r>
                            <w:r w:rsidRPr="00F32A70">
                              <w:rPr>
                                <w:rFonts w:cs="Tahoma"/>
                                <w:color w:val="0B5294"/>
                                <w:spacing w:val="-4"/>
                                <w:sz w:val="24"/>
                                <w:szCs w:val="24"/>
                                <w:rtl/>
                              </w:rPr>
                              <w:t xml:space="preserve"> </w:t>
                            </w:r>
                            <w:r w:rsidRPr="00F32A70">
                              <w:rPr>
                                <w:rFonts w:cs="Tahoma" w:hint="eastAsia"/>
                                <w:color w:val="0B5294"/>
                                <w:spacing w:val="-4"/>
                                <w:sz w:val="24"/>
                                <w:szCs w:val="24"/>
                                <w:rtl/>
                              </w:rPr>
                              <w:t>משגיחי</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בידי</w:t>
                            </w:r>
                            <w:r w:rsidRPr="00F32A70">
                              <w:rPr>
                                <w:rFonts w:cs="Tahoma"/>
                                <w:color w:val="0B5294"/>
                                <w:spacing w:val="-4"/>
                                <w:sz w:val="24"/>
                                <w:szCs w:val="24"/>
                                <w:rtl/>
                              </w:rPr>
                              <w:t xml:space="preserve"> </w:t>
                            </w:r>
                            <w:r w:rsidRPr="00F32A70">
                              <w:rPr>
                                <w:rFonts w:cs="Tahoma" w:hint="eastAsia"/>
                                <w:color w:val="0B5294"/>
                                <w:spacing w:val="-4"/>
                                <w:sz w:val="24"/>
                                <w:szCs w:val="24"/>
                                <w:rtl/>
                              </w:rPr>
                              <w:t>מחלקת</w:t>
                            </w:r>
                            <w:r w:rsidRPr="00F32A70">
                              <w:rPr>
                                <w:rFonts w:cs="Tahoma"/>
                                <w:color w:val="0B5294"/>
                                <w:spacing w:val="-4"/>
                                <w:sz w:val="24"/>
                                <w:szCs w:val="24"/>
                                <w:rtl/>
                              </w:rPr>
                              <w:t xml:space="preserve"> </w:t>
                            </w:r>
                            <w:r w:rsidRPr="00F32A70">
                              <w:rPr>
                                <w:rFonts w:cs="Tahoma" w:hint="eastAsia"/>
                                <w:color w:val="0B5294"/>
                                <w:spacing w:val="-4"/>
                                <w:sz w:val="24"/>
                                <w:szCs w:val="24"/>
                                <w:rtl/>
                              </w:rPr>
                              <w:t>הבחינות</w:t>
                            </w:r>
                            <w:r w:rsidRPr="00F32A70">
                              <w:rPr>
                                <w:rFonts w:cs="Tahoma"/>
                                <w:color w:val="0B5294"/>
                                <w:spacing w:val="-4"/>
                                <w:sz w:val="24"/>
                                <w:szCs w:val="24"/>
                                <w:rtl/>
                              </w:rPr>
                              <w:t xml:space="preserve"> </w:t>
                            </w:r>
                            <w:r w:rsidRPr="00F32A70">
                              <w:rPr>
                                <w:rFonts w:cs="Tahoma" w:hint="eastAsia"/>
                                <w:color w:val="0B5294"/>
                                <w:spacing w:val="-4"/>
                                <w:sz w:val="24"/>
                                <w:szCs w:val="24"/>
                                <w:rtl/>
                              </w:rPr>
                              <w:t>מצויים</w:t>
                            </w:r>
                            <w:r w:rsidRPr="00F32A70">
                              <w:rPr>
                                <w:rFonts w:cs="Tahoma"/>
                                <w:color w:val="0B5294"/>
                                <w:spacing w:val="-4"/>
                                <w:sz w:val="24"/>
                                <w:szCs w:val="24"/>
                                <w:rtl/>
                              </w:rPr>
                              <w:t xml:space="preserve"> </w:t>
                            </w:r>
                            <w:r w:rsidRPr="00F32A70">
                              <w:rPr>
                                <w:rFonts w:cs="Tahoma" w:hint="eastAsia"/>
                                <w:color w:val="0B5294"/>
                                <w:spacing w:val="-4"/>
                                <w:sz w:val="24"/>
                                <w:szCs w:val="24"/>
                                <w:rtl/>
                              </w:rPr>
                              <w:t>קבצים</w:t>
                            </w:r>
                            <w:r w:rsidRPr="00F32A70">
                              <w:rPr>
                                <w:rFonts w:cs="Tahoma"/>
                                <w:color w:val="0B5294"/>
                                <w:spacing w:val="-4"/>
                                <w:sz w:val="24"/>
                                <w:szCs w:val="24"/>
                                <w:rtl/>
                              </w:rPr>
                              <w:t xml:space="preserve"> </w:t>
                            </w:r>
                            <w:r w:rsidRPr="00F32A70">
                              <w:rPr>
                                <w:rFonts w:cs="Tahoma" w:hint="eastAsia"/>
                                <w:color w:val="0B5294"/>
                                <w:spacing w:val="-4"/>
                                <w:sz w:val="24"/>
                                <w:szCs w:val="24"/>
                                <w:rtl/>
                              </w:rPr>
                              <w:t>שונים</w:t>
                            </w:r>
                            <w:r w:rsidRPr="00F32A70">
                              <w:rPr>
                                <w:rFonts w:cs="Tahoma"/>
                                <w:color w:val="0B5294"/>
                                <w:spacing w:val="-4"/>
                                <w:sz w:val="24"/>
                                <w:szCs w:val="24"/>
                                <w:rtl/>
                              </w:rPr>
                              <w:t xml:space="preserve"> </w:t>
                            </w:r>
                            <w:r w:rsidRPr="00F32A70">
                              <w:rPr>
                                <w:rFonts w:cs="Tahoma" w:hint="eastAsia"/>
                                <w:color w:val="0B5294"/>
                                <w:spacing w:val="-4"/>
                                <w:sz w:val="24"/>
                                <w:szCs w:val="24"/>
                                <w:rtl/>
                              </w:rPr>
                              <w:t>ובהם</w:t>
                            </w:r>
                            <w:r w:rsidRPr="00F32A70">
                              <w:rPr>
                                <w:rFonts w:cs="Tahoma"/>
                                <w:color w:val="0B5294"/>
                                <w:spacing w:val="-4"/>
                                <w:sz w:val="24"/>
                                <w:szCs w:val="24"/>
                                <w:rtl/>
                              </w:rPr>
                              <w:t xml:space="preserve"> </w:t>
                            </w:r>
                            <w:r w:rsidRPr="00F32A70">
                              <w:rPr>
                                <w:rFonts w:cs="Tahoma" w:hint="eastAsia"/>
                                <w:color w:val="0B5294"/>
                                <w:spacing w:val="-4"/>
                                <w:sz w:val="24"/>
                                <w:szCs w:val="24"/>
                                <w:rtl/>
                              </w:rPr>
                              <w:t>מידע</w:t>
                            </w:r>
                            <w:r w:rsidRPr="00F32A70">
                              <w:rPr>
                                <w:rFonts w:cs="Tahoma"/>
                                <w:color w:val="0B5294"/>
                                <w:spacing w:val="-4"/>
                                <w:sz w:val="24"/>
                                <w:szCs w:val="24"/>
                                <w:rtl/>
                              </w:rPr>
                              <w:t xml:space="preserve">, </w:t>
                            </w:r>
                            <w:r w:rsidRPr="00F32A70">
                              <w:rPr>
                                <w:rFonts w:cs="Tahoma" w:hint="eastAsia"/>
                                <w:color w:val="0B5294"/>
                                <w:spacing w:val="-4"/>
                                <w:sz w:val="24"/>
                                <w:szCs w:val="24"/>
                                <w:rtl/>
                              </w:rPr>
                              <w:t>לעתים</w:t>
                            </w:r>
                            <w:r w:rsidRPr="00F32A70">
                              <w:rPr>
                                <w:rFonts w:cs="Tahoma"/>
                                <w:color w:val="0B5294"/>
                                <w:spacing w:val="-4"/>
                                <w:sz w:val="24"/>
                                <w:szCs w:val="24"/>
                                <w:rtl/>
                              </w:rPr>
                              <w:t xml:space="preserve"> </w:t>
                            </w:r>
                            <w:r w:rsidRPr="00F32A70">
                              <w:rPr>
                                <w:rFonts w:cs="Tahoma" w:hint="eastAsia"/>
                                <w:color w:val="0B5294"/>
                                <w:spacing w:val="-4"/>
                                <w:sz w:val="24"/>
                                <w:szCs w:val="24"/>
                                <w:rtl/>
                              </w:rPr>
                              <w:t>חלקי</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המשגיחים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שהוסמכו</w:t>
                            </w:r>
                            <w:r w:rsidRPr="00F32A70">
                              <w:rPr>
                                <w:rFonts w:cs="Tahoma" w:hint="cs"/>
                                <w:color w:val="0B5294"/>
                                <w:spacing w:val="-4"/>
                                <w:sz w:val="24"/>
                                <w:szCs w:val="24"/>
                                <w:rtl/>
                                <w:cs/>
                              </w:rPr>
                              <w:t xml:space="preserve">. </w:t>
                            </w:r>
                            <w:r w:rsidRPr="00F32A70">
                              <w:rPr>
                                <w:rFonts w:cs="Tahoma" w:hint="eastAsia"/>
                                <w:color w:val="0B5294"/>
                                <w:spacing w:val="-4"/>
                                <w:sz w:val="24"/>
                                <w:szCs w:val="24"/>
                                <w:rtl/>
                              </w:rPr>
                              <w:t>במצב</w:t>
                            </w:r>
                            <w:r w:rsidRPr="00F32A70">
                              <w:rPr>
                                <w:rFonts w:cs="Tahoma"/>
                                <w:color w:val="0B5294"/>
                                <w:spacing w:val="-4"/>
                                <w:sz w:val="24"/>
                                <w:szCs w:val="24"/>
                                <w:rtl/>
                              </w:rPr>
                              <w:t xml:space="preserve"> </w:t>
                            </w:r>
                            <w:r w:rsidRPr="00F32A70">
                              <w:rPr>
                                <w:rFonts w:cs="Tahoma" w:hint="eastAsia"/>
                                <w:color w:val="0B5294"/>
                                <w:spacing w:val="-4"/>
                                <w:sz w:val="24"/>
                                <w:szCs w:val="24"/>
                                <w:rtl/>
                              </w:rPr>
                              <w:t>זה</w:t>
                            </w:r>
                            <w:r w:rsidRPr="00F32A70">
                              <w:rPr>
                                <w:rFonts w:cs="Tahoma"/>
                                <w:color w:val="0B5294"/>
                                <w:spacing w:val="-4"/>
                                <w:sz w:val="24"/>
                                <w:szCs w:val="24"/>
                                <w:rtl/>
                              </w:rPr>
                              <w:t xml:space="preserve"> </w:t>
                            </w:r>
                            <w:r w:rsidRPr="00F32A70">
                              <w:rPr>
                                <w:rFonts w:cs="Tahoma" w:hint="eastAsia"/>
                                <w:color w:val="0B5294"/>
                                <w:spacing w:val="-4"/>
                                <w:sz w:val="24"/>
                                <w:szCs w:val="24"/>
                                <w:rtl/>
                              </w:rPr>
                              <w:t>נפגם</w:t>
                            </w:r>
                            <w:r w:rsidRPr="00F32A70">
                              <w:rPr>
                                <w:rFonts w:cs="Tahoma"/>
                                <w:color w:val="0B5294"/>
                                <w:spacing w:val="-4"/>
                                <w:sz w:val="24"/>
                                <w:szCs w:val="24"/>
                                <w:rtl/>
                              </w:rPr>
                              <w:t xml:space="preserve"> </w:t>
                            </w:r>
                            <w:r w:rsidRPr="00F32A70">
                              <w:rPr>
                                <w:rFonts w:cs="Tahoma" w:hint="eastAsia"/>
                                <w:color w:val="0B5294"/>
                                <w:spacing w:val="-4"/>
                                <w:sz w:val="24"/>
                                <w:szCs w:val="24"/>
                                <w:rtl/>
                              </w:rPr>
                              <w:t>מאוד</w:t>
                            </w:r>
                            <w:r w:rsidRPr="00F32A70">
                              <w:rPr>
                                <w:rFonts w:cs="Tahoma"/>
                                <w:color w:val="0B5294"/>
                                <w:spacing w:val="-4"/>
                                <w:sz w:val="24"/>
                                <w:szCs w:val="24"/>
                                <w:rtl/>
                              </w:rPr>
                              <w:t xml:space="preserve"> </w:t>
                            </w:r>
                            <w:r w:rsidRPr="00F32A70">
                              <w:rPr>
                                <w:rFonts w:cs="Tahoma" w:hint="eastAsia"/>
                                <w:color w:val="0B5294"/>
                                <w:spacing w:val="-4"/>
                                <w:sz w:val="24"/>
                                <w:szCs w:val="24"/>
                                <w:rtl/>
                              </w:rPr>
                              <w:t>טיב</w:t>
                            </w:r>
                            <w:r w:rsidRPr="00F32A70">
                              <w:rPr>
                                <w:rFonts w:cs="Tahoma"/>
                                <w:color w:val="0B5294"/>
                                <w:spacing w:val="-4"/>
                                <w:sz w:val="24"/>
                                <w:szCs w:val="24"/>
                                <w:rtl/>
                              </w:rPr>
                              <w:t xml:space="preserve"> </w:t>
                            </w:r>
                            <w:r w:rsidRPr="00F32A70">
                              <w:rPr>
                                <w:rFonts w:cs="Tahoma" w:hint="eastAsia"/>
                                <w:color w:val="0B5294"/>
                                <w:spacing w:val="-4"/>
                                <w:sz w:val="24"/>
                                <w:szCs w:val="24"/>
                                <w:rtl/>
                              </w:rPr>
                              <w:t>השירות</w:t>
                            </w:r>
                            <w:r w:rsidRPr="00F32A70">
                              <w:rPr>
                                <w:rFonts w:cs="Tahoma"/>
                                <w:color w:val="0B5294"/>
                                <w:spacing w:val="-4"/>
                                <w:sz w:val="24"/>
                                <w:szCs w:val="24"/>
                                <w:rtl/>
                              </w:rPr>
                              <w:t xml:space="preserve"> </w:t>
                            </w:r>
                            <w:r w:rsidRPr="00F32A70">
                              <w:rPr>
                                <w:rFonts w:cs="Tahoma" w:hint="eastAsia"/>
                                <w:color w:val="0B5294"/>
                                <w:spacing w:val="-4"/>
                                <w:sz w:val="24"/>
                                <w:szCs w:val="24"/>
                                <w:rtl/>
                              </w:rPr>
                              <w:t>שהיא</w:t>
                            </w:r>
                            <w:r w:rsidRPr="00F32A70">
                              <w:rPr>
                                <w:rFonts w:cs="Tahoma"/>
                                <w:color w:val="0B5294"/>
                                <w:spacing w:val="-4"/>
                                <w:sz w:val="24"/>
                                <w:szCs w:val="24"/>
                                <w:rtl/>
                              </w:rPr>
                              <w:t xml:space="preserve"> </w:t>
                            </w:r>
                            <w:r w:rsidRPr="00F32A70">
                              <w:rPr>
                                <w:rFonts w:cs="Tahoma" w:hint="eastAsia"/>
                                <w:color w:val="0B5294"/>
                                <w:spacing w:val="-4"/>
                                <w:sz w:val="24"/>
                                <w:szCs w:val="24"/>
                                <w:rtl/>
                              </w:rPr>
                              <w:t>מספקת</w:t>
                            </w:r>
                            <w:r w:rsidRPr="00F32A70">
                              <w:rPr>
                                <w:rFonts w:cs="Tahoma"/>
                                <w:color w:val="0B5294"/>
                                <w:spacing w:val="-4"/>
                                <w:sz w:val="24"/>
                                <w:szCs w:val="24"/>
                                <w:rtl/>
                              </w:rPr>
                              <w:t xml:space="preserve"> </w:t>
                            </w:r>
                            <w:r w:rsidRPr="00F32A70">
                              <w:rPr>
                                <w:rFonts w:cs="Tahoma" w:hint="eastAsia"/>
                                <w:color w:val="0B5294"/>
                                <w:spacing w:val="-4"/>
                                <w:sz w:val="24"/>
                                <w:szCs w:val="24"/>
                                <w:rtl/>
                              </w:rPr>
                              <w:t>למועצות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הדתיות</w:t>
                            </w:r>
                            <w:r w:rsidRPr="00F32A70">
                              <w:rPr>
                                <w:rFonts w:cs="Tahoma"/>
                                <w:color w:val="0B5294"/>
                                <w:spacing w:val="-4"/>
                                <w:sz w:val="24"/>
                                <w:szCs w:val="24"/>
                                <w:rtl/>
                              </w:rPr>
                              <w:t xml:space="preserve">, </w:t>
                            </w:r>
                            <w:r w:rsidRPr="00F32A70">
                              <w:rPr>
                                <w:rFonts w:cs="Tahoma" w:hint="eastAsia"/>
                                <w:color w:val="0B5294"/>
                                <w:spacing w:val="-4"/>
                                <w:sz w:val="24"/>
                                <w:szCs w:val="24"/>
                                <w:rtl/>
                              </w:rPr>
                              <w:t>לנבחנים</w:t>
                            </w:r>
                            <w:r w:rsidRPr="00F32A70">
                              <w:rPr>
                                <w:rFonts w:cs="Tahoma"/>
                                <w:color w:val="0B5294"/>
                                <w:spacing w:val="-4"/>
                                <w:sz w:val="24"/>
                                <w:szCs w:val="24"/>
                                <w:rtl/>
                              </w:rPr>
                              <w:t xml:space="preserve">, </w:t>
                            </w:r>
                            <w:r w:rsidRPr="00F32A70">
                              <w:rPr>
                                <w:rFonts w:cs="Tahoma" w:hint="eastAsia"/>
                                <w:color w:val="0B5294"/>
                                <w:spacing w:val="-4"/>
                                <w:sz w:val="24"/>
                                <w:szCs w:val="24"/>
                                <w:rtl/>
                              </w:rPr>
                              <w:t>למשגיחים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שהוסמכו</w:t>
                            </w:r>
                            <w:r w:rsidRPr="00F32A70">
                              <w:rPr>
                                <w:rFonts w:cs="Tahoma"/>
                                <w:color w:val="0B5294"/>
                                <w:spacing w:val="-4"/>
                                <w:sz w:val="24"/>
                                <w:szCs w:val="24"/>
                                <w:rtl/>
                              </w:rPr>
                              <w:t xml:space="preserve">, </w:t>
                            </w:r>
                            <w:r w:rsidRPr="00F32A70">
                              <w:rPr>
                                <w:rFonts w:cs="Tahoma" w:hint="eastAsia"/>
                                <w:color w:val="0B5294"/>
                                <w:spacing w:val="-4"/>
                                <w:sz w:val="24"/>
                                <w:szCs w:val="24"/>
                                <w:rtl/>
                              </w:rPr>
                              <w:t>לבתי</w:t>
                            </w:r>
                            <w:r w:rsidRPr="00F32A70">
                              <w:rPr>
                                <w:rFonts w:cs="Tahoma"/>
                                <w:color w:val="0B5294"/>
                                <w:spacing w:val="-4"/>
                                <w:sz w:val="24"/>
                                <w:szCs w:val="24"/>
                                <w:rtl/>
                              </w:rPr>
                              <w:t xml:space="preserve"> </w:t>
                            </w:r>
                            <w:r w:rsidRPr="00F32A70">
                              <w:rPr>
                                <w:rFonts w:cs="Tahoma" w:hint="eastAsia"/>
                                <w:color w:val="0B5294"/>
                                <w:spacing w:val="-4"/>
                                <w:sz w:val="24"/>
                                <w:szCs w:val="24"/>
                                <w:rtl/>
                              </w:rPr>
                              <w:t>העסק</w:t>
                            </w:r>
                            <w:r w:rsidRPr="00F32A70">
                              <w:rPr>
                                <w:rFonts w:cs="Tahoma"/>
                                <w:color w:val="0B5294"/>
                                <w:spacing w:val="-4"/>
                                <w:sz w:val="24"/>
                                <w:szCs w:val="24"/>
                                <w:rtl/>
                              </w:rPr>
                              <w:t xml:space="preserve"> </w:t>
                            </w:r>
                            <w:r w:rsidRPr="00F32A70">
                              <w:rPr>
                                <w:rFonts w:cs="Tahoma" w:hint="eastAsia"/>
                                <w:color w:val="0B5294"/>
                                <w:spacing w:val="-4"/>
                                <w:sz w:val="24"/>
                                <w:szCs w:val="24"/>
                                <w:rtl/>
                              </w:rPr>
                              <w:t>ולציבור</w:t>
                            </w:r>
                            <w:r w:rsidRPr="00F32A70">
                              <w:rPr>
                                <w:rFonts w:cs="Tahoma"/>
                                <w:color w:val="0B5294"/>
                                <w:spacing w:val="-4"/>
                                <w:sz w:val="24"/>
                                <w:szCs w:val="24"/>
                                <w:rtl/>
                              </w:rPr>
                              <w:t xml:space="preserve"> </w:t>
                            </w:r>
                            <w:r w:rsidRPr="00F32A70">
                              <w:rPr>
                                <w:rFonts w:cs="Tahoma" w:hint="eastAsia"/>
                                <w:color w:val="0B5294"/>
                                <w:spacing w:val="-4"/>
                                <w:sz w:val="24"/>
                                <w:szCs w:val="24"/>
                                <w:rtl/>
                              </w:rPr>
                              <w:t>כולו</w:t>
                            </w:r>
                          </w:p>
                          <w:p w:rsidR="00F32A70" w:rsidRPr="00373C5D" w:rsidP="00F32A70">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99470269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9030586"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0" type="#_x0000_t202" style="width:127.55pt;height:358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69152" filled="f" stroked="f">
                <v:textbox>
                  <w:txbxContent>
                    <w:p w:rsidR="00F32A70" w:rsidRPr="00373C5D" w:rsidP="00F32A70">
                      <w:pPr>
                        <w:spacing w:line="240" w:lineRule="atLeast"/>
                        <w:rPr>
                          <w:rFonts w:cs="Tahoma"/>
                          <w:b/>
                          <w:bCs/>
                          <w:color w:val="0B5294"/>
                          <w:sz w:val="48"/>
                          <w:szCs w:val="48"/>
                          <w:rtl/>
                        </w:rPr>
                      </w:pPr>
                      <w:drawing>
                        <wp:inline distT="0" distB="0" distL="0" distR="0">
                          <wp:extent cx="311150" cy="256800"/>
                          <wp:effectExtent l="0" t="0" r="0" b="0"/>
                          <wp:docPr id="13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4593431"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F32A70" w:rsidRPr="00881D99" w:rsidP="00F32A70">
                      <w:pPr>
                        <w:spacing w:after="0" w:line="240" w:lineRule="auto"/>
                        <w:rPr>
                          <w:color w:val="0B5294"/>
                          <w:spacing w:val="-4"/>
                          <w:sz w:val="24"/>
                          <w:szCs w:val="24"/>
                          <w:rtl/>
                          <w:cs/>
                        </w:rPr>
                      </w:pPr>
                      <w:r w:rsidRPr="00F32A70">
                        <w:rPr>
                          <w:rFonts w:cs="Tahoma" w:hint="eastAsia"/>
                          <w:color w:val="0B5294"/>
                          <w:spacing w:val="-4"/>
                          <w:sz w:val="24"/>
                          <w:szCs w:val="24"/>
                          <w:rtl/>
                        </w:rPr>
                        <w:t>מחלקת</w:t>
                      </w:r>
                      <w:r w:rsidRPr="00F32A70">
                        <w:rPr>
                          <w:rFonts w:cs="Tahoma"/>
                          <w:color w:val="0B5294"/>
                          <w:spacing w:val="-4"/>
                          <w:sz w:val="24"/>
                          <w:szCs w:val="24"/>
                          <w:rtl/>
                        </w:rPr>
                        <w:t xml:space="preserve"> </w:t>
                      </w:r>
                      <w:r w:rsidRPr="00F32A70">
                        <w:rPr>
                          <w:rFonts w:cs="Tahoma" w:hint="eastAsia"/>
                          <w:color w:val="0B5294"/>
                          <w:spacing w:val="-4"/>
                          <w:sz w:val="24"/>
                          <w:szCs w:val="24"/>
                          <w:rtl/>
                        </w:rPr>
                        <w:t>הבחינות</w:t>
                      </w:r>
                      <w:r w:rsidRPr="00F32A70">
                        <w:rPr>
                          <w:rFonts w:cs="Tahoma"/>
                          <w:color w:val="0B5294"/>
                          <w:spacing w:val="-4"/>
                          <w:sz w:val="24"/>
                          <w:szCs w:val="24"/>
                          <w:rtl/>
                        </w:rPr>
                        <w:t xml:space="preserve"> </w:t>
                      </w:r>
                      <w:r w:rsidRPr="00F32A70">
                        <w:rPr>
                          <w:rFonts w:cs="Tahoma" w:hint="eastAsia"/>
                          <w:color w:val="0B5294"/>
                          <w:spacing w:val="-4"/>
                          <w:sz w:val="24"/>
                          <w:szCs w:val="24"/>
                          <w:rtl/>
                        </w:rPr>
                        <w:t>אינה</w:t>
                      </w:r>
                      <w:r w:rsidRPr="00F32A70">
                        <w:rPr>
                          <w:rFonts w:cs="Tahoma"/>
                          <w:color w:val="0B5294"/>
                          <w:spacing w:val="-4"/>
                          <w:sz w:val="24"/>
                          <w:szCs w:val="24"/>
                          <w:rtl/>
                        </w:rPr>
                        <w:t xml:space="preserve"> </w:t>
                      </w:r>
                      <w:r w:rsidRPr="00F32A70">
                        <w:rPr>
                          <w:rFonts w:cs="Tahoma" w:hint="eastAsia"/>
                          <w:color w:val="0B5294"/>
                          <w:spacing w:val="-4"/>
                          <w:sz w:val="24"/>
                          <w:szCs w:val="24"/>
                          <w:rtl/>
                        </w:rPr>
                        <w:t>מחזיקה</w:t>
                      </w:r>
                      <w:r w:rsidRPr="00F32A70">
                        <w:rPr>
                          <w:rFonts w:cs="Tahoma"/>
                          <w:color w:val="0B5294"/>
                          <w:spacing w:val="-4"/>
                          <w:sz w:val="24"/>
                          <w:szCs w:val="24"/>
                          <w:rtl/>
                        </w:rPr>
                        <w:t xml:space="preserve"> </w:t>
                      </w:r>
                      <w:r w:rsidRPr="00F32A70">
                        <w:rPr>
                          <w:rFonts w:cs="Tahoma" w:hint="eastAsia"/>
                          <w:color w:val="0B5294"/>
                          <w:spacing w:val="-4"/>
                          <w:sz w:val="24"/>
                          <w:szCs w:val="24"/>
                          <w:rtl/>
                        </w:rPr>
                        <w:t>במאגר</w:t>
                      </w:r>
                      <w:r w:rsidRPr="00F32A70">
                        <w:rPr>
                          <w:rFonts w:cs="Tahoma"/>
                          <w:color w:val="0B5294"/>
                          <w:spacing w:val="-4"/>
                          <w:sz w:val="24"/>
                          <w:szCs w:val="24"/>
                          <w:rtl/>
                        </w:rPr>
                        <w:t xml:space="preserve"> </w:t>
                      </w:r>
                      <w:r w:rsidRPr="00F32A70">
                        <w:rPr>
                          <w:rFonts w:cs="Tahoma" w:hint="eastAsia"/>
                          <w:color w:val="0B5294"/>
                          <w:spacing w:val="-4"/>
                          <w:sz w:val="24"/>
                          <w:szCs w:val="24"/>
                          <w:rtl/>
                        </w:rPr>
                        <w:t>נתונים</w:t>
                      </w:r>
                      <w:r w:rsidRPr="00F32A70">
                        <w:rPr>
                          <w:rFonts w:cs="Tahoma"/>
                          <w:color w:val="0B5294"/>
                          <w:spacing w:val="-4"/>
                          <w:sz w:val="24"/>
                          <w:szCs w:val="24"/>
                          <w:rtl/>
                        </w:rPr>
                        <w:t xml:space="preserve"> </w:t>
                      </w:r>
                      <w:r w:rsidRPr="00F32A70">
                        <w:rPr>
                          <w:rFonts w:cs="Tahoma" w:hint="eastAsia"/>
                          <w:color w:val="0B5294"/>
                          <w:spacing w:val="-4"/>
                          <w:sz w:val="24"/>
                          <w:szCs w:val="24"/>
                          <w:rtl/>
                        </w:rPr>
                        <w:t>אחוד</w:t>
                      </w:r>
                      <w:r w:rsidRPr="00F32A70">
                        <w:rPr>
                          <w:rFonts w:cs="Tahoma"/>
                          <w:color w:val="0B5294"/>
                          <w:spacing w:val="-4"/>
                          <w:sz w:val="24"/>
                          <w:szCs w:val="24"/>
                          <w:rtl/>
                        </w:rPr>
                        <w:t xml:space="preserve"> </w:t>
                      </w:r>
                      <w:r w:rsidRPr="00F32A70">
                        <w:rPr>
                          <w:rFonts w:cs="Tahoma" w:hint="eastAsia"/>
                          <w:color w:val="0B5294"/>
                          <w:spacing w:val="-4"/>
                          <w:sz w:val="24"/>
                          <w:szCs w:val="24"/>
                          <w:rtl/>
                        </w:rPr>
                        <w:t>וסדור</w:t>
                      </w:r>
                      <w:r w:rsidRPr="00F32A70">
                        <w:rPr>
                          <w:rFonts w:cs="Tahoma"/>
                          <w:color w:val="0B5294"/>
                          <w:spacing w:val="-4"/>
                          <w:sz w:val="24"/>
                          <w:szCs w:val="24"/>
                          <w:rtl/>
                        </w:rPr>
                        <w:t xml:space="preserve"> </w:t>
                      </w:r>
                      <w:r w:rsidRPr="00F32A70">
                        <w:rPr>
                          <w:rFonts w:cs="Tahoma" w:hint="eastAsia"/>
                          <w:color w:val="0B5294"/>
                          <w:spacing w:val="-4"/>
                          <w:sz w:val="24"/>
                          <w:szCs w:val="24"/>
                          <w:rtl/>
                        </w:rPr>
                        <w:t>הכולל</w:t>
                      </w:r>
                      <w:r w:rsidRPr="00F32A70">
                        <w:rPr>
                          <w:rFonts w:cs="Tahoma"/>
                          <w:color w:val="0B5294"/>
                          <w:spacing w:val="-4"/>
                          <w:sz w:val="24"/>
                          <w:szCs w:val="24"/>
                          <w:rtl/>
                        </w:rPr>
                        <w:t xml:space="preserve"> </w:t>
                      </w:r>
                      <w:r w:rsidRPr="00F32A70">
                        <w:rPr>
                          <w:rFonts w:cs="Tahoma" w:hint="eastAsia"/>
                          <w:color w:val="0B5294"/>
                          <w:spacing w:val="-4"/>
                          <w:sz w:val="24"/>
                          <w:szCs w:val="24"/>
                          <w:rtl/>
                        </w:rPr>
                        <w:t>את</w:t>
                      </w:r>
                      <w:r w:rsidRPr="00F32A70">
                        <w:rPr>
                          <w:rFonts w:cs="Tahoma"/>
                          <w:color w:val="0B5294"/>
                          <w:spacing w:val="-4"/>
                          <w:sz w:val="24"/>
                          <w:szCs w:val="24"/>
                          <w:rtl/>
                        </w:rPr>
                        <w:t xml:space="preserve"> </w:t>
                      </w:r>
                      <w:r w:rsidRPr="00F32A70">
                        <w:rPr>
                          <w:rFonts w:cs="Tahoma" w:hint="eastAsia"/>
                          <w:color w:val="0B5294"/>
                          <w:spacing w:val="-4"/>
                          <w:sz w:val="24"/>
                          <w:szCs w:val="24"/>
                          <w:rtl/>
                        </w:rPr>
                        <w:t>פרטיהם</w:t>
                      </w:r>
                      <w:r w:rsidRPr="00F32A70">
                        <w:rPr>
                          <w:rFonts w:cs="Tahoma"/>
                          <w:color w:val="0B5294"/>
                          <w:spacing w:val="-4"/>
                          <w:sz w:val="24"/>
                          <w:szCs w:val="24"/>
                          <w:rtl/>
                        </w:rPr>
                        <w:t xml:space="preserve"> </w:t>
                      </w:r>
                      <w:r w:rsidRPr="00F32A70">
                        <w:rPr>
                          <w:rFonts w:cs="Tahoma" w:hint="eastAsia"/>
                          <w:color w:val="0B5294"/>
                          <w:spacing w:val="-4"/>
                          <w:sz w:val="24"/>
                          <w:szCs w:val="24"/>
                          <w:rtl/>
                        </w:rPr>
                        <w:t>של</w:t>
                      </w:r>
                      <w:r w:rsidRPr="00F32A70">
                        <w:rPr>
                          <w:rFonts w:cs="Tahoma"/>
                          <w:color w:val="0B5294"/>
                          <w:spacing w:val="-4"/>
                          <w:sz w:val="24"/>
                          <w:szCs w:val="24"/>
                          <w:rtl/>
                        </w:rPr>
                        <w:t xml:space="preserve"> </w:t>
                      </w:r>
                      <w:r w:rsidRPr="00F32A70">
                        <w:rPr>
                          <w:rFonts w:cs="Tahoma" w:hint="eastAsia"/>
                          <w:color w:val="0B5294"/>
                          <w:spacing w:val="-4"/>
                          <w:sz w:val="24"/>
                          <w:szCs w:val="24"/>
                          <w:rtl/>
                        </w:rPr>
                        <w:t>כל</w:t>
                      </w:r>
                      <w:r w:rsidRPr="00F32A70">
                        <w:rPr>
                          <w:rFonts w:cs="Tahoma"/>
                          <w:color w:val="0B5294"/>
                          <w:spacing w:val="-4"/>
                          <w:sz w:val="24"/>
                          <w:szCs w:val="24"/>
                          <w:rtl/>
                        </w:rPr>
                        <w:t xml:space="preserve"> </w:t>
                      </w:r>
                      <w:r w:rsidRPr="00F32A70">
                        <w:rPr>
                          <w:rFonts w:cs="Tahoma" w:hint="eastAsia"/>
                          <w:color w:val="0B5294"/>
                          <w:spacing w:val="-4"/>
                          <w:sz w:val="24"/>
                          <w:szCs w:val="24"/>
                          <w:rtl/>
                        </w:rPr>
                        <w:t>מקבלי</w:t>
                      </w:r>
                      <w:r w:rsidRPr="00F32A70">
                        <w:rPr>
                          <w:rFonts w:cs="Tahoma"/>
                          <w:color w:val="0B5294"/>
                          <w:spacing w:val="-4"/>
                          <w:sz w:val="24"/>
                          <w:szCs w:val="24"/>
                          <w:rtl/>
                        </w:rPr>
                        <w:t xml:space="preserve"> </w:t>
                      </w:r>
                      <w:r w:rsidRPr="00F32A70">
                        <w:rPr>
                          <w:rFonts w:cs="Tahoma" w:hint="eastAsia"/>
                          <w:color w:val="0B5294"/>
                          <w:spacing w:val="-4"/>
                          <w:sz w:val="24"/>
                          <w:szCs w:val="24"/>
                          <w:rtl/>
                        </w:rPr>
                        <w:t>ההסמכה</w:t>
                      </w:r>
                      <w:r w:rsidRPr="00F32A70">
                        <w:rPr>
                          <w:rFonts w:cs="Tahoma"/>
                          <w:color w:val="0B5294"/>
                          <w:spacing w:val="-4"/>
                          <w:sz w:val="24"/>
                          <w:szCs w:val="24"/>
                          <w:rtl/>
                        </w:rPr>
                        <w:t xml:space="preserve"> </w:t>
                      </w:r>
                      <w:r w:rsidRPr="00F32A70">
                        <w:rPr>
                          <w:rFonts w:cs="Tahoma" w:hint="eastAsia"/>
                          <w:color w:val="0B5294"/>
                          <w:spacing w:val="-4"/>
                          <w:sz w:val="24"/>
                          <w:szCs w:val="24"/>
                          <w:rtl/>
                        </w:rPr>
                        <w:t>לשמש</w:t>
                      </w:r>
                      <w:r w:rsidRPr="00F32A70">
                        <w:rPr>
                          <w:rFonts w:cs="Tahoma"/>
                          <w:color w:val="0B5294"/>
                          <w:spacing w:val="-4"/>
                          <w:sz w:val="24"/>
                          <w:szCs w:val="24"/>
                          <w:rtl/>
                        </w:rPr>
                        <w:t xml:space="preserve"> </w:t>
                      </w:r>
                      <w:r w:rsidRPr="00F32A70">
                        <w:rPr>
                          <w:rFonts w:cs="Tahoma" w:hint="eastAsia"/>
                          <w:color w:val="0B5294"/>
                          <w:spacing w:val="-4"/>
                          <w:sz w:val="24"/>
                          <w:szCs w:val="24"/>
                          <w:rtl/>
                        </w:rPr>
                        <w:t>משגיחי</w:t>
                      </w:r>
                      <w:r w:rsidRPr="00F32A70">
                        <w:rPr>
                          <w:rFonts w:cs="Tahoma"/>
                          <w:color w:val="0B5294"/>
                          <w:spacing w:val="-4"/>
                          <w:sz w:val="24"/>
                          <w:szCs w:val="24"/>
                          <w:rtl/>
                        </w:rPr>
                        <w:t xml:space="preserve"> </w:t>
                      </w:r>
                      <w:r w:rsidRPr="00F32A70">
                        <w:rPr>
                          <w:rFonts w:cs="Tahoma" w:hint="eastAsia"/>
                          <w:color w:val="0B5294"/>
                          <w:spacing w:val="-4"/>
                          <w:sz w:val="24"/>
                          <w:szCs w:val="24"/>
                          <w:rtl/>
                        </w:rPr>
                        <w:t>כשרות</w:t>
                      </w:r>
                      <w:r w:rsidRPr="00F32A70">
                        <w:rPr>
                          <w:rFonts w:cs="Tahoma"/>
                          <w:color w:val="0B5294"/>
                          <w:spacing w:val="-4"/>
                          <w:sz w:val="24"/>
                          <w:szCs w:val="24"/>
                          <w:rtl/>
                        </w:rPr>
                        <w:t xml:space="preserve">. </w:t>
                      </w:r>
                      <w:r w:rsidRPr="00F32A70">
                        <w:rPr>
                          <w:rFonts w:cs="Tahoma" w:hint="eastAsia"/>
                          <w:color w:val="0B5294"/>
                          <w:spacing w:val="-4"/>
                          <w:sz w:val="24"/>
                          <w:szCs w:val="24"/>
                          <w:rtl/>
                        </w:rPr>
                        <w:t>בידי</w:t>
                      </w:r>
                      <w:r w:rsidRPr="00F32A70">
                        <w:rPr>
                          <w:rFonts w:cs="Tahoma"/>
                          <w:color w:val="0B5294"/>
                          <w:spacing w:val="-4"/>
                          <w:sz w:val="24"/>
                          <w:szCs w:val="24"/>
                          <w:rtl/>
                        </w:rPr>
                        <w:t xml:space="preserve"> </w:t>
                      </w:r>
                      <w:r w:rsidRPr="00F32A70">
                        <w:rPr>
                          <w:rFonts w:cs="Tahoma" w:hint="eastAsia"/>
                          <w:color w:val="0B5294"/>
                          <w:spacing w:val="-4"/>
                          <w:sz w:val="24"/>
                          <w:szCs w:val="24"/>
                          <w:rtl/>
                        </w:rPr>
                        <w:t>מחלקת</w:t>
                      </w:r>
                      <w:r w:rsidRPr="00F32A70">
                        <w:rPr>
                          <w:rFonts w:cs="Tahoma"/>
                          <w:color w:val="0B5294"/>
                          <w:spacing w:val="-4"/>
                          <w:sz w:val="24"/>
                          <w:szCs w:val="24"/>
                          <w:rtl/>
                        </w:rPr>
                        <w:t xml:space="preserve"> </w:t>
                      </w:r>
                      <w:r w:rsidRPr="00F32A70">
                        <w:rPr>
                          <w:rFonts w:cs="Tahoma" w:hint="eastAsia"/>
                          <w:color w:val="0B5294"/>
                          <w:spacing w:val="-4"/>
                          <w:sz w:val="24"/>
                          <w:szCs w:val="24"/>
                          <w:rtl/>
                        </w:rPr>
                        <w:t>הבחינות</w:t>
                      </w:r>
                      <w:r w:rsidRPr="00F32A70">
                        <w:rPr>
                          <w:rFonts w:cs="Tahoma"/>
                          <w:color w:val="0B5294"/>
                          <w:spacing w:val="-4"/>
                          <w:sz w:val="24"/>
                          <w:szCs w:val="24"/>
                          <w:rtl/>
                        </w:rPr>
                        <w:t xml:space="preserve"> </w:t>
                      </w:r>
                      <w:r w:rsidRPr="00F32A70">
                        <w:rPr>
                          <w:rFonts w:cs="Tahoma" w:hint="eastAsia"/>
                          <w:color w:val="0B5294"/>
                          <w:spacing w:val="-4"/>
                          <w:sz w:val="24"/>
                          <w:szCs w:val="24"/>
                          <w:rtl/>
                        </w:rPr>
                        <w:t>מצויים</w:t>
                      </w:r>
                      <w:r w:rsidRPr="00F32A70">
                        <w:rPr>
                          <w:rFonts w:cs="Tahoma"/>
                          <w:color w:val="0B5294"/>
                          <w:spacing w:val="-4"/>
                          <w:sz w:val="24"/>
                          <w:szCs w:val="24"/>
                          <w:rtl/>
                        </w:rPr>
                        <w:t xml:space="preserve"> </w:t>
                      </w:r>
                      <w:r w:rsidRPr="00F32A70">
                        <w:rPr>
                          <w:rFonts w:cs="Tahoma" w:hint="eastAsia"/>
                          <w:color w:val="0B5294"/>
                          <w:spacing w:val="-4"/>
                          <w:sz w:val="24"/>
                          <w:szCs w:val="24"/>
                          <w:rtl/>
                        </w:rPr>
                        <w:t>קבצים</w:t>
                      </w:r>
                      <w:r w:rsidRPr="00F32A70">
                        <w:rPr>
                          <w:rFonts w:cs="Tahoma"/>
                          <w:color w:val="0B5294"/>
                          <w:spacing w:val="-4"/>
                          <w:sz w:val="24"/>
                          <w:szCs w:val="24"/>
                          <w:rtl/>
                        </w:rPr>
                        <w:t xml:space="preserve"> </w:t>
                      </w:r>
                      <w:r w:rsidRPr="00F32A70">
                        <w:rPr>
                          <w:rFonts w:cs="Tahoma" w:hint="eastAsia"/>
                          <w:color w:val="0B5294"/>
                          <w:spacing w:val="-4"/>
                          <w:sz w:val="24"/>
                          <w:szCs w:val="24"/>
                          <w:rtl/>
                        </w:rPr>
                        <w:t>שונים</w:t>
                      </w:r>
                      <w:r w:rsidRPr="00F32A70">
                        <w:rPr>
                          <w:rFonts w:cs="Tahoma"/>
                          <w:color w:val="0B5294"/>
                          <w:spacing w:val="-4"/>
                          <w:sz w:val="24"/>
                          <w:szCs w:val="24"/>
                          <w:rtl/>
                        </w:rPr>
                        <w:t xml:space="preserve"> </w:t>
                      </w:r>
                      <w:r w:rsidRPr="00F32A70">
                        <w:rPr>
                          <w:rFonts w:cs="Tahoma" w:hint="eastAsia"/>
                          <w:color w:val="0B5294"/>
                          <w:spacing w:val="-4"/>
                          <w:sz w:val="24"/>
                          <w:szCs w:val="24"/>
                          <w:rtl/>
                        </w:rPr>
                        <w:t>ובהם</w:t>
                      </w:r>
                      <w:r w:rsidRPr="00F32A70">
                        <w:rPr>
                          <w:rFonts w:cs="Tahoma"/>
                          <w:color w:val="0B5294"/>
                          <w:spacing w:val="-4"/>
                          <w:sz w:val="24"/>
                          <w:szCs w:val="24"/>
                          <w:rtl/>
                        </w:rPr>
                        <w:t xml:space="preserve"> </w:t>
                      </w:r>
                      <w:r w:rsidRPr="00F32A70">
                        <w:rPr>
                          <w:rFonts w:cs="Tahoma" w:hint="eastAsia"/>
                          <w:color w:val="0B5294"/>
                          <w:spacing w:val="-4"/>
                          <w:sz w:val="24"/>
                          <w:szCs w:val="24"/>
                          <w:rtl/>
                        </w:rPr>
                        <w:t>מידע</w:t>
                      </w:r>
                      <w:r w:rsidRPr="00F32A70">
                        <w:rPr>
                          <w:rFonts w:cs="Tahoma"/>
                          <w:color w:val="0B5294"/>
                          <w:spacing w:val="-4"/>
                          <w:sz w:val="24"/>
                          <w:szCs w:val="24"/>
                          <w:rtl/>
                        </w:rPr>
                        <w:t xml:space="preserve">, </w:t>
                      </w:r>
                      <w:r w:rsidRPr="00F32A70">
                        <w:rPr>
                          <w:rFonts w:cs="Tahoma" w:hint="eastAsia"/>
                          <w:color w:val="0B5294"/>
                          <w:spacing w:val="-4"/>
                          <w:sz w:val="24"/>
                          <w:szCs w:val="24"/>
                          <w:rtl/>
                        </w:rPr>
                        <w:t>לעתים</w:t>
                      </w:r>
                      <w:r w:rsidRPr="00F32A70">
                        <w:rPr>
                          <w:rFonts w:cs="Tahoma"/>
                          <w:color w:val="0B5294"/>
                          <w:spacing w:val="-4"/>
                          <w:sz w:val="24"/>
                          <w:szCs w:val="24"/>
                          <w:rtl/>
                        </w:rPr>
                        <w:t xml:space="preserve"> </w:t>
                      </w:r>
                      <w:r w:rsidRPr="00F32A70">
                        <w:rPr>
                          <w:rFonts w:cs="Tahoma" w:hint="eastAsia"/>
                          <w:color w:val="0B5294"/>
                          <w:spacing w:val="-4"/>
                          <w:sz w:val="24"/>
                          <w:szCs w:val="24"/>
                          <w:rtl/>
                        </w:rPr>
                        <w:t>חלקי</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המשגיחים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שהוסמכו</w:t>
                      </w:r>
                      <w:r w:rsidRPr="00F32A70">
                        <w:rPr>
                          <w:rFonts w:cs="Tahoma" w:hint="cs"/>
                          <w:color w:val="0B5294"/>
                          <w:spacing w:val="-4"/>
                          <w:sz w:val="24"/>
                          <w:szCs w:val="24"/>
                          <w:rtl/>
                          <w:cs/>
                        </w:rPr>
                        <w:t xml:space="preserve">. </w:t>
                      </w:r>
                      <w:r w:rsidRPr="00F32A70">
                        <w:rPr>
                          <w:rFonts w:cs="Tahoma" w:hint="eastAsia"/>
                          <w:color w:val="0B5294"/>
                          <w:spacing w:val="-4"/>
                          <w:sz w:val="24"/>
                          <w:szCs w:val="24"/>
                          <w:rtl/>
                        </w:rPr>
                        <w:t>במצב</w:t>
                      </w:r>
                      <w:r w:rsidRPr="00F32A70">
                        <w:rPr>
                          <w:rFonts w:cs="Tahoma"/>
                          <w:color w:val="0B5294"/>
                          <w:spacing w:val="-4"/>
                          <w:sz w:val="24"/>
                          <w:szCs w:val="24"/>
                          <w:rtl/>
                        </w:rPr>
                        <w:t xml:space="preserve"> </w:t>
                      </w:r>
                      <w:r w:rsidRPr="00F32A70">
                        <w:rPr>
                          <w:rFonts w:cs="Tahoma" w:hint="eastAsia"/>
                          <w:color w:val="0B5294"/>
                          <w:spacing w:val="-4"/>
                          <w:sz w:val="24"/>
                          <w:szCs w:val="24"/>
                          <w:rtl/>
                        </w:rPr>
                        <w:t>זה</w:t>
                      </w:r>
                      <w:r w:rsidRPr="00F32A70">
                        <w:rPr>
                          <w:rFonts w:cs="Tahoma"/>
                          <w:color w:val="0B5294"/>
                          <w:spacing w:val="-4"/>
                          <w:sz w:val="24"/>
                          <w:szCs w:val="24"/>
                          <w:rtl/>
                        </w:rPr>
                        <w:t xml:space="preserve"> </w:t>
                      </w:r>
                      <w:r w:rsidRPr="00F32A70">
                        <w:rPr>
                          <w:rFonts w:cs="Tahoma" w:hint="eastAsia"/>
                          <w:color w:val="0B5294"/>
                          <w:spacing w:val="-4"/>
                          <w:sz w:val="24"/>
                          <w:szCs w:val="24"/>
                          <w:rtl/>
                        </w:rPr>
                        <w:t>נפגם</w:t>
                      </w:r>
                      <w:r w:rsidRPr="00F32A70">
                        <w:rPr>
                          <w:rFonts w:cs="Tahoma"/>
                          <w:color w:val="0B5294"/>
                          <w:spacing w:val="-4"/>
                          <w:sz w:val="24"/>
                          <w:szCs w:val="24"/>
                          <w:rtl/>
                        </w:rPr>
                        <w:t xml:space="preserve"> </w:t>
                      </w:r>
                      <w:r w:rsidRPr="00F32A70">
                        <w:rPr>
                          <w:rFonts w:cs="Tahoma" w:hint="eastAsia"/>
                          <w:color w:val="0B5294"/>
                          <w:spacing w:val="-4"/>
                          <w:sz w:val="24"/>
                          <w:szCs w:val="24"/>
                          <w:rtl/>
                        </w:rPr>
                        <w:t>מאוד</w:t>
                      </w:r>
                      <w:r w:rsidRPr="00F32A70">
                        <w:rPr>
                          <w:rFonts w:cs="Tahoma"/>
                          <w:color w:val="0B5294"/>
                          <w:spacing w:val="-4"/>
                          <w:sz w:val="24"/>
                          <w:szCs w:val="24"/>
                          <w:rtl/>
                        </w:rPr>
                        <w:t xml:space="preserve"> </w:t>
                      </w:r>
                      <w:r w:rsidRPr="00F32A70">
                        <w:rPr>
                          <w:rFonts w:cs="Tahoma" w:hint="eastAsia"/>
                          <w:color w:val="0B5294"/>
                          <w:spacing w:val="-4"/>
                          <w:sz w:val="24"/>
                          <w:szCs w:val="24"/>
                          <w:rtl/>
                        </w:rPr>
                        <w:t>טיב</w:t>
                      </w:r>
                      <w:r w:rsidRPr="00F32A70">
                        <w:rPr>
                          <w:rFonts w:cs="Tahoma"/>
                          <w:color w:val="0B5294"/>
                          <w:spacing w:val="-4"/>
                          <w:sz w:val="24"/>
                          <w:szCs w:val="24"/>
                          <w:rtl/>
                        </w:rPr>
                        <w:t xml:space="preserve"> </w:t>
                      </w:r>
                      <w:r w:rsidRPr="00F32A70">
                        <w:rPr>
                          <w:rFonts w:cs="Tahoma" w:hint="eastAsia"/>
                          <w:color w:val="0B5294"/>
                          <w:spacing w:val="-4"/>
                          <w:sz w:val="24"/>
                          <w:szCs w:val="24"/>
                          <w:rtl/>
                        </w:rPr>
                        <w:t>השירות</w:t>
                      </w:r>
                      <w:r w:rsidRPr="00F32A70">
                        <w:rPr>
                          <w:rFonts w:cs="Tahoma"/>
                          <w:color w:val="0B5294"/>
                          <w:spacing w:val="-4"/>
                          <w:sz w:val="24"/>
                          <w:szCs w:val="24"/>
                          <w:rtl/>
                        </w:rPr>
                        <w:t xml:space="preserve"> </w:t>
                      </w:r>
                      <w:r w:rsidRPr="00F32A70">
                        <w:rPr>
                          <w:rFonts w:cs="Tahoma" w:hint="eastAsia"/>
                          <w:color w:val="0B5294"/>
                          <w:spacing w:val="-4"/>
                          <w:sz w:val="24"/>
                          <w:szCs w:val="24"/>
                          <w:rtl/>
                        </w:rPr>
                        <w:t>שהיא</w:t>
                      </w:r>
                      <w:r w:rsidRPr="00F32A70">
                        <w:rPr>
                          <w:rFonts w:cs="Tahoma"/>
                          <w:color w:val="0B5294"/>
                          <w:spacing w:val="-4"/>
                          <w:sz w:val="24"/>
                          <w:szCs w:val="24"/>
                          <w:rtl/>
                        </w:rPr>
                        <w:t xml:space="preserve"> </w:t>
                      </w:r>
                      <w:r w:rsidRPr="00F32A70">
                        <w:rPr>
                          <w:rFonts w:cs="Tahoma" w:hint="eastAsia"/>
                          <w:color w:val="0B5294"/>
                          <w:spacing w:val="-4"/>
                          <w:sz w:val="24"/>
                          <w:szCs w:val="24"/>
                          <w:rtl/>
                        </w:rPr>
                        <w:t>מספקת</w:t>
                      </w:r>
                      <w:r w:rsidRPr="00F32A70">
                        <w:rPr>
                          <w:rFonts w:cs="Tahoma"/>
                          <w:color w:val="0B5294"/>
                          <w:spacing w:val="-4"/>
                          <w:sz w:val="24"/>
                          <w:szCs w:val="24"/>
                          <w:rtl/>
                        </w:rPr>
                        <w:t xml:space="preserve"> </w:t>
                      </w:r>
                      <w:r w:rsidRPr="00F32A70">
                        <w:rPr>
                          <w:rFonts w:cs="Tahoma" w:hint="eastAsia"/>
                          <w:color w:val="0B5294"/>
                          <w:spacing w:val="-4"/>
                          <w:sz w:val="24"/>
                          <w:szCs w:val="24"/>
                          <w:rtl/>
                        </w:rPr>
                        <w:t>למועצות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הדתיות</w:t>
                      </w:r>
                      <w:r w:rsidRPr="00F32A70">
                        <w:rPr>
                          <w:rFonts w:cs="Tahoma"/>
                          <w:color w:val="0B5294"/>
                          <w:spacing w:val="-4"/>
                          <w:sz w:val="24"/>
                          <w:szCs w:val="24"/>
                          <w:rtl/>
                        </w:rPr>
                        <w:t xml:space="preserve">, </w:t>
                      </w:r>
                      <w:r w:rsidRPr="00F32A70">
                        <w:rPr>
                          <w:rFonts w:cs="Tahoma" w:hint="eastAsia"/>
                          <w:color w:val="0B5294"/>
                          <w:spacing w:val="-4"/>
                          <w:sz w:val="24"/>
                          <w:szCs w:val="24"/>
                          <w:rtl/>
                        </w:rPr>
                        <w:t>לנבחנים</w:t>
                      </w:r>
                      <w:r w:rsidRPr="00F32A70">
                        <w:rPr>
                          <w:rFonts w:cs="Tahoma"/>
                          <w:color w:val="0B5294"/>
                          <w:spacing w:val="-4"/>
                          <w:sz w:val="24"/>
                          <w:szCs w:val="24"/>
                          <w:rtl/>
                        </w:rPr>
                        <w:t xml:space="preserve">, </w:t>
                      </w:r>
                      <w:r w:rsidRPr="00F32A70">
                        <w:rPr>
                          <w:rFonts w:cs="Tahoma" w:hint="eastAsia"/>
                          <w:color w:val="0B5294"/>
                          <w:spacing w:val="-4"/>
                          <w:sz w:val="24"/>
                          <w:szCs w:val="24"/>
                          <w:rtl/>
                        </w:rPr>
                        <w:t>למשגיחים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שהוסמכו</w:t>
                      </w:r>
                      <w:r w:rsidRPr="00F32A70">
                        <w:rPr>
                          <w:rFonts w:cs="Tahoma"/>
                          <w:color w:val="0B5294"/>
                          <w:spacing w:val="-4"/>
                          <w:sz w:val="24"/>
                          <w:szCs w:val="24"/>
                          <w:rtl/>
                        </w:rPr>
                        <w:t xml:space="preserve">, </w:t>
                      </w:r>
                      <w:r w:rsidRPr="00F32A70">
                        <w:rPr>
                          <w:rFonts w:cs="Tahoma" w:hint="eastAsia"/>
                          <w:color w:val="0B5294"/>
                          <w:spacing w:val="-4"/>
                          <w:sz w:val="24"/>
                          <w:szCs w:val="24"/>
                          <w:rtl/>
                        </w:rPr>
                        <w:t>לבתי</w:t>
                      </w:r>
                      <w:r w:rsidRPr="00F32A70">
                        <w:rPr>
                          <w:rFonts w:cs="Tahoma"/>
                          <w:color w:val="0B5294"/>
                          <w:spacing w:val="-4"/>
                          <w:sz w:val="24"/>
                          <w:szCs w:val="24"/>
                          <w:rtl/>
                        </w:rPr>
                        <w:t xml:space="preserve"> </w:t>
                      </w:r>
                      <w:r w:rsidRPr="00F32A70">
                        <w:rPr>
                          <w:rFonts w:cs="Tahoma" w:hint="eastAsia"/>
                          <w:color w:val="0B5294"/>
                          <w:spacing w:val="-4"/>
                          <w:sz w:val="24"/>
                          <w:szCs w:val="24"/>
                          <w:rtl/>
                        </w:rPr>
                        <w:t>העסק</w:t>
                      </w:r>
                      <w:r w:rsidRPr="00F32A70">
                        <w:rPr>
                          <w:rFonts w:cs="Tahoma"/>
                          <w:color w:val="0B5294"/>
                          <w:spacing w:val="-4"/>
                          <w:sz w:val="24"/>
                          <w:szCs w:val="24"/>
                          <w:rtl/>
                        </w:rPr>
                        <w:t xml:space="preserve"> </w:t>
                      </w:r>
                      <w:r w:rsidRPr="00F32A70">
                        <w:rPr>
                          <w:rFonts w:cs="Tahoma" w:hint="eastAsia"/>
                          <w:color w:val="0B5294"/>
                          <w:spacing w:val="-4"/>
                          <w:sz w:val="24"/>
                          <w:szCs w:val="24"/>
                          <w:rtl/>
                        </w:rPr>
                        <w:t>ולציבור</w:t>
                      </w:r>
                      <w:r w:rsidRPr="00F32A70">
                        <w:rPr>
                          <w:rFonts w:cs="Tahoma"/>
                          <w:color w:val="0B5294"/>
                          <w:spacing w:val="-4"/>
                          <w:sz w:val="24"/>
                          <w:szCs w:val="24"/>
                          <w:rtl/>
                        </w:rPr>
                        <w:t xml:space="preserve"> </w:t>
                      </w:r>
                      <w:r w:rsidRPr="00F32A70">
                        <w:rPr>
                          <w:rFonts w:cs="Tahoma" w:hint="eastAsia"/>
                          <w:color w:val="0B5294"/>
                          <w:spacing w:val="-4"/>
                          <w:sz w:val="24"/>
                          <w:szCs w:val="24"/>
                          <w:rtl/>
                        </w:rPr>
                        <w:t>כולו</w:t>
                      </w:r>
                    </w:p>
                    <w:p w:rsidR="00F32A70" w:rsidRPr="00373C5D" w:rsidP="00F32A70">
                      <w:pPr>
                        <w:spacing w:before="120" w:after="0" w:line="240" w:lineRule="atLeast"/>
                        <w:rPr>
                          <w:rFonts w:cs="Tahoma"/>
                          <w:b/>
                          <w:bCs/>
                          <w:color w:val="0B5294"/>
                          <w:sz w:val="48"/>
                          <w:szCs w:val="48"/>
                          <w:rtl/>
                        </w:rPr>
                      </w:pPr>
                      <w:drawing>
                        <wp:inline distT="0" distB="0" distL="0" distR="0">
                          <wp:extent cx="288000" cy="31337"/>
                          <wp:effectExtent l="0" t="0" r="0" b="6985"/>
                          <wp:docPr id="13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4260519"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B737AC" w:rsidR="006A0E07">
        <w:rPr>
          <w:rFonts w:ascii="Tahoma" w:hAnsi="Tahoma" w:cs="Tahoma" w:hint="cs"/>
          <w:b/>
          <w:sz w:val="17"/>
          <w:szCs w:val="17"/>
          <w:rtl/>
        </w:rPr>
        <w:t>בעקבות הביקורת פנו ראשי המועצות הדתיות ירושלים, חיפה ואשדוד למשגיחי הכשרות בדרישה להירשם למבחן הסמכה למשגיח במועד הקרוב. המועצה הדתית נתניה ציינה בתשובתה כי בשנה האחרונה נערכו קורסים לקראת מבחן הסמכה לכ-100 משגיחים, ויתר המשגיחים נדרשו להירשם למבחן ההסמכה הקרוב.</w:t>
      </w:r>
    </w:p>
    <w:p w:rsidR="006A0E07" w:rsidRPr="00B737AC" w:rsidP="00494C0D">
      <w:pPr>
        <w:pStyle w:val="ListParagraph"/>
        <w:numPr>
          <w:ilvl w:val="0"/>
          <w:numId w:val="35"/>
        </w:numPr>
        <w:autoSpaceDE/>
        <w:autoSpaceDN/>
        <w:adjustRightInd/>
        <w:spacing w:after="240" w:line="240" w:lineRule="exact"/>
        <w:ind w:left="340" w:right="2268"/>
        <w:rPr>
          <w:b/>
          <w:sz w:val="17"/>
          <w:szCs w:val="17"/>
        </w:rPr>
      </w:pPr>
      <w:r w:rsidRPr="00B737AC">
        <w:rPr>
          <w:rFonts w:hint="cs"/>
          <w:b/>
          <w:sz w:val="17"/>
          <w:szCs w:val="17"/>
          <w:rtl/>
        </w:rPr>
        <w:t>מבחני ההסמכה למשגיח כשרות מתקיימים ברבנות משנת 2005.</w:t>
      </w:r>
      <w:r w:rsidRPr="00B737AC">
        <w:rPr>
          <w:rFonts w:eastAsia="Calibri"/>
          <w:b/>
          <w:sz w:val="17"/>
          <w:szCs w:val="17"/>
          <w:rtl/>
        </w:rPr>
        <w:t xml:space="preserve"> </w:t>
      </w:r>
      <w:r w:rsidRPr="00B737AC">
        <w:rPr>
          <w:rFonts w:eastAsia="Calibri" w:hint="cs"/>
          <w:b/>
          <w:sz w:val="17"/>
          <w:szCs w:val="17"/>
          <w:rtl/>
        </w:rPr>
        <w:t>על פי נוהל הכשרות, משנת 2010 מי שה</w:t>
      </w:r>
      <w:r w:rsidRPr="00B737AC">
        <w:rPr>
          <w:rFonts w:eastAsia="Calibri"/>
          <w:b/>
          <w:sz w:val="17"/>
          <w:szCs w:val="17"/>
          <w:rtl/>
        </w:rPr>
        <w:t>וסמך</w:t>
      </w:r>
      <w:r w:rsidRPr="00B737AC">
        <w:rPr>
          <w:rFonts w:eastAsia="Calibri" w:hint="cs"/>
          <w:b/>
          <w:sz w:val="17"/>
          <w:szCs w:val="17"/>
          <w:rtl/>
        </w:rPr>
        <w:t xml:space="preserve"> לכך</w:t>
      </w:r>
      <w:r w:rsidRPr="00B737AC">
        <w:rPr>
          <w:rFonts w:eastAsia="Calibri"/>
          <w:b/>
          <w:sz w:val="17"/>
          <w:szCs w:val="17"/>
          <w:rtl/>
        </w:rPr>
        <w:t xml:space="preserve"> יכול </w:t>
      </w:r>
      <w:r w:rsidRPr="00B737AC">
        <w:rPr>
          <w:rFonts w:eastAsia="Calibri" w:hint="cs"/>
          <w:b/>
          <w:sz w:val="17"/>
          <w:szCs w:val="17"/>
          <w:rtl/>
        </w:rPr>
        <w:t>להיות</w:t>
      </w:r>
      <w:r w:rsidRPr="00B737AC">
        <w:rPr>
          <w:rFonts w:eastAsia="Calibri"/>
          <w:b/>
          <w:sz w:val="17"/>
          <w:szCs w:val="17"/>
          <w:rtl/>
        </w:rPr>
        <w:t xml:space="preserve"> </w:t>
      </w:r>
      <w:r w:rsidRPr="00B737AC">
        <w:rPr>
          <w:rFonts w:eastAsia="Calibri" w:hint="cs"/>
          <w:b/>
          <w:sz w:val="17"/>
          <w:szCs w:val="17"/>
          <w:rtl/>
        </w:rPr>
        <w:t>משגיח</w:t>
      </w:r>
      <w:r w:rsidRPr="00B737AC">
        <w:rPr>
          <w:rFonts w:eastAsia="Calibri"/>
          <w:b/>
          <w:sz w:val="17"/>
          <w:szCs w:val="17"/>
          <w:rtl/>
        </w:rPr>
        <w:t xml:space="preserve"> במקומות המקבלים הכשר מטעם </w:t>
      </w:r>
      <w:r w:rsidRPr="00B737AC">
        <w:rPr>
          <w:rFonts w:eastAsia="Calibri" w:hint="cs"/>
          <w:b/>
          <w:sz w:val="17"/>
          <w:szCs w:val="17"/>
          <w:rtl/>
        </w:rPr>
        <w:t>הרבנות</w:t>
      </w:r>
      <w:r w:rsidRPr="00B737AC">
        <w:rPr>
          <w:rFonts w:eastAsia="Calibri"/>
          <w:b/>
          <w:sz w:val="17"/>
          <w:szCs w:val="17"/>
          <w:rtl/>
        </w:rPr>
        <w:t>.</w:t>
      </w:r>
      <w:r w:rsidRPr="00B737AC">
        <w:rPr>
          <w:rFonts w:hint="cs"/>
          <w:b/>
          <w:sz w:val="17"/>
          <w:szCs w:val="17"/>
          <w:rtl/>
        </w:rPr>
        <w:t xml:space="preserve"> מחלקת הבחינות </w:t>
      </w:r>
      <w:r w:rsidRPr="00B737AC">
        <w:rPr>
          <w:rFonts w:eastAsia="Calibri"/>
          <w:b/>
          <w:sz w:val="17"/>
          <w:szCs w:val="17"/>
          <w:rtl/>
        </w:rPr>
        <w:t xml:space="preserve">אחראית לארגון </w:t>
      </w:r>
      <w:r w:rsidRPr="00B737AC">
        <w:rPr>
          <w:rFonts w:eastAsia="Calibri" w:hint="cs"/>
          <w:b/>
          <w:sz w:val="17"/>
          <w:szCs w:val="17"/>
          <w:rtl/>
        </w:rPr>
        <w:t>ולקיום</w:t>
      </w:r>
      <w:r w:rsidRPr="00B737AC">
        <w:rPr>
          <w:rFonts w:eastAsia="Calibri"/>
          <w:b/>
          <w:sz w:val="17"/>
          <w:szCs w:val="17"/>
          <w:rtl/>
        </w:rPr>
        <w:t xml:space="preserve"> </w:t>
      </w:r>
      <w:r w:rsidRPr="00B737AC">
        <w:rPr>
          <w:rFonts w:eastAsia="Calibri" w:hint="cs"/>
          <w:b/>
          <w:sz w:val="17"/>
          <w:szCs w:val="17"/>
          <w:rtl/>
        </w:rPr>
        <w:t>של מבחני ההסמכה</w:t>
      </w:r>
      <w:r w:rsidRPr="00B737AC">
        <w:rPr>
          <w:rFonts w:eastAsia="Calibri"/>
          <w:b/>
          <w:sz w:val="17"/>
          <w:szCs w:val="17"/>
          <w:rtl/>
        </w:rPr>
        <w:t xml:space="preserve"> למשגיחי כשרות </w:t>
      </w:r>
      <w:r w:rsidRPr="00B737AC">
        <w:rPr>
          <w:rFonts w:eastAsia="Calibri" w:hint="cs"/>
          <w:b/>
          <w:sz w:val="17"/>
          <w:szCs w:val="17"/>
          <w:rtl/>
        </w:rPr>
        <w:t>ול</w:t>
      </w:r>
      <w:r w:rsidRPr="00B737AC">
        <w:rPr>
          <w:rFonts w:eastAsia="Calibri"/>
          <w:b/>
          <w:sz w:val="17"/>
          <w:szCs w:val="17"/>
          <w:rtl/>
        </w:rPr>
        <w:t xml:space="preserve">הנפקת תעודות ההסמכה. </w:t>
      </w:r>
      <w:r w:rsidRPr="00B737AC">
        <w:rPr>
          <w:rFonts w:eastAsia="Calibri" w:hint="cs"/>
          <w:b/>
          <w:sz w:val="17"/>
          <w:szCs w:val="17"/>
          <w:rtl/>
        </w:rPr>
        <w:t>ל</w:t>
      </w:r>
      <w:r w:rsidRPr="00B737AC">
        <w:rPr>
          <w:rFonts w:hint="cs"/>
          <w:b/>
          <w:sz w:val="17"/>
          <w:szCs w:val="17"/>
          <w:rtl/>
        </w:rPr>
        <w:t>מחלקת הבחינות ישנו תפקיד מרכזי במתן שירות ומידע לנבחנים, למשגיחים שהוסמכו ולמועצות הדתיות. חשוב שלמחלקה יהיה מידע אמין ושלם על המשגיחים, שכן הציבור סומך ידיו על תעודות ההכשר שהמועצות הדתיות מנפיקות.</w:t>
      </w:r>
    </w:p>
    <w:p w:rsidR="006A0E07" w:rsidRPr="00B737AC" w:rsidP="00494C0D">
      <w:pPr>
        <w:pStyle w:val="RESHET"/>
        <w:rPr>
          <w:rtl/>
        </w:rPr>
      </w:pPr>
      <w:r w:rsidRPr="00B737AC">
        <w:rPr>
          <w:rFonts w:hint="cs"/>
          <w:rtl/>
        </w:rPr>
        <w:t>בביקורת עלה כי מחלקת הבחינות אינה מחזיקה במאגר נתונים אחוד וסדור הכולל את פרטיהם של כל מקבלי ההסמכה לשמש משגיחי כשרות. בידי מחלקת הבחינות מצויים קבצים שונים ובהם מידע, לעתים חלקי, על המשגיחים שהוסמכו.</w:t>
      </w:r>
      <w:r w:rsidRPr="00F32A70" w:rsidR="00F32A70">
        <w:rPr>
          <w:noProof/>
          <w:rtl/>
          <w:lang w:eastAsia="en-US"/>
        </w:rPr>
        <w:t xml:space="preserve"> </w:t>
      </w:r>
    </w:p>
    <w:p w:rsidR="006A0E07" w:rsidRPr="00B737AC" w:rsidP="00494C0D">
      <w:pPr>
        <w:pStyle w:val="RESHET"/>
        <w:rPr>
          <w:rtl/>
        </w:rPr>
      </w:pPr>
      <w:r w:rsidRPr="00B737AC">
        <w:rPr>
          <w:rFonts w:hint="cs"/>
          <w:rtl/>
        </w:rPr>
        <w:t>משרד מבקר המדינה מעיר למחלקת הבחינות כי במצב זה נפגם מאוד טיב השירות שהיא מספקת למועצות הדתיות, לנבחנים, למשגיחים שהוסמכו, לבתי העסק ולציבור כולו.</w: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sz w:val="17"/>
          <w:szCs w:val="17"/>
          <w:rtl/>
        </w:rPr>
        <w:t>הרבנות בתשובתה מסרה כי מאגר המשגיחים שהוסמכו לא עודכן כראוי בעבר וכיום נעשית עבודה לעדכון קובץ המשגיחים המוסמכים. היא הוסיפה כי מענה יינתן במהלך 2017 עם שדרוג מערכות המחשוב המיושנות.</w:t>
      </w:r>
    </w:p>
    <w:p w:rsidR="006A0E07" w:rsidRPr="00B737AC" w:rsidP="00494C0D">
      <w:pPr>
        <w:pStyle w:val="RESHET"/>
        <w:rPr>
          <w:rtl/>
        </w:rPr>
      </w:pPr>
      <w:r w:rsidRPr="00B737AC">
        <w:rPr>
          <w:rFonts w:hint="cs"/>
          <w:rtl/>
        </w:rPr>
        <w:t>על מחלקת הבחינות לפעול ללא דיחוי לבניית קובץ נתונים אחוד וסדור הכולל את פרטיהם של כל מקבלי ההסמכה לשמש משגיחי כשרות, כדי לשפר את שירותיה.</w:t>
      </w:r>
    </w:p>
    <w:p w:rsidR="006A0E07" w:rsidP="00B737AC">
      <w:pPr>
        <w:spacing w:line="240" w:lineRule="exact"/>
        <w:ind w:right="2268"/>
        <w:jc w:val="both"/>
        <w:rPr>
          <w:rFonts w:ascii="Tahoma" w:hAnsi="Tahoma" w:cs="Tahoma"/>
          <w:b/>
          <w:sz w:val="17"/>
          <w:szCs w:val="17"/>
          <w:rtl/>
        </w:rPr>
      </w:pPr>
    </w:p>
    <w:p w:rsidR="00494C0D" w:rsidRPr="00B737AC" w:rsidP="00B737AC">
      <w:pPr>
        <w:spacing w:line="240" w:lineRule="exact"/>
        <w:ind w:right="2268"/>
        <w:jc w:val="both"/>
        <w:rPr>
          <w:rFonts w:ascii="Tahoma" w:hAnsi="Tahoma" w:cs="Tahoma"/>
          <w:b/>
          <w:sz w:val="17"/>
          <w:szCs w:val="17"/>
          <w:rtl/>
        </w:rPr>
      </w:pPr>
    </w:p>
    <w:p w:rsidR="006A0E07" w:rsidRPr="005C59CF" w:rsidP="00B737AC">
      <w:pPr>
        <w:pStyle w:val="KOT4"/>
        <w:rPr>
          <w:rtl/>
        </w:rPr>
      </w:pPr>
      <w:bookmarkStart w:id="95" w:name="_Toc473096504"/>
      <w:bookmarkStart w:id="96" w:name="_Toc474826295"/>
      <w:r w:rsidRPr="005C59CF">
        <w:rPr>
          <w:rFonts w:hint="cs"/>
          <w:rtl/>
        </w:rPr>
        <w:t>תהליך קליטת משגיחי כשרות</w:t>
      </w:r>
      <w:bookmarkEnd w:id="95"/>
      <w:bookmarkEnd w:id="96"/>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נוהל הכשרות קובע כי משגיחים יגויסו בתהליך שוויוני הכולל פרסום משרות פנויות או הודעה על הקמת מאגר פוטנציאלי למשגיחים; הפרסום יופיע בשני עיתונים ויכלול גם את דרישות הסף להגשת מועמדות</w:t>
      </w:r>
      <w:r>
        <w:rPr>
          <w:rStyle w:val="FootnoteReference0"/>
          <w:rFonts w:ascii="Tahoma" w:hAnsi="Tahoma" w:cs="Tahoma"/>
          <w:b/>
          <w:sz w:val="17"/>
          <w:szCs w:val="17"/>
          <w:rtl/>
        </w:rPr>
        <w:footnoteReference w:id="48"/>
      </w:r>
      <w:r w:rsidRPr="00B737AC">
        <w:rPr>
          <w:rFonts w:ascii="Tahoma" w:hAnsi="Tahoma" w:cs="Tahoma" w:hint="cs"/>
          <w:b/>
          <w:sz w:val="17"/>
          <w:szCs w:val="17"/>
          <w:rtl/>
        </w:rPr>
        <w:t>.</w:t>
      </w:r>
    </w:p>
    <w:p w:rsidR="006A0E07" w:rsidRPr="00B737AC" w:rsidP="00494C0D">
      <w:pPr>
        <w:pStyle w:val="RESHET"/>
        <w:rPr>
          <w:rtl/>
        </w:rPr>
      </w:pPr>
      <w:r w:rsidRPr="00B737AC">
        <w:rPr>
          <w:rFonts w:hint="cs"/>
          <w:rtl/>
        </w:rPr>
        <w:t>בביקורת עלה כי המועצות הדתיות ירושלים ואשדוד לא קיימו את הוראות הנוהל בעניין קליטת משגיחים. המשגיחים התקבלו לעבודה על בסיס פנייתם האישית, בלי שהמועצות הדתיות פרסמו הודעה לציבור על משרות פנויות, כקבוע בנוהל. יתרה מזאת, המועצה הדתית ירושלים לא הקימה מאגר משגיחים ואף לא קבעה תנאי סף לתפקיד משגיח כשרות.</w:t>
      </w:r>
    </w:p>
    <w:p w:rsidR="006A0E07" w:rsidRPr="00B737AC" w:rsidP="00494C0D">
      <w:pPr>
        <w:pStyle w:val="RESHET"/>
        <w:rPr>
          <w:rtl/>
        </w:rPr>
      </w:pPr>
      <w:r w:rsidRPr="00B737AC">
        <w:rPr>
          <w:rFonts w:hint="cs"/>
          <w:rtl/>
        </w:rPr>
        <w:t>משרד מבקר המדינה מציין כי הדרישה לפרסום פומבי בדבר הקמת מאגר משגיחים נועדה לאפשר שוויון הזדמנויות להעסקתם של משגיחי כשרות. לכן, לא ניתן לקבל מצב שבו מאגר המשגיחים מתנהל על סמך פניות יזומות של מועמדים בלבד.</w: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המועצות הדתיות ירושלים ואשדוד השיבו למשרד מבקר המדינה כי הן יפרסמו הודעה לציבור על קיום המאגר למשרות משגיחי כשרות.</w:t>
      </w:r>
    </w:p>
    <w:p w:rsidR="006A0E07" w:rsidRPr="00B737AC" w:rsidP="00494C0D">
      <w:pPr>
        <w:pStyle w:val="RESHET"/>
        <w:rPr>
          <w:rtl/>
        </w:rPr>
      </w:pPr>
      <w:r w:rsidRPr="00B737AC">
        <w:rPr>
          <w:rFonts w:hint="cs"/>
          <w:rtl/>
        </w:rPr>
        <w:t>בהיעדר פרסום פומבי בדבר הודעה על הקמת מאגר משגיחים פגעו</w:t>
      </w:r>
      <w:r w:rsidRPr="00B737AC">
        <w:rPr>
          <w:rtl/>
        </w:rPr>
        <w:t xml:space="preserve"> </w:t>
      </w:r>
      <w:r w:rsidRPr="00B737AC">
        <w:rPr>
          <w:rFonts w:hint="cs"/>
          <w:rtl/>
        </w:rPr>
        <w:t>המועצות</w:t>
      </w:r>
      <w:r w:rsidRPr="00B737AC">
        <w:rPr>
          <w:rtl/>
        </w:rPr>
        <w:t xml:space="preserve"> </w:t>
      </w:r>
      <w:r w:rsidRPr="00B737AC">
        <w:rPr>
          <w:rFonts w:hint="cs"/>
          <w:rtl/>
        </w:rPr>
        <w:t>הדתיות</w:t>
      </w:r>
      <w:r w:rsidRPr="00B737AC">
        <w:rPr>
          <w:rtl/>
        </w:rPr>
        <w:t xml:space="preserve"> </w:t>
      </w:r>
      <w:r w:rsidRPr="00B737AC">
        <w:rPr>
          <w:rFonts w:hint="cs"/>
          <w:rtl/>
        </w:rPr>
        <w:t>ירושלים ואשדוד בשוויון</w:t>
      </w:r>
      <w:r w:rsidRPr="00B737AC">
        <w:rPr>
          <w:rtl/>
        </w:rPr>
        <w:t xml:space="preserve"> </w:t>
      </w:r>
      <w:r w:rsidRPr="00B737AC">
        <w:rPr>
          <w:rFonts w:hint="cs"/>
          <w:rtl/>
        </w:rPr>
        <w:t>ההזדמנויות</w:t>
      </w:r>
      <w:r w:rsidRPr="00B737AC">
        <w:rPr>
          <w:rtl/>
        </w:rPr>
        <w:t xml:space="preserve"> </w:t>
      </w:r>
      <w:r w:rsidRPr="00B737AC">
        <w:rPr>
          <w:rFonts w:hint="cs"/>
          <w:rtl/>
        </w:rPr>
        <w:t>לתעסוקה</w:t>
      </w:r>
      <w:r w:rsidRPr="00B737AC">
        <w:rPr>
          <w:rtl/>
        </w:rPr>
        <w:t>.</w:t>
      </w:r>
    </w:p>
    <w:p w:rsidR="006A0E07" w:rsidP="00B737AC">
      <w:pPr>
        <w:spacing w:line="240" w:lineRule="exact"/>
        <w:ind w:right="2268"/>
        <w:jc w:val="both"/>
        <w:rPr>
          <w:rFonts w:ascii="Tahoma" w:hAnsi="Tahoma" w:cs="Tahoma"/>
          <w:bCs/>
          <w:sz w:val="17"/>
          <w:szCs w:val="17"/>
          <w:rtl/>
        </w:rPr>
      </w:pPr>
    </w:p>
    <w:p w:rsidR="00494C0D" w:rsidRPr="00B737AC" w:rsidP="00B737AC">
      <w:pPr>
        <w:spacing w:line="240" w:lineRule="exact"/>
        <w:ind w:right="2268"/>
        <w:jc w:val="both"/>
        <w:rPr>
          <w:rFonts w:ascii="Tahoma" w:hAnsi="Tahoma" w:cs="Tahoma"/>
          <w:bCs/>
          <w:sz w:val="17"/>
          <w:szCs w:val="17"/>
          <w:rtl/>
        </w:rPr>
      </w:pPr>
    </w:p>
    <w:p w:rsidR="006A0E07" w:rsidRPr="002A10B0" w:rsidP="00B737AC">
      <w:pPr>
        <w:pStyle w:val="KOT4"/>
        <w:rPr>
          <w:rtl/>
        </w:rPr>
      </w:pPr>
      <w:bookmarkStart w:id="97" w:name="_Toc472876739"/>
      <w:bookmarkStart w:id="98" w:name="_Toc473096507"/>
      <w:bookmarkStart w:id="99" w:name="_Toc474826296"/>
      <w:r w:rsidRPr="002A10B0">
        <w:rPr>
          <w:rFonts w:hint="cs"/>
          <w:rtl/>
        </w:rPr>
        <w:t xml:space="preserve">קרבה משפחתית אסורה בין משגיחי כשרות </w:t>
      </w:r>
      <w:r>
        <w:rPr>
          <w:rFonts w:hint="cs"/>
          <w:rtl/>
        </w:rPr>
        <w:t>ו</w:t>
      </w:r>
      <w:r w:rsidRPr="002A10B0">
        <w:rPr>
          <w:rFonts w:hint="cs"/>
          <w:rtl/>
        </w:rPr>
        <w:t>בין עובדי מועצות דתיות</w:t>
      </w:r>
      <w:bookmarkEnd w:id="97"/>
      <w:bookmarkEnd w:id="98"/>
      <w:bookmarkEnd w:id="99"/>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נוהל הכשרות עוסק בין השאר בצורך למנוע מצב של ניגוד עניינים הנובע מקרבה משפחתית בין משגיחים ובין בעלי תפקידים במועצה הדתית. הנוהל אוסר על העסקה מעין זו העלולה להביא לתפקוד בלתי תקין של מערך הפיקוח על הכשרות במועצה. בנוהל מצוין כי "</w:t>
      </w:r>
      <w:r w:rsidRPr="00B737AC">
        <w:rPr>
          <w:rFonts w:ascii="Tahoma" w:hAnsi="Tahoma" w:cs="Tahoma"/>
          <w:b/>
          <w:sz w:val="17"/>
          <w:szCs w:val="17"/>
          <w:rtl/>
        </w:rPr>
        <w:t>לא ישובץ אדם למשרת משגיח כשרות מטעם מועצה דתית במידה שקרוב</w:t>
      </w:r>
      <w:r w:rsidRPr="00B737AC">
        <w:rPr>
          <w:rFonts w:ascii="Tahoma" w:hAnsi="Tahoma" w:cs="Tahoma" w:hint="cs"/>
          <w:b/>
          <w:sz w:val="17"/>
          <w:szCs w:val="17"/>
          <w:rtl/>
        </w:rPr>
        <w:t xml:space="preserve"> </w:t>
      </w:r>
      <w:r w:rsidRPr="00B737AC">
        <w:rPr>
          <w:rFonts w:ascii="Tahoma" w:hAnsi="Tahoma" w:cs="Tahoma"/>
          <w:b/>
          <w:sz w:val="17"/>
          <w:szCs w:val="17"/>
          <w:rtl/>
        </w:rPr>
        <w:t>משפחתו מכהן כיושב ראש מועצה או כמזכיר מועצה המשמש מורשה</w:t>
      </w:r>
      <w:r w:rsidRPr="00B737AC">
        <w:rPr>
          <w:rFonts w:ascii="Tahoma" w:hAnsi="Tahoma" w:cs="Tahoma" w:hint="cs"/>
          <w:b/>
          <w:sz w:val="17"/>
          <w:szCs w:val="17"/>
          <w:rtl/>
        </w:rPr>
        <w:t xml:space="preserve"> </w:t>
      </w:r>
      <w:r w:rsidRPr="00B737AC">
        <w:rPr>
          <w:rFonts w:ascii="Tahoma" w:hAnsi="Tahoma" w:cs="Tahoma"/>
          <w:b/>
          <w:sz w:val="17"/>
          <w:szCs w:val="17"/>
          <w:rtl/>
        </w:rPr>
        <w:t>חתימה במועצה או כמנהל מחלקת כשרות או כמזכיר מחלקת כשרות או</w:t>
      </w:r>
      <w:r w:rsidRPr="00B737AC">
        <w:rPr>
          <w:rFonts w:ascii="Tahoma" w:hAnsi="Tahoma" w:cs="Tahoma" w:hint="cs"/>
          <w:b/>
          <w:sz w:val="17"/>
          <w:szCs w:val="17"/>
          <w:rtl/>
        </w:rPr>
        <w:t xml:space="preserve"> </w:t>
      </w:r>
      <w:r w:rsidRPr="00B737AC">
        <w:rPr>
          <w:rFonts w:ascii="Tahoma" w:hAnsi="Tahoma" w:cs="Tahoma"/>
          <w:b/>
          <w:sz w:val="17"/>
          <w:szCs w:val="17"/>
          <w:rtl/>
        </w:rPr>
        <w:t>כרב עיר או כרב ממונה על הכשרות או כמפקח כשרות</w:t>
      </w:r>
      <w:r w:rsidRPr="00B737AC">
        <w:rPr>
          <w:rFonts w:ascii="Tahoma" w:hAnsi="Tahoma" w:cs="Tahoma" w:hint="cs"/>
          <w:b/>
          <w:sz w:val="17"/>
          <w:szCs w:val="17"/>
          <w:rtl/>
        </w:rPr>
        <w:t>"</w:t>
      </w:r>
      <w:r w:rsidRPr="00B737AC">
        <w:rPr>
          <w:rFonts w:ascii="Tahoma" w:hAnsi="Tahoma" w:cs="Tahoma"/>
          <w:b/>
          <w:sz w:val="17"/>
          <w:szCs w:val="17"/>
          <w:rtl/>
        </w:rPr>
        <w:t>.</w:t>
      </w:r>
      <w:r w:rsidRPr="00B737AC">
        <w:rPr>
          <w:rFonts w:ascii="Tahoma" w:hAnsi="Tahoma" w:cs="Tahoma" w:hint="cs"/>
          <w:b/>
          <w:sz w:val="17"/>
          <w:szCs w:val="17"/>
          <w:rtl/>
        </w:rPr>
        <w:t xml:space="preserve"> עם זאת, הנוהל מציין כי</w:t>
      </w:r>
      <w:r w:rsidRPr="00B737AC">
        <w:rPr>
          <w:rFonts w:ascii="Tahoma" w:hAnsi="Tahoma" w:cs="Tahoma"/>
          <w:b/>
          <w:sz w:val="17"/>
          <w:szCs w:val="17"/>
          <w:rtl/>
        </w:rPr>
        <w:t xml:space="preserve"> </w:t>
      </w:r>
      <w:r w:rsidRPr="00B737AC">
        <w:rPr>
          <w:rFonts w:ascii="Tahoma" w:hAnsi="Tahoma" w:cs="Tahoma" w:hint="cs"/>
          <w:b/>
          <w:sz w:val="17"/>
          <w:szCs w:val="17"/>
          <w:rtl/>
        </w:rPr>
        <w:t>"</w:t>
      </w:r>
      <w:r w:rsidRPr="00B737AC">
        <w:rPr>
          <w:rFonts w:ascii="Tahoma" w:hAnsi="Tahoma" w:cs="Tahoma"/>
          <w:b/>
          <w:sz w:val="17"/>
          <w:szCs w:val="17"/>
          <w:rtl/>
        </w:rPr>
        <w:t>הנהלת המועצה רשאית להתיר, במקרים</w:t>
      </w:r>
      <w:r w:rsidRPr="00B737AC">
        <w:rPr>
          <w:rFonts w:ascii="Tahoma" w:hAnsi="Tahoma" w:cs="Tahoma" w:hint="cs"/>
          <w:b/>
          <w:sz w:val="17"/>
          <w:szCs w:val="17"/>
          <w:rtl/>
        </w:rPr>
        <w:t xml:space="preserve"> </w:t>
      </w:r>
      <w:r w:rsidRPr="00B737AC">
        <w:rPr>
          <w:rFonts w:ascii="Tahoma" w:hAnsi="Tahoma" w:cs="Tahoma"/>
          <w:b/>
          <w:sz w:val="17"/>
          <w:szCs w:val="17"/>
          <w:rtl/>
        </w:rPr>
        <w:t xml:space="preserve">חריגים בלבד שבהם מספר המועמדים לא עונה </w:t>
      </w:r>
      <w:r w:rsidRPr="00B737AC">
        <w:rPr>
          <w:rFonts w:ascii="Tahoma" w:hAnsi="Tahoma" w:cs="Tahoma"/>
          <w:b/>
          <w:sz w:val="17"/>
          <w:szCs w:val="17"/>
          <w:rtl/>
        </w:rPr>
        <w:t>על הצורך בפועל, או</w:t>
      </w:r>
      <w:r w:rsidRPr="00B737AC">
        <w:rPr>
          <w:rFonts w:ascii="Tahoma" w:hAnsi="Tahoma" w:cs="Tahoma" w:hint="cs"/>
          <w:b/>
          <w:sz w:val="17"/>
          <w:szCs w:val="17"/>
          <w:rtl/>
        </w:rPr>
        <w:t xml:space="preserve"> </w:t>
      </w:r>
      <w:r w:rsidRPr="00B737AC">
        <w:rPr>
          <w:rFonts w:ascii="Tahoma" w:hAnsi="Tahoma" w:cs="Tahoma"/>
          <w:b/>
          <w:sz w:val="17"/>
          <w:szCs w:val="17"/>
          <w:rtl/>
        </w:rPr>
        <w:t>במקרה של משגיח כשרות שכבר מועסק, והמועצה איננה רואה בעיה</w:t>
      </w:r>
      <w:r w:rsidRPr="00B737AC">
        <w:rPr>
          <w:rFonts w:ascii="Tahoma" w:hAnsi="Tahoma" w:cs="Tahoma" w:hint="cs"/>
          <w:b/>
          <w:sz w:val="17"/>
          <w:szCs w:val="17"/>
          <w:rtl/>
        </w:rPr>
        <w:t xml:space="preserve"> </w:t>
      </w:r>
      <w:r w:rsidRPr="00B737AC">
        <w:rPr>
          <w:rFonts w:ascii="Tahoma" w:hAnsi="Tahoma" w:cs="Tahoma"/>
          <w:b/>
          <w:sz w:val="17"/>
          <w:szCs w:val="17"/>
          <w:rtl/>
        </w:rPr>
        <w:t>משפטית מיוחדת בהמשך העסקתו, קליטה של משגיח כשרות כאשר</w:t>
      </w:r>
      <w:r w:rsidRPr="00B737AC">
        <w:rPr>
          <w:rFonts w:ascii="Tahoma" w:hAnsi="Tahoma" w:cs="Tahoma" w:hint="cs"/>
          <w:b/>
          <w:sz w:val="17"/>
          <w:szCs w:val="17"/>
          <w:rtl/>
        </w:rPr>
        <w:t xml:space="preserve"> </w:t>
      </w:r>
      <w:r w:rsidRPr="00B737AC">
        <w:rPr>
          <w:rFonts w:ascii="Tahoma" w:hAnsi="Tahoma" w:cs="Tahoma"/>
          <w:b/>
          <w:sz w:val="17"/>
          <w:szCs w:val="17"/>
          <w:rtl/>
        </w:rPr>
        <w:t>קרוב משפחתו מועסק על ידיה, וזאת לאחר שהשתכנעה שלא קיימת כל</w:t>
      </w:r>
      <w:r w:rsidRPr="00B737AC">
        <w:rPr>
          <w:rFonts w:ascii="Tahoma" w:hAnsi="Tahoma" w:cs="Tahoma" w:hint="cs"/>
          <w:b/>
          <w:sz w:val="17"/>
          <w:szCs w:val="17"/>
          <w:rtl/>
        </w:rPr>
        <w:t xml:space="preserve"> </w:t>
      </w:r>
      <w:r w:rsidRPr="00B737AC">
        <w:rPr>
          <w:rFonts w:ascii="Tahoma" w:hAnsi="Tahoma" w:cs="Tahoma"/>
          <w:b/>
          <w:sz w:val="17"/>
          <w:szCs w:val="17"/>
          <w:rtl/>
        </w:rPr>
        <w:t>זיקה, כפיפות וניגוד עניינים בין שני העובדים. האישור יינתן בכתב עם</w:t>
      </w:r>
      <w:r w:rsidRPr="00B737AC">
        <w:rPr>
          <w:rFonts w:ascii="Tahoma" w:hAnsi="Tahoma" w:cs="Tahoma" w:hint="cs"/>
          <w:b/>
          <w:sz w:val="17"/>
          <w:szCs w:val="17"/>
          <w:rtl/>
        </w:rPr>
        <w:t xml:space="preserve"> </w:t>
      </w:r>
      <w:r w:rsidRPr="00B737AC">
        <w:rPr>
          <w:rFonts w:ascii="Tahoma" w:hAnsi="Tahoma" w:cs="Tahoma"/>
          <w:b/>
          <w:sz w:val="17"/>
          <w:szCs w:val="17"/>
          <w:rtl/>
        </w:rPr>
        <w:t>פירוט הנימוקים לאישור ועל תנאי לתקופה קצובה שלא תעלה על ששה</w:t>
      </w:r>
      <w:r w:rsidRPr="00B737AC">
        <w:rPr>
          <w:rFonts w:ascii="Tahoma" w:hAnsi="Tahoma" w:cs="Tahoma" w:hint="cs"/>
          <w:b/>
          <w:sz w:val="17"/>
          <w:szCs w:val="17"/>
          <w:rtl/>
        </w:rPr>
        <w:t xml:space="preserve"> </w:t>
      </w:r>
      <w:r w:rsidRPr="00B737AC">
        <w:rPr>
          <w:rFonts w:ascii="Tahoma" w:hAnsi="Tahoma" w:cs="Tahoma"/>
          <w:b/>
          <w:sz w:val="17"/>
          <w:szCs w:val="17"/>
          <w:rtl/>
        </w:rPr>
        <w:t>חודשים, שבסיומה ייבחן הצורך מחדש</w:t>
      </w:r>
      <w:r w:rsidRPr="00B737AC">
        <w:rPr>
          <w:rFonts w:ascii="Tahoma" w:hAnsi="Tahoma" w:cs="Tahoma" w:hint="cs"/>
          <w:b/>
          <w:sz w:val="17"/>
          <w:szCs w:val="17"/>
          <w:rtl/>
        </w:rPr>
        <w:t>"</w:t>
      </w:r>
      <w:r w:rsidRPr="00B737AC">
        <w:rPr>
          <w:rFonts w:ascii="Tahoma" w:hAnsi="Tahoma" w:cs="Tahoma"/>
          <w:b/>
          <w:sz w:val="17"/>
          <w:szCs w:val="17"/>
          <w:rtl/>
        </w:rPr>
        <w:t>.</w:t>
      </w:r>
    </w:p>
    <w:p w:rsidR="006A0E07" w:rsidRPr="00B737AC" w:rsidP="00494C0D">
      <w:pPr>
        <w:pStyle w:val="RESHET"/>
        <w:rPr>
          <w:rtl/>
        </w:rPr>
      </w:pPr>
      <w:r w:rsidRPr="00B737AC">
        <w:rPr>
          <w:rFonts w:hint="cs"/>
          <w:rtl/>
        </w:rPr>
        <w:t>ב-20 מועצות דתיות (כ-22% מהמועצות הדתיות שמסרו למשרד מבקר המדינה נתונים על המשגיחים המוצבים בהן, על עובדי המועצה ועל חברי המועצה) נמצאו 26 בעלי תפקידים ולהם קרבה משפחתית למשגיחים הפועלים בתחומן האסורה על פי הנוהל, בלי שהמועצה הדתית אישרה זאת באישור לחריגה כפי שהנוהל קובע. להלן כמה דוגמאות:</w:t>
      </w:r>
      <w:r w:rsidRPr="00F32A70" w:rsidR="00F32A70">
        <w:rPr>
          <w:noProof/>
          <w:rtl/>
          <w:lang w:eastAsia="en-US"/>
        </w:rPr>
        <w:t xml:space="preserve"> </w:t>
      </w:r>
      <w:r w:rsidRPr="0012789B" w:rsidR="00F32A70">
        <w:rPr>
          <w:noProof/>
          <w:rtl/>
          <w:lang w:eastAsia="en-US"/>
        </w:rPr>
        <mc:AlternateContent>
          <mc:Choice Requires="wps">
            <w:drawing>
              <wp:anchor distT="0" distB="0" distL="114300" distR="114300" simplePos="0" relativeHeight="251748352" behindDoc="1" locked="0" layoutInCell="1" allowOverlap="1">
                <wp:simplePos x="0" y="0"/>
                <wp:positionH relativeFrom="margin">
                  <wp:posOffset>-431800</wp:posOffset>
                </wp:positionH>
                <wp:positionV relativeFrom="margin">
                  <wp:align>top</wp:align>
                </wp:positionV>
                <wp:extent cx="1620000" cy="4546800"/>
                <wp:effectExtent l="0" t="0" r="0" b="6350"/>
                <wp:wrapNone/>
                <wp:docPr id="137"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546800"/>
                        </a:xfrm>
                        <a:prstGeom prst="rect">
                          <a:avLst/>
                        </a:prstGeom>
                        <a:noFill/>
                        <a:ln w="9525">
                          <a:noFill/>
                          <a:miter lim="800000"/>
                          <a:headEnd/>
                          <a:tailEnd/>
                        </a:ln>
                      </wps:spPr>
                      <wps:txbx>
                        <w:txbxContent>
                          <w:p w:rsidR="00F32A70" w:rsidRPr="00373C5D" w:rsidP="00F32A70">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53365725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5227763"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F32A70" w:rsidRPr="00881D99" w:rsidP="00F32A70">
                            <w:pPr>
                              <w:spacing w:after="0" w:line="240" w:lineRule="auto"/>
                              <w:rPr>
                                <w:color w:val="0B5294"/>
                                <w:spacing w:val="-4"/>
                                <w:sz w:val="24"/>
                                <w:szCs w:val="24"/>
                                <w:rtl/>
                                <w:cs/>
                              </w:rPr>
                            </w:pPr>
                            <w:r w:rsidRPr="00F32A70">
                              <w:rPr>
                                <w:rFonts w:cs="Tahoma" w:hint="eastAsia"/>
                                <w:color w:val="0B5294"/>
                                <w:spacing w:val="-4"/>
                                <w:sz w:val="24"/>
                                <w:szCs w:val="24"/>
                                <w:rtl/>
                              </w:rPr>
                              <w:t>ב</w:t>
                            </w:r>
                            <w:r w:rsidRPr="00F32A70">
                              <w:rPr>
                                <w:rFonts w:cs="Tahoma"/>
                                <w:color w:val="0B5294"/>
                                <w:spacing w:val="-4"/>
                                <w:sz w:val="24"/>
                                <w:szCs w:val="24"/>
                                <w:rtl/>
                              </w:rPr>
                              <w:t xml:space="preserve">-20 </w:t>
                            </w:r>
                            <w:r w:rsidRPr="00F32A70">
                              <w:rPr>
                                <w:rFonts w:cs="Tahoma" w:hint="eastAsia"/>
                                <w:color w:val="0B5294"/>
                                <w:spacing w:val="-4"/>
                                <w:sz w:val="24"/>
                                <w:szCs w:val="24"/>
                                <w:rtl/>
                              </w:rPr>
                              <w:t>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דתיות</w:t>
                            </w:r>
                            <w:r w:rsidRPr="00F32A70">
                              <w:rPr>
                                <w:rFonts w:cs="Tahoma"/>
                                <w:color w:val="0B5294"/>
                                <w:spacing w:val="-4"/>
                                <w:sz w:val="24"/>
                                <w:szCs w:val="24"/>
                                <w:rtl/>
                              </w:rPr>
                              <w:t xml:space="preserve"> (</w:t>
                            </w:r>
                            <w:r w:rsidRPr="00F32A70">
                              <w:rPr>
                                <w:rFonts w:cs="Tahoma" w:hint="eastAsia"/>
                                <w:color w:val="0B5294"/>
                                <w:spacing w:val="-4"/>
                                <w:sz w:val="24"/>
                                <w:szCs w:val="24"/>
                                <w:rtl/>
                              </w:rPr>
                              <w:t>כ</w:t>
                            </w:r>
                            <w:r w:rsidRPr="00F32A70">
                              <w:rPr>
                                <w:rFonts w:cs="Tahoma"/>
                                <w:color w:val="0B5294"/>
                                <w:spacing w:val="-4"/>
                                <w:sz w:val="24"/>
                                <w:szCs w:val="24"/>
                                <w:rtl/>
                              </w:rPr>
                              <w:t xml:space="preserve">-22% </w:t>
                            </w:r>
                            <w:r w:rsidRPr="00F32A70">
                              <w:rPr>
                                <w:rFonts w:cs="Tahoma" w:hint="eastAsia"/>
                                <w:color w:val="0B5294"/>
                                <w:spacing w:val="-4"/>
                                <w:sz w:val="24"/>
                                <w:szCs w:val="24"/>
                                <w:rtl/>
                              </w:rPr>
                              <w:t>מהמועצות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הדתיות</w:t>
                            </w:r>
                            <w:r w:rsidRPr="00F32A70">
                              <w:rPr>
                                <w:rFonts w:cs="Tahoma"/>
                                <w:color w:val="0B5294"/>
                                <w:spacing w:val="-4"/>
                                <w:sz w:val="24"/>
                                <w:szCs w:val="24"/>
                                <w:rtl/>
                              </w:rPr>
                              <w:t xml:space="preserve"> </w:t>
                            </w:r>
                            <w:r w:rsidRPr="00F32A70">
                              <w:rPr>
                                <w:rFonts w:cs="Tahoma" w:hint="eastAsia"/>
                                <w:color w:val="0B5294"/>
                                <w:spacing w:val="-4"/>
                                <w:sz w:val="24"/>
                                <w:szCs w:val="24"/>
                                <w:rtl/>
                              </w:rPr>
                              <w:t>שמסרו</w:t>
                            </w:r>
                            <w:r w:rsidRPr="00F32A70">
                              <w:rPr>
                                <w:rFonts w:cs="Tahoma"/>
                                <w:color w:val="0B5294"/>
                                <w:spacing w:val="-4"/>
                                <w:sz w:val="24"/>
                                <w:szCs w:val="24"/>
                                <w:rtl/>
                              </w:rPr>
                              <w:t xml:space="preserve"> </w:t>
                            </w:r>
                            <w:r w:rsidRPr="00F32A70">
                              <w:rPr>
                                <w:rFonts w:cs="Tahoma" w:hint="eastAsia"/>
                                <w:color w:val="0B5294"/>
                                <w:spacing w:val="-4"/>
                                <w:sz w:val="24"/>
                                <w:szCs w:val="24"/>
                                <w:rtl/>
                              </w:rPr>
                              <w:t>למשרד</w:t>
                            </w:r>
                            <w:r w:rsidRPr="00F32A70">
                              <w:rPr>
                                <w:rFonts w:cs="Tahoma"/>
                                <w:color w:val="0B5294"/>
                                <w:spacing w:val="-4"/>
                                <w:sz w:val="24"/>
                                <w:szCs w:val="24"/>
                                <w:rtl/>
                              </w:rPr>
                              <w:t xml:space="preserve"> </w:t>
                            </w:r>
                            <w:r w:rsidRPr="00F32A70">
                              <w:rPr>
                                <w:rFonts w:cs="Tahoma" w:hint="eastAsia"/>
                                <w:color w:val="0B5294"/>
                                <w:spacing w:val="-4"/>
                                <w:sz w:val="24"/>
                                <w:szCs w:val="24"/>
                                <w:rtl/>
                              </w:rPr>
                              <w:t>מבקר</w:t>
                            </w:r>
                            <w:r w:rsidRPr="00F32A70">
                              <w:rPr>
                                <w:rFonts w:cs="Tahoma"/>
                                <w:color w:val="0B5294"/>
                                <w:spacing w:val="-4"/>
                                <w:sz w:val="24"/>
                                <w:szCs w:val="24"/>
                                <w:rtl/>
                              </w:rPr>
                              <w:t xml:space="preserve"> </w:t>
                            </w:r>
                            <w:r w:rsidRPr="00F32A70">
                              <w:rPr>
                                <w:rFonts w:cs="Tahoma" w:hint="eastAsia"/>
                                <w:color w:val="0B5294"/>
                                <w:spacing w:val="-4"/>
                                <w:sz w:val="24"/>
                                <w:szCs w:val="24"/>
                                <w:rtl/>
                              </w:rPr>
                              <w:t>המדינה</w:t>
                            </w:r>
                            <w:r w:rsidRPr="00F32A70">
                              <w:rPr>
                                <w:rFonts w:cs="Tahoma"/>
                                <w:color w:val="0B5294"/>
                                <w:spacing w:val="-4"/>
                                <w:sz w:val="24"/>
                                <w:szCs w:val="24"/>
                                <w:rtl/>
                              </w:rPr>
                              <w:t xml:space="preserve"> </w:t>
                            </w:r>
                            <w:r w:rsidRPr="00F32A70">
                              <w:rPr>
                                <w:rFonts w:cs="Tahoma" w:hint="eastAsia"/>
                                <w:color w:val="0B5294"/>
                                <w:spacing w:val="-4"/>
                                <w:sz w:val="24"/>
                                <w:szCs w:val="24"/>
                                <w:rtl/>
                              </w:rPr>
                              <w:t>נתונים</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המשגיחים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המוצבים</w:t>
                            </w:r>
                            <w:r w:rsidRPr="00F32A70">
                              <w:rPr>
                                <w:rFonts w:cs="Tahoma"/>
                                <w:color w:val="0B5294"/>
                                <w:spacing w:val="-4"/>
                                <w:sz w:val="24"/>
                                <w:szCs w:val="24"/>
                                <w:rtl/>
                              </w:rPr>
                              <w:t xml:space="preserve"> </w:t>
                            </w:r>
                            <w:r w:rsidRPr="00F32A70">
                              <w:rPr>
                                <w:rFonts w:cs="Tahoma" w:hint="eastAsia"/>
                                <w:color w:val="0B5294"/>
                                <w:spacing w:val="-4"/>
                                <w:sz w:val="24"/>
                                <w:szCs w:val="24"/>
                                <w:rtl/>
                              </w:rPr>
                              <w:t>בהן</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עובדי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ועל</w:t>
                            </w:r>
                            <w:r w:rsidRPr="00F32A70">
                              <w:rPr>
                                <w:rFonts w:cs="Tahoma"/>
                                <w:color w:val="0B5294"/>
                                <w:spacing w:val="-4"/>
                                <w:sz w:val="24"/>
                                <w:szCs w:val="24"/>
                                <w:rtl/>
                              </w:rPr>
                              <w:t xml:space="preserve"> </w:t>
                            </w:r>
                            <w:r w:rsidRPr="00F32A70">
                              <w:rPr>
                                <w:rFonts w:cs="Tahoma" w:hint="eastAsia"/>
                                <w:color w:val="0B5294"/>
                                <w:spacing w:val="-4"/>
                                <w:sz w:val="24"/>
                                <w:szCs w:val="24"/>
                                <w:rtl/>
                              </w:rPr>
                              <w:t>חברי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נמצאו</w:t>
                            </w:r>
                            <w:r w:rsidRPr="00F32A70">
                              <w:rPr>
                                <w:rFonts w:cs="Tahoma"/>
                                <w:color w:val="0B5294"/>
                                <w:spacing w:val="-4"/>
                                <w:sz w:val="24"/>
                                <w:szCs w:val="24"/>
                                <w:rtl/>
                              </w:rPr>
                              <w:t xml:space="preserve"> 26 </w:t>
                            </w:r>
                            <w:r w:rsidRPr="00F32A70">
                              <w:rPr>
                                <w:rFonts w:cs="Tahoma" w:hint="eastAsia"/>
                                <w:color w:val="0B5294"/>
                                <w:spacing w:val="-4"/>
                                <w:sz w:val="24"/>
                                <w:szCs w:val="24"/>
                                <w:rtl/>
                              </w:rPr>
                              <w:t>בעלי</w:t>
                            </w:r>
                            <w:r w:rsidRPr="00F32A70">
                              <w:rPr>
                                <w:rFonts w:cs="Tahoma"/>
                                <w:color w:val="0B5294"/>
                                <w:spacing w:val="-4"/>
                                <w:sz w:val="24"/>
                                <w:szCs w:val="24"/>
                                <w:rtl/>
                              </w:rPr>
                              <w:t xml:space="preserve"> </w:t>
                            </w:r>
                            <w:r w:rsidRPr="00F32A70">
                              <w:rPr>
                                <w:rFonts w:cs="Tahoma" w:hint="eastAsia"/>
                                <w:color w:val="0B5294"/>
                                <w:spacing w:val="-4"/>
                                <w:sz w:val="24"/>
                                <w:szCs w:val="24"/>
                                <w:rtl/>
                              </w:rPr>
                              <w:t>תפקידים</w:t>
                            </w:r>
                            <w:r w:rsidRPr="00F32A70">
                              <w:rPr>
                                <w:rFonts w:cs="Tahoma"/>
                                <w:color w:val="0B5294"/>
                                <w:spacing w:val="-4"/>
                                <w:sz w:val="24"/>
                                <w:szCs w:val="24"/>
                                <w:rtl/>
                              </w:rPr>
                              <w:t xml:space="preserve"> </w:t>
                            </w:r>
                            <w:r w:rsidRPr="00F32A70">
                              <w:rPr>
                                <w:rFonts w:cs="Tahoma" w:hint="eastAsia"/>
                                <w:color w:val="0B5294"/>
                                <w:spacing w:val="-4"/>
                                <w:sz w:val="24"/>
                                <w:szCs w:val="24"/>
                                <w:rtl/>
                              </w:rPr>
                              <w:t>ולהם</w:t>
                            </w:r>
                            <w:r w:rsidRPr="00F32A70">
                              <w:rPr>
                                <w:rFonts w:cs="Tahoma"/>
                                <w:color w:val="0B5294"/>
                                <w:spacing w:val="-4"/>
                                <w:sz w:val="24"/>
                                <w:szCs w:val="24"/>
                                <w:rtl/>
                              </w:rPr>
                              <w:t xml:space="preserve"> </w:t>
                            </w:r>
                            <w:r w:rsidRPr="00F32A70">
                              <w:rPr>
                                <w:rFonts w:cs="Tahoma" w:hint="eastAsia"/>
                                <w:color w:val="0B5294"/>
                                <w:spacing w:val="-4"/>
                                <w:sz w:val="24"/>
                                <w:szCs w:val="24"/>
                                <w:rtl/>
                              </w:rPr>
                              <w:t>קרבה</w:t>
                            </w:r>
                            <w:r w:rsidRPr="00F32A70">
                              <w:rPr>
                                <w:rFonts w:cs="Tahoma"/>
                                <w:color w:val="0B5294"/>
                                <w:spacing w:val="-4"/>
                                <w:sz w:val="24"/>
                                <w:szCs w:val="24"/>
                                <w:rtl/>
                              </w:rPr>
                              <w:t xml:space="preserve"> </w:t>
                            </w:r>
                            <w:r w:rsidRPr="00F32A70">
                              <w:rPr>
                                <w:rFonts w:cs="Tahoma" w:hint="eastAsia"/>
                                <w:color w:val="0B5294"/>
                                <w:spacing w:val="-4"/>
                                <w:sz w:val="24"/>
                                <w:szCs w:val="24"/>
                                <w:rtl/>
                              </w:rPr>
                              <w:t>משפחתית</w:t>
                            </w:r>
                            <w:r w:rsidRPr="00F32A70">
                              <w:rPr>
                                <w:rFonts w:cs="Tahoma"/>
                                <w:color w:val="0B5294"/>
                                <w:spacing w:val="-4"/>
                                <w:sz w:val="24"/>
                                <w:szCs w:val="24"/>
                                <w:rtl/>
                              </w:rPr>
                              <w:t xml:space="preserve"> </w:t>
                            </w:r>
                            <w:r w:rsidRPr="00F32A70">
                              <w:rPr>
                                <w:rFonts w:cs="Tahoma" w:hint="eastAsia"/>
                                <w:color w:val="0B5294"/>
                                <w:spacing w:val="-4"/>
                                <w:sz w:val="24"/>
                                <w:szCs w:val="24"/>
                                <w:rtl/>
                              </w:rPr>
                              <w:t>למשגיחים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הפועלים</w:t>
                            </w:r>
                            <w:r w:rsidRPr="00F32A70">
                              <w:rPr>
                                <w:rFonts w:cs="Tahoma"/>
                                <w:color w:val="0B5294"/>
                                <w:spacing w:val="-4"/>
                                <w:sz w:val="24"/>
                                <w:szCs w:val="24"/>
                                <w:rtl/>
                              </w:rPr>
                              <w:t xml:space="preserve"> </w:t>
                            </w:r>
                            <w:r w:rsidRPr="00F32A70">
                              <w:rPr>
                                <w:rFonts w:cs="Tahoma" w:hint="eastAsia"/>
                                <w:color w:val="0B5294"/>
                                <w:spacing w:val="-4"/>
                                <w:sz w:val="24"/>
                                <w:szCs w:val="24"/>
                                <w:rtl/>
                              </w:rPr>
                              <w:t>בתחומן</w:t>
                            </w:r>
                            <w:r w:rsidRPr="00F32A70">
                              <w:rPr>
                                <w:rFonts w:cs="Tahoma"/>
                                <w:color w:val="0B5294"/>
                                <w:spacing w:val="-4"/>
                                <w:sz w:val="24"/>
                                <w:szCs w:val="24"/>
                                <w:rtl/>
                              </w:rPr>
                              <w:t xml:space="preserve"> </w:t>
                            </w:r>
                            <w:r w:rsidRPr="00F32A70">
                              <w:rPr>
                                <w:rFonts w:cs="Tahoma" w:hint="eastAsia"/>
                                <w:color w:val="0B5294"/>
                                <w:spacing w:val="-4"/>
                                <w:sz w:val="24"/>
                                <w:szCs w:val="24"/>
                                <w:rtl/>
                              </w:rPr>
                              <w:t>האסורה</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פי</w:t>
                            </w:r>
                            <w:r w:rsidRPr="00F32A70">
                              <w:rPr>
                                <w:rFonts w:cs="Tahoma"/>
                                <w:color w:val="0B5294"/>
                                <w:spacing w:val="-4"/>
                                <w:sz w:val="24"/>
                                <w:szCs w:val="24"/>
                                <w:rtl/>
                              </w:rPr>
                              <w:t xml:space="preserve"> </w:t>
                            </w:r>
                            <w:r w:rsidRPr="00F32A70">
                              <w:rPr>
                                <w:rFonts w:cs="Tahoma" w:hint="eastAsia"/>
                                <w:color w:val="0B5294"/>
                                <w:spacing w:val="-4"/>
                                <w:sz w:val="24"/>
                                <w:szCs w:val="24"/>
                                <w:rtl/>
                              </w:rPr>
                              <w:t>הנוהל</w:t>
                            </w:r>
                            <w:r w:rsidRPr="00F32A70">
                              <w:rPr>
                                <w:rFonts w:cs="Tahoma"/>
                                <w:color w:val="0B5294"/>
                                <w:spacing w:val="-4"/>
                                <w:sz w:val="24"/>
                                <w:szCs w:val="24"/>
                                <w:rtl/>
                              </w:rPr>
                              <w:t xml:space="preserve">, </w:t>
                            </w:r>
                            <w:r w:rsidRPr="00F32A70">
                              <w:rPr>
                                <w:rFonts w:cs="Tahoma" w:hint="eastAsia"/>
                                <w:color w:val="0B5294"/>
                                <w:spacing w:val="-4"/>
                                <w:sz w:val="24"/>
                                <w:szCs w:val="24"/>
                                <w:rtl/>
                              </w:rPr>
                              <w:t>בלי</w:t>
                            </w:r>
                            <w:r w:rsidRPr="00F32A70">
                              <w:rPr>
                                <w:rFonts w:cs="Tahoma"/>
                                <w:color w:val="0B5294"/>
                                <w:spacing w:val="-4"/>
                                <w:sz w:val="24"/>
                                <w:szCs w:val="24"/>
                                <w:rtl/>
                              </w:rPr>
                              <w:t xml:space="preserve"> </w:t>
                            </w:r>
                            <w:r w:rsidRPr="00F32A70">
                              <w:rPr>
                                <w:rFonts w:cs="Tahoma" w:hint="eastAsia"/>
                                <w:color w:val="0B5294"/>
                                <w:spacing w:val="-4"/>
                                <w:sz w:val="24"/>
                                <w:szCs w:val="24"/>
                                <w:rtl/>
                              </w:rPr>
                              <w:t>שהמועצה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אישרה</w:t>
                            </w:r>
                            <w:r w:rsidRPr="00F32A70">
                              <w:rPr>
                                <w:rFonts w:cs="Tahoma"/>
                                <w:color w:val="0B5294"/>
                                <w:spacing w:val="-4"/>
                                <w:sz w:val="24"/>
                                <w:szCs w:val="24"/>
                                <w:rtl/>
                              </w:rPr>
                              <w:t xml:space="preserve"> </w:t>
                            </w:r>
                            <w:r w:rsidRPr="00F32A70">
                              <w:rPr>
                                <w:rFonts w:cs="Tahoma" w:hint="eastAsia"/>
                                <w:color w:val="0B5294"/>
                                <w:spacing w:val="-4"/>
                                <w:sz w:val="24"/>
                                <w:szCs w:val="24"/>
                                <w:rtl/>
                              </w:rPr>
                              <w:t>זאת</w:t>
                            </w:r>
                            <w:r w:rsidRPr="00F32A70">
                              <w:rPr>
                                <w:rFonts w:cs="Tahoma"/>
                                <w:color w:val="0B5294"/>
                                <w:spacing w:val="-4"/>
                                <w:sz w:val="24"/>
                                <w:szCs w:val="24"/>
                                <w:rtl/>
                              </w:rPr>
                              <w:t xml:space="preserve"> </w:t>
                            </w:r>
                            <w:r w:rsidRPr="00F32A70">
                              <w:rPr>
                                <w:rFonts w:cs="Tahoma" w:hint="eastAsia"/>
                                <w:color w:val="0B5294"/>
                                <w:spacing w:val="-4"/>
                                <w:sz w:val="24"/>
                                <w:szCs w:val="24"/>
                                <w:rtl/>
                              </w:rPr>
                              <w:t>באישור</w:t>
                            </w:r>
                            <w:r w:rsidRPr="00F32A70">
                              <w:rPr>
                                <w:rFonts w:cs="Tahoma"/>
                                <w:color w:val="0B5294"/>
                                <w:spacing w:val="-4"/>
                                <w:sz w:val="24"/>
                                <w:szCs w:val="24"/>
                                <w:rtl/>
                              </w:rPr>
                              <w:t xml:space="preserve"> </w:t>
                            </w:r>
                            <w:r w:rsidRPr="00F32A70">
                              <w:rPr>
                                <w:rFonts w:cs="Tahoma" w:hint="eastAsia"/>
                                <w:color w:val="0B5294"/>
                                <w:spacing w:val="-4"/>
                                <w:sz w:val="24"/>
                                <w:szCs w:val="24"/>
                                <w:rtl/>
                              </w:rPr>
                              <w:t>לחריגה</w:t>
                            </w:r>
                            <w:r w:rsidRPr="00F32A70">
                              <w:rPr>
                                <w:rFonts w:cs="Tahoma"/>
                                <w:color w:val="0B5294"/>
                                <w:spacing w:val="-4"/>
                                <w:sz w:val="24"/>
                                <w:szCs w:val="24"/>
                                <w:rtl/>
                              </w:rPr>
                              <w:t xml:space="preserve"> </w:t>
                            </w:r>
                            <w:r w:rsidRPr="00F32A70">
                              <w:rPr>
                                <w:rFonts w:cs="Tahoma" w:hint="eastAsia"/>
                                <w:color w:val="0B5294"/>
                                <w:spacing w:val="-4"/>
                                <w:sz w:val="24"/>
                                <w:szCs w:val="24"/>
                                <w:rtl/>
                              </w:rPr>
                              <w:t>כפי</w:t>
                            </w:r>
                            <w:r w:rsidRPr="00F32A70">
                              <w:rPr>
                                <w:rFonts w:cs="Tahoma"/>
                                <w:color w:val="0B5294"/>
                                <w:spacing w:val="-4"/>
                                <w:sz w:val="24"/>
                                <w:szCs w:val="24"/>
                                <w:rtl/>
                              </w:rPr>
                              <w:t xml:space="preserve"> </w:t>
                            </w:r>
                            <w:r w:rsidRPr="00F32A70">
                              <w:rPr>
                                <w:rFonts w:cs="Tahoma" w:hint="eastAsia"/>
                                <w:color w:val="0B5294"/>
                                <w:spacing w:val="-4"/>
                                <w:sz w:val="24"/>
                                <w:szCs w:val="24"/>
                                <w:rtl/>
                              </w:rPr>
                              <w:t>שהנוהל</w:t>
                            </w:r>
                            <w:r w:rsidRPr="00F32A70">
                              <w:rPr>
                                <w:rFonts w:cs="Tahoma"/>
                                <w:color w:val="0B5294"/>
                                <w:spacing w:val="-4"/>
                                <w:sz w:val="24"/>
                                <w:szCs w:val="24"/>
                                <w:rtl/>
                              </w:rPr>
                              <w:t xml:space="preserve"> </w:t>
                            </w:r>
                            <w:r w:rsidRPr="00F32A70">
                              <w:rPr>
                                <w:rFonts w:cs="Tahoma" w:hint="eastAsia"/>
                                <w:color w:val="0B5294"/>
                                <w:spacing w:val="-4"/>
                                <w:sz w:val="24"/>
                                <w:szCs w:val="24"/>
                                <w:rtl/>
                              </w:rPr>
                              <w:t>קובע</w:t>
                            </w:r>
                          </w:p>
                          <w:p w:rsidR="00F32A70" w:rsidRPr="00373C5D" w:rsidP="00F32A70">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26159544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145302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1" type="#_x0000_t202" style="width:127.55pt;height:358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67104" filled="f" stroked="f">
                <v:textbox>
                  <w:txbxContent>
                    <w:p w:rsidR="00F32A70" w:rsidRPr="00373C5D" w:rsidP="00F32A70">
                      <w:pPr>
                        <w:spacing w:line="240" w:lineRule="atLeast"/>
                        <w:rPr>
                          <w:rFonts w:cs="Tahoma"/>
                          <w:b/>
                          <w:bCs/>
                          <w:color w:val="0B5294"/>
                          <w:sz w:val="48"/>
                          <w:szCs w:val="48"/>
                          <w:rtl/>
                        </w:rPr>
                      </w:pPr>
                      <w:drawing>
                        <wp:inline distT="0" distB="0" distL="0" distR="0">
                          <wp:extent cx="311150" cy="256800"/>
                          <wp:effectExtent l="0" t="0" r="0" b="0"/>
                          <wp:docPr id="13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531541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F32A70" w:rsidRPr="00881D99" w:rsidP="00F32A70">
                      <w:pPr>
                        <w:spacing w:after="0" w:line="240" w:lineRule="auto"/>
                        <w:rPr>
                          <w:color w:val="0B5294"/>
                          <w:spacing w:val="-4"/>
                          <w:sz w:val="24"/>
                          <w:szCs w:val="24"/>
                          <w:rtl/>
                          <w:cs/>
                        </w:rPr>
                      </w:pPr>
                      <w:r w:rsidRPr="00F32A70">
                        <w:rPr>
                          <w:rFonts w:cs="Tahoma" w:hint="eastAsia"/>
                          <w:color w:val="0B5294"/>
                          <w:spacing w:val="-4"/>
                          <w:sz w:val="24"/>
                          <w:szCs w:val="24"/>
                          <w:rtl/>
                        </w:rPr>
                        <w:t>ב</w:t>
                      </w:r>
                      <w:r w:rsidRPr="00F32A70">
                        <w:rPr>
                          <w:rFonts w:cs="Tahoma"/>
                          <w:color w:val="0B5294"/>
                          <w:spacing w:val="-4"/>
                          <w:sz w:val="24"/>
                          <w:szCs w:val="24"/>
                          <w:rtl/>
                        </w:rPr>
                        <w:t xml:space="preserve">-20 </w:t>
                      </w:r>
                      <w:r w:rsidRPr="00F32A70">
                        <w:rPr>
                          <w:rFonts w:cs="Tahoma" w:hint="eastAsia"/>
                          <w:color w:val="0B5294"/>
                          <w:spacing w:val="-4"/>
                          <w:sz w:val="24"/>
                          <w:szCs w:val="24"/>
                          <w:rtl/>
                        </w:rPr>
                        <w:t>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דתיות</w:t>
                      </w:r>
                      <w:r w:rsidRPr="00F32A70">
                        <w:rPr>
                          <w:rFonts w:cs="Tahoma"/>
                          <w:color w:val="0B5294"/>
                          <w:spacing w:val="-4"/>
                          <w:sz w:val="24"/>
                          <w:szCs w:val="24"/>
                          <w:rtl/>
                        </w:rPr>
                        <w:t xml:space="preserve"> (</w:t>
                      </w:r>
                      <w:r w:rsidRPr="00F32A70">
                        <w:rPr>
                          <w:rFonts w:cs="Tahoma" w:hint="eastAsia"/>
                          <w:color w:val="0B5294"/>
                          <w:spacing w:val="-4"/>
                          <w:sz w:val="24"/>
                          <w:szCs w:val="24"/>
                          <w:rtl/>
                        </w:rPr>
                        <w:t>כ</w:t>
                      </w:r>
                      <w:r w:rsidRPr="00F32A70">
                        <w:rPr>
                          <w:rFonts w:cs="Tahoma"/>
                          <w:color w:val="0B5294"/>
                          <w:spacing w:val="-4"/>
                          <w:sz w:val="24"/>
                          <w:szCs w:val="24"/>
                          <w:rtl/>
                        </w:rPr>
                        <w:t xml:space="preserve">-22% </w:t>
                      </w:r>
                      <w:r w:rsidRPr="00F32A70">
                        <w:rPr>
                          <w:rFonts w:cs="Tahoma" w:hint="eastAsia"/>
                          <w:color w:val="0B5294"/>
                          <w:spacing w:val="-4"/>
                          <w:sz w:val="24"/>
                          <w:szCs w:val="24"/>
                          <w:rtl/>
                        </w:rPr>
                        <w:t>מהמועצות</w:t>
                      </w:r>
                      <w:r w:rsidRPr="00F32A70">
                        <w:rPr>
                          <w:rFonts w:cs="Tahoma"/>
                          <w:color w:val="0B5294"/>
                          <w:spacing w:val="-4"/>
                          <w:sz w:val="24"/>
                          <w:szCs w:val="24"/>
                          <w:rtl/>
                        </w:rPr>
                        <w:t xml:space="preserve"> </w:t>
                      </w:r>
                      <w:r w:rsidRPr="00F32A70">
                        <w:rPr>
                          <w:rFonts w:cs="Tahoma" w:hint="eastAsia"/>
                          <w:color w:val="0B5294"/>
                          <w:spacing w:val="-4"/>
                          <w:sz w:val="24"/>
                          <w:szCs w:val="24"/>
                          <w:rtl/>
                        </w:rPr>
                        <w:t>הדתיות</w:t>
                      </w:r>
                      <w:r w:rsidRPr="00F32A70">
                        <w:rPr>
                          <w:rFonts w:cs="Tahoma"/>
                          <w:color w:val="0B5294"/>
                          <w:spacing w:val="-4"/>
                          <w:sz w:val="24"/>
                          <w:szCs w:val="24"/>
                          <w:rtl/>
                        </w:rPr>
                        <w:t xml:space="preserve"> </w:t>
                      </w:r>
                      <w:r w:rsidRPr="00F32A70">
                        <w:rPr>
                          <w:rFonts w:cs="Tahoma" w:hint="eastAsia"/>
                          <w:color w:val="0B5294"/>
                          <w:spacing w:val="-4"/>
                          <w:sz w:val="24"/>
                          <w:szCs w:val="24"/>
                          <w:rtl/>
                        </w:rPr>
                        <w:t>שמסרו</w:t>
                      </w:r>
                      <w:r w:rsidRPr="00F32A70">
                        <w:rPr>
                          <w:rFonts w:cs="Tahoma"/>
                          <w:color w:val="0B5294"/>
                          <w:spacing w:val="-4"/>
                          <w:sz w:val="24"/>
                          <w:szCs w:val="24"/>
                          <w:rtl/>
                        </w:rPr>
                        <w:t xml:space="preserve"> </w:t>
                      </w:r>
                      <w:r w:rsidRPr="00F32A70">
                        <w:rPr>
                          <w:rFonts w:cs="Tahoma" w:hint="eastAsia"/>
                          <w:color w:val="0B5294"/>
                          <w:spacing w:val="-4"/>
                          <w:sz w:val="24"/>
                          <w:szCs w:val="24"/>
                          <w:rtl/>
                        </w:rPr>
                        <w:t>למשרד</w:t>
                      </w:r>
                      <w:r w:rsidRPr="00F32A70">
                        <w:rPr>
                          <w:rFonts w:cs="Tahoma"/>
                          <w:color w:val="0B5294"/>
                          <w:spacing w:val="-4"/>
                          <w:sz w:val="24"/>
                          <w:szCs w:val="24"/>
                          <w:rtl/>
                        </w:rPr>
                        <w:t xml:space="preserve"> </w:t>
                      </w:r>
                      <w:r w:rsidRPr="00F32A70">
                        <w:rPr>
                          <w:rFonts w:cs="Tahoma" w:hint="eastAsia"/>
                          <w:color w:val="0B5294"/>
                          <w:spacing w:val="-4"/>
                          <w:sz w:val="24"/>
                          <w:szCs w:val="24"/>
                          <w:rtl/>
                        </w:rPr>
                        <w:t>מבקר</w:t>
                      </w:r>
                      <w:r w:rsidRPr="00F32A70">
                        <w:rPr>
                          <w:rFonts w:cs="Tahoma"/>
                          <w:color w:val="0B5294"/>
                          <w:spacing w:val="-4"/>
                          <w:sz w:val="24"/>
                          <w:szCs w:val="24"/>
                          <w:rtl/>
                        </w:rPr>
                        <w:t xml:space="preserve"> </w:t>
                      </w:r>
                      <w:r w:rsidRPr="00F32A70">
                        <w:rPr>
                          <w:rFonts w:cs="Tahoma" w:hint="eastAsia"/>
                          <w:color w:val="0B5294"/>
                          <w:spacing w:val="-4"/>
                          <w:sz w:val="24"/>
                          <w:szCs w:val="24"/>
                          <w:rtl/>
                        </w:rPr>
                        <w:t>המדינה</w:t>
                      </w:r>
                      <w:r w:rsidRPr="00F32A70">
                        <w:rPr>
                          <w:rFonts w:cs="Tahoma"/>
                          <w:color w:val="0B5294"/>
                          <w:spacing w:val="-4"/>
                          <w:sz w:val="24"/>
                          <w:szCs w:val="24"/>
                          <w:rtl/>
                        </w:rPr>
                        <w:t xml:space="preserve"> </w:t>
                      </w:r>
                      <w:r w:rsidRPr="00F32A70">
                        <w:rPr>
                          <w:rFonts w:cs="Tahoma" w:hint="eastAsia"/>
                          <w:color w:val="0B5294"/>
                          <w:spacing w:val="-4"/>
                          <w:sz w:val="24"/>
                          <w:szCs w:val="24"/>
                          <w:rtl/>
                        </w:rPr>
                        <w:t>נתונים</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המשגיחים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המוצבים</w:t>
                      </w:r>
                      <w:r w:rsidRPr="00F32A70">
                        <w:rPr>
                          <w:rFonts w:cs="Tahoma"/>
                          <w:color w:val="0B5294"/>
                          <w:spacing w:val="-4"/>
                          <w:sz w:val="24"/>
                          <w:szCs w:val="24"/>
                          <w:rtl/>
                        </w:rPr>
                        <w:t xml:space="preserve"> </w:t>
                      </w:r>
                      <w:r w:rsidRPr="00F32A70">
                        <w:rPr>
                          <w:rFonts w:cs="Tahoma" w:hint="eastAsia"/>
                          <w:color w:val="0B5294"/>
                          <w:spacing w:val="-4"/>
                          <w:sz w:val="24"/>
                          <w:szCs w:val="24"/>
                          <w:rtl/>
                        </w:rPr>
                        <w:t>בהן</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עובדי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ועל</w:t>
                      </w:r>
                      <w:r w:rsidRPr="00F32A70">
                        <w:rPr>
                          <w:rFonts w:cs="Tahoma"/>
                          <w:color w:val="0B5294"/>
                          <w:spacing w:val="-4"/>
                          <w:sz w:val="24"/>
                          <w:szCs w:val="24"/>
                          <w:rtl/>
                        </w:rPr>
                        <w:t xml:space="preserve"> </w:t>
                      </w:r>
                      <w:r w:rsidRPr="00F32A70">
                        <w:rPr>
                          <w:rFonts w:cs="Tahoma" w:hint="eastAsia"/>
                          <w:color w:val="0B5294"/>
                          <w:spacing w:val="-4"/>
                          <w:sz w:val="24"/>
                          <w:szCs w:val="24"/>
                          <w:rtl/>
                        </w:rPr>
                        <w:t>חברי</w:t>
                      </w:r>
                      <w:r w:rsidRPr="00F32A70">
                        <w:rPr>
                          <w:rFonts w:cs="Tahoma"/>
                          <w:color w:val="0B5294"/>
                          <w:spacing w:val="-4"/>
                          <w:sz w:val="24"/>
                          <w:szCs w:val="24"/>
                          <w:rtl/>
                        </w:rPr>
                        <w:t xml:space="preserve"> </w:t>
                      </w:r>
                      <w:r w:rsidRPr="00F32A70">
                        <w:rPr>
                          <w:rFonts w:cs="Tahoma" w:hint="eastAsia"/>
                          <w:color w:val="0B5294"/>
                          <w:spacing w:val="-4"/>
                          <w:sz w:val="24"/>
                          <w:szCs w:val="24"/>
                          <w:rtl/>
                        </w:rPr>
                        <w:t>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נמצאו</w:t>
                      </w:r>
                      <w:r w:rsidRPr="00F32A70">
                        <w:rPr>
                          <w:rFonts w:cs="Tahoma"/>
                          <w:color w:val="0B5294"/>
                          <w:spacing w:val="-4"/>
                          <w:sz w:val="24"/>
                          <w:szCs w:val="24"/>
                          <w:rtl/>
                        </w:rPr>
                        <w:t xml:space="preserve"> 26 </w:t>
                      </w:r>
                      <w:r w:rsidRPr="00F32A70">
                        <w:rPr>
                          <w:rFonts w:cs="Tahoma" w:hint="eastAsia"/>
                          <w:color w:val="0B5294"/>
                          <w:spacing w:val="-4"/>
                          <w:sz w:val="24"/>
                          <w:szCs w:val="24"/>
                          <w:rtl/>
                        </w:rPr>
                        <w:t>בעלי</w:t>
                      </w:r>
                      <w:r w:rsidRPr="00F32A70">
                        <w:rPr>
                          <w:rFonts w:cs="Tahoma"/>
                          <w:color w:val="0B5294"/>
                          <w:spacing w:val="-4"/>
                          <w:sz w:val="24"/>
                          <w:szCs w:val="24"/>
                          <w:rtl/>
                        </w:rPr>
                        <w:t xml:space="preserve"> </w:t>
                      </w:r>
                      <w:r w:rsidRPr="00F32A70">
                        <w:rPr>
                          <w:rFonts w:cs="Tahoma" w:hint="eastAsia"/>
                          <w:color w:val="0B5294"/>
                          <w:spacing w:val="-4"/>
                          <w:sz w:val="24"/>
                          <w:szCs w:val="24"/>
                          <w:rtl/>
                        </w:rPr>
                        <w:t>תפקידים</w:t>
                      </w:r>
                      <w:r w:rsidRPr="00F32A70">
                        <w:rPr>
                          <w:rFonts w:cs="Tahoma"/>
                          <w:color w:val="0B5294"/>
                          <w:spacing w:val="-4"/>
                          <w:sz w:val="24"/>
                          <w:szCs w:val="24"/>
                          <w:rtl/>
                        </w:rPr>
                        <w:t xml:space="preserve"> </w:t>
                      </w:r>
                      <w:r w:rsidRPr="00F32A70">
                        <w:rPr>
                          <w:rFonts w:cs="Tahoma" w:hint="eastAsia"/>
                          <w:color w:val="0B5294"/>
                          <w:spacing w:val="-4"/>
                          <w:sz w:val="24"/>
                          <w:szCs w:val="24"/>
                          <w:rtl/>
                        </w:rPr>
                        <w:t>ולהם</w:t>
                      </w:r>
                      <w:r w:rsidRPr="00F32A70">
                        <w:rPr>
                          <w:rFonts w:cs="Tahoma"/>
                          <w:color w:val="0B5294"/>
                          <w:spacing w:val="-4"/>
                          <w:sz w:val="24"/>
                          <w:szCs w:val="24"/>
                          <w:rtl/>
                        </w:rPr>
                        <w:t xml:space="preserve"> </w:t>
                      </w:r>
                      <w:r w:rsidRPr="00F32A70">
                        <w:rPr>
                          <w:rFonts w:cs="Tahoma" w:hint="eastAsia"/>
                          <w:color w:val="0B5294"/>
                          <w:spacing w:val="-4"/>
                          <w:sz w:val="24"/>
                          <w:szCs w:val="24"/>
                          <w:rtl/>
                        </w:rPr>
                        <w:t>קרבה</w:t>
                      </w:r>
                      <w:r w:rsidRPr="00F32A70">
                        <w:rPr>
                          <w:rFonts w:cs="Tahoma"/>
                          <w:color w:val="0B5294"/>
                          <w:spacing w:val="-4"/>
                          <w:sz w:val="24"/>
                          <w:szCs w:val="24"/>
                          <w:rtl/>
                        </w:rPr>
                        <w:t xml:space="preserve"> </w:t>
                      </w:r>
                      <w:r w:rsidRPr="00F32A70">
                        <w:rPr>
                          <w:rFonts w:cs="Tahoma" w:hint="eastAsia"/>
                          <w:color w:val="0B5294"/>
                          <w:spacing w:val="-4"/>
                          <w:sz w:val="24"/>
                          <w:szCs w:val="24"/>
                          <w:rtl/>
                        </w:rPr>
                        <w:t>משפחתית</w:t>
                      </w:r>
                      <w:r w:rsidRPr="00F32A70">
                        <w:rPr>
                          <w:rFonts w:cs="Tahoma"/>
                          <w:color w:val="0B5294"/>
                          <w:spacing w:val="-4"/>
                          <w:sz w:val="24"/>
                          <w:szCs w:val="24"/>
                          <w:rtl/>
                        </w:rPr>
                        <w:t xml:space="preserve"> </w:t>
                      </w:r>
                      <w:r w:rsidRPr="00F32A70">
                        <w:rPr>
                          <w:rFonts w:cs="Tahoma" w:hint="eastAsia"/>
                          <w:color w:val="0B5294"/>
                          <w:spacing w:val="-4"/>
                          <w:sz w:val="24"/>
                          <w:szCs w:val="24"/>
                          <w:rtl/>
                        </w:rPr>
                        <w:t>למשגיחים</w:t>
                      </w:r>
                      <w:r w:rsidRPr="00F32A70">
                        <w:rPr>
                          <w:rFonts w:cs="Tahoma"/>
                          <w:color w:val="0B5294"/>
                          <w:spacing w:val="-4"/>
                          <w:sz w:val="24"/>
                          <w:szCs w:val="24"/>
                          <w:rtl/>
                        </w:rPr>
                        <w:t xml:space="preserve"> </w:t>
                      </w:r>
                      <w:r w:rsidRPr="00F32A70">
                        <w:rPr>
                          <w:rFonts w:cs="Tahoma" w:hint="eastAsia"/>
                          <w:color w:val="0B5294"/>
                          <w:spacing w:val="-4"/>
                          <w:sz w:val="24"/>
                          <w:szCs w:val="24"/>
                          <w:rtl/>
                        </w:rPr>
                        <w:t>הפועלים</w:t>
                      </w:r>
                      <w:r w:rsidRPr="00F32A70">
                        <w:rPr>
                          <w:rFonts w:cs="Tahoma"/>
                          <w:color w:val="0B5294"/>
                          <w:spacing w:val="-4"/>
                          <w:sz w:val="24"/>
                          <w:szCs w:val="24"/>
                          <w:rtl/>
                        </w:rPr>
                        <w:t xml:space="preserve"> </w:t>
                      </w:r>
                      <w:r w:rsidRPr="00F32A70">
                        <w:rPr>
                          <w:rFonts w:cs="Tahoma" w:hint="eastAsia"/>
                          <w:color w:val="0B5294"/>
                          <w:spacing w:val="-4"/>
                          <w:sz w:val="24"/>
                          <w:szCs w:val="24"/>
                          <w:rtl/>
                        </w:rPr>
                        <w:t>בתחומן</w:t>
                      </w:r>
                      <w:r w:rsidRPr="00F32A70">
                        <w:rPr>
                          <w:rFonts w:cs="Tahoma"/>
                          <w:color w:val="0B5294"/>
                          <w:spacing w:val="-4"/>
                          <w:sz w:val="24"/>
                          <w:szCs w:val="24"/>
                          <w:rtl/>
                        </w:rPr>
                        <w:t xml:space="preserve"> </w:t>
                      </w:r>
                      <w:r w:rsidRPr="00F32A70">
                        <w:rPr>
                          <w:rFonts w:cs="Tahoma" w:hint="eastAsia"/>
                          <w:color w:val="0B5294"/>
                          <w:spacing w:val="-4"/>
                          <w:sz w:val="24"/>
                          <w:szCs w:val="24"/>
                          <w:rtl/>
                        </w:rPr>
                        <w:t>האסורה</w:t>
                      </w:r>
                      <w:r w:rsidRPr="00F32A70">
                        <w:rPr>
                          <w:rFonts w:cs="Tahoma"/>
                          <w:color w:val="0B5294"/>
                          <w:spacing w:val="-4"/>
                          <w:sz w:val="24"/>
                          <w:szCs w:val="24"/>
                          <w:rtl/>
                        </w:rPr>
                        <w:t xml:space="preserve"> </w:t>
                      </w:r>
                      <w:r w:rsidRPr="00F32A70">
                        <w:rPr>
                          <w:rFonts w:cs="Tahoma" w:hint="eastAsia"/>
                          <w:color w:val="0B5294"/>
                          <w:spacing w:val="-4"/>
                          <w:sz w:val="24"/>
                          <w:szCs w:val="24"/>
                          <w:rtl/>
                        </w:rPr>
                        <w:t>על</w:t>
                      </w:r>
                      <w:r w:rsidRPr="00F32A70">
                        <w:rPr>
                          <w:rFonts w:cs="Tahoma"/>
                          <w:color w:val="0B5294"/>
                          <w:spacing w:val="-4"/>
                          <w:sz w:val="24"/>
                          <w:szCs w:val="24"/>
                          <w:rtl/>
                        </w:rPr>
                        <w:t xml:space="preserve"> </w:t>
                      </w:r>
                      <w:r w:rsidRPr="00F32A70">
                        <w:rPr>
                          <w:rFonts w:cs="Tahoma" w:hint="eastAsia"/>
                          <w:color w:val="0B5294"/>
                          <w:spacing w:val="-4"/>
                          <w:sz w:val="24"/>
                          <w:szCs w:val="24"/>
                          <w:rtl/>
                        </w:rPr>
                        <w:t>פי</w:t>
                      </w:r>
                      <w:r w:rsidRPr="00F32A70">
                        <w:rPr>
                          <w:rFonts w:cs="Tahoma"/>
                          <w:color w:val="0B5294"/>
                          <w:spacing w:val="-4"/>
                          <w:sz w:val="24"/>
                          <w:szCs w:val="24"/>
                          <w:rtl/>
                        </w:rPr>
                        <w:t xml:space="preserve"> </w:t>
                      </w:r>
                      <w:r w:rsidRPr="00F32A70">
                        <w:rPr>
                          <w:rFonts w:cs="Tahoma" w:hint="eastAsia"/>
                          <w:color w:val="0B5294"/>
                          <w:spacing w:val="-4"/>
                          <w:sz w:val="24"/>
                          <w:szCs w:val="24"/>
                          <w:rtl/>
                        </w:rPr>
                        <w:t>הנוהל</w:t>
                      </w:r>
                      <w:r w:rsidRPr="00F32A70">
                        <w:rPr>
                          <w:rFonts w:cs="Tahoma"/>
                          <w:color w:val="0B5294"/>
                          <w:spacing w:val="-4"/>
                          <w:sz w:val="24"/>
                          <w:szCs w:val="24"/>
                          <w:rtl/>
                        </w:rPr>
                        <w:t xml:space="preserve">, </w:t>
                      </w:r>
                      <w:r w:rsidRPr="00F32A70">
                        <w:rPr>
                          <w:rFonts w:cs="Tahoma" w:hint="eastAsia"/>
                          <w:color w:val="0B5294"/>
                          <w:spacing w:val="-4"/>
                          <w:sz w:val="24"/>
                          <w:szCs w:val="24"/>
                          <w:rtl/>
                        </w:rPr>
                        <w:t>בלי</w:t>
                      </w:r>
                      <w:r w:rsidRPr="00F32A70">
                        <w:rPr>
                          <w:rFonts w:cs="Tahoma"/>
                          <w:color w:val="0B5294"/>
                          <w:spacing w:val="-4"/>
                          <w:sz w:val="24"/>
                          <w:szCs w:val="24"/>
                          <w:rtl/>
                        </w:rPr>
                        <w:t xml:space="preserve"> </w:t>
                      </w:r>
                      <w:r w:rsidRPr="00F32A70">
                        <w:rPr>
                          <w:rFonts w:cs="Tahoma" w:hint="eastAsia"/>
                          <w:color w:val="0B5294"/>
                          <w:spacing w:val="-4"/>
                          <w:sz w:val="24"/>
                          <w:szCs w:val="24"/>
                          <w:rtl/>
                        </w:rPr>
                        <w:t>שהמועצה</w:t>
                      </w:r>
                      <w:r w:rsidRPr="00F32A70">
                        <w:rPr>
                          <w:rFonts w:cs="Tahoma"/>
                          <w:color w:val="0B5294"/>
                          <w:spacing w:val="-4"/>
                          <w:sz w:val="24"/>
                          <w:szCs w:val="24"/>
                          <w:rtl/>
                        </w:rPr>
                        <w:t xml:space="preserve"> </w:t>
                      </w:r>
                      <w:r w:rsidRPr="00F32A70">
                        <w:rPr>
                          <w:rFonts w:cs="Tahoma" w:hint="eastAsia"/>
                          <w:color w:val="0B5294"/>
                          <w:spacing w:val="-4"/>
                          <w:sz w:val="24"/>
                          <w:szCs w:val="24"/>
                          <w:rtl/>
                        </w:rPr>
                        <w:t>הדתית</w:t>
                      </w:r>
                      <w:r w:rsidRPr="00F32A70">
                        <w:rPr>
                          <w:rFonts w:cs="Tahoma"/>
                          <w:color w:val="0B5294"/>
                          <w:spacing w:val="-4"/>
                          <w:sz w:val="24"/>
                          <w:szCs w:val="24"/>
                          <w:rtl/>
                        </w:rPr>
                        <w:t xml:space="preserve"> </w:t>
                      </w:r>
                      <w:r w:rsidRPr="00F32A70">
                        <w:rPr>
                          <w:rFonts w:cs="Tahoma" w:hint="eastAsia"/>
                          <w:color w:val="0B5294"/>
                          <w:spacing w:val="-4"/>
                          <w:sz w:val="24"/>
                          <w:szCs w:val="24"/>
                          <w:rtl/>
                        </w:rPr>
                        <w:t>אישרה</w:t>
                      </w:r>
                      <w:r w:rsidRPr="00F32A70">
                        <w:rPr>
                          <w:rFonts w:cs="Tahoma"/>
                          <w:color w:val="0B5294"/>
                          <w:spacing w:val="-4"/>
                          <w:sz w:val="24"/>
                          <w:szCs w:val="24"/>
                          <w:rtl/>
                        </w:rPr>
                        <w:t xml:space="preserve"> </w:t>
                      </w:r>
                      <w:r w:rsidRPr="00F32A70">
                        <w:rPr>
                          <w:rFonts w:cs="Tahoma" w:hint="eastAsia"/>
                          <w:color w:val="0B5294"/>
                          <w:spacing w:val="-4"/>
                          <w:sz w:val="24"/>
                          <w:szCs w:val="24"/>
                          <w:rtl/>
                        </w:rPr>
                        <w:t>זאת</w:t>
                      </w:r>
                      <w:r w:rsidRPr="00F32A70">
                        <w:rPr>
                          <w:rFonts w:cs="Tahoma"/>
                          <w:color w:val="0B5294"/>
                          <w:spacing w:val="-4"/>
                          <w:sz w:val="24"/>
                          <w:szCs w:val="24"/>
                          <w:rtl/>
                        </w:rPr>
                        <w:t xml:space="preserve"> </w:t>
                      </w:r>
                      <w:r w:rsidRPr="00F32A70">
                        <w:rPr>
                          <w:rFonts w:cs="Tahoma" w:hint="eastAsia"/>
                          <w:color w:val="0B5294"/>
                          <w:spacing w:val="-4"/>
                          <w:sz w:val="24"/>
                          <w:szCs w:val="24"/>
                          <w:rtl/>
                        </w:rPr>
                        <w:t>באישור</w:t>
                      </w:r>
                      <w:r w:rsidRPr="00F32A70">
                        <w:rPr>
                          <w:rFonts w:cs="Tahoma"/>
                          <w:color w:val="0B5294"/>
                          <w:spacing w:val="-4"/>
                          <w:sz w:val="24"/>
                          <w:szCs w:val="24"/>
                          <w:rtl/>
                        </w:rPr>
                        <w:t xml:space="preserve"> </w:t>
                      </w:r>
                      <w:r w:rsidRPr="00F32A70">
                        <w:rPr>
                          <w:rFonts w:cs="Tahoma" w:hint="eastAsia"/>
                          <w:color w:val="0B5294"/>
                          <w:spacing w:val="-4"/>
                          <w:sz w:val="24"/>
                          <w:szCs w:val="24"/>
                          <w:rtl/>
                        </w:rPr>
                        <w:t>לחריגה</w:t>
                      </w:r>
                      <w:r w:rsidRPr="00F32A70">
                        <w:rPr>
                          <w:rFonts w:cs="Tahoma"/>
                          <w:color w:val="0B5294"/>
                          <w:spacing w:val="-4"/>
                          <w:sz w:val="24"/>
                          <w:szCs w:val="24"/>
                          <w:rtl/>
                        </w:rPr>
                        <w:t xml:space="preserve"> </w:t>
                      </w:r>
                      <w:r w:rsidRPr="00F32A70">
                        <w:rPr>
                          <w:rFonts w:cs="Tahoma" w:hint="eastAsia"/>
                          <w:color w:val="0B5294"/>
                          <w:spacing w:val="-4"/>
                          <w:sz w:val="24"/>
                          <w:szCs w:val="24"/>
                          <w:rtl/>
                        </w:rPr>
                        <w:t>כפי</w:t>
                      </w:r>
                      <w:r w:rsidRPr="00F32A70">
                        <w:rPr>
                          <w:rFonts w:cs="Tahoma"/>
                          <w:color w:val="0B5294"/>
                          <w:spacing w:val="-4"/>
                          <w:sz w:val="24"/>
                          <w:szCs w:val="24"/>
                          <w:rtl/>
                        </w:rPr>
                        <w:t xml:space="preserve"> </w:t>
                      </w:r>
                      <w:r w:rsidRPr="00F32A70">
                        <w:rPr>
                          <w:rFonts w:cs="Tahoma" w:hint="eastAsia"/>
                          <w:color w:val="0B5294"/>
                          <w:spacing w:val="-4"/>
                          <w:sz w:val="24"/>
                          <w:szCs w:val="24"/>
                          <w:rtl/>
                        </w:rPr>
                        <w:t>שהנוהל</w:t>
                      </w:r>
                      <w:r w:rsidRPr="00F32A70">
                        <w:rPr>
                          <w:rFonts w:cs="Tahoma"/>
                          <w:color w:val="0B5294"/>
                          <w:spacing w:val="-4"/>
                          <w:sz w:val="24"/>
                          <w:szCs w:val="24"/>
                          <w:rtl/>
                        </w:rPr>
                        <w:t xml:space="preserve"> </w:t>
                      </w:r>
                      <w:r w:rsidRPr="00F32A70">
                        <w:rPr>
                          <w:rFonts w:cs="Tahoma" w:hint="eastAsia"/>
                          <w:color w:val="0B5294"/>
                          <w:spacing w:val="-4"/>
                          <w:sz w:val="24"/>
                          <w:szCs w:val="24"/>
                          <w:rtl/>
                        </w:rPr>
                        <w:t>קובע</w:t>
                      </w:r>
                    </w:p>
                    <w:p w:rsidR="00F32A70" w:rsidRPr="00373C5D" w:rsidP="00F32A70">
                      <w:pPr>
                        <w:spacing w:before="120" w:after="0" w:line="240" w:lineRule="atLeast"/>
                        <w:rPr>
                          <w:rFonts w:cs="Tahoma"/>
                          <w:b/>
                          <w:bCs/>
                          <w:color w:val="0B5294"/>
                          <w:sz w:val="48"/>
                          <w:szCs w:val="48"/>
                          <w:rtl/>
                        </w:rPr>
                      </w:pPr>
                      <w:drawing>
                        <wp:inline distT="0" distB="0" distL="0" distR="0">
                          <wp:extent cx="288000" cy="31337"/>
                          <wp:effectExtent l="0" t="0" r="0" b="6985"/>
                          <wp:docPr id="13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683807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C9215E">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במועצה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 xml:space="preserve"> </w:t>
      </w:r>
      <w:r w:rsidRPr="00B737AC">
        <w:rPr>
          <w:rFonts w:ascii="Tahoma" w:hAnsi="Tahoma" w:cs="Tahoma" w:hint="cs"/>
          <w:sz w:val="17"/>
          <w:szCs w:val="17"/>
          <w:rtl/>
        </w:rPr>
        <w:t>נתניה</w:t>
      </w:r>
      <w:r w:rsidRPr="00B737AC">
        <w:rPr>
          <w:rFonts w:ascii="Tahoma" w:hAnsi="Tahoma" w:cs="Tahoma"/>
          <w:sz w:val="17"/>
          <w:szCs w:val="17"/>
          <w:rtl/>
        </w:rPr>
        <w:t xml:space="preserve"> </w:t>
      </w:r>
      <w:r w:rsidRPr="00B737AC">
        <w:rPr>
          <w:rFonts w:ascii="Tahoma" w:hAnsi="Tahoma" w:cs="Tahoma" w:hint="cs"/>
          <w:sz w:val="17"/>
          <w:szCs w:val="17"/>
          <w:rtl/>
        </w:rPr>
        <w:t>שני</w:t>
      </w:r>
      <w:r w:rsidRPr="00B737AC">
        <w:rPr>
          <w:rFonts w:ascii="Tahoma" w:hAnsi="Tahoma" w:cs="Tahoma"/>
          <w:sz w:val="17"/>
          <w:szCs w:val="17"/>
          <w:rtl/>
        </w:rPr>
        <w:t xml:space="preserve"> </w:t>
      </w:r>
      <w:r w:rsidRPr="00B737AC">
        <w:rPr>
          <w:rFonts w:ascii="Tahoma" w:hAnsi="Tahoma" w:cs="Tahoma" w:hint="cs"/>
          <w:sz w:val="17"/>
          <w:szCs w:val="17"/>
          <w:rtl/>
        </w:rPr>
        <w:t>משגיחי</w:t>
      </w:r>
      <w:r w:rsidRPr="00B737AC">
        <w:rPr>
          <w:rFonts w:ascii="Tahoma" w:hAnsi="Tahoma" w:cs="Tahoma"/>
          <w:sz w:val="17"/>
          <w:szCs w:val="17"/>
          <w:rtl/>
        </w:rPr>
        <w:t xml:space="preserve"> </w:t>
      </w:r>
      <w:r w:rsidRPr="00B737AC">
        <w:rPr>
          <w:rFonts w:ascii="Tahoma" w:hAnsi="Tahoma" w:cs="Tahoma" w:hint="cs"/>
          <w:sz w:val="17"/>
          <w:szCs w:val="17"/>
          <w:rtl/>
        </w:rPr>
        <w:t>כשרות</w:t>
      </w:r>
      <w:r w:rsidRPr="00B737AC">
        <w:rPr>
          <w:rFonts w:ascii="Tahoma" w:hAnsi="Tahoma" w:cs="Tahoma"/>
          <w:sz w:val="17"/>
          <w:szCs w:val="17"/>
          <w:rtl/>
        </w:rPr>
        <w:t xml:space="preserve"> </w:t>
      </w:r>
      <w:r w:rsidRPr="00B737AC">
        <w:rPr>
          <w:rFonts w:ascii="Tahoma" w:hAnsi="Tahoma" w:cs="Tahoma" w:hint="cs"/>
          <w:sz w:val="17"/>
          <w:szCs w:val="17"/>
          <w:rtl/>
        </w:rPr>
        <w:t>הם</w:t>
      </w:r>
      <w:r w:rsidRPr="00B737AC">
        <w:rPr>
          <w:rFonts w:ascii="Tahoma" w:hAnsi="Tahoma" w:cs="Tahoma"/>
          <w:sz w:val="17"/>
          <w:szCs w:val="17"/>
          <w:rtl/>
        </w:rPr>
        <w:t xml:space="preserve"> </w:t>
      </w:r>
      <w:r w:rsidRPr="00B737AC">
        <w:rPr>
          <w:rFonts w:ascii="Tahoma" w:hAnsi="Tahoma" w:cs="Tahoma" w:hint="cs"/>
          <w:sz w:val="17"/>
          <w:szCs w:val="17"/>
          <w:rtl/>
        </w:rPr>
        <w:t>בנו</w:t>
      </w:r>
      <w:r w:rsidRPr="00B737AC">
        <w:rPr>
          <w:rFonts w:ascii="Tahoma" w:hAnsi="Tahoma" w:cs="Tahoma"/>
          <w:sz w:val="17"/>
          <w:szCs w:val="17"/>
          <w:rtl/>
        </w:rPr>
        <w:t xml:space="preserve"> </w:t>
      </w:r>
      <w:r w:rsidRPr="00B737AC">
        <w:rPr>
          <w:rFonts w:ascii="Tahoma" w:hAnsi="Tahoma" w:cs="Tahoma" w:hint="cs"/>
          <w:sz w:val="17"/>
          <w:szCs w:val="17"/>
          <w:rtl/>
        </w:rPr>
        <w:t>ואחיו</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אחד</w:t>
      </w:r>
      <w:r w:rsidRPr="00B737AC">
        <w:rPr>
          <w:rFonts w:ascii="Tahoma" w:hAnsi="Tahoma" w:cs="Tahoma"/>
          <w:sz w:val="17"/>
          <w:szCs w:val="17"/>
          <w:rtl/>
        </w:rPr>
        <w:t xml:space="preserve"> </w:t>
      </w:r>
      <w:r w:rsidRPr="00B737AC">
        <w:rPr>
          <w:rFonts w:ascii="Tahoma" w:hAnsi="Tahoma" w:cs="Tahoma" w:hint="cs"/>
          <w:sz w:val="17"/>
          <w:szCs w:val="17"/>
          <w:rtl/>
        </w:rPr>
        <w:t>ממפקחי</w:t>
      </w:r>
      <w:r w:rsidRPr="00B737AC">
        <w:rPr>
          <w:rFonts w:ascii="Tahoma" w:hAnsi="Tahoma" w:cs="Tahoma"/>
          <w:sz w:val="17"/>
          <w:szCs w:val="17"/>
          <w:rtl/>
        </w:rPr>
        <w:t xml:space="preserve"> </w:t>
      </w:r>
      <w:r w:rsidRPr="00B737AC">
        <w:rPr>
          <w:rFonts w:ascii="Tahoma" w:hAnsi="Tahoma" w:cs="Tahoma" w:hint="cs"/>
          <w:sz w:val="17"/>
          <w:szCs w:val="17"/>
          <w:rtl/>
        </w:rPr>
        <w:t>הכשרות. במועצה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 xml:space="preserve"> </w:t>
      </w:r>
      <w:r w:rsidRPr="00B737AC">
        <w:rPr>
          <w:rFonts w:ascii="Tahoma" w:hAnsi="Tahoma" w:cs="Tahoma" w:hint="cs"/>
          <w:sz w:val="17"/>
          <w:szCs w:val="17"/>
          <w:rtl/>
        </w:rPr>
        <w:t>פתח</w:t>
      </w:r>
      <w:r w:rsidRPr="00B737AC">
        <w:rPr>
          <w:rFonts w:ascii="Tahoma" w:hAnsi="Tahoma" w:cs="Tahoma"/>
          <w:sz w:val="17"/>
          <w:szCs w:val="17"/>
          <w:rtl/>
        </w:rPr>
        <w:t xml:space="preserve"> </w:t>
      </w:r>
      <w:r w:rsidRPr="00B737AC">
        <w:rPr>
          <w:rFonts w:ascii="Tahoma" w:hAnsi="Tahoma" w:cs="Tahoma" w:hint="cs"/>
          <w:sz w:val="17"/>
          <w:szCs w:val="17"/>
          <w:rtl/>
        </w:rPr>
        <w:t>תקווה אחיו</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בעל</w:t>
      </w:r>
      <w:r w:rsidRPr="00B737AC">
        <w:rPr>
          <w:rFonts w:ascii="Tahoma" w:hAnsi="Tahoma" w:cs="Tahoma"/>
          <w:sz w:val="17"/>
          <w:szCs w:val="17"/>
          <w:rtl/>
        </w:rPr>
        <w:t xml:space="preserve"> </w:t>
      </w:r>
      <w:r w:rsidRPr="00B737AC">
        <w:rPr>
          <w:rFonts w:ascii="Tahoma" w:hAnsi="Tahoma" w:cs="Tahoma" w:hint="cs"/>
          <w:sz w:val="17"/>
          <w:szCs w:val="17"/>
          <w:rtl/>
        </w:rPr>
        <w:t>תפקיד</w:t>
      </w:r>
      <w:r w:rsidRPr="00B737AC">
        <w:rPr>
          <w:rFonts w:ascii="Tahoma" w:hAnsi="Tahoma" w:cs="Tahoma"/>
          <w:sz w:val="17"/>
          <w:szCs w:val="17"/>
          <w:rtl/>
        </w:rPr>
        <w:t xml:space="preserve"> </w:t>
      </w:r>
      <w:r w:rsidRPr="00B737AC">
        <w:rPr>
          <w:rFonts w:ascii="Tahoma" w:hAnsi="Tahoma" w:cs="Tahoma" w:hint="cs"/>
          <w:sz w:val="17"/>
          <w:szCs w:val="17"/>
          <w:rtl/>
        </w:rPr>
        <w:t>בכיר</w:t>
      </w:r>
      <w:r w:rsidRPr="00B737AC">
        <w:rPr>
          <w:rFonts w:ascii="Tahoma" w:hAnsi="Tahoma" w:cs="Tahoma"/>
          <w:sz w:val="17"/>
          <w:szCs w:val="17"/>
          <w:rtl/>
        </w:rPr>
        <w:t xml:space="preserve"> </w:t>
      </w:r>
      <w:r w:rsidRPr="00B737AC">
        <w:rPr>
          <w:rFonts w:ascii="Tahoma" w:hAnsi="Tahoma" w:cs="Tahoma" w:hint="cs"/>
          <w:sz w:val="17"/>
          <w:szCs w:val="17"/>
          <w:rtl/>
        </w:rPr>
        <w:t>בתחום</w:t>
      </w:r>
      <w:r w:rsidRPr="00B737AC">
        <w:rPr>
          <w:rFonts w:ascii="Tahoma" w:hAnsi="Tahoma" w:cs="Tahoma"/>
          <w:sz w:val="17"/>
          <w:szCs w:val="17"/>
          <w:rtl/>
        </w:rPr>
        <w:t xml:space="preserve"> </w:t>
      </w:r>
      <w:r w:rsidRPr="00B737AC">
        <w:rPr>
          <w:rFonts w:ascii="Tahoma" w:hAnsi="Tahoma" w:cs="Tahoma" w:hint="cs"/>
          <w:sz w:val="17"/>
          <w:szCs w:val="17"/>
          <w:rtl/>
        </w:rPr>
        <w:t>הכשרות משמש</w:t>
      </w:r>
      <w:r w:rsidRPr="00B737AC">
        <w:rPr>
          <w:rFonts w:ascii="Tahoma" w:hAnsi="Tahoma" w:cs="Tahoma"/>
          <w:sz w:val="17"/>
          <w:szCs w:val="17"/>
          <w:rtl/>
        </w:rPr>
        <w:t xml:space="preserve"> </w:t>
      </w:r>
      <w:r w:rsidRPr="00B737AC">
        <w:rPr>
          <w:rFonts w:ascii="Tahoma" w:hAnsi="Tahoma" w:cs="Tahoma" w:hint="cs"/>
          <w:sz w:val="17"/>
          <w:szCs w:val="17"/>
          <w:rtl/>
        </w:rPr>
        <w:t>משגיח</w:t>
      </w:r>
      <w:r w:rsidRPr="00B737AC">
        <w:rPr>
          <w:rFonts w:ascii="Tahoma" w:hAnsi="Tahoma" w:cs="Tahoma"/>
          <w:sz w:val="17"/>
          <w:szCs w:val="17"/>
          <w:rtl/>
        </w:rPr>
        <w:t xml:space="preserve"> </w:t>
      </w:r>
      <w:r w:rsidRPr="00B737AC">
        <w:rPr>
          <w:rFonts w:ascii="Tahoma" w:hAnsi="Tahoma" w:cs="Tahoma" w:hint="cs"/>
          <w:sz w:val="17"/>
          <w:szCs w:val="17"/>
          <w:rtl/>
        </w:rPr>
        <w:t>כשרות,</w:t>
      </w:r>
      <w:r w:rsidRPr="00B737AC">
        <w:rPr>
          <w:rFonts w:ascii="Tahoma" w:hAnsi="Tahoma" w:cs="Tahoma"/>
          <w:sz w:val="17"/>
          <w:szCs w:val="17"/>
          <w:rtl/>
        </w:rPr>
        <w:t xml:space="preserve"> </w:t>
      </w:r>
      <w:r w:rsidRPr="00B737AC">
        <w:rPr>
          <w:rFonts w:ascii="Tahoma" w:hAnsi="Tahoma" w:cs="Tahoma" w:hint="cs"/>
          <w:sz w:val="17"/>
          <w:szCs w:val="17"/>
          <w:rtl/>
        </w:rPr>
        <w:t>גיסו</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אחד</w:t>
      </w:r>
      <w:r w:rsidRPr="00B737AC">
        <w:rPr>
          <w:rFonts w:ascii="Tahoma" w:hAnsi="Tahoma" w:cs="Tahoma"/>
          <w:sz w:val="17"/>
          <w:szCs w:val="17"/>
          <w:rtl/>
        </w:rPr>
        <w:t xml:space="preserve"> </w:t>
      </w:r>
      <w:r w:rsidRPr="00B737AC">
        <w:rPr>
          <w:rFonts w:ascii="Tahoma" w:hAnsi="Tahoma" w:cs="Tahoma" w:hint="cs"/>
          <w:sz w:val="17"/>
          <w:szCs w:val="17"/>
          <w:rtl/>
        </w:rPr>
        <w:t>ממפקחי</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משמש</w:t>
      </w:r>
      <w:r w:rsidRPr="00B737AC">
        <w:rPr>
          <w:rFonts w:ascii="Tahoma" w:hAnsi="Tahoma" w:cs="Tahoma"/>
          <w:sz w:val="17"/>
          <w:szCs w:val="17"/>
          <w:rtl/>
        </w:rPr>
        <w:t xml:space="preserve"> </w:t>
      </w:r>
      <w:r w:rsidRPr="00B737AC">
        <w:rPr>
          <w:rFonts w:ascii="Tahoma" w:hAnsi="Tahoma" w:cs="Tahoma" w:hint="cs"/>
          <w:sz w:val="17"/>
          <w:szCs w:val="17"/>
          <w:rtl/>
        </w:rPr>
        <w:t>משגיח</w:t>
      </w:r>
      <w:r w:rsidRPr="00B737AC">
        <w:rPr>
          <w:rFonts w:ascii="Tahoma" w:hAnsi="Tahoma" w:cs="Tahoma"/>
          <w:sz w:val="17"/>
          <w:szCs w:val="17"/>
          <w:rtl/>
        </w:rPr>
        <w:t xml:space="preserve"> </w:t>
      </w:r>
      <w:r w:rsidRPr="00B737AC">
        <w:rPr>
          <w:rFonts w:ascii="Tahoma" w:hAnsi="Tahoma" w:cs="Tahoma" w:hint="cs"/>
          <w:sz w:val="17"/>
          <w:szCs w:val="17"/>
          <w:rtl/>
        </w:rPr>
        <w:t>כשרות</w:t>
      </w:r>
      <w:r w:rsidRPr="00B737AC">
        <w:rPr>
          <w:rFonts w:ascii="Tahoma" w:hAnsi="Tahoma" w:cs="Tahoma"/>
          <w:sz w:val="17"/>
          <w:szCs w:val="17"/>
          <w:rtl/>
        </w:rPr>
        <w:t xml:space="preserve"> </w:t>
      </w:r>
      <w:r w:rsidRPr="00B737AC">
        <w:rPr>
          <w:rFonts w:ascii="Tahoma" w:hAnsi="Tahoma" w:cs="Tahoma" w:hint="cs"/>
          <w:sz w:val="17"/>
          <w:szCs w:val="17"/>
          <w:rtl/>
        </w:rPr>
        <w:t>ולמפקח</w:t>
      </w:r>
      <w:r w:rsidRPr="00B737AC">
        <w:rPr>
          <w:rFonts w:ascii="Tahoma" w:hAnsi="Tahoma" w:cs="Tahoma"/>
          <w:sz w:val="17"/>
          <w:szCs w:val="17"/>
          <w:rtl/>
        </w:rPr>
        <w:t xml:space="preserve"> </w:t>
      </w:r>
      <w:r w:rsidRPr="00B737AC">
        <w:rPr>
          <w:rFonts w:ascii="Tahoma" w:hAnsi="Tahoma" w:cs="Tahoma" w:hint="cs"/>
          <w:sz w:val="17"/>
          <w:szCs w:val="17"/>
          <w:rtl/>
        </w:rPr>
        <w:t>כשרות</w:t>
      </w:r>
      <w:r w:rsidRPr="00B737AC">
        <w:rPr>
          <w:rFonts w:ascii="Tahoma" w:hAnsi="Tahoma" w:cs="Tahoma"/>
          <w:sz w:val="17"/>
          <w:szCs w:val="17"/>
          <w:rtl/>
        </w:rPr>
        <w:t xml:space="preserve"> </w:t>
      </w:r>
      <w:r w:rsidRPr="00B737AC">
        <w:rPr>
          <w:rFonts w:ascii="Tahoma" w:hAnsi="Tahoma" w:cs="Tahoma" w:hint="cs"/>
          <w:sz w:val="17"/>
          <w:szCs w:val="17"/>
          <w:rtl/>
        </w:rPr>
        <w:t>יש</w:t>
      </w:r>
      <w:r w:rsidRPr="00B737AC">
        <w:rPr>
          <w:rFonts w:ascii="Tahoma" w:hAnsi="Tahoma" w:cs="Tahoma"/>
          <w:sz w:val="17"/>
          <w:szCs w:val="17"/>
          <w:rtl/>
        </w:rPr>
        <w:t xml:space="preserve"> </w:t>
      </w:r>
      <w:r w:rsidRPr="00B737AC">
        <w:rPr>
          <w:rFonts w:ascii="Tahoma" w:hAnsi="Tahoma" w:cs="Tahoma" w:hint="cs"/>
          <w:sz w:val="17"/>
          <w:szCs w:val="17"/>
          <w:rtl/>
        </w:rPr>
        <w:t>אח</w:t>
      </w:r>
      <w:r w:rsidRPr="00B737AC">
        <w:rPr>
          <w:rFonts w:ascii="Tahoma" w:hAnsi="Tahoma" w:cs="Tahoma"/>
          <w:sz w:val="17"/>
          <w:szCs w:val="17"/>
          <w:rtl/>
        </w:rPr>
        <w:t xml:space="preserve">, </w:t>
      </w:r>
      <w:r w:rsidRPr="00B737AC">
        <w:rPr>
          <w:rFonts w:ascii="Tahoma" w:hAnsi="Tahoma" w:cs="Tahoma" w:hint="cs"/>
          <w:sz w:val="17"/>
          <w:szCs w:val="17"/>
          <w:rtl/>
        </w:rPr>
        <w:t>חתן</w:t>
      </w:r>
      <w:r w:rsidRPr="00B737AC">
        <w:rPr>
          <w:rFonts w:ascii="Tahoma" w:hAnsi="Tahoma" w:cs="Tahoma"/>
          <w:sz w:val="17"/>
          <w:szCs w:val="17"/>
          <w:rtl/>
        </w:rPr>
        <w:t xml:space="preserve"> </w:t>
      </w:r>
      <w:r w:rsidRPr="00B737AC">
        <w:rPr>
          <w:rFonts w:ascii="Tahoma" w:hAnsi="Tahoma" w:cs="Tahoma" w:hint="cs"/>
          <w:sz w:val="17"/>
          <w:szCs w:val="17"/>
          <w:rtl/>
        </w:rPr>
        <w:t>וגיס</w:t>
      </w:r>
      <w:r w:rsidRPr="00B737AC">
        <w:rPr>
          <w:rFonts w:ascii="Tahoma" w:hAnsi="Tahoma" w:cs="Tahoma"/>
          <w:sz w:val="17"/>
          <w:szCs w:val="17"/>
          <w:rtl/>
        </w:rPr>
        <w:t xml:space="preserve"> </w:t>
      </w:r>
      <w:r w:rsidRPr="00B737AC">
        <w:rPr>
          <w:rFonts w:ascii="Tahoma" w:hAnsi="Tahoma" w:cs="Tahoma" w:hint="cs"/>
          <w:sz w:val="17"/>
          <w:szCs w:val="17"/>
          <w:rtl/>
        </w:rPr>
        <w:t>שהם</w:t>
      </w:r>
      <w:r w:rsidRPr="00B737AC">
        <w:rPr>
          <w:rFonts w:ascii="Tahoma" w:hAnsi="Tahoma" w:cs="Tahoma"/>
          <w:sz w:val="17"/>
          <w:szCs w:val="17"/>
          <w:rtl/>
        </w:rPr>
        <w:t xml:space="preserve"> </w:t>
      </w:r>
      <w:r w:rsidRPr="00B737AC">
        <w:rPr>
          <w:rFonts w:ascii="Tahoma" w:hAnsi="Tahoma" w:cs="Tahoma" w:hint="cs"/>
          <w:sz w:val="17"/>
          <w:szCs w:val="17"/>
          <w:rtl/>
        </w:rPr>
        <w:t>משגיחי</w:t>
      </w:r>
      <w:r w:rsidRPr="00B737AC">
        <w:rPr>
          <w:rFonts w:ascii="Tahoma" w:hAnsi="Tahoma" w:cs="Tahoma"/>
          <w:sz w:val="17"/>
          <w:szCs w:val="17"/>
          <w:rtl/>
        </w:rPr>
        <w:t xml:space="preserve"> </w:t>
      </w:r>
      <w:r w:rsidRPr="00B737AC">
        <w:rPr>
          <w:rFonts w:ascii="Tahoma" w:hAnsi="Tahoma" w:cs="Tahoma" w:hint="cs"/>
          <w:sz w:val="17"/>
          <w:szCs w:val="17"/>
          <w:rtl/>
        </w:rPr>
        <w:t>כשרות. במועצה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 xml:space="preserve"> </w:t>
      </w:r>
      <w:r w:rsidRPr="00B737AC">
        <w:rPr>
          <w:rFonts w:ascii="Tahoma" w:hAnsi="Tahoma" w:cs="Tahoma" w:hint="cs"/>
          <w:sz w:val="17"/>
          <w:szCs w:val="17"/>
          <w:rtl/>
        </w:rPr>
        <w:t xml:space="preserve">ירושלים </w:t>
      </w:r>
      <w:r w:rsidRPr="00B737AC">
        <w:rPr>
          <w:rFonts w:ascii="Tahoma" w:hAnsi="Tahoma" w:cs="Tahoma"/>
          <w:sz w:val="17"/>
          <w:szCs w:val="17"/>
          <w:rtl/>
        </w:rPr>
        <w:t>אחד ממשגיחי הכשרות הוא חתנו של מנהל מחלקה באגף הכשרות ו</w:t>
      </w:r>
      <w:r w:rsidRPr="00B737AC">
        <w:rPr>
          <w:rFonts w:ascii="Tahoma" w:hAnsi="Tahoma" w:cs="Tahoma" w:hint="cs"/>
          <w:sz w:val="17"/>
          <w:szCs w:val="17"/>
          <w:rtl/>
        </w:rPr>
        <w:t>לבעל</w:t>
      </w:r>
      <w:r w:rsidRPr="00B737AC">
        <w:rPr>
          <w:rFonts w:ascii="Tahoma" w:hAnsi="Tahoma" w:cs="Tahoma"/>
          <w:sz w:val="17"/>
          <w:szCs w:val="17"/>
          <w:rtl/>
        </w:rPr>
        <w:t xml:space="preserve"> </w:t>
      </w:r>
      <w:r w:rsidRPr="00B737AC">
        <w:rPr>
          <w:rFonts w:ascii="Tahoma" w:hAnsi="Tahoma" w:cs="Tahoma" w:hint="cs"/>
          <w:sz w:val="17"/>
          <w:szCs w:val="17"/>
          <w:rtl/>
        </w:rPr>
        <w:t>תפקיד</w:t>
      </w:r>
      <w:r w:rsidRPr="00B737AC">
        <w:rPr>
          <w:rFonts w:ascii="Tahoma" w:hAnsi="Tahoma" w:cs="Tahoma"/>
          <w:sz w:val="17"/>
          <w:szCs w:val="17"/>
          <w:rtl/>
        </w:rPr>
        <w:t xml:space="preserve"> </w:t>
      </w:r>
      <w:r w:rsidRPr="00B737AC">
        <w:rPr>
          <w:rFonts w:ascii="Tahoma" w:hAnsi="Tahoma" w:cs="Tahoma" w:hint="cs"/>
          <w:sz w:val="17"/>
          <w:szCs w:val="17"/>
          <w:rtl/>
        </w:rPr>
        <w:t>בכיר</w:t>
      </w:r>
      <w:r w:rsidRPr="00B737AC">
        <w:rPr>
          <w:rFonts w:ascii="Tahoma" w:hAnsi="Tahoma" w:cs="Tahoma"/>
          <w:sz w:val="17"/>
          <w:szCs w:val="17"/>
          <w:rtl/>
        </w:rPr>
        <w:t xml:space="preserve"> </w:t>
      </w:r>
      <w:r w:rsidR="00C9215E">
        <w:rPr>
          <w:rFonts w:ascii="Tahoma" w:hAnsi="Tahoma" w:cs="Tahoma" w:hint="cs"/>
          <w:sz w:val="17"/>
          <w:szCs w:val="17"/>
          <w:rtl/>
        </w:rPr>
        <w:t>ה</w:t>
      </w:r>
      <w:r w:rsidRPr="00B737AC">
        <w:rPr>
          <w:rFonts w:ascii="Tahoma" w:hAnsi="Tahoma" w:cs="Tahoma"/>
          <w:sz w:val="17"/>
          <w:szCs w:val="17"/>
          <w:rtl/>
        </w:rPr>
        <w:t xml:space="preserve">' </w:t>
      </w:r>
      <w:r w:rsidRPr="00B737AC">
        <w:rPr>
          <w:rFonts w:ascii="Tahoma" w:hAnsi="Tahoma" w:cs="Tahoma" w:hint="cs"/>
          <w:sz w:val="17"/>
          <w:szCs w:val="17"/>
          <w:rtl/>
        </w:rPr>
        <w:t>בתחום</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יש שלושה אחים, גיס וחם שהם משגיחי כשרות.</w:t>
      </w:r>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חלק מהמועצות הדתיות שהעבירו נתונים למשרד מבקר המדינה טענו </w:t>
      </w:r>
      <w:r w:rsidRPr="00B737AC">
        <w:rPr>
          <w:rFonts w:ascii="Tahoma" w:hAnsi="Tahoma" w:cs="Tahoma"/>
          <w:b/>
          <w:sz w:val="17"/>
          <w:szCs w:val="17"/>
          <w:rtl/>
        </w:rPr>
        <w:t>בתשוב</w:t>
      </w:r>
      <w:r w:rsidRPr="00B737AC">
        <w:rPr>
          <w:rFonts w:ascii="Tahoma" w:hAnsi="Tahoma" w:cs="Tahoma" w:hint="cs"/>
          <w:b/>
          <w:sz w:val="17"/>
          <w:szCs w:val="17"/>
          <w:rtl/>
        </w:rPr>
        <w:t>ו</w:t>
      </w:r>
      <w:r w:rsidRPr="00B737AC">
        <w:rPr>
          <w:rFonts w:ascii="Tahoma" w:hAnsi="Tahoma" w:cs="Tahoma"/>
          <w:b/>
          <w:sz w:val="17"/>
          <w:szCs w:val="17"/>
          <w:rtl/>
        </w:rPr>
        <w:t>ת</w:t>
      </w:r>
      <w:r w:rsidRPr="00B737AC">
        <w:rPr>
          <w:rFonts w:ascii="Tahoma" w:hAnsi="Tahoma" w:cs="Tahoma" w:hint="cs"/>
          <w:b/>
          <w:sz w:val="17"/>
          <w:szCs w:val="17"/>
          <w:rtl/>
        </w:rPr>
        <w:t xml:space="preserve">יהן </w:t>
      </w:r>
      <w:r w:rsidRPr="00B737AC">
        <w:rPr>
          <w:rFonts w:ascii="Tahoma" w:hAnsi="Tahoma" w:cs="Tahoma"/>
          <w:b/>
          <w:sz w:val="17"/>
          <w:szCs w:val="17"/>
          <w:rtl/>
        </w:rPr>
        <w:t xml:space="preserve">כי נוהל </w:t>
      </w:r>
      <w:r w:rsidRPr="00B737AC">
        <w:rPr>
          <w:rFonts w:ascii="Tahoma" w:hAnsi="Tahoma" w:cs="Tahoma" w:hint="cs"/>
          <w:b/>
          <w:sz w:val="17"/>
          <w:szCs w:val="17"/>
          <w:rtl/>
        </w:rPr>
        <w:t>ה</w:t>
      </w:r>
      <w:r w:rsidRPr="00B737AC">
        <w:rPr>
          <w:rFonts w:ascii="Tahoma" w:hAnsi="Tahoma" w:cs="Tahoma"/>
          <w:b/>
          <w:sz w:val="17"/>
          <w:szCs w:val="17"/>
          <w:rtl/>
        </w:rPr>
        <w:t xml:space="preserve">כשרות אינו חוקתי </w:t>
      </w:r>
      <w:r w:rsidRPr="00B737AC">
        <w:rPr>
          <w:rFonts w:ascii="Tahoma" w:hAnsi="Tahoma" w:cs="Tahoma" w:hint="cs"/>
          <w:b/>
          <w:sz w:val="17"/>
          <w:szCs w:val="17"/>
          <w:rtl/>
        </w:rPr>
        <w:t>מפני ש</w:t>
      </w:r>
      <w:r w:rsidRPr="00B737AC">
        <w:rPr>
          <w:rFonts w:ascii="Tahoma" w:hAnsi="Tahoma" w:cs="Tahoma"/>
          <w:b/>
          <w:sz w:val="17"/>
          <w:szCs w:val="17"/>
          <w:rtl/>
        </w:rPr>
        <w:t>הוא פוגע בחופש העיסוק של המשגיחים</w:t>
      </w:r>
      <w:r w:rsidRPr="00B737AC">
        <w:rPr>
          <w:rFonts w:ascii="Tahoma" w:hAnsi="Tahoma" w:cs="Tahoma" w:hint="cs"/>
          <w:b/>
          <w:sz w:val="17"/>
          <w:szCs w:val="17"/>
          <w:rtl/>
        </w:rPr>
        <w:t>, וזאת באמצעות איסור העסקתם בשל קרבה משפחתית לבעלי תפקידים מסוימים במועצה הדתית.</w:t>
      </w:r>
      <w:r w:rsidRPr="00B737AC">
        <w:rPr>
          <w:rFonts w:ascii="Tahoma" w:hAnsi="Tahoma" w:cs="Tahoma"/>
          <w:b/>
          <w:sz w:val="17"/>
          <w:szCs w:val="17"/>
          <w:rtl/>
        </w:rPr>
        <w:t xml:space="preserve"> חוק יסוד</w:t>
      </w:r>
      <w:r w:rsidRPr="00B737AC">
        <w:rPr>
          <w:rFonts w:ascii="Tahoma" w:hAnsi="Tahoma" w:cs="Tahoma" w:hint="cs"/>
          <w:b/>
          <w:sz w:val="17"/>
          <w:szCs w:val="17"/>
          <w:rtl/>
        </w:rPr>
        <w:t>:</w:t>
      </w:r>
      <w:r w:rsidRPr="00B737AC">
        <w:rPr>
          <w:rFonts w:ascii="Tahoma" w:hAnsi="Tahoma" w:cs="Tahoma"/>
          <w:b/>
          <w:sz w:val="17"/>
          <w:szCs w:val="17"/>
          <w:rtl/>
        </w:rPr>
        <w:t xml:space="preserve"> חופש העיסוק קובע נורמה חקיקתית האומרת ב</w:t>
      </w:r>
      <w:r w:rsidRPr="00B737AC">
        <w:rPr>
          <w:rFonts w:ascii="Tahoma" w:hAnsi="Tahoma" w:cs="Tahoma" w:hint="cs"/>
          <w:b/>
          <w:sz w:val="17"/>
          <w:szCs w:val="17"/>
          <w:rtl/>
        </w:rPr>
        <w:t>אופן</w:t>
      </w:r>
      <w:r w:rsidRPr="00B737AC">
        <w:rPr>
          <w:rFonts w:ascii="Tahoma" w:hAnsi="Tahoma" w:cs="Tahoma"/>
          <w:b/>
          <w:sz w:val="17"/>
          <w:szCs w:val="17"/>
          <w:rtl/>
        </w:rPr>
        <w:t xml:space="preserve"> ברור שלכל אדם יש</w:t>
      </w:r>
      <w:r w:rsidRPr="00B737AC">
        <w:rPr>
          <w:rFonts w:ascii="Tahoma" w:hAnsi="Tahoma" w:cs="Tahoma" w:hint="cs"/>
          <w:b/>
          <w:sz w:val="17"/>
          <w:szCs w:val="17"/>
          <w:rtl/>
        </w:rPr>
        <w:t>נה</w:t>
      </w:r>
      <w:r w:rsidRPr="00B737AC">
        <w:rPr>
          <w:rFonts w:ascii="Tahoma" w:hAnsi="Tahoma" w:cs="Tahoma"/>
          <w:b/>
          <w:sz w:val="17"/>
          <w:szCs w:val="17"/>
          <w:rtl/>
        </w:rPr>
        <w:t xml:space="preserve"> זכות יסוד לעסוק במקצוע, במשלח יד או בעסק על פי בחירתו. אי</w:t>
      </w:r>
      <w:r w:rsidRPr="00B737AC">
        <w:rPr>
          <w:rFonts w:ascii="Tahoma" w:hAnsi="Tahoma" w:cs="Tahoma" w:hint="cs"/>
          <w:b/>
          <w:sz w:val="17"/>
          <w:szCs w:val="17"/>
          <w:rtl/>
        </w:rPr>
        <w:t>-</w:t>
      </w:r>
      <w:r w:rsidRPr="00B737AC">
        <w:rPr>
          <w:rFonts w:ascii="Tahoma" w:hAnsi="Tahoma" w:cs="Tahoma"/>
          <w:b/>
          <w:sz w:val="17"/>
          <w:szCs w:val="17"/>
          <w:rtl/>
        </w:rPr>
        <w:t>אפשר להגביל זכות יסוד זו אלא בחוק, ורק לתכלית ראויה, או מטעמים של טובת הכלל</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בכל מקרה מגבלות חייבות להיות נעוצות בגופו של חוק כלשהו ולא בחקיקת משנה. </w:t>
      </w:r>
      <w:r w:rsidRPr="00B737AC">
        <w:rPr>
          <w:rFonts w:ascii="Tahoma" w:hAnsi="Tahoma" w:cs="Tahoma" w:hint="cs"/>
          <w:b/>
          <w:sz w:val="17"/>
          <w:szCs w:val="17"/>
          <w:rtl/>
        </w:rPr>
        <w:t xml:space="preserve">עוד טענו חלק מהמועצות הדתיות כי ההגבלה על העסקת משגיחים בגלל קרבה משפחתית לבעלי תפקידים מסוימים במועצה הדתית חלה רק על משגיחים שהם עובדי המועצה הדתית, ואילו רוב המשגיחים מקבלים שכר מבתי העסק </w:t>
      </w:r>
      <w:r w:rsidRPr="00B737AC">
        <w:rPr>
          <w:rFonts w:ascii="Tahoma" w:hAnsi="Tahoma" w:cs="Tahoma" w:hint="cs"/>
          <w:b/>
          <w:sz w:val="17"/>
          <w:szCs w:val="17"/>
          <w:rtl/>
        </w:rPr>
        <w:t>המושגחים</w:t>
      </w:r>
      <w:r w:rsidRPr="00B737AC">
        <w:rPr>
          <w:rFonts w:ascii="Tahoma" w:hAnsi="Tahoma" w:cs="Tahoma" w:hint="cs"/>
          <w:b/>
          <w:sz w:val="17"/>
          <w:szCs w:val="17"/>
          <w:rtl/>
        </w:rPr>
        <w:t>, דהיינו אין יחסי עובד-מעביד בינם לבין המועצה הדתית.</w:t>
      </w:r>
    </w:p>
    <w:p w:rsidR="006A0E07" w:rsidRPr="00B737AC" w:rsidP="00494C0D">
      <w:pPr>
        <w:pStyle w:val="RESHET"/>
        <w:rPr>
          <w:rtl/>
        </w:rPr>
      </w:pPr>
      <w:r w:rsidRPr="00B737AC">
        <w:rPr>
          <w:rFonts w:hint="cs"/>
          <w:rtl/>
        </w:rPr>
        <w:t xml:space="preserve">משרד מבקר המדינה מעיר לעניין זה כי בנוגע לקשר בין הנוהל ובין סוג ההעסקה של המשגיחים הבהיר היועץ המשפטי של המשרד לשירותי דת, בתשובתו מינואר 2017 למשרד מבקר המדינה, כי ההגבלות על העסקת משגיחים בגלל קרבה משפחתית לבעלי התפקידים המוגדרים במועצה הדתית חלות על כל המשגיחים בכל אופני ההעסקה - עובדי מועצה, עובדי בתי העסק </w:t>
      </w:r>
      <w:r w:rsidRPr="00B737AC">
        <w:rPr>
          <w:rFonts w:hint="cs"/>
          <w:rtl/>
        </w:rPr>
        <w:t>המושגחים</w:t>
      </w:r>
      <w:r w:rsidRPr="00B737AC">
        <w:rPr>
          <w:rFonts w:hint="cs"/>
          <w:rtl/>
        </w:rPr>
        <w:t xml:space="preserve"> או עובדי חברה חיצונית.</w: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להלן יוצגו דוגמאות נוספות בפירוט:</w:t>
      </w:r>
    </w:p>
    <w:p w:rsidR="006A0E07" w:rsidRPr="00B737AC" w:rsidP="00F32A70">
      <w:pPr>
        <w:pStyle w:val="RESHET"/>
        <w:rPr>
          <w:rtl/>
        </w:rPr>
      </w:pPr>
      <w:bookmarkStart w:id="100" w:name="_Toc473096508"/>
      <w:r w:rsidRPr="00B737AC">
        <w:rPr>
          <w:rStyle w:val="Heading7Char"/>
          <w:rFonts w:ascii="Tahoma" w:hAnsi="Tahoma" w:cs="Tahoma" w:hint="eastAsia"/>
          <w:sz w:val="17"/>
          <w:szCs w:val="17"/>
          <w:rtl/>
        </w:rPr>
        <w:t>העסקת</w:t>
      </w:r>
      <w:r w:rsidRPr="00B737AC">
        <w:rPr>
          <w:rStyle w:val="Heading7Char"/>
          <w:rFonts w:ascii="Tahoma" w:hAnsi="Tahoma" w:cs="Tahoma"/>
          <w:sz w:val="17"/>
          <w:szCs w:val="17"/>
          <w:rtl/>
        </w:rPr>
        <w:t xml:space="preserve"> בנו </w:t>
      </w:r>
      <w:r w:rsidRPr="00B737AC">
        <w:rPr>
          <w:rStyle w:val="Heading7Char"/>
          <w:rFonts w:ascii="Tahoma" w:hAnsi="Tahoma" w:cs="Tahoma" w:hint="eastAsia"/>
          <w:sz w:val="17"/>
          <w:szCs w:val="17"/>
          <w:rtl/>
        </w:rPr>
        <w:t>של</w:t>
      </w:r>
      <w:r w:rsidRPr="00B737AC">
        <w:rPr>
          <w:rStyle w:val="Heading7Char"/>
          <w:rFonts w:ascii="Tahoma" w:hAnsi="Tahoma" w:cs="Tahoma"/>
          <w:sz w:val="17"/>
          <w:szCs w:val="17"/>
          <w:rtl/>
        </w:rPr>
        <w:t xml:space="preserve"> הרב הראשי האשכנזי של </w:t>
      </w:r>
      <w:r w:rsidRPr="00B737AC">
        <w:rPr>
          <w:rStyle w:val="Heading7Char"/>
          <w:rFonts w:ascii="Tahoma" w:hAnsi="Tahoma" w:cs="Tahoma" w:hint="eastAsia"/>
          <w:sz w:val="17"/>
          <w:szCs w:val="17"/>
          <w:rtl/>
        </w:rPr>
        <w:t>אבן</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יהודה</w:t>
      </w:r>
      <w:bookmarkEnd w:id="100"/>
      <w:r w:rsidRPr="00B737AC">
        <w:rPr>
          <w:rStyle w:val="Heading7Char"/>
          <w:rFonts w:ascii="Tahoma" w:hAnsi="Tahoma" w:cs="Tahoma"/>
          <w:sz w:val="17"/>
          <w:szCs w:val="17"/>
          <w:rtl/>
        </w:rPr>
        <w:t>:</w:t>
      </w:r>
      <w:r w:rsidRPr="00B737AC">
        <w:rPr>
          <w:rFonts w:hint="cs"/>
          <w:rtl/>
        </w:rPr>
        <w:t xml:space="preserve"> נמצא</w:t>
      </w:r>
      <w:r w:rsidRPr="00B737AC">
        <w:rPr>
          <w:rtl/>
        </w:rPr>
        <w:t xml:space="preserve"> כי </w:t>
      </w:r>
      <w:r w:rsidRPr="00B737AC">
        <w:rPr>
          <w:rFonts w:hint="cs"/>
          <w:rtl/>
        </w:rPr>
        <w:t>מר</w:t>
      </w:r>
      <w:r w:rsidRPr="00B737AC">
        <w:rPr>
          <w:rtl/>
        </w:rPr>
        <w:t xml:space="preserve"> א</w:t>
      </w:r>
      <w:r w:rsidRPr="00B737AC">
        <w:rPr>
          <w:rFonts w:hint="cs"/>
          <w:rtl/>
        </w:rPr>
        <w:t>ו</w:t>
      </w:r>
      <w:r w:rsidRPr="00B737AC">
        <w:rPr>
          <w:rtl/>
        </w:rPr>
        <w:t xml:space="preserve">ריאל </w:t>
      </w:r>
      <w:r w:rsidRPr="00B737AC">
        <w:rPr>
          <w:rFonts w:hint="cs"/>
          <w:rtl/>
        </w:rPr>
        <w:t>רוזנצויג</w:t>
      </w:r>
      <w:r w:rsidRPr="00B737AC">
        <w:rPr>
          <w:rtl/>
        </w:rPr>
        <w:t xml:space="preserve"> </w:t>
      </w:r>
      <w:r w:rsidRPr="00B737AC">
        <w:rPr>
          <w:rFonts w:hint="cs"/>
          <w:rtl/>
        </w:rPr>
        <w:t>בנו</w:t>
      </w:r>
      <w:r w:rsidRPr="00B737AC">
        <w:rPr>
          <w:rtl/>
        </w:rPr>
        <w:t xml:space="preserve"> </w:t>
      </w:r>
      <w:r w:rsidRPr="00B737AC">
        <w:rPr>
          <w:rFonts w:hint="cs"/>
          <w:rtl/>
        </w:rPr>
        <w:t>של</w:t>
      </w:r>
      <w:r w:rsidRPr="00B737AC">
        <w:rPr>
          <w:rtl/>
        </w:rPr>
        <w:t xml:space="preserve"> </w:t>
      </w:r>
      <w:r w:rsidRPr="00B737AC">
        <w:rPr>
          <w:rFonts w:hint="cs"/>
          <w:rtl/>
        </w:rPr>
        <w:t>הרב</w:t>
      </w:r>
      <w:r w:rsidRPr="00B737AC">
        <w:rPr>
          <w:rtl/>
        </w:rPr>
        <w:t xml:space="preserve"> </w:t>
      </w:r>
      <w:r w:rsidRPr="00B737AC">
        <w:rPr>
          <w:rFonts w:hint="cs"/>
          <w:rtl/>
        </w:rPr>
        <w:t>הראשי</w:t>
      </w:r>
      <w:r w:rsidRPr="00B737AC">
        <w:rPr>
          <w:rtl/>
        </w:rPr>
        <w:t xml:space="preserve"> האשכנזי של </w:t>
      </w:r>
      <w:r w:rsidRPr="00B737AC">
        <w:rPr>
          <w:rFonts w:hint="cs"/>
          <w:rtl/>
        </w:rPr>
        <w:t>היישוב</w:t>
      </w:r>
      <w:r w:rsidRPr="00B737AC">
        <w:rPr>
          <w:rtl/>
        </w:rPr>
        <w:t xml:space="preserve"> </w:t>
      </w:r>
      <w:r w:rsidR="00F32A70">
        <w:rPr>
          <w:rFonts w:hint="cs"/>
          <w:rtl/>
        </w:rPr>
        <w:t>-</w:t>
      </w:r>
      <w:r w:rsidR="00C9215E">
        <w:rPr>
          <w:rFonts w:hint="cs"/>
          <w:rtl/>
        </w:rPr>
        <w:t xml:space="preserve"> הרב יעקב </w:t>
      </w:r>
      <w:r w:rsidR="00C9215E">
        <w:rPr>
          <w:rFonts w:hint="cs"/>
          <w:rtl/>
        </w:rPr>
        <w:t>רוזנצויג</w:t>
      </w:r>
      <w:r w:rsidR="00C9215E">
        <w:rPr>
          <w:rFonts w:hint="cs"/>
          <w:rtl/>
        </w:rPr>
        <w:t xml:space="preserve"> </w:t>
      </w:r>
      <w:r w:rsidR="00F32A70">
        <w:rPr>
          <w:rFonts w:hint="cs"/>
          <w:rtl/>
        </w:rPr>
        <w:t xml:space="preserve">- </w:t>
      </w:r>
      <w:r w:rsidRPr="00B737AC">
        <w:rPr>
          <w:rFonts w:hint="cs"/>
          <w:rtl/>
        </w:rPr>
        <w:t>מועסק</w:t>
      </w:r>
      <w:r w:rsidRPr="00B737AC">
        <w:rPr>
          <w:rtl/>
        </w:rPr>
        <w:t xml:space="preserve"> </w:t>
      </w:r>
      <w:r w:rsidRPr="00B737AC">
        <w:rPr>
          <w:rFonts w:hint="cs"/>
          <w:rtl/>
        </w:rPr>
        <w:t>במועצה</w:t>
      </w:r>
      <w:r w:rsidRPr="00B737AC">
        <w:rPr>
          <w:rtl/>
        </w:rPr>
        <w:t xml:space="preserve"> </w:t>
      </w:r>
      <w:r w:rsidRPr="00B737AC">
        <w:rPr>
          <w:rFonts w:hint="cs"/>
          <w:rtl/>
        </w:rPr>
        <w:t>הדתית</w:t>
      </w:r>
      <w:r w:rsidRPr="00B737AC">
        <w:rPr>
          <w:rtl/>
        </w:rPr>
        <w:t xml:space="preserve"> </w:t>
      </w:r>
      <w:r w:rsidRPr="00B737AC">
        <w:rPr>
          <w:rFonts w:hint="cs"/>
          <w:rtl/>
        </w:rPr>
        <w:t>משנת</w:t>
      </w:r>
      <w:r w:rsidRPr="00B737AC">
        <w:rPr>
          <w:rtl/>
        </w:rPr>
        <w:t xml:space="preserve"> 1997 </w:t>
      </w:r>
      <w:r w:rsidRPr="00B737AC">
        <w:rPr>
          <w:rFonts w:hint="cs"/>
          <w:rtl/>
        </w:rPr>
        <w:t>כמפקח</w:t>
      </w:r>
      <w:r w:rsidRPr="00B737AC">
        <w:rPr>
          <w:rtl/>
        </w:rPr>
        <w:t xml:space="preserve"> </w:t>
      </w:r>
      <w:r w:rsidRPr="00B737AC">
        <w:rPr>
          <w:rFonts w:hint="cs"/>
          <w:rtl/>
        </w:rPr>
        <w:t>וכמשגיח, ללא היתר</w:t>
      </w:r>
      <w:r w:rsidRPr="00B737AC">
        <w:rPr>
          <w:rtl/>
        </w:rPr>
        <w:t>.</w: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בתשובתה למשרד מבקר המדינה מינואר 2017 ציינה המועצה הדתית אבן יהודה כי מר </w:t>
      </w:r>
      <w:r w:rsidRPr="00B737AC">
        <w:rPr>
          <w:rFonts w:ascii="Tahoma" w:hAnsi="Tahoma" w:cs="Tahoma"/>
          <w:b/>
          <w:sz w:val="17"/>
          <w:szCs w:val="17"/>
          <w:rtl/>
        </w:rPr>
        <w:t xml:space="preserve">אוריאל </w:t>
      </w:r>
      <w:r w:rsidRPr="00B737AC">
        <w:rPr>
          <w:rFonts w:ascii="Tahoma" w:hAnsi="Tahoma" w:cs="Tahoma"/>
          <w:b/>
          <w:sz w:val="17"/>
          <w:szCs w:val="17"/>
          <w:rtl/>
        </w:rPr>
        <w:t>רוזנצויג</w:t>
      </w:r>
      <w:r w:rsidRPr="00B737AC">
        <w:rPr>
          <w:rFonts w:ascii="Tahoma" w:hAnsi="Tahoma" w:cs="Tahoma"/>
          <w:b/>
          <w:sz w:val="17"/>
          <w:szCs w:val="17"/>
          <w:rtl/>
        </w:rPr>
        <w:t xml:space="preserve"> החל את עבודתו במועצה בשנת 1997, כך שמבחינת המועצה המכהנת מדובר בעובדה שהונחה לפתחה</w:t>
      </w:r>
      <w:r w:rsidRPr="00B737AC">
        <w:rPr>
          <w:rFonts w:ascii="Tahoma" w:hAnsi="Tahoma" w:cs="Tahoma" w:hint="cs"/>
          <w:b/>
          <w:sz w:val="17"/>
          <w:szCs w:val="17"/>
          <w:rtl/>
        </w:rPr>
        <w:t>.</w:t>
      </w:r>
      <w:r w:rsidRPr="00B737AC">
        <w:rPr>
          <w:rFonts w:ascii="Tahoma" w:hAnsi="Tahoma" w:cs="Tahoma"/>
          <w:b/>
          <w:sz w:val="17"/>
          <w:szCs w:val="17"/>
          <w:rtl/>
        </w:rPr>
        <w:t xml:space="preserve"> אשר לניגוד העניינים, מפקח הכשרות אוריאל </w:t>
      </w:r>
      <w:r w:rsidRPr="00B737AC">
        <w:rPr>
          <w:rFonts w:ascii="Tahoma" w:hAnsi="Tahoma" w:cs="Tahoma"/>
          <w:b/>
          <w:sz w:val="17"/>
          <w:szCs w:val="17"/>
          <w:rtl/>
        </w:rPr>
        <w:t>רוזנצויג</w:t>
      </w:r>
      <w:r w:rsidRPr="00B737AC">
        <w:rPr>
          <w:rFonts w:ascii="Tahoma" w:hAnsi="Tahoma" w:cs="Tahoma"/>
          <w:b/>
          <w:sz w:val="17"/>
          <w:szCs w:val="17"/>
          <w:rtl/>
        </w:rPr>
        <w:t xml:space="preserve"> כפוף לראש המועצה וכפיפותו לרב יעקב </w:t>
      </w:r>
      <w:r w:rsidRPr="00B737AC">
        <w:rPr>
          <w:rFonts w:ascii="Tahoma" w:hAnsi="Tahoma" w:cs="Tahoma"/>
          <w:b/>
          <w:sz w:val="17"/>
          <w:szCs w:val="17"/>
          <w:rtl/>
        </w:rPr>
        <w:t>רוזנצויג</w:t>
      </w:r>
      <w:r w:rsidRPr="00B737AC">
        <w:rPr>
          <w:rFonts w:ascii="Tahoma" w:hAnsi="Tahoma" w:cs="Tahoma"/>
          <w:b/>
          <w:sz w:val="17"/>
          <w:szCs w:val="17"/>
          <w:rtl/>
        </w:rPr>
        <w:t xml:space="preserve"> </w:t>
      </w:r>
      <w:r w:rsidRPr="00B737AC">
        <w:rPr>
          <w:rFonts w:ascii="Tahoma" w:hAnsi="Tahoma" w:cs="Tahoma" w:hint="cs"/>
          <w:b/>
          <w:sz w:val="17"/>
          <w:szCs w:val="17"/>
          <w:rtl/>
        </w:rPr>
        <w:t>היא</w:t>
      </w:r>
      <w:r w:rsidRPr="00B737AC">
        <w:rPr>
          <w:rFonts w:ascii="Tahoma" w:hAnsi="Tahoma" w:cs="Tahoma"/>
          <w:b/>
          <w:sz w:val="17"/>
          <w:szCs w:val="17"/>
          <w:rtl/>
        </w:rPr>
        <w:t xml:space="preserve"> בתחום ההלכתי בלבד</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 xml:space="preserve">עוד ציינה כי </w:t>
      </w:r>
      <w:r w:rsidRPr="00B737AC">
        <w:rPr>
          <w:rFonts w:ascii="Tahoma" w:hAnsi="Tahoma" w:cs="Tahoma"/>
          <w:b/>
          <w:sz w:val="17"/>
          <w:szCs w:val="17"/>
          <w:rtl/>
        </w:rPr>
        <w:t>הנושא נדון גם במסגרת פנימית וגם מול המשרד לשירותי דת, ובנסיבות העניין נראה כי בה</w:t>
      </w:r>
      <w:r w:rsidRPr="00B737AC">
        <w:rPr>
          <w:rFonts w:ascii="Tahoma" w:hAnsi="Tahoma" w:cs="Tahoma" w:hint="cs"/>
          <w:b/>
          <w:sz w:val="17"/>
          <w:szCs w:val="17"/>
          <w:rtl/>
        </w:rPr>
        <w:t>י</w:t>
      </w:r>
      <w:r w:rsidRPr="00B737AC">
        <w:rPr>
          <w:rFonts w:ascii="Tahoma" w:hAnsi="Tahoma" w:cs="Tahoma"/>
          <w:b/>
          <w:sz w:val="17"/>
          <w:szCs w:val="17"/>
          <w:rtl/>
        </w:rPr>
        <w:t>עדר חלופות עדיף להמשיך במתכונת הקיימת</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זאת בשל עלויות פיטורי המפקח אוריאל </w:t>
      </w:r>
      <w:r w:rsidRPr="00B737AC">
        <w:rPr>
          <w:rFonts w:ascii="Tahoma" w:hAnsi="Tahoma" w:cs="Tahoma"/>
          <w:b/>
          <w:sz w:val="17"/>
          <w:szCs w:val="17"/>
          <w:rtl/>
        </w:rPr>
        <w:t>רוזנצויג</w:t>
      </w:r>
      <w:r w:rsidRPr="00B737AC">
        <w:rPr>
          <w:rFonts w:ascii="Tahoma" w:hAnsi="Tahoma" w:cs="Tahoma"/>
          <w:b/>
          <w:sz w:val="17"/>
          <w:szCs w:val="17"/>
          <w:rtl/>
        </w:rPr>
        <w:t xml:space="preserve"> </w:t>
      </w:r>
      <w:r w:rsidRPr="00B737AC">
        <w:rPr>
          <w:rFonts w:ascii="Tahoma" w:hAnsi="Tahoma" w:cs="Tahoma" w:hint="cs"/>
          <w:b/>
          <w:sz w:val="17"/>
          <w:szCs w:val="17"/>
          <w:rtl/>
        </w:rPr>
        <w:t>ובגלל</w:t>
      </w:r>
      <w:r w:rsidRPr="00B737AC">
        <w:rPr>
          <w:rFonts w:ascii="Tahoma" w:hAnsi="Tahoma" w:cs="Tahoma"/>
          <w:b/>
          <w:sz w:val="17"/>
          <w:szCs w:val="17"/>
          <w:rtl/>
        </w:rPr>
        <w:t xml:space="preserve"> ה</w:t>
      </w:r>
      <w:r w:rsidRPr="00B737AC">
        <w:rPr>
          <w:rFonts w:ascii="Tahoma" w:hAnsi="Tahoma" w:cs="Tahoma" w:hint="cs"/>
          <w:b/>
          <w:sz w:val="17"/>
          <w:szCs w:val="17"/>
          <w:rtl/>
        </w:rPr>
        <w:t>י</w:t>
      </w:r>
      <w:r w:rsidRPr="00B737AC">
        <w:rPr>
          <w:rFonts w:ascii="Tahoma" w:hAnsi="Tahoma" w:cs="Tahoma"/>
          <w:b/>
          <w:sz w:val="17"/>
          <w:szCs w:val="17"/>
          <w:rtl/>
        </w:rPr>
        <w:t>עדר יכולת למצוא מפקח אחר</w:t>
      </w:r>
      <w:r w:rsidRPr="00B737AC">
        <w:rPr>
          <w:rFonts w:ascii="Tahoma" w:hAnsi="Tahoma" w:cs="Tahoma" w:hint="cs"/>
          <w:b/>
          <w:sz w:val="17"/>
          <w:szCs w:val="17"/>
          <w:rtl/>
        </w:rPr>
        <w:t>. המועצה הוסיפה כי</w:t>
      </w:r>
      <w:r w:rsidRPr="00B737AC">
        <w:rPr>
          <w:rFonts w:ascii="Tahoma" w:hAnsi="Tahoma" w:cs="Tahoma"/>
          <w:b/>
          <w:sz w:val="17"/>
          <w:szCs w:val="17"/>
          <w:rtl/>
        </w:rPr>
        <w:t xml:space="preserve"> בימים אל</w:t>
      </w:r>
      <w:r w:rsidRPr="00B737AC">
        <w:rPr>
          <w:rFonts w:ascii="Tahoma" w:hAnsi="Tahoma" w:cs="Tahoma" w:hint="cs"/>
          <w:b/>
          <w:sz w:val="17"/>
          <w:szCs w:val="17"/>
          <w:rtl/>
        </w:rPr>
        <w:t>ה</w:t>
      </w:r>
      <w:r w:rsidRPr="00B737AC">
        <w:rPr>
          <w:rFonts w:ascii="Tahoma" w:hAnsi="Tahoma" w:cs="Tahoma"/>
          <w:b/>
          <w:sz w:val="17"/>
          <w:szCs w:val="17"/>
          <w:rtl/>
        </w:rPr>
        <w:t xml:space="preserve"> מתקיימים מגעים </w:t>
      </w:r>
      <w:r w:rsidRPr="00B737AC">
        <w:rPr>
          <w:rFonts w:ascii="Tahoma" w:hAnsi="Tahoma" w:cs="Tahoma" w:hint="cs"/>
          <w:b/>
          <w:sz w:val="17"/>
          <w:szCs w:val="17"/>
          <w:rtl/>
        </w:rPr>
        <w:t>בנוגע ל</w:t>
      </w:r>
      <w:r w:rsidRPr="00B737AC">
        <w:rPr>
          <w:rFonts w:ascii="Tahoma" w:hAnsi="Tahoma" w:cs="Tahoma"/>
          <w:b/>
          <w:sz w:val="17"/>
          <w:szCs w:val="17"/>
          <w:rtl/>
        </w:rPr>
        <w:t xml:space="preserve">פרישתו של הרב יעקב </w:t>
      </w:r>
      <w:r w:rsidRPr="00B737AC">
        <w:rPr>
          <w:rFonts w:ascii="Tahoma" w:hAnsi="Tahoma" w:cs="Tahoma"/>
          <w:b/>
          <w:sz w:val="17"/>
          <w:szCs w:val="17"/>
          <w:rtl/>
        </w:rPr>
        <w:t>רוזנצויג</w:t>
      </w:r>
      <w:r w:rsidRPr="00B737AC">
        <w:rPr>
          <w:rFonts w:ascii="Tahoma" w:hAnsi="Tahoma" w:cs="Tahoma"/>
          <w:b/>
          <w:sz w:val="17"/>
          <w:szCs w:val="17"/>
          <w:rtl/>
        </w:rPr>
        <w:t xml:space="preserve"> לגמלאות, דבר </w:t>
      </w:r>
      <w:r w:rsidRPr="00B737AC">
        <w:rPr>
          <w:rFonts w:ascii="Tahoma" w:hAnsi="Tahoma" w:cs="Tahoma" w:hint="cs"/>
          <w:b/>
          <w:sz w:val="17"/>
          <w:szCs w:val="17"/>
          <w:rtl/>
        </w:rPr>
        <w:t>ש</w:t>
      </w:r>
      <w:r w:rsidRPr="00B737AC">
        <w:rPr>
          <w:rFonts w:ascii="Tahoma" w:hAnsi="Tahoma" w:cs="Tahoma"/>
          <w:b/>
          <w:sz w:val="17"/>
          <w:szCs w:val="17"/>
          <w:rtl/>
        </w:rPr>
        <w:t>ייתר את הביקורת בעניין זה.</w:t>
      </w:r>
    </w:p>
    <w:p w:rsidR="006A0E07" w:rsidRPr="00B737AC" w:rsidP="00C9215E">
      <w:pPr>
        <w:pStyle w:val="RESHET"/>
        <w:rPr>
          <w:rtl/>
        </w:rPr>
      </w:pPr>
      <w:r w:rsidRPr="00B737AC">
        <w:rPr>
          <w:rFonts w:hint="cs"/>
          <w:rtl/>
        </w:rPr>
        <w:t>משרד</w:t>
      </w:r>
      <w:r w:rsidRPr="00B737AC">
        <w:rPr>
          <w:rtl/>
        </w:rPr>
        <w:t xml:space="preserve"> </w:t>
      </w:r>
      <w:r w:rsidRPr="00B737AC">
        <w:rPr>
          <w:rFonts w:hint="cs"/>
          <w:rtl/>
        </w:rPr>
        <w:t>מבקר</w:t>
      </w:r>
      <w:r w:rsidRPr="00B737AC">
        <w:rPr>
          <w:rtl/>
        </w:rPr>
        <w:t xml:space="preserve"> </w:t>
      </w:r>
      <w:r w:rsidRPr="00B737AC">
        <w:rPr>
          <w:rFonts w:hint="cs"/>
          <w:rtl/>
        </w:rPr>
        <w:t>המדינה</w:t>
      </w:r>
      <w:r w:rsidRPr="00B737AC">
        <w:rPr>
          <w:rtl/>
        </w:rPr>
        <w:t xml:space="preserve"> </w:t>
      </w:r>
      <w:r w:rsidRPr="00B737AC">
        <w:rPr>
          <w:rFonts w:hint="cs"/>
          <w:rtl/>
        </w:rPr>
        <w:t>מעיר</w:t>
      </w:r>
      <w:r w:rsidRPr="00B737AC">
        <w:rPr>
          <w:rtl/>
        </w:rPr>
        <w:t xml:space="preserve"> </w:t>
      </w:r>
      <w:r w:rsidRPr="00B737AC">
        <w:rPr>
          <w:rFonts w:hint="cs"/>
          <w:rtl/>
        </w:rPr>
        <w:t>למועצה</w:t>
      </w:r>
      <w:r w:rsidRPr="00B737AC">
        <w:rPr>
          <w:rtl/>
        </w:rPr>
        <w:t xml:space="preserve"> </w:t>
      </w:r>
      <w:r w:rsidRPr="00B737AC">
        <w:rPr>
          <w:rFonts w:hint="cs"/>
          <w:rtl/>
        </w:rPr>
        <w:t>הדתית</w:t>
      </w:r>
      <w:r w:rsidRPr="00B737AC">
        <w:rPr>
          <w:rtl/>
        </w:rPr>
        <w:t xml:space="preserve"> </w:t>
      </w:r>
      <w:r w:rsidRPr="00B737AC">
        <w:rPr>
          <w:rFonts w:hint="cs"/>
          <w:rtl/>
        </w:rPr>
        <w:t>אבן</w:t>
      </w:r>
      <w:r w:rsidRPr="00B737AC">
        <w:rPr>
          <w:rtl/>
        </w:rPr>
        <w:t xml:space="preserve"> </w:t>
      </w:r>
      <w:r w:rsidRPr="00B737AC">
        <w:rPr>
          <w:rFonts w:hint="cs"/>
          <w:rtl/>
        </w:rPr>
        <w:t>יהודה</w:t>
      </w:r>
      <w:r w:rsidRPr="00B737AC">
        <w:rPr>
          <w:rtl/>
        </w:rPr>
        <w:t xml:space="preserve"> </w:t>
      </w:r>
      <w:r w:rsidRPr="00B737AC">
        <w:rPr>
          <w:rFonts w:hint="cs"/>
          <w:rtl/>
        </w:rPr>
        <w:t>כי</w:t>
      </w:r>
      <w:r w:rsidRPr="00B737AC">
        <w:rPr>
          <w:rtl/>
        </w:rPr>
        <w:t xml:space="preserve"> </w:t>
      </w:r>
      <w:r w:rsidRPr="00B737AC">
        <w:rPr>
          <w:rFonts w:hint="cs"/>
          <w:rtl/>
        </w:rPr>
        <w:t>משמעות העסקת</w:t>
      </w:r>
      <w:r w:rsidRPr="00B737AC">
        <w:rPr>
          <w:rtl/>
        </w:rPr>
        <w:t xml:space="preserve"> </w:t>
      </w:r>
      <w:r w:rsidRPr="00B737AC">
        <w:rPr>
          <w:rFonts w:hint="cs"/>
          <w:rtl/>
        </w:rPr>
        <w:t>בנו</w:t>
      </w:r>
      <w:r w:rsidRPr="00B737AC">
        <w:rPr>
          <w:rtl/>
        </w:rPr>
        <w:t xml:space="preserve"> </w:t>
      </w:r>
      <w:r w:rsidRPr="00B737AC">
        <w:rPr>
          <w:rFonts w:hint="cs"/>
          <w:rtl/>
        </w:rPr>
        <w:t>של</w:t>
      </w:r>
      <w:r w:rsidRPr="00B737AC">
        <w:rPr>
          <w:rtl/>
        </w:rPr>
        <w:t xml:space="preserve"> </w:t>
      </w:r>
      <w:r w:rsidRPr="00B737AC">
        <w:rPr>
          <w:rFonts w:hint="cs"/>
          <w:rtl/>
        </w:rPr>
        <w:t>רב</w:t>
      </w:r>
      <w:r w:rsidRPr="00B737AC">
        <w:rPr>
          <w:rtl/>
        </w:rPr>
        <w:t xml:space="preserve"> </w:t>
      </w:r>
      <w:r w:rsidRPr="00B737AC">
        <w:rPr>
          <w:rFonts w:hint="cs"/>
          <w:rtl/>
        </w:rPr>
        <w:t>היישוב</w:t>
      </w:r>
      <w:r w:rsidRPr="00B737AC">
        <w:rPr>
          <w:rtl/>
        </w:rPr>
        <w:t xml:space="preserve"> </w:t>
      </w:r>
      <w:r w:rsidRPr="00B737AC">
        <w:rPr>
          <w:rFonts w:hint="cs"/>
          <w:rtl/>
        </w:rPr>
        <w:t>כמשגיח</w:t>
      </w:r>
      <w:r w:rsidRPr="00B737AC">
        <w:rPr>
          <w:rtl/>
        </w:rPr>
        <w:t xml:space="preserve"> </w:t>
      </w:r>
      <w:r w:rsidRPr="00B737AC">
        <w:rPr>
          <w:rFonts w:hint="cs"/>
          <w:rtl/>
        </w:rPr>
        <w:t>היא לא רק שהאב</w:t>
      </w:r>
      <w:r w:rsidRPr="00B737AC">
        <w:rPr>
          <w:rtl/>
        </w:rPr>
        <w:t xml:space="preserve">, </w:t>
      </w:r>
      <w:r w:rsidRPr="00B737AC">
        <w:rPr>
          <w:rFonts w:hint="cs"/>
          <w:rtl/>
        </w:rPr>
        <w:t>בתוקף</w:t>
      </w:r>
      <w:r w:rsidRPr="00B737AC">
        <w:rPr>
          <w:rtl/>
        </w:rPr>
        <w:t xml:space="preserve"> </w:t>
      </w:r>
      <w:r w:rsidRPr="00B737AC">
        <w:rPr>
          <w:rFonts w:hint="cs"/>
          <w:rtl/>
        </w:rPr>
        <w:t>תפקידו</w:t>
      </w:r>
      <w:r w:rsidRPr="00B737AC">
        <w:rPr>
          <w:rtl/>
        </w:rPr>
        <w:t xml:space="preserve"> </w:t>
      </w:r>
      <w:r w:rsidRPr="00B737AC">
        <w:rPr>
          <w:rFonts w:hint="cs"/>
          <w:rtl/>
        </w:rPr>
        <w:t>כרב</w:t>
      </w:r>
      <w:r w:rsidRPr="00B737AC">
        <w:rPr>
          <w:rtl/>
        </w:rPr>
        <w:t xml:space="preserve"> </w:t>
      </w:r>
      <w:r w:rsidRPr="00B737AC">
        <w:rPr>
          <w:rFonts w:hint="cs"/>
          <w:rtl/>
        </w:rPr>
        <w:t>היישוב</w:t>
      </w:r>
      <w:r w:rsidRPr="00B737AC">
        <w:rPr>
          <w:rtl/>
        </w:rPr>
        <w:t xml:space="preserve">, </w:t>
      </w:r>
      <w:r w:rsidRPr="00B737AC">
        <w:rPr>
          <w:rFonts w:hint="cs"/>
          <w:rtl/>
        </w:rPr>
        <w:t>הוא</w:t>
      </w:r>
      <w:r w:rsidRPr="00B737AC">
        <w:rPr>
          <w:rtl/>
        </w:rPr>
        <w:t xml:space="preserve"> </w:t>
      </w:r>
      <w:r w:rsidRPr="00B737AC">
        <w:rPr>
          <w:rFonts w:hint="cs"/>
          <w:rtl/>
        </w:rPr>
        <w:t>מנהלו</w:t>
      </w:r>
      <w:r w:rsidRPr="00B737AC">
        <w:rPr>
          <w:rtl/>
        </w:rPr>
        <w:t xml:space="preserve"> </w:t>
      </w:r>
      <w:r w:rsidRPr="00B737AC">
        <w:rPr>
          <w:rFonts w:hint="cs"/>
          <w:rtl/>
        </w:rPr>
        <w:t>הישיר</w:t>
      </w:r>
      <w:r w:rsidRPr="00B737AC">
        <w:rPr>
          <w:rtl/>
        </w:rPr>
        <w:t xml:space="preserve"> </w:t>
      </w:r>
      <w:r w:rsidRPr="00B737AC">
        <w:rPr>
          <w:rFonts w:hint="cs"/>
          <w:rtl/>
        </w:rPr>
        <w:t>של</w:t>
      </w:r>
      <w:r w:rsidRPr="00B737AC">
        <w:rPr>
          <w:rtl/>
        </w:rPr>
        <w:t xml:space="preserve"> </w:t>
      </w:r>
      <w:r w:rsidRPr="00B737AC">
        <w:rPr>
          <w:rFonts w:hint="cs"/>
          <w:rtl/>
        </w:rPr>
        <w:t>בנו</w:t>
      </w:r>
      <w:r w:rsidRPr="00B737AC">
        <w:rPr>
          <w:rFonts w:hint="cs"/>
          <w:rtl/>
        </w:rPr>
        <w:t xml:space="preserve"> </w:t>
      </w:r>
      <w:r w:rsidRPr="00B737AC">
        <w:rPr>
          <w:rFonts w:hint="cs"/>
          <w:rtl/>
        </w:rPr>
        <w:t>אלא הוא</w:t>
      </w:r>
      <w:r w:rsidRPr="00B737AC">
        <w:rPr>
          <w:rtl/>
        </w:rPr>
        <w:t xml:space="preserve"> </w:t>
      </w:r>
      <w:r w:rsidRPr="00B737AC">
        <w:rPr>
          <w:rFonts w:hint="cs"/>
          <w:rtl/>
        </w:rPr>
        <w:t>חותם</w:t>
      </w:r>
      <w:r w:rsidRPr="00B737AC">
        <w:rPr>
          <w:rtl/>
        </w:rPr>
        <w:t xml:space="preserve"> </w:t>
      </w:r>
      <w:r w:rsidRPr="00B737AC">
        <w:rPr>
          <w:rFonts w:hint="cs"/>
          <w:rtl/>
        </w:rPr>
        <w:t>על</w:t>
      </w:r>
      <w:r w:rsidRPr="00B737AC">
        <w:rPr>
          <w:rtl/>
        </w:rPr>
        <w:t xml:space="preserve"> </w:t>
      </w:r>
      <w:r w:rsidRPr="00B737AC">
        <w:rPr>
          <w:rFonts w:hint="cs"/>
          <w:rtl/>
        </w:rPr>
        <w:t>תעודות</w:t>
      </w:r>
      <w:r w:rsidRPr="00B737AC">
        <w:rPr>
          <w:rtl/>
        </w:rPr>
        <w:t xml:space="preserve"> </w:t>
      </w:r>
      <w:r w:rsidRPr="00B737AC">
        <w:rPr>
          <w:rFonts w:hint="cs"/>
          <w:rtl/>
        </w:rPr>
        <w:t>הכשרות</w:t>
      </w:r>
      <w:r w:rsidRPr="00B737AC">
        <w:rPr>
          <w:rtl/>
        </w:rPr>
        <w:t xml:space="preserve"> </w:t>
      </w:r>
      <w:r w:rsidRPr="00B737AC">
        <w:rPr>
          <w:rFonts w:hint="cs"/>
          <w:rtl/>
        </w:rPr>
        <w:t>של</w:t>
      </w:r>
      <w:r w:rsidRPr="00B737AC">
        <w:rPr>
          <w:rtl/>
        </w:rPr>
        <w:t xml:space="preserve"> </w:t>
      </w:r>
      <w:r w:rsidRPr="00B737AC">
        <w:rPr>
          <w:rFonts w:hint="cs"/>
          <w:rtl/>
        </w:rPr>
        <w:t>בתי</w:t>
      </w:r>
      <w:r w:rsidRPr="00B737AC">
        <w:rPr>
          <w:rtl/>
        </w:rPr>
        <w:t xml:space="preserve"> </w:t>
      </w:r>
      <w:r w:rsidRPr="00B737AC">
        <w:rPr>
          <w:rFonts w:hint="cs"/>
          <w:rtl/>
        </w:rPr>
        <w:t>העסק</w:t>
      </w:r>
      <w:r w:rsidRPr="00B737AC">
        <w:rPr>
          <w:rtl/>
        </w:rPr>
        <w:t xml:space="preserve"> </w:t>
      </w:r>
      <w:r w:rsidRPr="00B737AC">
        <w:rPr>
          <w:rFonts w:hint="cs"/>
          <w:rtl/>
        </w:rPr>
        <w:t>שבנו</w:t>
      </w:r>
      <w:r w:rsidRPr="00B737AC">
        <w:rPr>
          <w:rtl/>
        </w:rPr>
        <w:t xml:space="preserve"> </w:t>
      </w:r>
      <w:r w:rsidRPr="00B737AC">
        <w:rPr>
          <w:rFonts w:hint="cs"/>
          <w:rtl/>
        </w:rPr>
        <w:t>משגיח</w:t>
      </w:r>
      <w:r w:rsidRPr="00B737AC">
        <w:rPr>
          <w:rtl/>
        </w:rPr>
        <w:t xml:space="preserve"> </w:t>
      </w:r>
      <w:r w:rsidRPr="00B737AC">
        <w:rPr>
          <w:rFonts w:hint="cs"/>
          <w:rtl/>
        </w:rPr>
        <w:t>בהם</w:t>
      </w:r>
      <w:r w:rsidRPr="00B737AC">
        <w:rPr>
          <w:rtl/>
        </w:rPr>
        <w:t xml:space="preserve">. </w:t>
      </w:r>
      <w:r w:rsidRPr="00B737AC">
        <w:rPr>
          <w:rFonts w:hint="cs"/>
          <w:rtl/>
        </w:rPr>
        <w:t xml:space="preserve">זאת ועוד, הבן מר אוריאל </w:t>
      </w:r>
      <w:r w:rsidRPr="00B737AC">
        <w:rPr>
          <w:rFonts w:hint="cs"/>
          <w:rtl/>
        </w:rPr>
        <w:t>רוזנצויג</w:t>
      </w:r>
      <w:r w:rsidRPr="00B737AC">
        <w:rPr>
          <w:rtl/>
        </w:rPr>
        <w:t xml:space="preserve"> </w:t>
      </w:r>
      <w:r w:rsidRPr="00B737AC">
        <w:rPr>
          <w:rFonts w:hint="cs"/>
          <w:rtl/>
        </w:rPr>
        <w:t>משמש</w:t>
      </w:r>
      <w:r w:rsidRPr="00B737AC">
        <w:rPr>
          <w:rtl/>
        </w:rPr>
        <w:t xml:space="preserve"> </w:t>
      </w:r>
      <w:r w:rsidR="00C9215E">
        <w:rPr>
          <w:rFonts w:hint="cs"/>
          <w:rtl/>
        </w:rPr>
        <w:t>מפקח</w:t>
      </w:r>
      <w:r w:rsidRPr="00B737AC">
        <w:rPr>
          <w:rtl/>
        </w:rPr>
        <w:t xml:space="preserve"> </w:t>
      </w:r>
      <w:r w:rsidRPr="00B737AC">
        <w:rPr>
          <w:rFonts w:hint="cs"/>
          <w:rtl/>
        </w:rPr>
        <w:t>יחיד</w:t>
      </w:r>
      <w:r w:rsidRPr="00B737AC">
        <w:rPr>
          <w:rtl/>
        </w:rPr>
        <w:t xml:space="preserve"> </w:t>
      </w:r>
      <w:r w:rsidRPr="00B737AC">
        <w:rPr>
          <w:rFonts w:hint="cs"/>
          <w:rtl/>
        </w:rPr>
        <w:t>במועצה,</w:t>
      </w:r>
      <w:r w:rsidRPr="00B737AC">
        <w:rPr>
          <w:rtl/>
        </w:rPr>
        <w:t xml:space="preserve"> </w:t>
      </w:r>
      <w:r w:rsidRPr="00B737AC">
        <w:rPr>
          <w:rFonts w:hint="cs"/>
          <w:rtl/>
        </w:rPr>
        <w:t xml:space="preserve">נוסף לתפקידו </w:t>
      </w:r>
      <w:r w:rsidR="00C9215E">
        <w:rPr>
          <w:rFonts w:hint="cs"/>
          <w:rtl/>
        </w:rPr>
        <w:t>כמשגיח</w:t>
      </w:r>
      <w:r w:rsidRPr="00B737AC">
        <w:rPr>
          <w:rFonts w:hint="cs"/>
          <w:rtl/>
        </w:rPr>
        <w:t xml:space="preserve"> כשרות </w:t>
      </w:r>
      <w:r w:rsidR="00C9215E">
        <w:rPr>
          <w:rFonts w:hint="cs"/>
          <w:rtl/>
        </w:rPr>
        <w:t>ב</w:t>
      </w:r>
      <w:r w:rsidRPr="00B737AC">
        <w:rPr>
          <w:rFonts w:hint="cs"/>
          <w:rtl/>
        </w:rPr>
        <w:t>מועצה, כלומר הוא מפקח</w:t>
      </w:r>
      <w:r w:rsidRPr="00B737AC">
        <w:rPr>
          <w:rtl/>
        </w:rPr>
        <w:t xml:space="preserve"> </w:t>
      </w:r>
      <w:r w:rsidRPr="00B737AC">
        <w:rPr>
          <w:rFonts w:hint="cs"/>
          <w:rtl/>
        </w:rPr>
        <w:t>על</w:t>
      </w:r>
      <w:r w:rsidRPr="00B737AC">
        <w:rPr>
          <w:rtl/>
        </w:rPr>
        <w:t xml:space="preserve"> </w:t>
      </w:r>
      <w:r w:rsidRPr="00B737AC">
        <w:rPr>
          <w:rFonts w:hint="cs"/>
          <w:rtl/>
        </w:rPr>
        <w:t>עצמו</w:t>
      </w:r>
      <w:r w:rsidRPr="00B737AC">
        <w:rPr>
          <w:rtl/>
        </w:rPr>
        <w:t xml:space="preserve">. </w:t>
      </w:r>
      <w:r w:rsidRPr="00B737AC">
        <w:rPr>
          <w:rFonts w:hint="cs"/>
          <w:rtl/>
        </w:rPr>
        <w:t>בנסיבות אלה מערך הכשרות של אבן יהודה הוא מערך בלתי תקין ויוצר עיוות באופן הפיקוח על הכשרות במועצה; לכן, על</w:t>
      </w:r>
      <w:r w:rsidRPr="00B737AC">
        <w:rPr>
          <w:rtl/>
        </w:rPr>
        <w:t xml:space="preserve"> </w:t>
      </w:r>
      <w:r w:rsidRPr="00B737AC">
        <w:rPr>
          <w:rFonts w:hint="cs"/>
          <w:rtl/>
        </w:rPr>
        <w:t>המשרד</w:t>
      </w:r>
      <w:r w:rsidRPr="00B737AC">
        <w:rPr>
          <w:rtl/>
        </w:rPr>
        <w:t xml:space="preserve"> </w:t>
      </w:r>
      <w:r w:rsidRPr="00B737AC">
        <w:rPr>
          <w:rFonts w:hint="cs"/>
          <w:rtl/>
        </w:rPr>
        <w:t>להורות לסיים</w:t>
      </w:r>
      <w:r w:rsidRPr="00B737AC">
        <w:rPr>
          <w:rtl/>
        </w:rPr>
        <w:t xml:space="preserve"> </w:t>
      </w:r>
      <w:r w:rsidRPr="00B737AC">
        <w:rPr>
          <w:rFonts w:hint="cs"/>
          <w:rtl/>
        </w:rPr>
        <w:t>לאלתר</w:t>
      </w:r>
      <w:r w:rsidRPr="00B737AC">
        <w:rPr>
          <w:rtl/>
        </w:rPr>
        <w:t xml:space="preserve"> </w:t>
      </w:r>
      <w:r w:rsidRPr="00B737AC">
        <w:rPr>
          <w:rFonts w:hint="cs"/>
          <w:rtl/>
        </w:rPr>
        <w:t>את</w:t>
      </w:r>
      <w:r w:rsidRPr="00B737AC">
        <w:rPr>
          <w:rtl/>
        </w:rPr>
        <w:t xml:space="preserve"> </w:t>
      </w:r>
      <w:r w:rsidRPr="00B737AC">
        <w:rPr>
          <w:rFonts w:hint="cs"/>
          <w:rtl/>
        </w:rPr>
        <w:t>ניגודי</w:t>
      </w:r>
      <w:r w:rsidRPr="00B737AC">
        <w:rPr>
          <w:rtl/>
        </w:rPr>
        <w:t xml:space="preserve"> </w:t>
      </w:r>
      <w:r w:rsidRPr="00B737AC">
        <w:rPr>
          <w:rFonts w:hint="cs"/>
          <w:rtl/>
        </w:rPr>
        <w:t>העניינים</w:t>
      </w:r>
      <w:r w:rsidRPr="00B737AC">
        <w:rPr>
          <w:rtl/>
        </w:rPr>
        <w:t xml:space="preserve"> </w:t>
      </w:r>
      <w:r w:rsidRPr="00B737AC">
        <w:rPr>
          <w:rFonts w:hint="cs"/>
          <w:rtl/>
        </w:rPr>
        <w:t>העולים</w:t>
      </w:r>
      <w:r w:rsidRPr="00B737AC">
        <w:rPr>
          <w:rtl/>
        </w:rPr>
        <w:t xml:space="preserve"> </w:t>
      </w:r>
      <w:r w:rsidRPr="00B737AC">
        <w:rPr>
          <w:rFonts w:hint="cs"/>
          <w:rtl/>
        </w:rPr>
        <w:t>בנסיבות האמורות</w:t>
      </w:r>
      <w:r w:rsidRPr="00B737AC">
        <w:rPr>
          <w:rtl/>
        </w:rPr>
        <w:t>.</w:t>
      </w:r>
    </w:p>
    <w:p w:rsidR="006A0E07" w:rsidRPr="00B737AC" w:rsidP="00494C0D">
      <w:pPr>
        <w:spacing w:before="180" w:after="240" w:line="240" w:lineRule="exact"/>
        <w:ind w:right="2268"/>
        <w:jc w:val="both"/>
        <w:rPr>
          <w:rFonts w:ascii="Tahoma" w:hAnsi="Tahoma" w:cs="Tahoma"/>
          <w:b/>
          <w:sz w:val="17"/>
          <w:szCs w:val="17"/>
          <w:rtl/>
        </w:rPr>
      </w:pPr>
      <w:bookmarkStart w:id="101" w:name="_Toc473096509"/>
      <w:r w:rsidRPr="00B737AC">
        <w:rPr>
          <w:rStyle w:val="Heading7Char"/>
          <w:rFonts w:ascii="Tahoma" w:hAnsi="Tahoma" w:cs="Tahoma" w:hint="eastAsia"/>
          <w:sz w:val="17"/>
          <w:szCs w:val="17"/>
          <w:rtl/>
        </w:rPr>
        <w:t>העסקת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קרובי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משפחה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עובדי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ירושלים</w:t>
      </w:r>
      <w:bookmarkEnd w:id="101"/>
      <w:r w:rsidRPr="00B737AC">
        <w:rPr>
          <w:rStyle w:val="Heading7Char"/>
          <w:rFonts w:ascii="Tahoma" w:hAnsi="Tahoma" w:cs="Tahoma"/>
          <w:sz w:val="17"/>
          <w:szCs w:val="17"/>
          <w:rtl/>
        </w:rPr>
        <w:t>:</w:t>
      </w:r>
      <w:r w:rsidRPr="00B737AC">
        <w:rPr>
          <w:rFonts w:ascii="Tahoma" w:hAnsi="Tahoma" w:cs="Tahoma" w:hint="cs"/>
          <w:sz w:val="17"/>
          <w:szCs w:val="17"/>
          <w:rtl/>
        </w:rPr>
        <w:t xml:space="preserve"> בין</w:t>
      </w:r>
      <w:r w:rsidRPr="00B737AC">
        <w:rPr>
          <w:rFonts w:ascii="Tahoma" w:hAnsi="Tahoma" w:cs="Tahoma" w:hint="cs"/>
          <w:b/>
          <w:sz w:val="17"/>
          <w:szCs w:val="17"/>
          <w:rtl/>
        </w:rPr>
        <w:t xml:space="preserve"> הסייגים להעסקת קרובי משפחה של בעלי תפקידים במועצות הדתיות כמשגיחי כשרות, הוגדרו כאלו שחל איסור מפורש להעסיק בתפקיד משגיח את קרוב משפחתם. כאשר מדובר במשגיח כשרות שכבר היה מועסק במועד פרסום הנוהל, מותר למועצה הדתית להמשיך את העסקתו בתנאי שהשתכנעה שלא קיימים כל זיקה, כפיפות וניגוד עניינים בינו לבין קרובו בעל התפקיד. האישור יינתן על תנאי לתקופה שלא עולה על שישה חודשים ובסיומה ייבחן מחדש מתן האישור.</w:t>
      </w:r>
    </w:p>
    <w:p w:rsidR="006A0E07" w:rsidRPr="00B737AC" w:rsidP="00494C0D">
      <w:pPr>
        <w:pStyle w:val="RESHET"/>
        <w:rPr>
          <w:rtl/>
        </w:rPr>
      </w:pPr>
      <w:r w:rsidRPr="00B737AC">
        <w:rPr>
          <w:rFonts w:hint="cs"/>
          <w:rtl/>
        </w:rPr>
        <w:t xml:space="preserve">הועלה כי חמישה מקרובי משפחתו של בעל תפקיד </w:t>
      </w:r>
      <w:r w:rsidR="00C9215E">
        <w:rPr>
          <w:rFonts w:hint="cs"/>
          <w:rtl/>
        </w:rPr>
        <w:t xml:space="preserve">באגף הכשרות </w:t>
      </w:r>
      <w:r w:rsidRPr="00B737AC">
        <w:rPr>
          <w:rFonts w:hint="cs"/>
          <w:rtl/>
        </w:rPr>
        <w:t>במועצה הדתית ירושלים, ובהם שלושה מאחיו, מועסקים במועצה כמשגיחי כשרות, בניגוד לנוהל הכשרות. קרובי משפחתו של בעל התפקיד החלו את עבודתם בשנים 2009-2003 והוא עצמו החל את עבודתו בשנת 2008.</w: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באוגוסט 2015 התקיימו דיונים במועצה בעניין סוגיית ההעסקה של חמשת קרובי משפחתו של בעל התפקיד והוחלט להתיר את המשך העסקתם בנימוק של היעדר כפיפות ישירה והיעדר זיקה אליו. עוד הוחלט כי נושא שיבוץ המשגיחים ייבחן מחדש בתוך שישה חודשים.</w:t>
      </w:r>
    </w:p>
    <w:p w:rsidR="006A0E07" w:rsidRPr="00B737AC" w:rsidP="00C9215E">
      <w:pPr>
        <w:pStyle w:val="RESHET"/>
        <w:spacing w:line="232" w:lineRule="exact"/>
        <w:rPr>
          <w:b/>
          <w:rtl/>
        </w:rPr>
      </w:pPr>
      <w:r w:rsidRPr="00B737AC">
        <w:rPr>
          <w:rFonts w:hint="cs"/>
          <w:rtl/>
        </w:rPr>
        <w:t>בפועל, אף שחלפה כבר יותר משנה ממועד החלטת הוועדה הממונה לא נבחן מחדש שיבוץ המשגיחים.</w:t>
      </w:r>
    </w:p>
    <w:p w:rsidR="006A0E07" w:rsidRPr="00C9215E" w:rsidP="00C9215E">
      <w:pPr>
        <w:pStyle w:val="RESHET"/>
        <w:spacing w:line="232" w:lineRule="exact"/>
        <w:rPr>
          <w:spacing w:val="-2"/>
          <w:rtl/>
        </w:rPr>
      </w:pPr>
      <w:r w:rsidRPr="00C9215E">
        <w:rPr>
          <w:rFonts w:hint="cs"/>
          <w:spacing w:val="-2"/>
          <w:rtl/>
        </w:rPr>
        <w:t xml:space="preserve">משרד מבקר המדינה מעיר למועצה הדתית ירושלים כי מדובר בבעל תפקיד </w:t>
      </w:r>
      <w:r w:rsidRPr="00C9215E">
        <w:rPr>
          <w:b/>
          <w:spacing w:val="-2"/>
          <w:rtl/>
        </w:rPr>
        <w:t>מרכזי</w:t>
      </w:r>
      <w:r w:rsidRPr="00C9215E">
        <w:rPr>
          <w:rFonts w:hint="cs"/>
          <w:b/>
          <w:spacing w:val="-2"/>
          <w:rtl/>
        </w:rPr>
        <w:t xml:space="preserve"> </w:t>
      </w:r>
      <w:r w:rsidRPr="00C9215E">
        <w:rPr>
          <w:rFonts w:hint="cs"/>
          <w:spacing w:val="-2"/>
          <w:rtl/>
        </w:rPr>
        <w:t xml:space="preserve">שאף כי קרובי משפחתו אינם כפופים לו במישרין, בהחלט קיימת זיקה ביניהם. זיקה כזאת תעמיד אותו בהכרח במצב של ניגוד עניינים ותקשה עליו לקבל החלטות נטולות פניות וללא משוא פנים הנוגעות לשיבוץ קרובי משפחתו כמשגיחים בבתי עסק ולקביעת היקף משרתם. לפיכך, </w:t>
      </w:r>
      <w:r w:rsidRPr="00C9215E">
        <w:rPr>
          <w:rFonts w:hint="cs"/>
          <w:b/>
          <w:spacing w:val="-2"/>
          <w:rtl/>
        </w:rPr>
        <w:t>היה על המועצה הדתית ירושלים למצוא הסדר למניעת ניגוד עניינים שינטרל את הזיקה הקיימת בין בעל התפקיד ובין קרובי משפחתו המועסקים כמשגיחי כשרות.</w:t>
      </w:r>
    </w:p>
    <w:p w:rsidR="006A0E07" w:rsidRPr="00B737AC" w:rsidP="00C9215E">
      <w:pPr>
        <w:spacing w:before="180" w:after="240" w:line="232" w:lineRule="exact"/>
        <w:ind w:right="2268"/>
        <w:jc w:val="both"/>
        <w:rPr>
          <w:rFonts w:ascii="Tahoma" w:hAnsi="Tahoma" w:cs="Tahoma"/>
          <w:b/>
          <w:sz w:val="17"/>
          <w:szCs w:val="17"/>
          <w:rtl/>
        </w:rPr>
      </w:pPr>
      <w:r w:rsidRPr="00B737AC">
        <w:rPr>
          <w:rFonts w:ascii="Tahoma" w:hAnsi="Tahoma" w:cs="Tahoma" w:hint="cs"/>
          <w:sz w:val="17"/>
          <w:szCs w:val="17"/>
          <w:rtl/>
        </w:rPr>
        <w:t xml:space="preserve">בתשובתה ציינה המועצה הדתית ירושלים כי מאחר שלשון </w:t>
      </w:r>
      <w:r w:rsidRPr="00B737AC">
        <w:rPr>
          <w:rFonts w:ascii="Tahoma" w:hAnsi="Tahoma" w:cs="Tahoma"/>
          <w:sz w:val="17"/>
          <w:szCs w:val="17"/>
          <w:rtl/>
        </w:rPr>
        <w:t xml:space="preserve">הוראת הנוהל </w:t>
      </w:r>
      <w:r w:rsidRPr="00B737AC">
        <w:rPr>
          <w:rFonts w:ascii="Tahoma" w:hAnsi="Tahoma" w:cs="Tahoma" w:hint="cs"/>
          <w:sz w:val="17"/>
          <w:szCs w:val="17"/>
          <w:rtl/>
        </w:rPr>
        <w:t>ש</w:t>
      </w:r>
      <w:r w:rsidRPr="00B737AC">
        <w:rPr>
          <w:rFonts w:ascii="Tahoma" w:hAnsi="Tahoma" w:cs="Tahoma"/>
          <w:sz w:val="17"/>
          <w:szCs w:val="17"/>
          <w:rtl/>
        </w:rPr>
        <w:t xml:space="preserve">פורסמה בשנת 2010 </w:t>
      </w:r>
      <w:r w:rsidRPr="00B737AC">
        <w:rPr>
          <w:rFonts w:ascii="Tahoma" w:hAnsi="Tahoma" w:cs="Tahoma" w:hint="cs"/>
          <w:sz w:val="17"/>
          <w:szCs w:val="17"/>
          <w:rtl/>
        </w:rPr>
        <w:t xml:space="preserve">היא לשון עתיד - </w:t>
      </w:r>
      <w:r w:rsidRPr="00B737AC">
        <w:rPr>
          <w:rFonts w:ascii="Tahoma" w:hAnsi="Tahoma" w:cs="Tahoma"/>
          <w:sz w:val="17"/>
          <w:szCs w:val="17"/>
          <w:rtl/>
        </w:rPr>
        <w:t>"לא ישובץ אדם למשרת משגיח כשרות</w:t>
      </w:r>
      <w:r w:rsidRPr="00B737AC">
        <w:rPr>
          <w:rFonts w:ascii="Tahoma" w:hAnsi="Tahoma" w:cs="Tahoma" w:hint="cs"/>
          <w:sz w:val="17"/>
          <w:szCs w:val="17"/>
          <w:rtl/>
        </w:rPr>
        <w:t>" - הרי</w:t>
      </w:r>
      <w:r w:rsidRPr="00B737AC">
        <w:rPr>
          <w:rFonts w:ascii="Tahoma" w:hAnsi="Tahoma" w:cs="Tahoma"/>
          <w:sz w:val="17"/>
          <w:szCs w:val="17"/>
          <w:rtl/>
        </w:rPr>
        <w:t xml:space="preserve"> </w:t>
      </w:r>
      <w:r w:rsidRPr="00B737AC">
        <w:rPr>
          <w:rFonts w:ascii="Tahoma" w:hAnsi="Tahoma" w:cs="Tahoma" w:hint="cs"/>
          <w:sz w:val="17"/>
          <w:szCs w:val="17"/>
          <w:rtl/>
        </w:rPr>
        <w:t xml:space="preserve">ההוראה תקפה </w:t>
      </w:r>
      <w:r w:rsidRPr="00B737AC">
        <w:rPr>
          <w:rFonts w:ascii="Tahoma" w:hAnsi="Tahoma" w:cs="Tahoma"/>
          <w:sz w:val="17"/>
          <w:szCs w:val="17"/>
          <w:rtl/>
        </w:rPr>
        <w:t xml:space="preserve">מכאן ולהבא </w:t>
      </w:r>
      <w:r w:rsidRPr="00B737AC">
        <w:rPr>
          <w:rFonts w:ascii="Tahoma" w:hAnsi="Tahoma" w:cs="Tahoma" w:hint="cs"/>
          <w:sz w:val="17"/>
          <w:szCs w:val="17"/>
          <w:rtl/>
        </w:rPr>
        <w:t>ואינה</w:t>
      </w:r>
      <w:r w:rsidRPr="00B737AC">
        <w:rPr>
          <w:rFonts w:ascii="Tahoma" w:hAnsi="Tahoma" w:cs="Tahoma"/>
          <w:sz w:val="17"/>
          <w:szCs w:val="17"/>
          <w:rtl/>
        </w:rPr>
        <w:t xml:space="preserve"> חלה על משגיחי כשרות שמונו </w:t>
      </w:r>
      <w:r w:rsidRPr="00B737AC">
        <w:rPr>
          <w:rFonts w:ascii="Tahoma" w:hAnsi="Tahoma" w:cs="Tahoma" w:hint="cs"/>
          <w:sz w:val="17"/>
          <w:szCs w:val="17"/>
          <w:rtl/>
        </w:rPr>
        <w:t>לפני כניסת ה</w:t>
      </w:r>
      <w:r w:rsidRPr="00B737AC">
        <w:rPr>
          <w:rFonts w:ascii="Tahoma" w:hAnsi="Tahoma" w:cs="Tahoma"/>
          <w:sz w:val="17"/>
          <w:szCs w:val="17"/>
          <w:rtl/>
        </w:rPr>
        <w:t>נוהל</w:t>
      </w:r>
      <w:r w:rsidRPr="00B737AC">
        <w:rPr>
          <w:rFonts w:ascii="Tahoma" w:hAnsi="Tahoma" w:cs="Tahoma" w:hint="cs"/>
          <w:sz w:val="17"/>
          <w:szCs w:val="17"/>
          <w:rtl/>
        </w:rPr>
        <w:t xml:space="preserve"> לתוקף</w:t>
      </w:r>
      <w:r w:rsidRPr="00B737AC">
        <w:rPr>
          <w:rFonts w:ascii="Tahoma" w:hAnsi="Tahoma" w:cs="Tahoma"/>
          <w:sz w:val="17"/>
          <w:szCs w:val="17"/>
          <w:rtl/>
        </w:rPr>
        <w:t>.</w:t>
      </w:r>
    </w:p>
    <w:p w:rsidR="006A0E07" w:rsidP="00C9215E">
      <w:pPr>
        <w:pStyle w:val="RESHET"/>
        <w:spacing w:line="232" w:lineRule="exact"/>
        <w:rPr>
          <w:rtl/>
        </w:rPr>
      </w:pPr>
      <w:r w:rsidRPr="00B737AC">
        <w:rPr>
          <w:rFonts w:hint="cs"/>
          <w:rtl/>
        </w:rPr>
        <w:t xml:space="preserve">משרד מבקר המדינה מעיר למועצה הדתית ירושלים כי מטרת הנוהל היא להסדיר כנדרש את פעילות מערך הכשרות בהווה ולעתיד לבוא. המצב הקיים אינו תקין, כפי שעולה בנוגע להעסקת המשגיחים במועצה, והוא דורש תיקון מידי </w:t>
      </w:r>
      <w:r w:rsidRPr="00B737AC">
        <w:rPr>
          <w:rtl/>
        </w:rPr>
        <w:t>משום ש</w:t>
      </w:r>
      <w:r w:rsidRPr="00B737AC">
        <w:rPr>
          <w:rFonts w:hint="cs"/>
          <w:rtl/>
        </w:rPr>
        <w:t>הוא מעורר חשש לכך</w:t>
      </w:r>
      <w:r w:rsidRPr="00B737AC">
        <w:rPr>
          <w:rtl/>
        </w:rPr>
        <w:t xml:space="preserve"> </w:t>
      </w:r>
      <w:r w:rsidRPr="00B737AC">
        <w:rPr>
          <w:rFonts w:hint="cs"/>
          <w:rtl/>
        </w:rPr>
        <w:t>ש</w:t>
      </w:r>
      <w:r w:rsidRPr="00B737AC">
        <w:rPr>
          <w:rtl/>
        </w:rPr>
        <w:t xml:space="preserve">ניגוד עניינים </w:t>
      </w:r>
      <w:r w:rsidRPr="00B737AC">
        <w:rPr>
          <w:rFonts w:hint="cs"/>
          <w:rtl/>
        </w:rPr>
        <w:t>יתעורר במסגרת הפעילות השוטפת והיומיומית של מערך הכשרות, וזאת אף ללא קשר להוצאת הנוהל.</w:t>
      </w:r>
    </w:p>
    <w:p w:rsidR="00C9215E" w:rsidRPr="00C9215E" w:rsidP="00C9215E">
      <w:pPr>
        <w:pStyle w:val="running-text"/>
        <w:bidi/>
        <w:spacing w:after="0"/>
        <w:rPr>
          <w:rtl/>
        </w:rPr>
      </w:pPr>
    </w:p>
    <w:p w:rsidR="006A0E07" w:rsidRPr="00B737AC" w:rsidP="00C9215E">
      <w:pPr>
        <w:pStyle w:val="RESHET"/>
        <w:spacing w:line="232" w:lineRule="exact"/>
        <w:rPr>
          <w:rtl/>
        </w:rPr>
      </w:pPr>
      <w:r w:rsidRPr="00B737AC">
        <w:rPr>
          <w:rFonts w:hint="cs"/>
          <w:rtl/>
        </w:rPr>
        <w:t>משרד מבקר המדינה רואה בחומרה העסקה ללא היתר של משגיחים בעלי קרבה משפחתית לבעלי תפקידים במועצות הדתיות, וזאת בנסיבות המעוררות חשש ממשי לניגוד עניינים. על המשרד לשירותי דת לתת את דעתו בדחיפות על עניין זה, ולאכוף את הנחיותיו על המועצות הדתיות. בכלל זה, על המשרד לבחון אם במועצות דתיות גדולות, כדוגמת המועצה הדתית של ירושלים, הנוהל לא קובע איסור גורף מדי, ואם יש מקום לבחון הקלה בנוהל, באופן שמחד גיסא ינטרל חשש ממשי לניגוד עניינים, ומאידך גיסא ימנע פגיעה בלתי מידתית בחופש העיסוק.</w:t>
      </w:r>
    </w:p>
    <w:p w:rsidR="006A0E07" w:rsidP="00B737AC">
      <w:pPr>
        <w:spacing w:line="240" w:lineRule="exact"/>
        <w:ind w:right="2268"/>
        <w:jc w:val="both"/>
        <w:rPr>
          <w:rFonts w:ascii="Tahoma" w:hAnsi="Tahoma" w:cs="Tahoma"/>
          <w:bCs/>
          <w:sz w:val="17"/>
          <w:szCs w:val="17"/>
          <w:rtl/>
        </w:rPr>
      </w:pPr>
    </w:p>
    <w:p w:rsidR="00494C0D" w:rsidRPr="00B737AC" w:rsidP="00B737AC">
      <w:pPr>
        <w:spacing w:line="240" w:lineRule="exact"/>
        <w:ind w:right="2268"/>
        <w:jc w:val="both"/>
        <w:rPr>
          <w:rFonts w:ascii="Tahoma" w:hAnsi="Tahoma" w:cs="Tahoma"/>
          <w:bCs/>
          <w:sz w:val="17"/>
          <w:szCs w:val="17"/>
          <w:rtl/>
        </w:rPr>
      </w:pPr>
    </w:p>
    <w:p w:rsidR="006A0E07" w:rsidRPr="005C59CF" w:rsidP="00B737AC">
      <w:pPr>
        <w:pStyle w:val="KOT4"/>
        <w:rPr>
          <w:rtl/>
        </w:rPr>
      </w:pPr>
      <w:bookmarkStart w:id="102" w:name="_Toc473096515"/>
      <w:bookmarkStart w:id="103" w:name="_Toc474826297"/>
      <w:r w:rsidRPr="005C59CF">
        <w:rPr>
          <w:rFonts w:hint="cs"/>
          <w:rtl/>
        </w:rPr>
        <w:t xml:space="preserve">ניהול המידע וניהול תיקי משגיחים </w:t>
      </w:r>
      <w:r w:rsidR="00494C0D">
        <w:rPr>
          <w:rtl/>
        </w:rPr>
        <w:br/>
      </w:r>
      <w:r w:rsidRPr="005C59CF">
        <w:rPr>
          <w:rFonts w:hint="cs"/>
          <w:rtl/>
        </w:rPr>
        <w:t xml:space="preserve">ותיקי בתי עסק </w:t>
      </w:r>
      <w:r w:rsidRPr="005C59CF">
        <w:rPr>
          <w:rFonts w:hint="cs"/>
          <w:rtl/>
        </w:rPr>
        <w:t>מושגחים</w:t>
      </w:r>
      <w:bookmarkEnd w:id="102"/>
      <w:bookmarkEnd w:id="103"/>
      <w:r w:rsidRPr="005C59CF">
        <w:rPr>
          <w:rFonts w:hint="cs"/>
          <w:rtl/>
        </w:rPr>
        <w:t xml:space="preserve"> </w:t>
      </w:r>
    </w:p>
    <w:p w:rsidR="006A0E07" w:rsidRPr="00C9215E" w:rsidP="00C9215E">
      <w:pPr>
        <w:spacing w:line="232" w:lineRule="exact"/>
        <w:ind w:right="2268"/>
        <w:jc w:val="both"/>
        <w:rPr>
          <w:rFonts w:ascii="Tahoma" w:hAnsi="Tahoma" w:cs="Tahoma"/>
          <w:b/>
          <w:spacing w:val="-2"/>
          <w:sz w:val="17"/>
          <w:szCs w:val="17"/>
          <w:rtl/>
        </w:rPr>
      </w:pPr>
      <w:r w:rsidRPr="00C9215E">
        <w:rPr>
          <w:rFonts w:ascii="Tahoma" w:hAnsi="Tahoma" w:cs="Tahoma" w:hint="cs"/>
          <w:b/>
          <w:spacing w:val="-2"/>
          <w:sz w:val="17"/>
          <w:szCs w:val="17"/>
          <w:rtl/>
        </w:rPr>
        <w:t>נוהל הכשרות קובע כי המועצות הדתיות ינהלו תיק לכל משגיח כשרות. התיק יכלול מסמכים מהותיים, לרבות מסמכי הסמכות והכשרות, פירוט בתי העסק שהמשגיח מופקד עליהם, שעות ההשגחה שנקבעו לכל בית עסק, העתקים של חוזי עבודה עם בתי העסק והערות ותלונות. בתיק יופיעו גם פרטיו של מפקח הכשרות הממונה על המשגיח.</w:t>
      </w:r>
    </w:p>
    <w:p w:rsidR="006A0E07" w:rsidRPr="00F32A70" w:rsidP="00494C0D">
      <w:pPr>
        <w:spacing w:after="240" w:line="240" w:lineRule="exact"/>
        <w:ind w:right="2268"/>
        <w:jc w:val="both"/>
        <w:rPr>
          <w:rFonts w:ascii="Tahoma" w:hAnsi="Tahoma" w:cs="Tahoma"/>
          <w:b/>
          <w:sz w:val="17"/>
          <w:szCs w:val="17"/>
          <w:rtl/>
        </w:rPr>
      </w:pPr>
      <w:r w:rsidRPr="00F32A70">
        <w:rPr>
          <w:rFonts w:ascii="Tahoma" w:hAnsi="Tahoma" w:cs="Tahoma" w:hint="cs"/>
          <w:b/>
          <w:sz w:val="17"/>
          <w:szCs w:val="17"/>
          <w:rtl/>
        </w:rPr>
        <w:t xml:space="preserve">נוהל הכשרות גם קובע כי על המועצות הדתיות לנהל תיק לכל בית עסק </w:t>
      </w:r>
      <w:r w:rsidRPr="00F32A70">
        <w:rPr>
          <w:rFonts w:ascii="Tahoma" w:hAnsi="Tahoma" w:cs="Tahoma" w:hint="cs"/>
          <w:b/>
          <w:sz w:val="17"/>
          <w:szCs w:val="17"/>
          <w:rtl/>
        </w:rPr>
        <w:t>מושגח</w:t>
      </w:r>
      <w:r w:rsidRPr="00F32A70">
        <w:rPr>
          <w:rFonts w:ascii="Tahoma" w:hAnsi="Tahoma" w:cs="Tahoma" w:hint="cs"/>
          <w:b/>
          <w:sz w:val="17"/>
          <w:szCs w:val="17"/>
          <w:rtl/>
        </w:rPr>
        <w:t>. התיק יכלול מסמכים מהותיים, לרבות פרטי בית העסק וסיווגו</w:t>
      </w:r>
      <w:r>
        <w:rPr>
          <w:rStyle w:val="FootnoteReference0"/>
          <w:rFonts w:ascii="Tahoma" w:hAnsi="Tahoma" w:cs="Tahoma"/>
          <w:b/>
          <w:sz w:val="17"/>
          <w:szCs w:val="17"/>
          <w:rtl/>
        </w:rPr>
        <w:footnoteReference w:id="49"/>
      </w:r>
      <w:r w:rsidRPr="00F32A70">
        <w:rPr>
          <w:rFonts w:ascii="Tahoma" w:hAnsi="Tahoma" w:cs="Tahoma" w:hint="cs"/>
          <w:b/>
          <w:sz w:val="17"/>
          <w:szCs w:val="17"/>
          <w:rtl/>
        </w:rPr>
        <w:t>, סוג ההשגחה שנקבעה לבית העסק ורמתה</w:t>
      </w:r>
      <w:r>
        <w:rPr>
          <w:rStyle w:val="FootnoteReference0"/>
          <w:rFonts w:ascii="Tahoma" w:hAnsi="Tahoma" w:cs="Tahoma"/>
          <w:b/>
          <w:sz w:val="17"/>
          <w:szCs w:val="17"/>
          <w:rtl/>
        </w:rPr>
        <w:footnoteReference w:id="50"/>
      </w:r>
      <w:r w:rsidRPr="00F32A70">
        <w:rPr>
          <w:rFonts w:ascii="Tahoma" w:hAnsi="Tahoma" w:cs="Tahoma" w:hint="cs"/>
          <w:b/>
          <w:sz w:val="17"/>
          <w:szCs w:val="17"/>
          <w:rtl/>
        </w:rPr>
        <w:t>, תאריך מתן תעודת ההכשר ותאריך תפוגתו, העתק מנוהלי הכשרות הספציפיים שנקבעו לבית העסק וממצאי פיקוח וביקורת. בתיק יופיע שמם של המשגיח ושל המפקח עליו.</w:t>
      </w:r>
    </w:p>
    <w:p w:rsidR="006A0E07" w:rsidRPr="00B737AC" w:rsidP="00494C0D">
      <w:pPr>
        <w:pStyle w:val="RESHET"/>
        <w:rPr>
          <w:rtl/>
        </w:rPr>
      </w:pPr>
      <w:r w:rsidRPr="00B737AC">
        <w:rPr>
          <w:rFonts w:hint="cs"/>
          <w:rtl/>
        </w:rPr>
        <w:t xml:space="preserve">הביקורת העלתה כי המועצות הדתיות נבדלות זו מזו במידה רבה מבחינת איכות ניהול המידע על המשגיחים ועל בתי העסק </w:t>
      </w:r>
      <w:r w:rsidRPr="00B737AC">
        <w:rPr>
          <w:rFonts w:hint="cs"/>
          <w:rtl/>
        </w:rPr>
        <w:t>המושגחים</w:t>
      </w:r>
      <w:r w:rsidRPr="00B737AC">
        <w:rPr>
          <w:rFonts w:hint="cs"/>
          <w:rtl/>
        </w:rPr>
        <w:t>. בחלק מהמועצות דתיות, כמו המועצה הדתית ירושלים, רמת ניהול המידע נמוכה מאוד, ובחלקן - כמו במועצה הדתית באר יעקב - אין כלל ניהול מידע. לעומתן, בחלק מהמועצות הדתיות, כמו המועצה הדתית אשדוד, רמת ניהול המידע משביעת רצון.</w:t>
      </w:r>
    </w:p>
    <w:p w:rsidR="006A0E07" w:rsidRPr="00B737AC" w:rsidP="005E2D3F">
      <w:pPr>
        <w:pStyle w:val="RESHET"/>
        <w:rPr>
          <w:rtl/>
        </w:rPr>
      </w:pPr>
      <w:r w:rsidRPr="00B737AC">
        <w:rPr>
          <w:rFonts w:hint="cs"/>
          <w:rtl/>
        </w:rPr>
        <w:t>במצב דברים זה המועצות הדתיות שאינן מנהלות תיקי משגיחים כנדרש אינן מחזיקות בכלים הבסיסיים לצורך ניהול המשגיחים שה</w:t>
      </w:r>
      <w:r w:rsidR="005E2D3F">
        <w:rPr>
          <w:rFonts w:hint="cs"/>
          <w:rtl/>
        </w:rPr>
        <w:t>ן</w:t>
      </w:r>
      <w:r w:rsidRPr="00B737AC">
        <w:rPr>
          <w:rFonts w:hint="cs"/>
          <w:rtl/>
        </w:rPr>
        <w:t xml:space="preserve"> מפעיל</w:t>
      </w:r>
      <w:r w:rsidR="005E2D3F">
        <w:rPr>
          <w:rFonts w:hint="cs"/>
          <w:rtl/>
        </w:rPr>
        <w:t>ות</w:t>
      </w:r>
      <w:r w:rsidRPr="00B737AC">
        <w:rPr>
          <w:rFonts w:hint="cs"/>
          <w:rtl/>
        </w:rPr>
        <w:t xml:space="preserve"> ופיקוח עליהם ולצורך פיקוח על עמידתם של בעלי בתי העסק המעסיקים משגיחים בתשלום שכרם על פי הנקבע בתקנות שירותי הדת היהודיים. עקב כך, גם אין ביכולתן לעקוב באופן שיטתי אחר התנהלות </w:t>
      </w:r>
      <w:r w:rsidRPr="00B737AC">
        <w:rPr>
          <w:rtl/>
        </w:rPr>
        <w:t xml:space="preserve">בית העסק </w:t>
      </w:r>
      <w:r w:rsidRPr="00B737AC">
        <w:rPr>
          <w:rFonts w:hint="cs"/>
          <w:rtl/>
        </w:rPr>
        <w:t xml:space="preserve">בכל הנוגע לתחום הכשרות - טופסי בקשה לקבלת ההכשר, </w:t>
      </w:r>
      <w:r w:rsidRPr="00B737AC">
        <w:rPr>
          <w:rtl/>
        </w:rPr>
        <w:t xml:space="preserve">פרטים </w:t>
      </w:r>
      <w:r w:rsidRPr="00B737AC">
        <w:rPr>
          <w:rFonts w:hint="cs"/>
          <w:rtl/>
        </w:rPr>
        <w:t>על</w:t>
      </w:r>
      <w:r w:rsidRPr="00B737AC">
        <w:rPr>
          <w:rtl/>
        </w:rPr>
        <w:t xml:space="preserve"> צוות המטבח, דרישות כשרות או הגבלות מיוחדות מול בית העסק, סוג ההשגחה</w:t>
      </w:r>
      <w:r w:rsidRPr="00B737AC">
        <w:rPr>
          <w:rFonts w:hint="cs"/>
          <w:rtl/>
        </w:rPr>
        <w:t>,</w:t>
      </w:r>
      <w:r w:rsidRPr="00B737AC">
        <w:rPr>
          <w:rtl/>
        </w:rPr>
        <w:t xml:space="preserve"> רמת הכשרות</w:t>
      </w:r>
      <w:r w:rsidRPr="00B737AC">
        <w:rPr>
          <w:rFonts w:hint="cs"/>
          <w:rtl/>
        </w:rPr>
        <w:t xml:space="preserve">, היקף </w:t>
      </w:r>
      <w:r w:rsidRPr="00B737AC">
        <w:rPr>
          <w:rFonts w:hint="eastAsia"/>
          <w:rtl/>
        </w:rPr>
        <w:t>שעות</w:t>
      </w:r>
      <w:r w:rsidRPr="00B737AC">
        <w:rPr>
          <w:rtl/>
        </w:rPr>
        <w:t xml:space="preserve"> </w:t>
      </w:r>
      <w:r w:rsidRPr="00B737AC">
        <w:rPr>
          <w:rFonts w:hint="cs"/>
          <w:rtl/>
        </w:rPr>
        <w:t>ההשגחה ו</w:t>
      </w:r>
      <w:r w:rsidRPr="00B737AC">
        <w:rPr>
          <w:rFonts w:hint="eastAsia"/>
          <w:rtl/>
        </w:rPr>
        <w:t>תיעוד</w:t>
      </w:r>
      <w:r w:rsidRPr="00B737AC">
        <w:rPr>
          <w:rtl/>
        </w:rPr>
        <w:t xml:space="preserve"> </w:t>
      </w:r>
      <w:r w:rsidRPr="00B737AC">
        <w:rPr>
          <w:rFonts w:hint="cs"/>
          <w:rtl/>
        </w:rPr>
        <w:t>ה</w:t>
      </w:r>
      <w:r w:rsidRPr="00B737AC">
        <w:rPr>
          <w:rFonts w:hint="eastAsia"/>
          <w:rtl/>
        </w:rPr>
        <w:t>פיקוח</w:t>
      </w:r>
      <w:r w:rsidRPr="00B737AC">
        <w:rPr>
          <w:rtl/>
        </w:rPr>
        <w:t xml:space="preserve"> </w:t>
      </w:r>
      <w:r w:rsidRPr="00B737AC">
        <w:rPr>
          <w:rFonts w:hint="eastAsia"/>
          <w:rtl/>
        </w:rPr>
        <w:t>ש</w:t>
      </w:r>
      <w:r w:rsidRPr="00B737AC">
        <w:rPr>
          <w:rFonts w:hint="cs"/>
          <w:rtl/>
        </w:rPr>
        <w:t>נעשה או תכתובות עם בית העסק במהלך השנים.</w:t>
      </w:r>
    </w:p>
    <w:p w:rsidR="006A0E07" w:rsidRPr="00B737AC" w:rsidP="00494C0D">
      <w:pPr>
        <w:pStyle w:val="RESHET"/>
        <w:rPr>
          <w:rtl/>
        </w:rPr>
      </w:pPr>
      <w:r w:rsidRPr="00B737AC">
        <w:rPr>
          <w:rFonts w:hint="cs"/>
          <w:rtl/>
        </w:rPr>
        <w:t>בדיקת משרד מבקר המדינה את קובץ הנתונים של המועצות הדתיות ירושלים, תל אביב-יפו ואשדוד העלתה אי-התאמות בנוגע לזהות ולמספר של בתי העסק שמשגיחי הכשרות מופקדים עליהם; כמו כן עלו פערים בעדכניותו של הקובץ.</w:t>
      </w:r>
    </w:p>
    <w:p w:rsidR="006A0E07" w:rsidP="00494C0D">
      <w:pPr>
        <w:pStyle w:val="RESHET"/>
        <w:rPr>
          <w:rtl/>
        </w:rPr>
      </w:pPr>
      <w:r w:rsidRPr="00B737AC">
        <w:rPr>
          <w:rFonts w:hint="cs"/>
          <w:rtl/>
        </w:rPr>
        <w:t xml:space="preserve">משרד מבקר המדינה מעיר למועצות הדתיות האמורות כי עליהן לעדכן באופן שוטף את בסיס הנתונים על בתי העסק </w:t>
      </w:r>
      <w:r w:rsidRPr="00B737AC">
        <w:rPr>
          <w:rFonts w:hint="cs"/>
          <w:rtl/>
        </w:rPr>
        <w:t>המושגחים</w:t>
      </w:r>
      <w:r w:rsidRPr="00B737AC">
        <w:rPr>
          <w:rFonts w:hint="cs"/>
          <w:rtl/>
        </w:rPr>
        <w:t>, על המשגיחים ועל המפקחים הן לצורכי פיקוח הן לצורכי ניהול מיטבי של מערך הכשרות.</w:t>
      </w:r>
    </w:p>
    <w:p w:rsidR="005E2D3F" w:rsidRPr="005E2D3F" w:rsidP="005E2D3F">
      <w:pPr>
        <w:spacing w:after="0" w:line="240" w:lineRule="exact"/>
        <w:ind w:right="2268"/>
        <w:jc w:val="both"/>
        <w:rPr>
          <w:rFonts w:ascii="Tahoma" w:hAnsi="Tahoma" w:cs="Tahoma"/>
          <w:b/>
          <w:sz w:val="17"/>
          <w:szCs w:val="17"/>
          <w:rtl/>
        </w:rPr>
      </w:pPr>
    </w:p>
    <w:p w:rsidR="006A0E07" w:rsidRPr="00B737AC" w:rsidP="005E2D3F">
      <w:pPr>
        <w:pStyle w:val="RESHET"/>
        <w:rPr>
          <w:rtl/>
        </w:rPr>
      </w:pPr>
      <w:bookmarkStart w:id="104" w:name="_Toc473096516"/>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ירושלים</w:t>
      </w:r>
      <w:bookmarkEnd w:id="104"/>
      <w:r w:rsidRPr="00B737AC">
        <w:rPr>
          <w:rStyle w:val="Heading7Char"/>
          <w:rFonts w:ascii="Tahoma" w:hAnsi="Tahoma" w:cs="Tahoma"/>
          <w:sz w:val="17"/>
          <w:szCs w:val="17"/>
          <w:rtl/>
        </w:rPr>
        <w:t>:</w:t>
      </w:r>
      <w:r w:rsidRPr="00B737AC">
        <w:rPr>
          <w:rFonts w:hint="cs"/>
          <w:rtl/>
        </w:rPr>
        <w:t xml:space="preserve"> נמצא כי בכל הנוגע לניהול תיקי משגיחים וניהול תיקי בתי עסק </w:t>
      </w:r>
      <w:r w:rsidRPr="00B737AC">
        <w:rPr>
          <w:rFonts w:hint="cs"/>
          <w:rtl/>
        </w:rPr>
        <w:t>מושגחים</w:t>
      </w:r>
      <w:r w:rsidRPr="00B737AC">
        <w:rPr>
          <w:rFonts w:hint="cs"/>
          <w:rtl/>
        </w:rPr>
        <w:t xml:space="preserve"> אגף הכשרות בירושלים אינו פועל על פי הוראות הנוהל. רמת התיעוד בתיקים ועדכניות המידע המצוי באגף הכשרות </w:t>
      </w:r>
      <w:r w:rsidR="005E2D3F">
        <w:rPr>
          <w:rFonts w:hint="cs"/>
          <w:rtl/>
        </w:rPr>
        <w:t>נמוכות</w:t>
      </w:r>
      <w:r w:rsidRPr="00B737AC">
        <w:rPr>
          <w:rFonts w:hint="cs"/>
          <w:rtl/>
        </w:rPr>
        <w:t xml:space="preserve"> מאוד. להלן הפרטים:</w:t>
      </w:r>
    </w:p>
    <w:p w:rsidR="006A0E07" w:rsidRPr="00B737AC" w:rsidP="00494C0D">
      <w:pPr>
        <w:pStyle w:val="RESHET"/>
        <w:rPr>
          <w:rtl/>
        </w:rPr>
      </w:pPr>
      <w:r w:rsidRPr="00B737AC">
        <w:rPr>
          <w:rFonts w:hint="cs"/>
          <w:rtl/>
        </w:rPr>
        <w:t>לאגף</w:t>
      </w:r>
      <w:r w:rsidRPr="00B737AC">
        <w:rPr>
          <w:rtl/>
        </w:rPr>
        <w:t xml:space="preserve"> </w:t>
      </w:r>
      <w:r w:rsidRPr="00B737AC">
        <w:rPr>
          <w:rFonts w:hint="cs"/>
          <w:rtl/>
        </w:rPr>
        <w:t>חסרים</w:t>
      </w:r>
      <w:r w:rsidRPr="00B737AC">
        <w:rPr>
          <w:rtl/>
        </w:rPr>
        <w:t xml:space="preserve"> </w:t>
      </w:r>
      <w:r w:rsidRPr="00B737AC">
        <w:rPr>
          <w:rFonts w:hint="cs"/>
          <w:rtl/>
        </w:rPr>
        <w:t>נתונים</w:t>
      </w:r>
      <w:r w:rsidRPr="00B737AC">
        <w:rPr>
          <w:rtl/>
        </w:rPr>
        <w:t xml:space="preserve"> </w:t>
      </w:r>
      <w:r w:rsidRPr="00B737AC">
        <w:rPr>
          <w:rFonts w:hint="cs"/>
          <w:rtl/>
        </w:rPr>
        <w:t>בסיסיים</w:t>
      </w:r>
      <w:r w:rsidRPr="00B737AC">
        <w:rPr>
          <w:rtl/>
        </w:rPr>
        <w:t xml:space="preserve"> </w:t>
      </w:r>
      <w:r w:rsidRPr="00B737AC">
        <w:rPr>
          <w:rFonts w:hint="cs"/>
          <w:rtl/>
        </w:rPr>
        <w:t>ביותר</w:t>
      </w:r>
      <w:r w:rsidRPr="00B737AC">
        <w:rPr>
          <w:rtl/>
        </w:rPr>
        <w:t xml:space="preserve"> </w:t>
      </w:r>
      <w:r w:rsidRPr="00B737AC">
        <w:rPr>
          <w:rFonts w:hint="cs"/>
          <w:rtl/>
        </w:rPr>
        <w:t>על</w:t>
      </w:r>
      <w:r w:rsidRPr="00B737AC">
        <w:rPr>
          <w:rtl/>
        </w:rPr>
        <w:t xml:space="preserve"> </w:t>
      </w:r>
      <w:r w:rsidRPr="00B737AC">
        <w:rPr>
          <w:rFonts w:hint="cs"/>
          <w:rtl/>
        </w:rPr>
        <w:t>חלק ממשגיחי</w:t>
      </w:r>
      <w:r w:rsidRPr="00B737AC">
        <w:rPr>
          <w:rtl/>
        </w:rPr>
        <w:t xml:space="preserve"> </w:t>
      </w:r>
      <w:r w:rsidRPr="00B737AC">
        <w:rPr>
          <w:rFonts w:hint="cs"/>
          <w:rtl/>
        </w:rPr>
        <w:t>הכשרות</w:t>
      </w:r>
      <w:r w:rsidRPr="00B737AC">
        <w:rPr>
          <w:rtl/>
        </w:rPr>
        <w:t xml:space="preserve">, </w:t>
      </w:r>
      <w:r w:rsidRPr="00B737AC">
        <w:rPr>
          <w:rFonts w:hint="cs"/>
          <w:rtl/>
        </w:rPr>
        <w:t>ובהם</w:t>
      </w:r>
      <w:r w:rsidRPr="00B737AC">
        <w:rPr>
          <w:rtl/>
        </w:rPr>
        <w:t xml:space="preserve"> מספר </w:t>
      </w:r>
      <w:r w:rsidRPr="00B737AC">
        <w:rPr>
          <w:rFonts w:hint="cs"/>
          <w:rtl/>
        </w:rPr>
        <w:t>זהות</w:t>
      </w:r>
      <w:r w:rsidRPr="00B737AC">
        <w:rPr>
          <w:rtl/>
        </w:rPr>
        <w:t xml:space="preserve">, </w:t>
      </w:r>
      <w:r w:rsidRPr="00B737AC">
        <w:rPr>
          <w:rFonts w:hint="cs"/>
          <w:rtl/>
        </w:rPr>
        <w:t>שם</w:t>
      </w:r>
      <w:r w:rsidRPr="00B737AC">
        <w:rPr>
          <w:rtl/>
        </w:rPr>
        <w:t xml:space="preserve"> מלא וכתובת מגורים </w:t>
      </w:r>
      <w:r w:rsidRPr="00B737AC">
        <w:rPr>
          <w:rFonts w:hint="cs"/>
          <w:rtl/>
        </w:rPr>
        <w:t>וכן מידע</w:t>
      </w:r>
      <w:r w:rsidRPr="00B737AC">
        <w:rPr>
          <w:rtl/>
        </w:rPr>
        <w:t xml:space="preserve"> </w:t>
      </w:r>
      <w:r w:rsidRPr="00B737AC">
        <w:rPr>
          <w:rFonts w:hint="cs"/>
          <w:rtl/>
        </w:rPr>
        <w:t xml:space="preserve">בדבר הסמכתם, למשל </w:t>
      </w:r>
      <w:r w:rsidRPr="00B737AC">
        <w:rPr>
          <w:rtl/>
        </w:rPr>
        <w:t xml:space="preserve">אם </w:t>
      </w:r>
      <w:r w:rsidRPr="00B737AC">
        <w:rPr>
          <w:rFonts w:hint="cs"/>
          <w:rtl/>
        </w:rPr>
        <w:t>ההסמכה</w:t>
      </w:r>
      <w:r w:rsidRPr="00B737AC">
        <w:rPr>
          <w:rtl/>
        </w:rPr>
        <w:t xml:space="preserve"> לתפקיד</w:t>
      </w:r>
      <w:r w:rsidRPr="00B737AC">
        <w:rPr>
          <w:rFonts w:hint="cs"/>
          <w:rtl/>
        </w:rPr>
        <w:t xml:space="preserve"> משגיח נעשתה</w:t>
      </w:r>
      <w:r w:rsidRPr="00B737AC">
        <w:rPr>
          <w:rtl/>
        </w:rPr>
        <w:t xml:space="preserve"> </w:t>
      </w:r>
      <w:r w:rsidRPr="00B737AC">
        <w:rPr>
          <w:rFonts w:hint="cs"/>
          <w:rtl/>
        </w:rPr>
        <w:t>ב</w:t>
      </w:r>
      <w:r w:rsidRPr="00B737AC">
        <w:rPr>
          <w:rtl/>
        </w:rPr>
        <w:t xml:space="preserve">ידי הרבנות הראשית </w:t>
      </w:r>
      <w:r w:rsidRPr="00B737AC">
        <w:rPr>
          <w:rFonts w:hint="cs"/>
          <w:rtl/>
        </w:rPr>
        <w:t>ואם ישנן</w:t>
      </w:r>
      <w:r w:rsidRPr="00B737AC">
        <w:rPr>
          <w:rtl/>
        </w:rPr>
        <w:t xml:space="preserve"> </w:t>
      </w:r>
      <w:r w:rsidRPr="00B737AC">
        <w:rPr>
          <w:rFonts w:hint="cs"/>
          <w:rtl/>
        </w:rPr>
        <w:t>תעודות</w:t>
      </w:r>
      <w:r w:rsidRPr="00B737AC">
        <w:rPr>
          <w:rtl/>
        </w:rPr>
        <w:t xml:space="preserve"> </w:t>
      </w:r>
      <w:r w:rsidRPr="00B737AC">
        <w:rPr>
          <w:rFonts w:hint="cs"/>
          <w:rtl/>
        </w:rPr>
        <w:t>המעידות</w:t>
      </w:r>
      <w:r w:rsidRPr="00B737AC">
        <w:rPr>
          <w:rtl/>
        </w:rPr>
        <w:t xml:space="preserve"> </w:t>
      </w:r>
      <w:r w:rsidRPr="00B737AC">
        <w:rPr>
          <w:rFonts w:hint="cs"/>
          <w:rtl/>
        </w:rPr>
        <w:t>על</w:t>
      </w:r>
      <w:r w:rsidRPr="00B737AC">
        <w:rPr>
          <w:rtl/>
        </w:rPr>
        <w:t xml:space="preserve"> </w:t>
      </w:r>
      <w:r w:rsidRPr="00B737AC">
        <w:rPr>
          <w:rFonts w:hint="cs"/>
          <w:rtl/>
        </w:rPr>
        <w:t>כך</w:t>
      </w:r>
      <w:r w:rsidRPr="00B737AC">
        <w:rPr>
          <w:rtl/>
        </w:rPr>
        <w:t xml:space="preserve">. </w:t>
      </w:r>
      <w:r w:rsidRPr="00B737AC">
        <w:rPr>
          <w:rFonts w:hint="cs"/>
          <w:rtl/>
        </w:rPr>
        <w:t>האגף</w:t>
      </w:r>
      <w:r w:rsidRPr="00B737AC">
        <w:rPr>
          <w:rtl/>
        </w:rPr>
        <w:t xml:space="preserve"> </w:t>
      </w:r>
      <w:r w:rsidRPr="00B737AC">
        <w:rPr>
          <w:rFonts w:hint="cs"/>
          <w:rtl/>
        </w:rPr>
        <w:t>גם</w:t>
      </w:r>
      <w:r w:rsidRPr="00B737AC">
        <w:rPr>
          <w:rtl/>
        </w:rPr>
        <w:t xml:space="preserve"> </w:t>
      </w:r>
      <w:r w:rsidRPr="00B737AC">
        <w:rPr>
          <w:rFonts w:hint="cs"/>
          <w:rtl/>
        </w:rPr>
        <w:t>אינו מחזיק</w:t>
      </w:r>
      <w:r w:rsidRPr="00B737AC">
        <w:rPr>
          <w:rtl/>
        </w:rPr>
        <w:t xml:space="preserve"> </w:t>
      </w:r>
      <w:r w:rsidRPr="00B737AC">
        <w:rPr>
          <w:rFonts w:hint="cs"/>
          <w:rtl/>
        </w:rPr>
        <w:t>במידע</w:t>
      </w:r>
      <w:r w:rsidRPr="00B737AC">
        <w:rPr>
          <w:rtl/>
        </w:rPr>
        <w:t xml:space="preserve"> </w:t>
      </w:r>
      <w:r w:rsidRPr="00B737AC">
        <w:rPr>
          <w:rFonts w:hint="cs"/>
          <w:rtl/>
        </w:rPr>
        <w:t>סדור</w:t>
      </w:r>
      <w:r w:rsidRPr="00B737AC">
        <w:rPr>
          <w:rtl/>
        </w:rPr>
        <w:t xml:space="preserve"> </w:t>
      </w:r>
      <w:r w:rsidRPr="00B737AC">
        <w:rPr>
          <w:rFonts w:hint="cs"/>
          <w:rtl/>
        </w:rPr>
        <w:t>על</w:t>
      </w:r>
      <w:r w:rsidRPr="00B737AC">
        <w:rPr>
          <w:rtl/>
        </w:rPr>
        <w:t xml:space="preserve"> </w:t>
      </w:r>
      <w:r w:rsidRPr="00B737AC">
        <w:rPr>
          <w:rFonts w:hint="cs"/>
          <w:rtl/>
        </w:rPr>
        <w:t>היקפי</w:t>
      </w:r>
      <w:r w:rsidRPr="00B737AC">
        <w:rPr>
          <w:rtl/>
        </w:rPr>
        <w:t xml:space="preserve"> </w:t>
      </w:r>
      <w:r w:rsidRPr="00B737AC">
        <w:rPr>
          <w:rFonts w:hint="cs"/>
          <w:rtl/>
        </w:rPr>
        <w:t>ההעסקה</w:t>
      </w:r>
      <w:r w:rsidRPr="00B737AC">
        <w:rPr>
          <w:rtl/>
        </w:rPr>
        <w:t xml:space="preserve"> </w:t>
      </w:r>
      <w:r w:rsidRPr="00B737AC">
        <w:rPr>
          <w:rFonts w:hint="cs"/>
          <w:rtl/>
        </w:rPr>
        <w:t>של</w:t>
      </w:r>
      <w:r w:rsidRPr="00B737AC">
        <w:rPr>
          <w:rtl/>
        </w:rPr>
        <w:t xml:space="preserve"> </w:t>
      </w:r>
      <w:r w:rsidRPr="00B737AC">
        <w:rPr>
          <w:rFonts w:hint="cs"/>
          <w:rtl/>
        </w:rPr>
        <w:t>המשגיחים ועל</w:t>
      </w:r>
      <w:r w:rsidRPr="00B737AC">
        <w:rPr>
          <w:rtl/>
        </w:rPr>
        <w:t xml:space="preserve"> </w:t>
      </w:r>
      <w:r w:rsidRPr="00B737AC">
        <w:rPr>
          <w:rFonts w:hint="cs"/>
          <w:rtl/>
        </w:rPr>
        <w:t>תנאי</w:t>
      </w:r>
      <w:r w:rsidRPr="00B737AC">
        <w:rPr>
          <w:rtl/>
        </w:rPr>
        <w:t xml:space="preserve"> </w:t>
      </w:r>
      <w:r w:rsidRPr="00B737AC">
        <w:rPr>
          <w:rFonts w:hint="cs"/>
          <w:rtl/>
        </w:rPr>
        <w:t>ההעסקה</w:t>
      </w:r>
      <w:r w:rsidRPr="00B737AC">
        <w:rPr>
          <w:rtl/>
        </w:rPr>
        <w:t xml:space="preserve"> </w:t>
      </w:r>
      <w:r w:rsidRPr="00B737AC">
        <w:rPr>
          <w:rFonts w:hint="cs"/>
          <w:rtl/>
        </w:rPr>
        <w:t>שלהם, למשל</w:t>
      </w:r>
      <w:r w:rsidRPr="00B737AC">
        <w:rPr>
          <w:rtl/>
        </w:rPr>
        <w:t xml:space="preserve"> </w:t>
      </w:r>
      <w:r w:rsidRPr="00B737AC">
        <w:rPr>
          <w:rFonts w:hint="cs"/>
          <w:rtl/>
        </w:rPr>
        <w:t>גובה</w:t>
      </w:r>
      <w:r w:rsidRPr="00B737AC">
        <w:rPr>
          <w:rtl/>
        </w:rPr>
        <w:t xml:space="preserve"> </w:t>
      </w:r>
      <w:r w:rsidRPr="00B737AC">
        <w:rPr>
          <w:rFonts w:hint="cs"/>
          <w:rtl/>
        </w:rPr>
        <w:t>שכרם וחוזי</w:t>
      </w:r>
      <w:r w:rsidRPr="00B737AC">
        <w:rPr>
          <w:rtl/>
        </w:rPr>
        <w:t xml:space="preserve"> </w:t>
      </w:r>
      <w:r w:rsidRPr="00B737AC">
        <w:rPr>
          <w:rFonts w:hint="cs"/>
          <w:rtl/>
        </w:rPr>
        <w:t>העבודה</w:t>
      </w:r>
      <w:r w:rsidRPr="00B737AC">
        <w:rPr>
          <w:rtl/>
        </w:rPr>
        <w:t xml:space="preserve"> </w:t>
      </w:r>
      <w:r w:rsidRPr="00B737AC">
        <w:rPr>
          <w:rFonts w:hint="cs"/>
          <w:rtl/>
        </w:rPr>
        <w:t>שלהם.</w:t>
      </w:r>
    </w:p>
    <w:p w:rsidR="006A0E07" w:rsidRPr="00B737AC" w:rsidP="00494C0D">
      <w:pPr>
        <w:pStyle w:val="RESHET"/>
        <w:rPr>
          <w:rtl/>
        </w:rPr>
      </w:pPr>
      <w:r w:rsidRPr="00B737AC">
        <w:rPr>
          <w:rtl/>
        </w:rPr>
        <w:t xml:space="preserve">אגף </w:t>
      </w:r>
      <w:r w:rsidRPr="00B737AC">
        <w:rPr>
          <w:rFonts w:hint="cs"/>
          <w:rtl/>
        </w:rPr>
        <w:t xml:space="preserve">הכשרות בירושלים גם </w:t>
      </w:r>
      <w:r w:rsidRPr="00B737AC">
        <w:rPr>
          <w:rtl/>
        </w:rPr>
        <w:t xml:space="preserve">אינו מנהל </w:t>
      </w:r>
      <w:r w:rsidRPr="00B737AC">
        <w:rPr>
          <w:rFonts w:hint="cs"/>
          <w:rtl/>
        </w:rPr>
        <w:t xml:space="preserve">את </w:t>
      </w:r>
      <w:r w:rsidRPr="00B737AC">
        <w:rPr>
          <w:rtl/>
        </w:rPr>
        <w:t xml:space="preserve">תיקי בתי </w:t>
      </w:r>
      <w:r w:rsidRPr="00B737AC">
        <w:rPr>
          <w:rFonts w:hint="cs"/>
          <w:rtl/>
        </w:rPr>
        <w:t>ה</w:t>
      </w:r>
      <w:r w:rsidRPr="00B737AC">
        <w:rPr>
          <w:rtl/>
        </w:rPr>
        <w:t>עסק</w:t>
      </w:r>
      <w:r w:rsidRPr="00B737AC">
        <w:rPr>
          <w:rFonts w:hint="cs"/>
          <w:rtl/>
        </w:rPr>
        <w:t xml:space="preserve"> </w:t>
      </w:r>
      <w:r w:rsidRPr="00B737AC">
        <w:rPr>
          <w:rFonts w:hint="cs"/>
          <w:rtl/>
        </w:rPr>
        <w:t>המושגחים</w:t>
      </w:r>
      <w:r w:rsidRPr="00B737AC">
        <w:rPr>
          <w:rtl/>
        </w:rPr>
        <w:t xml:space="preserve"> כמתחייב מהנוהל. </w:t>
      </w:r>
      <w:r w:rsidRPr="00B737AC">
        <w:rPr>
          <w:rFonts w:hint="cs"/>
          <w:rtl/>
        </w:rPr>
        <w:t>ה</w:t>
      </w:r>
      <w:r w:rsidRPr="00B737AC">
        <w:rPr>
          <w:rtl/>
        </w:rPr>
        <w:t xml:space="preserve">מועצה </w:t>
      </w:r>
      <w:r w:rsidRPr="00B737AC">
        <w:rPr>
          <w:rFonts w:hint="cs"/>
          <w:rtl/>
        </w:rPr>
        <w:t>מחזיקה רק במסמכים שהם "</w:t>
      </w:r>
      <w:r w:rsidRPr="00B737AC">
        <w:rPr>
          <w:rtl/>
        </w:rPr>
        <w:t>הסכם למתן כשרות לבית עסק"</w:t>
      </w:r>
      <w:r w:rsidRPr="00B737AC">
        <w:rPr>
          <w:rFonts w:hint="cs"/>
          <w:rtl/>
        </w:rPr>
        <w:t xml:space="preserve">, וכל יתר המידע הנדרש על פי הנוהל אינו קיים. </w:t>
      </w:r>
      <w:r w:rsidRPr="00B737AC">
        <w:rPr>
          <w:rFonts w:hint="eastAsia"/>
          <w:rtl/>
        </w:rPr>
        <w:t>חלק</w:t>
      </w:r>
      <w:r w:rsidRPr="00B737AC">
        <w:rPr>
          <w:rtl/>
        </w:rPr>
        <w:t xml:space="preserve"> </w:t>
      </w:r>
      <w:r w:rsidRPr="00B737AC">
        <w:rPr>
          <w:rFonts w:hint="cs"/>
          <w:rtl/>
        </w:rPr>
        <w:t xml:space="preserve">מההסכמים </w:t>
      </w:r>
      <w:r w:rsidRPr="00B737AC">
        <w:rPr>
          <w:rFonts w:hint="eastAsia"/>
          <w:rtl/>
        </w:rPr>
        <w:t>נחת</w:t>
      </w:r>
      <w:r w:rsidRPr="00B737AC">
        <w:rPr>
          <w:rFonts w:hint="cs"/>
          <w:rtl/>
        </w:rPr>
        <w:t>מו כבר</w:t>
      </w:r>
      <w:r w:rsidRPr="00B737AC">
        <w:rPr>
          <w:rtl/>
        </w:rPr>
        <w:t xml:space="preserve"> </w:t>
      </w:r>
      <w:r w:rsidRPr="00B737AC">
        <w:rPr>
          <w:rFonts w:hint="eastAsia"/>
          <w:rtl/>
        </w:rPr>
        <w:t>לפני</w:t>
      </w:r>
      <w:r w:rsidRPr="00B737AC">
        <w:rPr>
          <w:rtl/>
        </w:rPr>
        <w:t xml:space="preserve"> </w:t>
      </w:r>
      <w:r w:rsidRPr="00B737AC">
        <w:rPr>
          <w:rFonts w:hint="eastAsia"/>
          <w:rtl/>
        </w:rPr>
        <w:t>שנים</w:t>
      </w:r>
      <w:r w:rsidRPr="00B737AC">
        <w:rPr>
          <w:rtl/>
        </w:rPr>
        <w:t xml:space="preserve"> </w:t>
      </w:r>
      <w:r w:rsidRPr="00B737AC">
        <w:rPr>
          <w:rFonts w:hint="eastAsia"/>
          <w:rtl/>
        </w:rPr>
        <w:t>רבות</w:t>
      </w:r>
      <w:r w:rsidRPr="00B737AC">
        <w:rPr>
          <w:rtl/>
        </w:rPr>
        <w:t xml:space="preserve"> </w:t>
      </w:r>
      <w:r w:rsidRPr="00B737AC">
        <w:rPr>
          <w:rFonts w:hint="cs"/>
          <w:rtl/>
        </w:rPr>
        <w:t xml:space="preserve">מאז ניתנו לראשונה לבית העסק </w:t>
      </w:r>
      <w:r w:rsidRPr="00B737AC">
        <w:rPr>
          <w:rFonts w:hint="eastAsia"/>
          <w:rtl/>
        </w:rPr>
        <w:t>שירותי</w:t>
      </w:r>
      <w:r w:rsidRPr="00B737AC">
        <w:rPr>
          <w:rtl/>
        </w:rPr>
        <w:t xml:space="preserve"> </w:t>
      </w:r>
      <w:r w:rsidRPr="00B737AC">
        <w:rPr>
          <w:rFonts w:hint="eastAsia"/>
          <w:rtl/>
        </w:rPr>
        <w:t>השגחת</w:t>
      </w:r>
      <w:r w:rsidRPr="00B737AC">
        <w:rPr>
          <w:rtl/>
        </w:rPr>
        <w:t xml:space="preserve"> </w:t>
      </w:r>
      <w:r w:rsidRPr="00B737AC">
        <w:rPr>
          <w:rFonts w:hint="eastAsia"/>
          <w:rtl/>
        </w:rPr>
        <w:t>כשרות</w:t>
      </w:r>
      <w:r w:rsidRPr="00B737AC">
        <w:rPr>
          <w:rFonts w:hint="cs"/>
          <w:rtl/>
        </w:rPr>
        <w:t xml:space="preserve">; למרות חלוף </w:t>
      </w:r>
      <w:r w:rsidRPr="00B737AC">
        <w:rPr>
          <w:rFonts w:hint="eastAsia"/>
          <w:rtl/>
        </w:rPr>
        <w:t>השנים</w:t>
      </w:r>
      <w:r w:rsidRPr="00B737AC">
        <w:rPr>
          <w:rtl/>
        </w:rPr>
        <w:t xml:space="preserve"> </w:t>
      </w:r>
      <w:r w:rsidRPr="00B737AC">
        <w:rPr>
          <w:rFonts w:hint="eastAsia"/>
          <w:rtl/>
        </w:rPr>
        <w:t>הרבות</w:t>
      </w:r>
      <w:r w:rsidRPr="00B737AC">
        <w:rPr>
          <w:rtl/>
        </w:rPr>
        <w:t xml:space="preserve"> </w:t>
      </w:r>
      <w:r w:rsidRPr="00B737AC">
        <w:rPr>
          <w:rFonts w:hint="eastAsia"/>
          <w:rtl/>
        </w:rPr>
        <w:t>לא</w:t>
      </w:r>
      <w:r w:rsidRPr="00B737AC">
        <w:rPr>
          <w:rtl/>
        </w:rPr>
        <w:t xml:space="preserve"> </w:t>
      </w:r>
      <w:r w:rsidRPr="00B737AC">
        <w:rPr>
          <w:rFonts w:hint="eastAsia"/>
          <w:rtl/>
        </w:rPr>
        <w:t>חידשה</w:t>
      </w:r>
      <w:r w:rsidRPr="00B737AC">
        <w:rPr>
          <w:rtl/>
        </w:rPr>
        <w:t xml:space="preserve"> </w:t>
      </w:r>
      <w:r w:rsidRPr="00B737AC">
        <w:rPr>
          <w:rFonts w:hint="eastAsia"/>
          <w:rtl/>
        </w:rPr>
        <w:t>המועצה</w:t>
      </w:r>
      <w:r w:rsidRPr="00B737AC">
        <w:rPr>
          <w:rtl/>
        </w:rPr>
        <w:t xml:space="preserve"> </w:t>
      </w:r>
      <w:r w:rsidRPr="00B737AC">
        <w:rPr>
          <w:rFonts w:hint="eastAsia"/>
          <w:rtl/>
        </w:rPr>
        <w:t>את</w:t>
      </w:r>
      <w:r w:rsidRPr="00B737AC">
        <w:rPr>
          <w:rtl/>
        </w:rPr>
        <w:t xml:space="preserve"> </w:t>
      </w:r>
      <w:r w:rsidRPr="00B737AC">
        <w:rPr>
          <w:rFonts w:hint="eastAsia"/>
          <w:rtl/>
        </w:rPr>
        <w:t>ההסכמים</w:t>
      </w:r>
      <w:r w:rsidRPr="00B737AC">
        <w:rPr>
          <w:rFonts w:hint="cs"/>
          <w:rtl/>
        </w:rPr>
        <w:t xml:space="preserve"> עם בעלי העסקים</w:t>
      </w:r>
      <w:r w:rsidRPr="00B737AC">
        <w:rPr>
          <w:rtl/>
        </w:rPr>
        <w:t xml:space="preserve">. </w:t>
      </w:r>
      <w:r w:rsidRPr="00B737AC">
        <w:rPr>
          <w:rFonts w:hint="cs"/>
          <w:rtl/>
        </w:rPr>
        <w:t xml:space="preserve">יתרה מזאת, </w:t>
      </w:r>
      <w:r w:rsidRPr="00B737AC">
        <w:rPr>
          <w:rFonts w:hint="eastAsia"/>
          <w:rtl/>
        </w:rPr>
        <w:t>הסכמי</w:t>
      </w:r>
      <w:r w:rsidRPr="00B737AC">
        <w:rPr>
          <w:rtl/>
        </w:rPr>
        <w:t xml:space="preserve"> </w:t>
      </w:r>
      <w:r w:rsidRPr="00B737AC">
        <w:rPr>
          <w:rFonts w:hint="eastAsia"/>
          <w:rtl/>
        </w:rPr>
        <w:t>ההתקשרות</w:t>
      </w:r>
      <w:r w:rsidRPr="00B737AC">
        <w:rPr>
          <w:rFonts w:hint="cs"/>
          <w:rtl/>
        </w:rPr>
        <w:t xml:space="preserve"> אינם נגישים </w:t>
      </w:r>
      <w:r w:rsidRPr="00B737AC">
        <w:rPr>
          <w:rFonts w:hint="eastAsia"/>
          <w:rtl/>
        </w:rPr>
        <w:t>וזמינים</w:t>
      </w:r>
      <w:r w:rsidRPr="00B737AC">
        <w:rPr>
          <w:rtl/>
        </w:rPr>
        <w:t xml:space="preserve"> </w:t>
      </w:r>
      <w:r w:rsidRPr="00B737AC">
        <w:rPr>
          <w:rFonts w:hint="eastAsia"/>
          <w:rtl/>
        </w:rPr>
        <w:t>כנדרש</w:t>
      </w:r>
      <w:r w:rsidRPr="00B737AC">
        <w:rPr>
          <w:rtl/>
        </w:rPr>
        <w:t>.</w:t>
      </w:r>
    </w:p>
    <w:p w:rsidR="006A0E07" w:rsidRPr="00B737AC" w:rsidP="00494C0D">
      <w:pPr>
        <w:spacing w:before="180" w:after="240" w:line="240" w:lineRule="exact"/>
        <w:ind w:right="2268"/>
        <w:jc w:val="both"/>
        <w:rPr>
          <w:rFonts w:ascii="Tahoma" w:hAnsi="Tahoma" w:cs="Tahoma"/>
          <w:b/>
          <w:sz w:val="17"/>
          <w:szCs w:val="17"/>
          <w:rtl/>
        </w:rPr>
      </w:pPr>
      <w:r w:rsidRPr="00494C0D">
        <w:rPr>
          <w:rStyle w:val="Heading7Char"/>
          <w:rFonts w:ascii="Tahoma" w:hAnsi="Tahoma" w:cs="Tahoma" w:hint="cs"/>
          <w:sz w:val="17"/>
          <w:szCs w:val="17"/>
          <w:rtl/>
          <w:lang w:eastAsia="he-IL"/>
        </w:rPr>
        <w:t>קובץ</w:t>
      </w:r>
      <w:r w:rsidRPr="00494C0D">
        <w:rPr>
          <w:rStyle w:val="Heading7Char"/>
          <w:rFonts w:ascii="Tahoma" w:hAnsi="Tahoma" w:cs="Tahoma"/>
          <w:sz w:val="17"/>
          <w:szCs w:val="17"/>
          <w:rtl/>
          <w:lang w:eastAsia="he-IL"/>
        </w:rPr>
        <w:t xml:space="preserve"> </w:t>
      </w:r>
      <w:r w:rsidRPr="00494C0D">
        <w:rPr>
          <w:rStyle w:val="Heading7Char"/>
          <w:rFonts w:ascii="Tahoma" w:hAnsi="Tahoma" w:cs="Tahoma" w:hint="cs"/>
          <w:sz w:val="17"/>
          <w:szCs w:val="17"/>
          <w:rtl/>
          <w:lang w:eastAsia="he-IL"/>
        </w:rPr>
        <w:t>הנתונים</w:t>
      </w:r>
      <w:r w:rsidRPr="00494C0D">
        <w:rPr>
          <w:rStyle w:val="Heading7Char"/>
          <w:rFonts w:ascii="Tahoma" w:hAnsi="Tahoma" w:cs="Tahoma"/>
          <w:sz w:val="17"/>
          <w:szCs w:val="17"/>
          <w:rtl/>
          <w:lang w:eastAsia="he-IL"/>
        </w:rPr>
        <w:t xml:space="preserve"> </w:t>
      </w:r>
      <w:r w:rsidRPr="00494C0D">
        <w:rPr>
          <w:rStyle w:val="Heading7Char"/>
          <w:rFonts w:ascii="Tahoma" w:hAnsi="Tahoma" w:cs="Tahoma" w:hint="cs"/>
          <w:sz w:val="17"/>
          <w:szCs w:val="17"/>
          <w:rtl/>
          <w:lang w:eastAsia="he-IL"/>
        </w:rPr>
        <w:t>שהועבר</w:t>
      </w:r>
      <w:r w:rsidRPr="00494C0D">
        <w:rPr>
          <w:rStyle w:val="Heading7Char"/>
          <w:rFonts w:ascii="Tahoma" w:hAnsi="Tahoma" w:cs="Tahoma"/>
          <w:sz w:val="17"/>
          <w:szCs w:val="17"/>
          <w:rtl/>
          <w:lang w:eastAsia="he-IL"/>
        </w:rPr>
        <w:t xml:space="preserve"> </w:t>
      </w:r>
      <w:r w:rsidRPr="00494C0D">
        <w:rPr>
          <w:rStyle w:val="Heading7Char"/>
          <w:rFonts w:ascii="Tahoma" w:hAnsi="Tahoma" w:cs="Tahoma" w:hint="cs"/>
          <w:sz w:val="17"/>
          <w:szCs w:val="17"/>
          <w:rtl/>
          <w:lang w:eastAsia="he-IL"/>
        </w:rPr>
        <w:t>למשרד מבקר המדינה</w:t>
      </w:r>
      <w:r w:rsidRPr="00494C0D">
        <w:rPr>
          <w:rStyle w:val="Heading7Char"/>
          <w:rFonts w:ascii="Tahoma" w:hAnsi="Tahoma" w:cs="Tahoma"/>
          <w:sz w:val="17"/>
          <w:szCs w:val="17"/>
          <w:rtl/>
          <w:lang w:eastAsia="he-IL"/>
        </w:rPr>
        <w:t>:</w:t>
      </w:r>
      <w:r w:rsidRPr="00B737AC">
        <w:rPr>
          <w:rFonts w:ascii="Tahoma" w:hAnsi="Tahoma" w:cs="Tahoma" w:hint="cs"/>
          <w:b/>
          <w:sz w:val="17"/>
          <w:szCs w:val="17"/>
          <w:rtl/>
        </w:rPr>
        <w:t xml:space="preserve"> משרד מבקר המדינה בחן את קובץ הנתונים על בתי העסק </w:t>
      </w:r>
      <w:r w:rsidRPr="00B737AC">
        <w:rPr>
          <w:rFonts w:ascii="Tahoma" w:hAnsi="Tahoma" w:cs="Tahoma" w:hint="cs"/>
          <w:b/>
          <w:sz w:val="17"/>
          <w:szCs w:val="17"/>
          <w:rtl/>
        </w:rPr>
        <w:t>המושגחים</w:t>
      </w:r>
      <w:r w:rsidRPr="00B737AC">
        <w:rPr>
          <w:rFonts w:ascii="Tahoma" w:hAnsi="Tahoma" w:cs="Tahoma" w:hint="cs"/>
          <w:b/>
          <w:sz w:val="17"/>
          <w:szCs w:val="17"/>
          <w:rtl/>
        </w:rPr>
        <w:t xml:space="preserve"> שקיבל מאגף הכשרות בירושלים. הקובץ כלל את פרטיהם האישיים של המשגיחים ואת היקף שעות ההשגחה שנקבע לכל בית עסק. יצוין כי קובץ</w:t>
      </w:r>
      <w:r w:rsidRPr="00B737AC">
        <w:rPr>
          <w:rFonts w:ascii="Tahoma" w:hAnsi="Tahoma" w:cs="Tahoma"/>
          <w:b/>
          <w:sz w:val="17"/>
          <w:szCs w:val="17"/>
          <w:rtl/>
        </w:rPr>
        <w:t xml:space="preserve"> הנתונים </w:t>
      </w:r>
      <w:r w:rsidRPr="00B737AC">
        <w:rPr>
          <w:rFonts w:ascii="Tahoma" w:hAnsi="Tahoma" w:cs="Tahoma" w:hint="cs"/>
          <w:b/>
          <w:sz w:val="17"/>
          <w:szCs w:val="17"/>
          <w:rtl/>
        </w:rPr>
        <w:t>שהתקבל היה</w:t>
      </w:r>
      <w:r w:rsidRPr="00B737AC">
        <w:rPr>
          <w:rFonts w:ascii="Tahoma" w:hAnsi="Tahoma" w:cs="Tahoma"/>
          <w:b/>
          <w:sz w:val="17"/>
          <w:szCs w:val="17"/>
          <w:rtl/>
        </w:rPr>
        <w:t xml:space="preserve"> </w:t>
      </w:r>
      <w:r w:rsidRPr="00B737AC">
        <w:rPr>
          <w:rFonts w:ascii="Tahoma" w:hAnsi="Tahoma" w:cs="Tahoma" w:hint="cs"/>
          <w:b/>
          <w:sz w:val="17"/>
          <w:szCs w:val="17"/>
          <w:rtl/>
        </w:rPr>
        <w:t>חסר</w:t>
      </w:r>
      <w:r w:rsidRPr="00B737AC">
        <w:rPr>
          <w:rFonts w:ascii="Tahoma" w:hAnsi="Tahoma" w:cs="Tahoma"/>
          <w:b/>
          <w:sz w:val="17"/>
          <w:szCs w:val="17"/>
          <w:rtl/>
        </w:rPr>
        <w:t xml:space="preserve"> </w:t>
      </w:r>
      <w:r w:rsidRPr="00B737AC">
        <w:rPr>
          <w:rFonts w:ascii="Tahoma" w:hAnsi="Tahoma" w:cs="Tahoma" w:hint="cs"/>
          <w:b/>
          <w:sz w:val="17"/>
          <w:szCs w:val="17"/>
          <w:rtl/>
        </w:rPr>
        <w:t>ולא</w:t>
      </w:r>
      <w:r w:rsidRPr="00B737AC">
        <w:rPr>
          <w:rFonts w:ascii="Tahoma" w:hAnsi="Tahoma" w:cs="Tahoma"/>
          <w:b/>
          <w:sz w:val="17"/>
          <w:szCs w:val="17"/>
          <w:rtl/>
        </w:rPr>
        <w:t xml:space="preserve"> </w:t>
      </w:r>
      <w:r w:rsidRPr="00B737AC">
        <w:rPr>
          <w:rFonts w:ascii="Tahoma" w:hAnsi="Tahoma" w:cs="Tahoma" w:hint="cs"/>
          <w:b/>
          <w:sz w:val="17"/>
          <w:szCs w:val="17"/>
          <w:rtl/>
        </w:rPr>
        <w:t>מעודכן, ו</w:t>
      </w:r>
      <w:r w:rsidRPr="00B737AC">
        <w:rPr>
          <w:rFonts w:ascii="Tahoma" w:hAnsi="Tahoma" w:cs="Tahoma"/>
          <w:b/>
          <w:sz w:val="17"/>
          <w:szCs w:val="17"/>
          <w:rtl/>
        </w:rPr>
        <w:t xml:space="preserve">לצורך הבדיקה התבקש האגף </w:t>
      </w:r>
      <w:r w:rsidRPr="00B737AC">
        <w:rPr>
          <w:rFonts w:ascii="Tahoma" w:hAnsi="Tahoma" w:cs="Tahoma" w:hint="cs"/>
          <w:b/>
          <w:sz w:val="17"/>
          <w:szCs w:val="17"/>
          <w:rtl/>
        </w:rPr>
        <w:t>להשלימו</w:t>
      </w:r>
      <w:r w:rsidRPr="00B737AC">
        <w:rPr>
          <w:rFonts w:ascii="Tahoma" w:hAnsi="Tahoma" w:cs="Tahoma"/>
          <w:b/>
          <w:sz w:val="17"/>
          <w:szCs w:val="17"/>
          <w:rtl/>
        </w:rPr>
        <w:t>.</w:t>
      </w:r>
    </w:p>
    <w:p w:rsidR="006A0E07" w:rsidRPr="00B737AC" w:rsidP="00494C0D">
      <w:pPr>
        <w:pStyle w:val="RESHET"/>
        <w:rPr>
          <w:rtl/>
        </w:rPr>
      </w:pPr>
      <w:r w:rsidRPr="00B737AC">
        <w:rPr>
          <w:rtl/>
        </w:rPr>
        <w:t xml:space="preserve">חלק מהרישומים שבקובץ </w:t>
      </w:r>
      <w:r w:rsidRPr="00B737AC">
        <w:rPr>
          <w:rFonts w:hint="cs"/>
          <w:rtl/>
        </w:rPr>
        <w:t xml:space="preserve">לא </w:t>
      </w:r>
      <w:r w:rsidRPr="00B737AC">
        <w:rPr>
          <w:rFonts w:hint="eastAsia"/>
          <w:rtl/>
        </w:rPr>
        <w:t>תאם</w:t>
      </w:r>
      <w:r w:rsidRPr="00B737AC">
        <w:rPr>
          <w:rtl/>
        </w:rPr>
        <w:t xml:space="preserve"> </w:t>
      </w:r>
      <w:r w:rsidRPr="00B737AC">
        <w:rPr>
          <w:rFonts w:hint="eastAsia"/>
          <w:rtl/>
        </w:rPr>
        <w:t>את</w:t>
      </w:r>
      <w:r w:rsidRPr="00B737AC">
        <w:rPr>
          <w:rtl/>
        </w:rPr>
        <w:t xml:space="preserve"> </w:t>
      </w:r>
      <w:r w:rsidRPr="00B737AC">
        <w:rPr>
          <w:rFonts w:hint="eastAsia"/>
          <w:rtl/>
        </w:rPr>
        <w:t>ה</w:t>
      </w:r>
      <w:r w:rsidRPr="00B737AC">
        <w:rPr>
          <w:rFonts w:hint="cs"/>
          <w:rtl/>
        </w:rPr>
        <w:t>מצב לאשורו</w:t>
      </w:r>
      <w:r w:rsidRPr="00B737AC">
        <w:rPr>
          <w:rtl/>
        </w:rPr>
        <w:t xml:space="preserve">. נציגי משרד מבקר המדינה נפגשו עם </w:t>
      </w:r>
      <w:r w:rsidRPr="00B737AC">
        <w:rPr>
          <w:rFonts w:hint="cs"/>
          <w:rtl/>
        </w:rPr>
        <w:t>5</w:t>
      </w:r>
      <w:r w:rsidRPr="00B737AC">
        <w:rPr>
          <w:rtl/>
        </w:rPr>
        <w:t xml:space="preserve"> </w:t>
      </w:r>
      <w:r w:rsidRPr="00B737AC">
        <w:rPr>
          <w:rFonts w:hint="cs"/>
          <w:rtl/>
        </w:rPr>
        <w:t>מתוך 412 ה</w:t>
      </w:r>
      <w:r w:rsidRPr="00B737AC">
        <w:rPr>
          <w:rtl/>
        </w:rPr>
        <w:t xml:space="preserve">משגיחים </w:t>
      </w:r>
      <w:r w:rsidRPr="00B737AC">
        <w:rPr>
          <w:rFonts w:hint="cs"/>
          <w:rtl/>
        </w:rPr>
        <w:t xml:space="preserve">הרשומים בקובץ הנתונים. </w:t>
      </w:r>
      <w:r w:rsidRPr="00B737AC">
        <w:rPr>
          <w:rtl/>
        </w:rPr>
        <w:t xml:space="preserve">כל </w:t>
      </w:r>
      <w:r w:rsidRPr="00B737AC">
        <w:rPr>
          <w:rFonts w:hint="cs"/>
          <w:rtl/>
        </w:rPr>
        <w:t>ה</w:t>
      </w:r>
      <w:r w:rsidRPr="00B737AC">
        <w:rPr>
          <w:rtl/>
        </w:rPr>
        <w:t>חמ</w:t>
      </w:r>
      <w:r w:rsidRPr="00B737AC">
        <w:rPr>
          <w:rFonts w:hint="cs"/>
          <w:rtl/>
        </w:rPr>
        <w:t>י</w:t>
      </w:r>
      <w:r w:rsidRPr="00B737AC">
        <w:rPr>
          <w:rtl/>
        </w:rPr>
        <w:t>ש</w:t>
      </w:r>
      <w:r w:rsidRPr="00B737AC">
        <w:rPr>
          <w:rFonts w:hint="cs"/>
          <w:rtl/>
        </w:rPr>
        <w:t>ה</w:t>
      </w:r>
      <w:r w:rsidRPr="00B737AC">
        <w:rPr>
          <w:rtl/>
        </w:rPr>
        <w:t xml:space="preserve"> מסרו </w:t>
      </w:r>
      <w:r w:rsidRPr="00B737AC">
        <w:rPr>
          <w:rFonts w:hint="eastAsia"/>
          <w:rtl/>
        </w:rPr>
        <w:t>כי</w:t>
      </w:r>
      <w:r w:rsidRPr="00B737AC">
        <w:rPr>
          <w:rtl/>
        </w:rPr>
        <w:t xml:space="preserve"> </w:t>
      </w:r>
      <w:r w:rsidRPr="00B737AC">
        <w:rPr>
          <w:rFonts w:hint="cs"/>
          <w:rtl/>
        </w:rPr>
        <w:t xml:space="preserve">רשימת בתי העסק שבהשגחתם </w:t>
      </w:r>
      <w:r w:rsidRPr="00B737AC">
        <w:rPr>
          <w:rFonts w:hint="eastAsia"/>
          <w:rtl/>
        </w:rPr>
        <w:t>אינה</w:t>
      </w:r>
      <w:r w:rsidRPr="00B737AC">
        <w:rPr>
          <w:rtl/>
        </w:rPr>
        <w:t xml:space="preserve"> </w:t>
      </w:r>
      <w:r w:rsidRPr="00B737AC">
        <w:rPr>
          <w:rFonts w:hint="eastAsia"/>
          <w:rtl/>
        </w:rPr>
        <w:t>מעודכנת</w:t>
      </w:r>
      <w:r w:rsidRPr="00B737AC">
        <w:rPr>
          <w:rFonts w:hint="cs"/>
          <w:rtl/>
        </w:rPr>
        <w:t xml:space="preserve"> -</w:t>
      </w:r>
      <w:r w:rsidRPr="00B737AC">
        <w:rPr>
          <w:rtl/>
        </w:rPr>
        <w:t xml:space="preserve"> </w:t>
      </w:r>
      <w:r w:rsidRPr="00B737AC">
        <w:rPr>
          <w:rFonts w:hint="eastAsia"/>
          <w:rtl/>
        </w:rPr>
        <w:t>חלק</w:t>
      </w:r>
      <w:r w:rsidRPr="00B737AC">
        <w:rPr>
          <w:rtl/>
        </w:rPr>
        <w:t xml:space="preserve"> </w:t>
      </w:r>
      <w:r w:rsidRPr="00B737AC">
        <w:rPr>
          <w:rFonts w:hint="eastAsia"/>
          <w:rtl/>
        </w:rPr>
        <w:t>מבתי</w:t>
      </w:r>
      <w:r w:rsidRPr="00B737AC">
        <w:rPr>
          <w:rtl/>
        </w:rPr>
        <w:t xml:space="preserve"> </w:t>
      </w:r>
      <w:r w:rsidRPr="00B737AC">
        <w:rPr>
          <w:rFonts w:hint="eastAsia"/>
          <w:rtl/>
        </w:rPr>
        <w:t>העסק</w:t>
      </w:r>
      <w:r w:rsidRPr="00B737AC">
        <w:rPr>
          <w:rtl/>
        </w:rPr>
        <w:t xml:space="preserve"> </w:t>
      </w:r>
      <w:r w:rsidRPr="00B737AC">
        <w:rPr>
          <w:rFonts w:hint="cs"/>
          <w:rtl/>
        </w:rPr>
        <w:t>הכלולים בקובץ אינם בהשגחתם ובתי עסק המצויים</w:t>
      </w:r>
      <w:r w:rsidRPr="00B737AC">
        <w:rPr>
          <w:rtl/>
        </w:rPr>
        <w:t xml:space="preserve"> </w:t>
      </w:r>
      <w:r w:rsidRPr="00B737AC">
        <w:rPr>
          <w:rFonts w:hint="cs"/>
          <w:rtl/>
        </w:rPr>
        <w:t>ב</w:t>
      </w:r>
      <w:r w:rsidRPr="00B737AC">
        <w:rPr>
          <w:rFonts w:hint="eastAsia"/>
          <w:rtl/>
        </w:rPr>
        <w:t>השגחתם</w:t>
      </w:r>
      <w:r w:rsidRPr="00B737AC">
        <w:rPr>
          <w:rFonts w:hint="cs"/>
          <w:rtl/>
        </w:rPr>
        <w:t xml:space="preserve"> אינם כלולים בו. כמו כן, </w:t>
      </w:r>
      <w:r w:rsidRPr="00B737AC">
        <w:rPr>
          <w:rtl/>
        </w:rPr>
        <w:t>נמצא כי היקף שעות ההשגחה שנרשם בקובץ הנתונים אינו תואם להיקף שעות ההשגחה</w:t>
      </w:r>
      <w:r w:rsidRPr="00B737AC">
        <w:rPr>
          <w:rFonts w:hint="cs"/>
          <w:rtl/>
        </w:rPr>
        <w:t>, ש</w:t>
      </w:r>
      <w:r w:rsidRPr="00B737AC">
        <w:rPr>
          <w:rtl/>
        </w:rPr>
        <w:t>לדבריהם</w:t>
      </w:r>
      <w:r w:rsidRPr="00B737AC">
        <w:rPr>
          <w:rFonts w:hint="cs"/>
          <w:rtl/>
        </w:rPr>
        <w:t xml:space="preserve"> סיכם עמם</w:t>
      </w:r>
      <w:r w:rsidRPr="00B737AC">
        <w:rPr>
          <w:rtl/>
        </w:rPr>
        <w:t xml:space="preserve"> המפקח בעל פה</w:t>
      </w:r>
      <w:r w:rsidRPr="00B737AC">
        <w:rPr>
          <w:rFonts w:hint="cs"/>
          <w:rtl/>
        </w:rPr>
        <w:t>.</w:t>
      </w:r>
      <w:r w:rsidRPr="00B737AC">
        <w:rPr>
          <w:rtl/>
        </w:rPr>
        <w:t xml:space="preserve"> </w:t>
      </w:r>
      <w:r w:rsidRPr="00B737AC">
        <w:rPr>
          <w:rFonts w:hint="cs"/>
          <w:rtl/>
        </w:rPr>
        <w:t xml:space="preserve">עוד מסרו כי </w:t>
      </w:r>
      <w:r w:rsidRPr="00B737AC">
        <w:rPr>
          <w:rtl/>
        </w:rPr>
        <w:t xml:space="preserve">אין </w:t>
      </w:r>
      <w:r w:rsidRPr="00B737AC">
        <w:rPr>
          <w:rFonts w:hint="cs"/>
          <w:rtl/>
        </w:rPr>
        <w:t xml:space="preserve">להם כל </w:t>
      </w:r>
      <w:r w:rsidRPr="00B737AC">
        <w:rPr>
          <w:rtl/>
        </w:rPr>
        <w:t xml:space="preserve">מידע על היקף שעות ההשגחה שנקבע בין המועצה לבית העסק </w:t>
      </w:r>
      <w:r w:rsidRPr="00B737AC">
        <w:rPr>
          <w:rFonts w:hint="cs"/>
          <w:rtl/>
        </w:rPr>
        <w:t>שבו הם מועסקים</w:t>
      </w:r>
      <w:r w:rsidRPr="00B737AC">
        <w:rPr>
          <w:rtl/>
        </w:rPr>
        <w:t>. בבדיקה של משרד מבקר המדינה בבתי עסק</w:t>
      </w:r>
      <w:r w:rsidRPr="00B737AC">
        <w:rPr>
          <w:rFonts w:hint="cs"/>
          <w:rtl/>
        </w:rPr>
        <w:t xml:space="preserve"> </w:t>
      </w:r>
      <w:r w:rsidRPr="00B737AC">
        <w:rPr>
          <w:rFonts w:hint="cs"/>
          <w:rtl/>
        </w:rPr>
        <w:t>מושגחים</w:t>
      </w:r>
      <w:r w:rsidRPr="00B737AC">
        <w:rPr>
          <w:rtl/>
        </w:rPr>
        <w:t xml:space="preserve"> נמצא</w:t>
      </w:r>
      <w:r w:rsidRPr="00B737AC">
        <w:rPr>
          <w:rFonts w:hint="cs"/>
          <w:rtl/>
        </w:rPr>
        <w:t xml:space="preserve">ו מקרים שבהם </w:t>
      </w:r>
      <w:r w:rsidRPr="00B737AC">
        <w:rPr>
          <w:rtl/>
        </w:rPr>
        <w:t xml:space="preserve">המשגיחים הרשומים בקובץ </w:t>
      </w:r>
      <w:r w:rsidRPr="00B737AC">
        <w:rPr>
          <w:rFonts w:hint="cs"/>
          <w:rtl/>
        </w:rPr>
        <w:t xml:space="preserve">הם </w:t>
      </w:r>
      <w:r w:rsidRPr="00B737AC">
        <w:rPr>
          <w:rtl/>
        </w:rPr>
        <w:t xml:space="preserve">אינם המשגיחים </w:t>
      </w:r>
      <w:r w:rsidRPr="00B737AC">
        <w:rPr>
          <w:rFonts w:hint="cs"/>
          <w:rtl/>
        </w:rPr>
        <w:t>בבתי העסק שנבדקו.</w:t>
      </w:r>
    </w:p>
    <w:p w:rsidR="006A0E07" w:rsidRPr="00B737AC" w:rsidP="00494C0D">
      <w:pPr>
        <w:spacing w:before="180" w:after="240" w:line="240" w:lineRule="exact"/>
        <w:ind w:right="2268"/>
        <w:jc w:val="both"/>
        <w:rPr>
          <w:rStyle w:val="Heading5Char"/>
          <w:rFonts w:ascii="Tahoma" w:hAnsi="Tahoma" w:cs="Tahoma"/>
          <w:b/>
          <w:bCs/>
          <w:sz w:val="17"/>
          <w:szCs w:val="17"/>
          <w:rtl/>
        </w:rPr>
      </w:pPr>
      <w:r w:rsidRPr="00494C0D">
        <w:rPr>
          <w:rStyle w:val="Heading7Char"/>
          <w:rFonts w:ascii="Tahoma" w:hAnsi="Tahoma" w:cs="Tahoma" w:hint="eastAsia"/>
          <w:sz w:val="17"/>
          <w:szCs w:val="17"/>
          <w:rtl/>
          <w:lang w:eastAsia="he-IL"/>
        </w:rPr>
        <w:t>מאגר</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דיווחים</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על</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הפרות</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כשרות</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והטיפול</w:t>
      </w:r>
      <w:r w:rsidRPr="00494C0D">
        <w:rPr>
          <w:rStyle w:val="Heading7Char"/>
          <w:rFonts w:ascii="Tahoma" w:hAnsi="Tahoma" w:cs="Tahoma"/>
          <w:sz w:val="17"/>
          <w:szCs w:val="17"/>
          <w:rtl/>
          <w:lang w:eastAsia="he-IL"/>
        </w:rPr>
        <w:t xml:space="preserve"> </w:t>
      </w:r>
      <w:r w:rsidRPr="00494C0D">
        <w:rPr>
          <w:rStyle w:val="Heading7Char"/>
          <w:rFonts w:ascii="Tahoma" w:hAnsi="Tahoma" w:cs="Tahoma" w:hint="eastAsia"/>
          <w:sz w:val="17"/>
          <w:szCs w:val="17"/>
          <w:rtl/>
          <w:lang w:eastAsia="he-IL"/>
        </w:rPr>
        <w:t>בהן</w:t>
      </w:r>
      <w:r w:rsidRPr="00494C0D">
        <w:rPr>
          <w:rStyle w:val="Heading7Char"/>
          <w:rFonts w:ascii="Tahoma" w:hAnsi="Tahoma" w:cs="Tahoma"/>
          <w:sz w:val="17"/>
          <w:szCs w:val="17"/>
          <w:rtl/>
          <w:lang w:eastAsia="he-IL"/>
        </w:rPr>
        <w:t>:</w:t>
      </w:r>
      <w:r w:rsidRPr="00B737AC">
        <w:rPr>
          <w:rFonts w:ascii="Tahoma" w:hAnsi="Tahoma" w:cs="Tahoma" w:hint="cs"/>
          <w:b/>
          <w:sz w:val="17"/>
          <w:szCs w:val="17"/>
          <w:rtl/>
        </w:rPr>
        <w:t xml:space="preserve"> לאגף הכשרות בירושלים מגיעים דיווחים רבים ממשגיחים, ממפקחים ומהציבור הרחב על אי-עמידתם של בתי עסק </w:t>
      </w:r>
      <w:r w:rsidRPr="00B737AC">
        <w:rPr>
          <w:rFonts w:ascii="Tahoma" w:hAnsi="Tahoma" w:cs="Tahoma" w:hint="cs"/>
          <w:b/>
          <w:sz w:val="17"/>
          <w:szCs w:val="17"/>
          <w:rtl/>
        </w:rPr>
        <w:t>מושגחים</w:t>
      </w:r>
      <w:r w:rsidRPr="00B737AC">
        <w:rPr>
          <w:rFonts w:ascii="Tahoma" w:hAnsi="Tahoma" w:cs="Tahoma" w:hint="cs"/>
          <w:b/>
          <w:sz w:val="17"/>
          <w:szCs w:val="17"/>
          <w:rtl/>
        </w:rPr>
        <w:t xml:space="preserve"> בתנאי הכשרות שנקבעו להם. בנוהל הכשרות נקבעה מתכונת הדיווח על ליקויים שמצאו המשגיחים והמפקחים בבתי העסק.</w:t>
      </w:r>
    </w:p>
    <w:p w:rsidR="006A0E07" w:rsidRPr="00B737AC" w:rsidP="00494C0D">
      <w:pPr>
        <w:pStyle w:val="RESHET"/>
        <w:rPr>
          <w:rtl/>
        </w:rPr>
      </w:pPr>
      <w:r w:rsidRPr="00B737AC">
        <w:rPr>
          <w:rFonts w:hint="cs"/>
          <w:rtl/>
        </w:rPr>
        <w:t>בביקורת עלה ש</w:t>
      </w:r>
      <w:r w:rsidRPr="00B737AC">
        <w:rPr>
          <w:rFonts w:hint="eastAsia"/>
          <w:rtl/>
        </w:rPr>
        <w:t>אגף</w:t>
      </w:r>
      <w:r w:rsidRPr="00B737AC">
        <w:rPr>
          <w:rFonts w:hint="cs"/>
          <w:rtl/>
        </w:rPr>
        <w:t xml:space="preserve"> הכשרות בירושלים אינו מחזיק ב</w:t>
      </w:r>
      <w:r w:rsidRPr="00B737AC">
        <w:rPr>
          <w:rFonts w:hint="eastAsia"/>
          <w:rtl/>
        </w:rPr>
        <w:t>מאגר</w:t>
      </w:r>
      <w:r w:rsidRPr="00B737AC">
        <w:rPr>
          <w:rtl/>
        </w:rPr>
        <w:t xml:space="preserve"> </w:t>
      </w:r>
      <w:r w:rsidRPr="00B737AC">
        <w:rPr>
          <w:rFonts w:hint="eastAsia"/>
          <w:rtl/>
        </w:rPr>
        <w:t>מסודר</w:t>
      </w:r>
      <w:r w:rsidRPr="00B737AC">
        <w:rPr>
          <w:rtl/>
        </w:rPr>
        <w:t xml:space="preserve"> </w:t>
      </w:r>
      <w:r w:rsidRPr="00B737AC">
        <w:rPr>
          <w:rFonts w:hint="eastAsia"/>
          <w:rtl/>
        </w:rPr>
        <w:t>הכולל</w:t>
      </w:r>
      <w:r w:rsidRPr="00B737AC">
        <w:rPr>
          <w:rtl/>
        </w:rPr>
        <w:t xml:space="preserve"> </w:t>
      </w:r>
      <w:r w:rsidRPr="00B737AC">
        <w:rPr>
          <w:rFonts w:hint="cs"/>
          <w:rtl/>
        </w:rPr>
        <w:t>את ה</w:t>
      </w:r>
      <w:r w:rsidRPr="00B737AC">
        <w:rPr>
          <w:rFonts w:hint="eastAsia"/>
          <w:rtl/>
        </w:rPr>
        <w:t>דיווחים</w:t>
      </w:r>
      <w:r w:rsidRPr="00B737AC">
        <w:rPr>
          <w:rtl/>
        </w:rPr>
        <w:t xml:space="preserve"> </w:t>
      </w:r>
      <w:r w:rsidRPr="00B737AC">
        <w:rPr>
          <w:rFonts w:hint="eastAsia"/>
          <w:rtl/>
        </w:rPr>
        <w:t>על</w:t>
      </w:r>
      <w:r w:rsidRPr="00B737AC">
        <w:rPr>
          <w:rtl/>
        </w:rPr>
        <w:t xml:space="preserve"> </w:t>
      </w:r>
      <w:r w:rsidRPr="00B737AC">
        <w:rPr>
          <w:rFonts w:hint="cs"/>
          <w:rtl/>
        </w:rPr>
        <w:t>הליקויים ו</w:t>
      </w:r>
      <w:r w:rsidRPr="00B737AC">
        <w:rPr>
          <w:rFonts w:hint="eastAsia"/>
          <w:rtl/>
        </w:rPr>
        <w:t>הפרות</w:t>
      </w:r>
      <w:r w:rsidRPr="00B737AC">
        <w:rPr>
          <w:rtl/>
        </w:rPr>
        <w:t xml:space="preserve"> </w:t>
      </w:r>
      <w:r w:rsidRPr="00B737AC">
        <w:rPr>
          <w:rFonts w:hint="cs"/>
          <w:rtl/>
        </w:rPr>
        <w:t>ה</w:t>
      </w:r>
      <w:r w:rsidRPr="00B737AC">
        <w:rPr>
          <w:rFonts w:hint="eastAsia"/>
          <w:rtl/>
        </w:rPr>
        <w:t>כשרות</w:t>
      </w:r>
      <w:r w:rsidRPr="00B737AC">
        <w:rPr>
          <w:rtl/>
        </w:rPr>
        <w:t xml:space="preserve"> </w:t>
      </w:r>
      <w:r w:rsidRPr="00B737AC">
        <w:rPr>
          <w:rFonts w:hint="eastAsia"/>
          <w:rtl/>
        </w:rPr>
        <w:t>שהתגלו</w:t>
      </w:r>
      <w:r w:rsidRPr="00B737AC">
        <w:rPr>
          <w:rtl/>
        </w:rPr>
        <w:t xml:space="preserve"> </w:t>
      </w:r>
      <w:r w:rsidRPr="00B737AC">
        <w:rPr>
          <w:rFonts w:hint="eastAsia"/>
          <w:rtl/>
        </w:rPr>
        <w:t>בבתי</w:t>
      </w:r>
      <w:r w:rsidRPr="00B737AC">
        <w:rPr>
          <w:rtl/>
        </w:rPr>
        <w:t xml:space="preserve"> </w:t>
      </w:r>
      <w:r w:rsidRPr="00B737AC">
        <w:rPr>
          <w:rFonts w:hint="eastAsia"/>
          <w:rtl/>
        </w:rPr>
        <w:t>העסק</w:t>
      </w:r>
      <w:r w:rsidRPr="00B737AC">
        <w:rPr>
          <w:rFonts w:hint="cs"/>
          <w:rtl/>
        </w:rPr>
        <w:t>,</w:t>
      </w:r>
      <w:r w:rsidRPr="00B737AC">
        <w:rPr>
          <w:rtl/>
        </w:rPr>
        <w:t xml:space="preserve"> </w:t>
      </w:r>
      <w:r w:rsidRPr="00B737AC">
        <w:rPr>
          <w:rFonts w:hint="eastAsia"/>
          <w:rtl/>
        </w:rPr>
        <w:t>ו</w:t>
      </w:r>
      <w:r w:rsidRPr="00B737AC">
        <w:rPr>
          <w:rFonts w:hint="cs"/>
          <w:rtl/>
        </w:rPr>
        <w:t>הוא אינו עוקב באופן</w:t>
      </w:r>
      <w:r w:rsidRPr="00B737AC">
        <w:rPr>
          <w:rtl/>
        </w:rPr>
        <w:t xml:space="preserve"> </w:t>
      </w:r>
      <w:r w:rsidRPr="00B737AC">
        <w:rPr>
          <w:rFonts w:hint="eastAsia"/>
          <w:rtl/>
        </w:rPr>
        <w:t>מסודר</w:t>
      </w:r>
      <w:r w:rsidRPr="00B737AC">
        <w:rPr>
          <w:rtl/>
        </w:rPr>
        <w:t xml:space="preserve"> </w:t>
      </w:r>
      <w:r w:rsidRPr="00B737AC">
        <w:rPr>
          <w:rFonts w:hint="eastAsia"/>
          <w:rtl/>
        </w:rPr>
        <w:t>אחר</w:t>
      </w:r>
      <w:r w:rsidRPr="00B737AC">
        <w:rPr>
          <w:rtl/>
        </w:rPr>
        <w:t xml:space="preserve"> </w:t>
      </w:r>
      <w:r w:rsidRPr="00B737AC">
        <w:rPr>
          <w:rFonts w:hint="eastAsia"/>
          <w:rtl/>
        </w:rPr>
        <w:t>תיקו</w:t>
      </w:r>
      <w:r w:rsidRPr="00B737AC">
        <w:rPr>
          <w:rFonts w:hint="cs"/>
          <w:rtl/>
        </w:rPr>
        <w:t>נם;</w:t>
      </w:r>
      <w:r w:rsidRPr="00B737AC">
        <w:rPr>
          <w:rtl/>
        </w:rPr>
        <w:t xml:space="preserve"> </w:t>
      </w:r>
      <w:r w:rsidRPr="00B737AC">
        <w:rPr>
          <w:rFonts w:hint="cs"/>
          <w:rtl/>
        </w:rPr>
        <w:t xml:space="preserve">לדוגמה, </w:t>
      </w:r>
      <w:r w:rsidRPr="00B737AC">
        <w:rPr>
          <w:rFonts w:hint="eastAsia"/>
          <w:rtl/>
        </w:rPr>
        <w:t>המפקחים</w:t>
      </w:r>
      <w:r w:rsidRPr="00B737AC">
        <w:rPr>
          <w:rtl/>
        </w:rPr>
        <w:t xml:space="preserve"> </w:t>
      </w:r>
      <w:r w:rsidRPr="00B737AC">
        <w:rPr>
          <w:rFonts w:hint="cs"/>
          <w:rtl/>
        </w:rPr>
        <w:t xml:space="preserve">מדווחים לאגף </w:t>
      </w:r>
      <w:r w:rsidRPr="00B737AC">
        <w:rPr>
          <w:rFonts w:hint="eastAsia"/>
          <w:rtl/>
        </w:rPr>
        <w:t>על</w:t>
      </w:r>
      <w:r w:rsidRPr="00B737AC">
        <w:rPr>
          <w:rtl/>
        </w:rPr>
        <w:t xml:space="preserve"> </w:t>
      </w:r>
      <w:r w:rsidRPr="00B737AC">
        <w:rPr>
          <w:rFonts w:hint="eastAsia"/>
          <w:rtl/>
        </w:rPr>
        <w:t>תקלות</w:t>
      </w:r>
      <w:r w:rsidRPr="00B737AC">
        <w:rPr>
          <w:rtl/>
        </w:rPr>
        <w:t xml:space="preserve"> </w:t>
      </w:r>
      <w:r w:rsidRPr="00B737AC">
        <w:rPr>
          <w:rFonts w:hint="eastAsia"/>
          <w:rtl/>
        </w:rPr>
        <w:t>כשרות</w:t>
      </w:r>
      <w:r w:rsidRPr="00B737AC">
        <w:rPr>
          <w:rtl/>
        </w:rPr>
        <w:t xml:space="preserve"> </w:t>
      </w:r>
      <w:r w:rsidRPr="00B737AC">
        <w:rPr>
          <w:rFonts w:hint="eastAsia"/>
          <w:rtl/>
        </w:rPr>
        <w:t>בפנקס</w:t>
      </w:r>
      <w:r w:rsidRPr="00B737AC">
        <w:rPr>
          <w:rtl/>
        </w:rPr>
        <w:t xml:space="preserve"> </w:t>
      </w:r>
      <w:r w:rsidRPr="00B737AC">
        <w:rPr>
          <w:rFonts w:hint="eastAsia"/>
          <w:rtl/>
        </w:rPr>
        <w:t>קבלות</w:t>
      </w:r>
      <w:r w:rsidRPr="00B737AC">
        <w:rPr>
          <w:rtl/>
        </w:rPr>
        <w:t xml:space="preserve"> </w:t>
      </w:r>
      <w:r w:rsidRPr="00B737AC">
        <w:rPr>
          <w:rFonts w:hint="eastAsia"/>
          <w:rtl/>
        </w:rPr>
        <w:t>ו</w:t>
      </w:r>
      <w:r w:rsidRPr="00B737AC">
        <w:rPr>
          <w:rFonts w:hint="cs"/>
          <w:rtl/>
        </w:rPr>
        <w:t>ב</w:t>
      </w:r>
      <w:r w:rsidRPr="00B737AC">
        <w:rPr>
          <w:rFonts w:hint="eastAsia"/>
          <w:rtl/>
        </w:rPr>
        <w:t>כתב</w:t>
      </w:r>
      <w:r w:rsidRPr="00B737AC">
        <w:rPr>
          <w:rtl/>
        </w:rPr>
        <w:t xml:space="preserve"> </w:t>
      </w:r>
      <w:r w:rsidRPr="00B737AC">
        <w:rPr>
          <w:rFonts w:hint="eastAsia"/>
          <w:rtl/>
        </w:rPr>
        <w:t>יד</w:t>
      </w:r>
      <w:r w:rsidRPr="00B737AC">
        <w:rPr>
          <w:rFonts w:hint="cs"/>
          <w:rtl/>
        </w:rPr>
        <w:t xml:space="preserve"> שנאסף ללא ריכוז ורישום מסודר</w:t>
      </w:r>
      <w:r w:rsidRPr="00B737AC">
        <w:rPr>
          <w:rtl/>
        </w:rPr>
        <w:t>.</w:t>
      </w:r>
    </w:p>
    <w:p w:rsidR="006A0E07" w:rsidRPr="00B737AC" w:rsidP="00494C0D">
      <w:pPr>
        <w:pStyle w:val="RESHET"/>
        <w:rPr>
          <w:rtl/>
        </w:rPr>
      </w:pPr>
      <w:r w:rsidRPr="00B737AC">
        <w:rPr>
          <w:rFonts w:hint="cs"/>
          <w:rtl/>
        </w:rPr>
        <w:t>במצב דברים זה, המועצה הדתית אינה יכולה למלא כראוי אחר אחריותה להבטיח את תקינות מערך הכשרות.</w:t>
      </w:r>
    </w:p>
    <w:p w:rsidR="006A0E07" w:rsidRPr="00B737AC" w:rsidP="005E2D3F">
      <w:pPr>
        <w:spacing w:before="180" w:after="240" w:line="240" w:lineRule="exact"/>
        <w:ind w:right="2268"/>
        <w:jc w:val="both"/>
        <w:rPr>
          <w:rFonts w:ascii="Tahoma" w:hAnsi="Tahoma" w:cs="Tahoma"/>
          <w:sz w:val="17"/>
          <w:szCs w:val="17"/>
          <w:rtl/>
        </w:rPr>
      </w:pPr>
      <w:r w:rsidRPr="00B737AC">
        <w:rPr>
          <w:rFonts w:ascii="Tahoma" w:hAnsi="Tahoma" w:cs="Tahoma" w:hint="cs"/>
          <w:b/>
          <w:sz w:val="17"/>
          <w:szCs w:val="17"/>
          <w:rtl/>
        </w:rPr>
        <w:t xml:space="preserve">יו"ר המועצה </w:t>
      </w:r>
      <w:r w:rsidR="005E2D3F">
        <w:rPr>
          <w:rFonts w:ascii="Tahoma" w:hAnsi="Tahoma" w:cs="Tahoma" w:hint="cs"/>
          <w:b/>
          <w:sz w:val="17"/>
          <w:szCs w:val="17"/>
          <w:rtl/>
        </w:rPr>
        <w:t>הממונה</w:t>
      </w:r>
      <w:r w:rsidRPr="00B737AC">
        <w:rPr>
          <w:rFonts w:ascii="Tahoma" w:hAnsi="Tahoma" w:cs="Tahoma" w:hint="cs"/>
          <w:b/>
          <w:sz w:val="17"/>
          <w:szCs w:val="17"/>
          <w:rtl/>
        </w:rPr>
        <w:t xml:space="preserve"> ירושלים מסר בתשובתו כי מכתבי התראה או זימון בעל עסק נשמרים במחשב וכי הערת משרד מבקר המדינה מתקבלת והדבר יטופל בהתאם.</w:t>
      </w:r>
    </w:p>
    <w:p w:rsidR="006A0E07" w:rsidRPr="00B737AC" w:rsidP="00494C0D">
      <w:pPr>
        <w:pStyle w:val="RESHET"/>
        <w:rPr>
          <w:rtl/>
        </w:rPr>
      </w:pPr>
      <w:bookmarkStart w:id="105" w:name="_Toc473096518"/>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תל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אביב</w:t>
      </w:r>
      <w:r w:rsidRPr="00B737AC">
        <w:rPr>
          <w:rStyle w:val="Heading7Char"/>
          <w:rFonts w:ascii="Tahoma" w:hAnsi="Tahoma" w:cs="Tahoma"/>
          <w:sz w:val="17"/>
          <w:szCs w:val="17"/>
          <w:rtl/>
        </w:rPr>
        <w:t>-יפו</w:t>
      </w:r>
      <w:bookmarkEnd w:id="105"/>
      <w:r w:rsidRPr="00B737AC">
        <w:rPr>
          <w:rStyle w:val="Heading7Char"/>
          <w:rFonts w:ascii="Tahoma" w:hAnsi="Tahoma" w:cs="Tahoma"/>
          <w:sz w:val="17"/>
          <w:szCs w:val="17"/>
          <w:rtl/>
        </w:rPr>
        <w:t>:</w:t>
      </w:r>
      <w:r w:rsidRPr="00B737AC">
        <w:rPr>
          <w:rFonts w:hint="cs"/>
          <w:rtl/>
        </w:rPr>
        <w:t xml:space="preserve"> מבדיקת דיווחי המשגיחים על נוכחותם בבתי העסק עולה כי קובץ הנתונים של המועצה אינו מעודכן ואינו תואם את הנעשה בשטח. בנוגע לרובם של 12 המשגיחים שנבדקו נמצאו פערים בין הדיווחים שלהם ובין הרישום בקובץ - לחלקם בתי עסק נוספים שהם מועסקים בהם וחלקם אינם משגיחים בבתי עסק הרשומים כמעסיקיהם.</w:t>
      </w:r>
      <w:r w:rsidRPr="00B737AC">
        <w:rPr>
          <w:rFonts w:hint="eastAsia"/>
          <w:rtl/>
        </w:rPr>
        <w:t xml:space="preserve"> </w:t>
      </w:r>
      <w:r w:rsidRPr="00B737AC">
        <w:rPr>
          <w:rFonts w:hint="cs"/>
          <w:rtl/>
        </w:rPr>
        <w:t>באופן הזה נפגעת יכולת פיקוחה של המועצה הדתית על עבודת המשגיחים.</w:t>
      </w:r>
    </w:p>
    <w:p w:rsidR="006A0E07" w:rsidRPr="00B737AC" w:rsidP="00494C0D">
      <w:pPr>
        <w:pStyle w:val="RESHET"/>
        <w:rPr>
          <w:rtl/>
        </w:rPr>
      </w:pPr>
      <w:r w:rsidRPr="00B737AC">
        <w:rPr>
          <w:rFonts w:hint="cs"/>
          <w:rtl/>
        </w:rPr>
        <w:t xml:space="preserve">המועצה הדתית תל אביב-יפו פעלה אמנם לשיפור מערך הדיווח והבקרה על עבודת המשגיחים, אך עם זאת עליה לעדכן באופן שוטף את בסיס הנתונים על בתי העסק </w:t>
      </w:r>
      <w:r w:rsidRPr="00B737AC">
        <w:rPr>
          <w:rFonts w:hint="cs"/>
          <w:rtl/>
        </w:rPr>
        <w:t>המושגחים</w:t>
      </w:r>
      <w:r w:rsidRPr="00B737AC">
        <w:rPr>
          <w:rFonts w:hint="cs"/>
          <w:rtl/>
        </w:rPr>
        <w:t>, על המשגיחים ועל המפקחים הן לצורכי פיקוח הן לצורכי ניהול מיטבי של מערך הכשרות.</w:t>
      </w:r>
    </w:p>
    <w:p w:rsidR="006A0E07" w:rsidRPr="00B737AC" w:rsidP="00494C0D">
      <w:pPr>
        <w:pStyle w:val="RESHET"/>
        <w:rPr>
          <w:rtl/>
        </w:rPr>
      </w:pPr>
      <w:bookmarkStart w:id="106" w:name="_Toc473096520"/>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רחובות</w:t>
      </w:r>
      <w:bookmarkEnd w:id="106"/>
      <w:r w:rsidRPr="00B737AC">
        <w:rPr>
          <w:rStyle w:val="Heading7Char"/>
          <w:rFonts w:ascii="Tahoma" w:hAnsi="Tahoma" w:cs="Tahoma"/>
          <w:sz w:val="17"/>
          <w:szCs w:val="17"/>
          <w:rtl/>
        </w:rPr>
        <w:t>:</w:t>
      </w:r>
      <w:r w:rsidRPr="00B737AC">
        <w:rPr>
          <w:rFonts w:hint="cs"/>
          <w:b/>
          <w:rtl/>
        </w:rPr>
        <w:t xml:space="preserve"> בביקורת הועלה כי בתיקי משגיחים ובתיקי בתי עסק </w:t>
      </w:r>
      <w:r w:rsidRPr="00B737AC">
        <w:rPr>
          <w:rFonts w:hint="cs"/>
          <w:b/>
          <w:rtl/>
        </w:rPr>
        <w:t>מושגחים</w:t>
      </w:r>
      <w:r w:rsidRPr="00B737AC">
        <w:rPr>
          <w:rFonts w:hint="cs"/>
          <w:b/>
          <w:rtl/>
        </w:rPr>
        <w:t xml:space="preserve"> חסרים מסמכים הנדרשים על פי נוהל הכשרות - תעודות הסמכה של משגיחים לתפקיד משגיח כשרות או המלצת רב מקומי, פירוט של בתי העסק </w:t>
      </w:r>
      <w:r w:rsidRPr="00B737AC">
        <w:rPr>
          <w:rFonts w:hint="cs"/>
          <w:b/>
          <w:rtl/>
        </w:rPr>
        <w:t>המושגחים</w:t>
      </w:r>
      <w:r w:rsidRPr="00B737AC">
        <w:rPr>
          <w:rFonts w:hint="cs"/>
          <w:b/>
          <w:rtl/>
        </w:rPr>
        <w:t xml:space="preserve"> ושעות ההשגחה והעתק חוזי העבודה בין המשגיח ובין חברת כוח האדם.</w:t>
      </w:r>
    </w:p>
    <w:p w:rsidR="006A0E07" w:rsidRPr="00B737AC" w:rsidP="00494C0D">
      <w:pPr>
        <w:pStyle w:val="RESHET"/>
        <w:rPr>
          <w:rtl/>
        </w:rPr>
      </w:pPr>
      <w:bookmarkStart w:id="107" w:name="_Toc473096521"/>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באר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יעקב</w:t>
      </w:r>
      <w:bookmarkEnd w:id="107"/>
      <w:r w:rsidRPr="00B737AC">
        <w:rPr>
          <w:rStyle w:val="Heading7Char"/>
          <w:rFonts w:ascii="Tahoma" w:hAnsi="Tahoma" w:cs="Tahoma"/>
          <w:sz w:val="17"/>
          <w:szCs w:val="17"/>
          <w:rtl/>
        </w:rPr>
        <w:t>:</w:t>
      </w:r>
      <w:r w:rsidRPr="00B737AC">
        <w:rPr>
          <w:rStyle w:val="Heading5Char"/>
          <w:rFonts w:ascii="Tahoma" w:hAnsi="Tahoma" w:cs="Tahoma" w:hint="cs"/>
          <w:sz w:val="17"/>
          <w:szCs w:val="17"/>
          <w:rtl/>
        </w:rPr>
        <w:t xml:space="preserve"> </w:t>
      </w:r>
      <w:r w:rsidRPr="00B737AC">
        <w:rPr>
          <w:rFonts w:hint="cs"/>
          <w:rtl/>
        </w:rPr>
        <w:t xml:space="preserve">המועצה אינה מחזיקה בתיקי משגיחים ובתיקי בתי עסק </w:t>
      </w:r>
      <w:r w:rsidRPr="00B737AC">
        <w:rPr>
          <w:rFonts w:hint="cs"/>
          <w:rtl/>
        </w:rPr>
        <w:t>מושגחים</w:t>
      </w:r>
      <w:r w:rsidRPr="00B737AC">
        <w:rPr>
          <w:rFonts w:hint="cs"/>
          <w:rtl/>
        </w:rPr>
        <w:t>, והיא אף לא חתמה על הסכמים עם בתי העסק להעסקת המשגיחים. הטופס היחיד המצוי הוא "טופס בקשה לקבלת תעודת הכשר" הנוגע רק ל-3 מתוך כ-20 בתי עסק ביישוב.</w:t>
      </w:r>
    </w:p>
    <w:p w:rsidR="006A0E07" w:rsidRPr="00B737AC" w:rsidP="005E2D3F">
      <w:pPr>
        <w:pStyle w:val="RESHET"/>
        <w:rPr>
          <w:b/>
          <w:rtl/>
        </w:rPr>
      </w:pPr>
      <w:bookmarkStart w:id="108" w:name="_Toc473096522"/>
      <w:r w:rsidRPr="00B737AC">
        <w:rPr>
          <w:rStyle w:val="Heading7Char"/>
          <w:rFonts w:ascii="Tahoma" w:hAnsi="Tahoma" w:cs="Tahoma" w:hint="eastAsia"/>
          <w:sz w:val="17"/>
          <w:szCs w:val="17"/>
          <w:rtl/>
        </w:rPr>
        <w:t>הרבנות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ארצית</w:t>
      </w:r>
      <w:bookmarkEnd w:id="108"/>
      <w:r w:rsidRPr="00B737AC">
        <w:rPr>
          <w:rStyle w:val="Heading7Char"/>
          <w:rFonts w:ascii="Tahoma" w:hAnsi="Tahoma" w:cs="Tahoma"/>
          <w:sz w:val="17"/>
          <w:szCs w:val="17"/>
          <w:rtl/>
        </w:rPr>
        <w:t>:</w:t>
      </w:r>
      <w:r w:rsidRPr="00B737AC">
        <w:rPr>
          <w:rFonts w:hint="cs"/>
          <w:b/>
          <w:rtl/>
        </w:rPr>
        <w:t xml:space="preserve"> הרבנות לכשרות ארצית </w:t>
      </w:r>
      <w:r w:rsidRPr="00B737AC">
        <w:rPr>
          <w:b/>
          <w:rtl/>
        </w:rPr>
        <w:t>מתעד</w:t>
      </w:r>
      <w:r w:rsidR="005E2D3F">
        <w:rPr>
          <w:rFonts w:hint="cs"/>
          <w:b/>
          <w:rtl/>
        </w:rPr>
        <w:t>ת</w:t>
      </w:r>
      <w:r w:rsidRPr="00B737AC">
        <w:rPr>
          <w:b/>
          <w:rtl/>
        </w:rPr>
        <w:t xml:space="preserve"> את הנדרש לפי נוהל הכשרות באמצעות רישום ידני על נייר בלבד.</w:t>
      </w:r>
      <w:r w:rsidRPr="00B737AC">
        <w:rPr>
          <w:rFonts w:hint="cs"/>
          <w:b/>
          <w:rtl/>
        </w:rPr>
        <w:t xml:space="preserve"> אולם </w:t>
      </w:r>
      <w:r w:rsidRPr="00B737AC">
        <w:rPr>
          <w:b/>
          <w:rtl/>
        </w:rPr>
        <w:t>תיקי משגיחים</w:t>
      </w:r>
      <w:r w:rsidRPr="00B737AC">
        <w:rPr>
          <w:rFonts w:hint="cs"/>
          <w:b/>
          <w:rtl/>
        </w:rPr>
        <w:t xml:space="preserve"> ו</w:t>
      </w:r>
      <w:r w:rsidRPr="00B737AC">
        <w:rPr>
          <w:b/>
          <w:rtl/>
        </w:rPr>
        <w:t xml:space="preserve">תיקי בתי עסק </w:t>
      </w:r>
      <w:r w:rsidRPr="00B737AC">
        <w:rPr>
          <w:rFonts w:hint="cs"/>
          <w:b/>
          <w:rtl/>
        </w:rPr>
        <w:t>מושגחים</w:t>
      </w:r>
      <w:r w:rsidRPr="00B737AC">
        <w:rPr>
          <w:rFonts w:hint="cs"/>
          <w:b/>
          <w:rtl/>
        </w:rPr>
        <w:t xml:space="preserve"> אינם מנוהלים</w:t>
      </w:r>
      <w:r w:rsidRPr="00B737AC">
        <w:rPr>
          <w:b/>
          <w:rtl/>
        </w:rPr>
        <w:t xml:space="preserve"> כנדרש בנוהל. </w:t>
      </w:r>
      <w:r w:rsidRPr="00B737AC">
        <w:rPr>
          <w:rFonts w:hint="cs"/>
          <w:b/>
          <w:rtl/>
        </w:rPr>
        <w:t>מנהל</w:t>
      </w:r>
      <w:r w:rsidRPr="00B737AC">
        <w:rPr>
          <w:b/>
          <w:rtl/>
        </w:rPr>
        <w:t xml:space="preserve"> </w:t>
      </w:r>
      <w:r w:rsidRPr="00B737AC">
        <w:rPr>
          <w:rFonts w:hint="cs"/>
          <w:b/>
          <w:rtl/>
        </w:rPr>
        <w:t>הרבנות</w:t>
      </w:r>
      <w:r w:rsidRPr="00B737AC">
        <w:rPr>
          <w:b/>
          <w:rtl/>
        </w:rPr>
        <w:t xml:space="preserve"> לכשרות ארצית </w:t>
      </w:r>
      <w:r w:rsidRPr="00B737AC">
        <w:rPr>
          <w:rFonts w:hint="cs"/>
          <w:b/>
          <w:rtl/>
        </w:rPr>
        <w:t>מסר</w:t>
      </w:r>
      <w:r w:rsidRPr="00B737AC">
        <w:rPr>
          <w:b/>
          <w:rtl/>
        </w:rPr>
        <w:t xml:space="preserve"> </w:t>
      </w:r>
      <w:r w:rsidRPr="00B737AC">
        <w:rPr>
          <w:rFonts w:hint="cs"/>
          <w:b/>
          <w:rtl/>
        </w:rPr>
        <w:t>לנציגי</w:t>
      </w:r>
      <w:r w:rsidRPr="00B737AC">
        <w:rPr>
          <w:b/>
          <w:rtl/>
        </w:rPr>
        <w:t xml:space="preserve"> </w:t>
      </w:r>
      <w:r w:rsidRPr="00B737AC">
        <w:rPr>
          <w:rFonts w:hint="cs"/>
          <w:b/>
          <w:rtl/>
        </w:rPr>
        <w:t>משרד</w:t>
      </w:r>
      <w:r w:rsidRPr="00B737AC">
        <w:rPr>
          <w:b/>
          <w:rtl/>
        </w:rPr>
        <w:t xml:space="preserve"> מבקר המדינה </w:t>
      </w:r>
      <w:r w:rsidRPr="00B737AC">
        <w:rPr>
          <w:rFonts w:hint="cs"/>
          <w:b/>
          <w:rtl/>
        </w:rPr>
        <w:t>כי</w:t>
      </w:r>
      <w:r w:rsidRPr="00B737AC">
        <w:rPr>
          <w:b/>
          <w:rtl/>
        </w:rPr>
        <w:t xml:space="preserve"> בזמן </w:t>
      </w:r>
      <w:r w:rsidRPr="00B737AC">
        <w:rPr>
          <w:rFonts w:hint="cs"/>
          <w:b/>
          <w:rtl/>
        </w:rPr>
        <w:t>העברת</w:t>
      </w:r>
      <w:r w:rsidRPr="00B737AC">
        <w:rPr>
          <w:b/>
          <w:rtl/>
        </w:rPr>
        <w:t xml:space="preserve"> התפקיד </w:t>
      </w:r>
      <w:r w:rsidRPr="00B737AC">
        <w:rPr>
          <w:rFonts w:hint="cs"/>
          <w:b/>
          <w:rtl/>
        </w:rPr>
        <w:t>לידיו</w:t>
      </w:r>
      <w:r w:rsidRPr="00B737AC">
        <w:rPr>
          <w:b/>
          <w:rtl/>
        </w:rPr>
        <w:t xml:space="preserve"> </w:t>
      </w:r>
      <w:r w:rsidRPr="00B737AC">
        <w:rPr>
          <w:rFonts w:hint="cs"/>
          <w:b/>
          <w:rtl/>
        </w:rPr>
        <w:t>לא</w:t>
      </w:r>
      <w:r w:rsidRPr="00B737AC">
        <w:rPr>
          <w:b/>
          <w:rtl/>
        </w:rPr>
        <w:t xml:space="preserve"> </w:t>
      </w:r>
      <w:r w:rsidRPr="00B737AC">
        <w:rPr>
          <w:rFonts w:hint="cs"/>
          <w:b/>
          <w:rtl/>
        </w:rPr>
        <w:t>הועברו</w:t>
      </w:r>
      <w:r w:rsidRPr="00B737AC">
        <w:rPr>
          <w:b/>
          <w:rtl/>
        </w:rPr>
        <w:t xml:space="preserve"> </w:t>
      </w:r>
      <w:r w:rsidRPr="00B737AC">
        <w:rPr>
          <w:rFonts w:hint="cs"/>
          <w:b/>
          <w:rtl/>
        </w:rPr>
        <w:t>אליו</w:t>
      </w:r>
      <w:r w:rsidRPr="00B737AC">
        <w:rPr>
          <w:b/>
          <w:rtl/>
        </w:rPr>
        <w:t xml:space="preserve"> </w:t>
      </w:r>
      <w:r w:rsidRPr="00B737AC">
        <w:rPr>
          <w:rFonts w:hint="cs"/>
          <w:b/>
          <w:rtl/>
        </w:rPr>
        <w:t>תיקי</w:t>
      </w:r>
      <w:r w:rsidRPr="00B737AC">
        <w:rPr>
          <w:b/>
          <w:rtl/>
        </w:rPr>
        <w:t xml:space="preserve"> </w:t>
      </w:r>
      <w:r w:rsidRPr="00B737AC">
        <w:rPr>
          <w:rFonts w:hint="cs"/>
          <w:b/>
          <w:rtl/>
        </w:rPr>
        <w:t>משגיחים</w:t>
      </w:r>
      <w:r w:rsidRPr="00B737AC">
        <w:rPr>
          <w:b/>
          <w:rtl/>
        </w:rPr>
        <w:t xml:space="preserve"> </w:t>
      </w:r>
      <w:r w:rsidRPr="00B737AC">
        <w:rPr>
          <w:rFonts w:hint="cs"/>
          <w:b/>
          <w:rtl/>
        </w:rPr>
        <w:t>ו</w:t>
      </w:r>
      <w:r w:rsidRPr="00B737AC">
        <w:rPr>
          <w:b/>
          <w:rtl/>
        </w:rPr>
        <w:t xml:space="preserve">תיקי בתי עסק </w:t>
      </w:r>
      <w:r w:rsidRPr="00B737AC">
        <w:rPr>
          <w:rFonts w:hint="cs"/>
          <w:b/>
          <w:rtl/>
        </w:rPr>
        <w:t>מושגחים</w:t>
      </w:r>
      <w:r w:rsidRPr="00B737AC">
        <w:rPr>
          <w:b/>
          <w:rtl/>
        </w:rPr>
        <w:t>.</w:t>
      </w:r>
      <w:r w:rsidRPr="00B737AC">
        <w:rPr>
          <w:rFonts w:hint="cs"/>
          <w:b/>
          <w:rtl/>
        </w:rPr>
        <w:t xml:space="preserve"> הוא הוסיף כי מאז</w:t>
      </w:r>
      <w:r w:rsidRPr="00B737AC">
        <w:rPr>
          <w:b/>
          <w:rtl/>
        </w:rPr>
        <w:t xml:space="preserve"> </w:t>
      </w:r>
      <w:r w:rsidRPr="00B737AC">
        <w:rPr>
          <w:rFonts w:hint="cs"/>
          <w:b/>
          <w:rtl/>
        </w:rPr>
        <w:t>מינויו</w:t>
      </w:r>
      <w:r w:rsidRPr="00B737AC">
        <w:rPr>
          <w:b/>
          <w:rtl/>
        </w:rPr>
        <w:t xml:space="preserve"> </w:t>
      </w:r>
      <w:r w:rsidRPr="00B737AC">
        <w:rPr>
          <w:rFonts w:hint="cs"/>
          <w:b/>
          <w:rtl/>
        </w:rPr>
        <w:t>בנובמבר</w:t>
      </w:r>
      <w:r w:rsidRPr="00B737AC">
        <w:rPr>
          <w:b/>
          <w:rtl/>
        </w:rPr>
        <w:t xml:space="preserve"> 2015 </w:t>
      </w:r>
      <w:r w:rsidRPr="00B737AC">
        <w:rPr>
          <w:rFonts w:hint="cs"/>
          <w:b/>
          <w:rtl/>
        </w:rPr>
        <w:t>הוא</w:t>
      </w:r>
      <w:r w:rsidRPr="00B737AC">
        <w:rPr>
          <w:b/>
          <w:rtl/>
        </w:rPr>
        <w:t xml:space="preserve"> </w:t>
      </w:r>
      <w:r w:rsidRPr="00B737AC">
        <w:rPr>
          <w:rFonts w:hint="cs"/>
          <w:b/>
          <w:rtl/>
        </w:rPr>
        <w:t>הכין</w:t>
      </w:r>
      <w:r w:rsidRPr="00B737AC">
        <w:rPr>
          <w:b/>
          <w:rtl/>
        </w:rPr>
        <w:t xml:space="preserve"> </w:t>
      </w:r>
      <w:r w:rsidRPr="00B737AC">
        <w:rPr>
          <w:rFonts w:hint="cs"/>
          <w:b/>
          <w:rtl/>
        </w:rPr>
        <w:t>תיקי</w:t>
      </w:r>
      <w:r w:rsidRPr="00B737AC">
        <w:rPr>
          <w:b/>
          <w:rtl/>
        </w:rPr>
        <w:t xml:space="preserve"> </w:t>
      </w:r>
      <w:r w:rsidRPr="00B737AC">
        <w:rPr>
          <w:rFonts w:hint="cs"/>
          <w:b/>
          <w:rtl/>
        </w:rPr>
        <w:t>בתי</w:t>
      </w:r>
      <w:r w:rsidRPr="00B737AC">
        <w:rPr>
          <w:b/>
          <w:rtl/>
        </w:rPr>
        <w:t xml:space="preserve"> </w:t>
      </w:r>
      <w:r w:rsidRPr="00B737AC">
        <w:rPr>
          <w:rFonts w:hint="cs"/>
          <w:b/>
          <w:rtl/>
        </w:rPr>
        <w:t>עסק</w:t>
      </w:r>
      <w:r w:rsidRPr="00B737AC">
        <w:rPr>
          <w:b/>
          <w:rtl/>
        </w:rPr>
        <w:t xml:space="preserve"> </w:t>
      </w:r>
      <w:r w:rsidRPr="00B737AC">
        <w:rPr>
          <w:rFonts w:hint="cs"/>
          <w:b/>
          <w:rtl/>
        </w:rPr>
        <w:t>לעסקים</w:t>
      </w:r>
      <w:r w:rsidRPr="00B737AC">
        <w:rPr>
          <w:b/>
          <w:rtl/>
        </w:rPr>
        <w:t xml:space="preserve"> </w:t>
      </w:r>
      <w:r w:rsidRPr="00B737AC">
        <w:rPr>
          <w:rFonts w:hint="cs"/>
          <w:b/>
          <w:rtl/>
        </w:rPr>
        <w:t>החדשים</w:t>
      </w:r>
      <w:r w:rsidRPr="00B737AC">
        <w:rPr>
          <w:b/>
          <w:rtl/>
        </w:rPr>
        <w:t xml:space="preserve"> </w:t>
      </w:r>
      <w:r w:rsidRPr="00B737AC">
        <w:rPr>
          <w:rFonts w:hint="cs"/>
          <w:b/>
          <w:rtl/>
        </w:rPr>
        <w:t>שבהשגחת</w:t>
      </w:r>
      <w:r w:rsidRPr="00B737AC">
        <w:rPr>
          <w:b/>
          <w:rtl/>
        </w:rPr>
        <w:t xml:space="preserve"> </w:t>
      </w:r>
      <w:r w:rsidRPr="00B737AC">
        <w:rPr>
          <w:rFonts w:hint="cs"/>
          <w:b/>
          <w:rtl/>
        </w:rPr>
        <w:t>היחידה</w:t>
      </w:r>
      <w:r w:rsidRPr="00B737AC">
        <w:rPr>
          <w:b/>
          <w:rtl/>
        </w:rPr>
        <w:t>.</w:t>
      </w:r>
    </w:p>
    <w:p w:rsidR="006A0E07" w:rsidRPr="00B737AC" w:rsidP="00B737AC">
      <w:pPr>
        <w:spacing w:line="240" w:lineRule="exact"/>
        <w:ind w:right="2268"/>
        <w:jc w:val="both"/>
        <w:rPr>
          <w:rFonts w:ascii="Tahoma" w:hAnsi="Tahoma" w:cs="Tahoma"/>
          <w:sz w:val="17"/>
          <w:szCs w:val="17"/>
          <w:rtl/>
        </w:rPr>
      </w:pPr>
    </w:p>
    <w:p w:rsidR="006A0E07" w:rsidRPr="004A50D0" w:rsidP="00B737AC">
      <w:pPr>
        <w:pStyle w:val="KOT2"/>
        <w:rPr>
          <w:rtl/>
        </w:rPr>
      </w:pPr>
      <w:bookmarkStart w:id="109" w:name="_Toc472876741"/>
      <w:bookmarkStart w:id="110" w:name="_Toc472877055"/>
      <w:bookmarkStart w:id="111" w:name="_Toc473096523"/>
      <w:bookmarkStart w:id="112" w:name="_Toc474826298"/>
      <w:r w:rsidRPr="004A50D0">
        <w:rPr>
          <w:rFonts w:hint="eastAsia"/>
          <w:rtl/>
        </w:rPr>
        <w:t>היבטים</w:t>
      </w:r>
      <w:r w:rsidRPr="004A50D0">
        <w:rPr>
          <w:rtl/>
        </w:rPr>
        <w:t xml:space="preserve"> </w:t>
      </w:r>
      <w:r w:rsidRPr="004A50D0">
        <w:rPr>
          <w:rFonts w:hint="eastAsia"/>
          <w:rtl/>
        </w:rPr>
        <w:t>נוספים</w:t>
      </w:r>
      <w:r w:rsidRPr="004A50D0">
        <w:rPr>
          <w:rtl/>
        </w:rPr>
        <w:t xml:space="preserve"> </w:t>
      </w:r>
      <w:r w:rsidRPr="004A50D0">
        <w:rPr>
          <w:rFonts w:hint="eastAsia"/>
          <w:rtl/>
        </w:rPr>
        <w:t>בניהול</w:t>
      </w:r>
      <w:r w:rsidRPr="004A50D0">
        <w:rPr>
          <w:rtl/>
        </w:rPr>
        <w:t xml:space="preserve"> </w:t>
      </w:r>
      <w:r>
        <w:rPr>
          <w:rFonts w:hint="cs"/>
          <w:rtl/>
        </w:rPr>
        <w:t xml:space="preserve">מערך </w:t>
      </w:r>
      <w:r w:rsidRPr="004A50D0">
        <w:rPr>
          <w:rFonts w:hint="eastAsia"/>
          <w:rtl/>
        </w:rPr>
        <w:t>הכשרות</w:t>
      </w:r>
      <w:r w:rsidRPr="004A50D0">
        <w:rPr>
          <w:rtl/>
        </w:rPr>
        <w:t xml:space="preserve"> </w:t>
      </w:r>
      <w:r w:rsidRPr="004A50D0">
        <w:rPr>
          <w:rFonts w:hint="eastAsia"/>
          <w:rtl/>
        </w:rPr>
        <w:t>ב</w:t>
      </w:r>
      <w:r>
        <w:rPr>
          <w:rFonts w:hint="cs"/>
          <w:rtl/>
        </w:rPr>
        <w:t xml:space="preserve">כמה </w:t>
      </w:r>
      <w:r w:rsidRPr="004A50D0">
        <w:rPr>
          <w:rFonts w:hint="eastAsia"/>
          <w:rtl/>
        </w:rPr>
        <w:t>מועצות</w:t>
      </w:r>
      <w:r w:rsidRPr="004A50D0">
        <w:rPr>
          <w:rtl/>
        </w:rPr>
        <w:t xml:space="preserve"> </w:t>
      </w:r>
      <w:r w:rsidRPr="004A50D0">
        <w:rPr>
          <w:rFonts w:hint="eastAsia"/>
          <w:rtl/>
        </w:rPr>
        <w:t>דתיות</w:t>
      </w:r>
      <w:bookmarkEnd w:id="109"/>
      <w:bookmarkEnd w:id="110"/>
      <w:bookmarkEnd w:id="111"/>
      <w:bookmarkEnd w:id="112"/>
    </w:p>
    <w:p w:rsidR="006A0E07" w:rsidRPr="00494C0D" w:rsidP="00494C0D">
      <w:pPr>
        <w:pStyle w:val="KOT5"/>
        <w:rPr>
          <w:rFonts w:eastAsiaTheme="minorEastAsia"/>
          <w:rtl/>
        </w:rPr>
      </w:pPr>
      <w:bookmarkStart w:id="113" w:name="_Toc474826299"/>
      <w:bookmarkStart w:id="114" w:name="_Toc472876742"/>
      <w:bookmarkStart w:id="115" w:name="_Toc473096524"/>
      <w:r w:rsidRPr="00494C0D">
        <w:rPr>
          <w:rFonts w:eastAsiaTheme="minorEastAsia" w:hint="eastAsia"/>
          <w:rtl/>
        </w:rPr>
        <w:t>פיזור</w:t>
      </w:r>
      <w:r w:rsidRPr="00494C0D">
        <w:rPr>
          <w:rFonts w:eastAsiaTheme="minorEastAsia"/>
          <w:rtl/>
        </w:rPr>
        <w:t xml:space="preserve"> </w:t>
      </w:r>
      <w:r w:rsidRPr="00494C0D">
        <w:rPr>
          <w:rFonts w:eastAsiaTheme="minorEastAsia" w:hint="eastAsia"/>
          <w:rtl/>
        </w:rPr>
        <w:t>גאוגרפי</w:t>
      </w:r>
      <w:r w:rsidRPr="00494C0D">
        <w:rPr>
          <w:rFonts w:eastAsiaTheme="minorEastAsia"/>
          <w:rtl/>
        </w:rPr>
        <w:t xml:space="preserve"> </w:t>
      </w:r>
      <w:r w:rsidRPr="00494C0D">
        <w:rPr>
          <w:rFonts w:eastAsiaTheme="minorEastAsia" w:hint="eastAsia"/>
          <w:rtl/>
        </w:rPr>
        <w:t>של</w:t>
      </w:r>
      <w:r w:rsidRPr="00494C0D">
        <w:rPr>
          <w:rFonts w:eastAsiaTheme="minorEastAsia"/>
          <w:rtl/>
        </w:rPr>
        <w:t xml:space="preserve"> </w:t>
      </w:r>
      <w:r w:rsidRPr="00494C0D">
        <w:rPr>
          <w:rFonts w:eastAsiaTheme="minorEastAsia" w:hint="eastAsia"/>
          <w:rtl/>
        </w:rPr>
        <w:t>אזורי</w:t>
      </w:r>
      <w:r w:rsidRPr="00494C0D">
        <w:rPr>
          <w:rFonts w:eastAsiaTheme="minorEastAsia"/>
          <w:rtl/>
        </w:rPr>
        <w:t xml:space="preserve"> </w:t>
      </w:r>
      <w:r w:rsidRPr="00494C0D">
        <w:rPr>
          <w:rFonts w:eastAsiaTheme="minorEastAsia" w:hint="eastAsia"/>
          <w:rtl/>
        </w:rPr>
        <w:t>ההשגחה</w:t>
      </w:r>
      <w:bookmarkEnd w:id="113"/>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משגיחי הכשרות שבאחריותם כמה בתי עסק נדרשים לזמן נוסף כדי להגיע מבית עסק אחד למשנהו. כדי לייעל את עבודת המשגיח ולהמעיט בזמני סרק במעבר בין בתי העסק, ראוי למרכז את השטח הגאוגרפי של ההשגחה. משרד מבקר המדינה בחן את הפיזור של בתי העסק שבהשגחת משגיחים במועצה הדתית ירושלים ובמועצה הדתית תל אביב-יפו.</w:t>
      </w:r>
    </w:p>
    <w:p w:rsidR="006A0E07" w:rsidRPr="00B737AC" w:rsidP="005E2D3F">
      <w:pPr>
        <w:pStyle w:val="RESHET"/>
        <w:rPr>
          <w:rtl/>
        </w:rPr>
      </w:pPr>
      <w:r w:rsidRPr="00B737AC">
        <w:rPr>
          <w:rStyle w:val="Heading7Char"/>
          <w:rFonts w:ascii="Tahoma" w:hAnsi="Tahoma" w:cs="Tahoma" w:hint="eastAsia"/>
          <w:sz w:val="17"/>
          <w:szCs w:val="17"/>
          <w:rtl/>
        </w:rPr>
        <w:t>המועצה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הדתית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ירושלים</w:t>
      </w:r>
      <w:r w:rsidRPr="00B737AC">
        <w:rPr>
          <w:rStyle w:val="Heading7Char"/>
          <w:rFonts w:ascii="Tahoma" w:hAnsi="Tahoma" w:cs="Tahoma"/>
          <w:sz w:val="17"/>
          <w:szCs w:val="17"/>
          <w:rtl/>
        </w:rPr>
        <w:t>:</w:t>
      </w:r>
      <w:r w:rsidRPr="00B737AC">
        <w:rPr>
          <w:rStyle w:val="Heading5Char"/>
          <w:rFonts w:ascii="Tahoma" w:hAnsi="Tahoma" w:cs="Tahoma" w:hint="cs"/>
          <w:b/>
          <w:sz w:val="17"/>
          <w:szCs w:val="17"/>
          <w:rtl/>
        </w:rPr>
        <w:t xml:space="preserve"> </w:t>
      </w:r>
      <w:r w:rsidRPr="00B737AC">
        <w:rPr>
          <w:rFonts w:hint="cs"/>
          <w:rtl/>
        </w:rPr>
        <w:t xml:space="preserve">נמצא חוסר יעילות בשיבוץ המשגיחים על פי אזורים גאוגרפיים. לדוגמה, משגיח י' מופקד על 17 בתי עסק בשכונות ממילא, עמק רפאים, רחביה ואזור התעשייה תלפיות; משגיח י"א מופקד על בתי עסק בשכונות ממילא, הרובע היהודי, </w:t>
      </w:r>
      <w:r w:rsidRPr="00B737AC">
        <w:rPr>
          <w:rFonts w:hint="cs"/>
          <w:rtl/>
        </w:rPr>
        <w:t>רח</w:t>
      </w:r>
      <w:r w:rsidRPr="00B737AC">
        <w:rPr>
          <w:rFonts w:hint="cs"/>
          <w:rtl/>
        </w:rPr>
        <w:t xml:space="preserve"> יפו וקריית יובל.</w:t>
      </w:r>
    </w:p>
    <w:p w:rsidR="006A0E07" w:rsidRPr="00B737AC" w:rsidP="005E2D3F">
      <w:pPr>
        <w:pStyle w:val="RESHET"/>
        <w:rPr>
          <w:rtl/>
        </w:rPr>
      </w:pPr>
      <w:r w:rsidRPr="00B737AC">
        <w:rPr>
          <w:rStyle w:val="Heading7Char"/>
          <w:rFonts w:ascii="Tahoma" w:hAnsi="Tahoma" w:cs="Tahoma" w:hint="cs"/>
          <w:sz w:val="17"/>
          <w:szCs w:val="17"/>
          <w:rtl/>
        </w:rPr>
        <w:t>המועצה</w:t>
      </w:r>
      <w:r w:rsidRPr="00B737AC">
        <w:rPr>
          <w:rStyle w:val="Heading7Char"/>
          <w:rFonts w:ascii="Tahoma" w:hAnsi="Tahoma" w:cs="Tahoma"/>
          <w:sz w:val="17"/>
          <w:szCs w:val="17"/>
          <w:rtl/>
        </w:rPr>
        <w:t xml:space="preserve"> הדתית תל אביב</w:t>
      </w:r>
      <w:r w:rsidRPr="00B737AC">
        <w:rPr>
          <w:rStyle w:val="Heading7Char"/>
          <w:rFonts w:ascii="Tahoma" w:hAnsi="Tahoma" w:cs="Tahoma" w:hint="cs"/>
          <w:sz w:val="17"/>
          <w:szCs w:val="17"/>
          <w:rtl/>
        </w:rPr>
        <w:t>-</w:t>
      </w:r>
      <w:r w:rsidRPr="00B737AC">
        <w:rPr>
          <w:rStyle w:val="Heading7Char"/>
          <w:rFonts w:ascii="Tahoma" w:hAnsi="Tahoma" w:cs="Tahoma"/>
          <w:sz w:val="17"/>
          <w:szCs w:val="17"/>
          <w:rtl/>
        </w:rPr>
        <w:t>יפו:</w:t>
      </w:r>
      <w:r w:rsidRPr="00B737AC">
        <w:rPr>
          <w:rFonts w:hint="cs"/>
          <w:rtl/>
        </w:rPr>
        <w:t xml:space="preserve"> נמצא כי בתי העסק של רובם של 12 המשגיחים שנבדקו מפוזרים ברחבי העיר. לדוגמה: משגיח י"ב פועל במקומות אלה: קניון ויצמן, אבן גבירול וקריית המלאכה בדרום העיר. משגיח י"ג פועל במקומות אלה: רחוב ויצמן ורחוב הכרמל מדרום מערב לו.</w:t>
      </w:r>
    </w:p>
    <w:p w:rsidR="006A0E07" w:rsidRPr="00B737AC" w:rsidP="005E2D3F">
      <w:pPr>
        <w:pStyle w:val="RESHET"/>
        <w:rPr>
          <w:rtl/>
        </w:rPr>
      </w:pPr>
      <w:r w:rsidRPr="00B737AC">
        <w:rPr>
          <w:rFonts w:hint="cs"/>
          <w:rtl/>
        </w:rPr>
        <w:t xml:space="preserve">כדי לייעל את עבודת המשגיח ולהמעיט בזמני סרק במעבר בין בתי העסק ראוי למרכז את השטח הגאוגרפי של ההשגחה. ראוי שהמועצות הדתיות הגדולות שבהן מספר גדול של משגיחים ושל בתי עסק, כדוגמת המועצות הדתיות </w:t>
      </w:r>
      <w:r w:rsidRPr="00B737AC" w:rsidR="005E2D3F">
        <w:rPr>
          <w:rFonts w:hint="cs"/>
          <w:rtl/>
        </w:rPr>
        <w:t xml:space="preserve">ירושלים </w:t>
      </w:r>
      <w:r w:rsidR="005E2D3F">
        <w:rPr>
          <w:rFonts w:hint="cs"/>
          <w:rtl/>
        </w:rPr>
        <w:t>ו</w:t>
      </w:r>
      <w:r w:rsidRPr="00B737AC">
        <w:rPr>
          <w:rFonts w:hint="cs"/>
          <w:rtl/>
        </w:rPr>
        <w:t xml:space="preserve">תל אביב-יפו, יקבעו אשכולות של בתי עסק קרובים וישבצו בהם את המשגיחים באופן אופטימלי. ראוי גם שמפעם לפעם ייבדק שיבוץ המשגיחים לפי הפיזור הגאוגרפי של בתי העסק </w:t>
      </w:r>
      <w:r w:rsidRPr="00B737AC">
        <w:rPr>
          <w:rFonts w:hint="cs"/>
          <w:rtl/>
        </w:rPr>
        <w:t>המושגחים</w:t>
      </w:r>
      <w:r w:rsidRPr="00B737AC">
        <w:rPr>
          <w:rFonts w:hint="cs"/>
          <w:rtl/>
        </w:rPr>
        <w:t xml:space="preserve"> כך שזמני המעבר בין בית עסק אחד למשנהו יהיו מזעריים.</w:t>
      </w:r>
    </w:p>
    <w:p w:rsidR="006A0E07" w:rsidP="00B737AC">
      <w:pPr>
        <w:spacing w:line="240" w:lineRule="exact"/>
        <w:ind w:right="2268"/>
        <w:jc w:val="both"/>
        <w:rPr>
          <w:rFonts w:ascii="Tahoma" w:hAnsi="Tahoma" w:cs="Tahoma"/>
          <w:bCs/>
          <w:sz w:val="17"/>
          <w:szCs w:val="17"/>
          <w:rtl/>
        </w:rPr>
      </w:pPr>
    </w:p>
    <w:p w:rsidR="00494C0D" w:rsidRPr="00B737AC" w:rsidP="00B737AC">
      <w:pPr>
        <w:spacing w:line="240" w:lineRule="exact"/>
        <w:ind w:right="2268"/>
        <w:jc w:val="both"/>
        <w:rPr>
          <w:rFonts w:ascii="Tahoma" w:hAnsi="Tahoma" w:cs="Tahoma"/>
          <w:bCs/>
          <w:sz w:val="17"/>
          <w:szCs w:val="17"/>
          <w:rtl/>
        </w:rPr>
      </w:pPr>
    </w:p>
    <w:p w:rsidR="006A0E07" w:rsidRPr="008F550D" w:rsidP="00B737AC">
      <w:pPr>
        <w:pStyle w:val="KOT4"/>
        <w:rPr>
          <w:rtl/>
        </w:rPr>
      </w:pPr>
      <w:bookmarkStart w:id="116" w:name="_Toc474826300"/>
      <w:r>
        <w:rPr>
          <w:rFonts w:hint="cs"/>
          <w:rtl/>
        </w:rPr>
        <w:t xml:space="preserve">פעילות </w:t>
      </w:r>
      <w:r>
        <w:rPr>
          <w:rFonts w:hint="cs"/>
          <w:rtl/>
        </w:rPr>
        <w:t>בד"צים</w:t>
      </w:r>
      <w:r>
        <w:rPr>
          <w:rFonts w:hint="cs"/>
          <w:rtl/>
        </w:rPr>
        <w:t xml:space="preserve"> פרטיים ב</w:t>
      </w:r>
      <w:r>
        <w:rPr>
          <w:rFonts w:hint="cs"/>
          <w:rtl/>
        </w:rPr>
        <w:t>תחום אחריות ה</w:t>
      </w:r>
      <w:r w:rsidRPr="00CF4890">
        <w:rPr>
          <w:rFonts w:hint="eastAsia"/>
          <w:rtl/>
        </w:rPr>
        <w:t>מועצה</w:t>
      </w:r>
      <w:r w:rsidRPr="00CF4890">
        <w:rPr>
          <w:rtl/>
        </w:rPr>
        <w:t xml:space="preserve"> </w:t>
      </w:r>
      <w:r w:rsidRPr="00CF4890">
        <w:rPr>
          <w:rFonts w:hint="eastAsia"/>
          <w:rtl/>
        </w:rPr>
        <w:t>הדתית</w:t>
      </w:r>
      <w:r w:rsidRPr="00CF4890">
        <w:rPr>
          <w:rtl/>
        </w:rPr>
        <w:t xml:space="preserve"> </w:t>
      </w:r>
      <w:r w:rsidRPr="00CF4890">
        <w:rPr>
          <w:rFonts w:hint="eastAsia"/>
          <w:rtl/>
        </w:rPr>
        <w:t>ירושלים</w:t>
      </w:r>
      <w:bookmarkEnd w:id="114"/>
      <w:bookmarkEnd w:id="115"/>
      <w:bookmarkEnd w:id="116"/>
    </w:p>
    <w:p w:rsidR="006A0E07" w:rsidRPr="00B737AC" w:rsidP="00494C0D">
      <w:pPr>
        <w:spacing w:after="24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בתי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עסק</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המציגים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הכשר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מבד</w:t>
      </w:r>
      <w:r w:rsidRPr="00B737AC">
        <w:rPr>
          <w:rStyle w:val="Heading7Char"/>
          <w:rFonts w:ascii="Tahoma" w:hAnsi="Tahoma" w:cs="Tahoma"/>
          <w:sz w:val="17"/>
          <w:szCs w:val="17"/>
          <w:rtl/>
        </w:rPr>
        <w:t>"צים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פרטיים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ללא</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הכשר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מהרבנות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בירושלים</w:t>
      </w:r>
      <w:r w:rsidRPr="00B737AC">
        <w:rPr>
          <w:rStyle w:val="Heading7Char"/>
          <w:rFonts w:ascii="Tahoma" w:hAnsi="Tahoma" w:cs="Tahoma"/>
          <w:sz w:val="17"/>
          <w:szCs w:val="17"/>
          <w:rtl/>
        </w:rPr>
        <w:t>:</w:t>
      </w:r>
      <w:r w:rsidRPr="00B737AC">
        <w:rPr>
          <w:rFonts w:ascii="Tahoma" w:hAnsi="Tahoma" w:cs="Tahoma" w:hint="cs"/>
          <w:b/>
          <w:sz w:val="17"/>
          <w:szCs w:val="17"/>
          <w:rtl/>
        </w:rPr>
        <w:t xml:space="preserve"> על פי חוק איסור הונאה בכשרות, בעל בית עסק אינו רשאי להציג תעודת הכשר או תעודת השגחה מבד"ץ פרטי, אלא אם ניתנה לו תעודת הכשר מהרבנות הראשית או מרב מקומי. היחידה הארצית לאכיפת חוק איסור הונאה בכשרות ברבנות ממונה על אכיפת החוק וקונסת בתי עסק הפועלים בניגוד לחוק.</w:t>
      </w:r>
    </w:p>
    <w:p w:rsidR="006A0E07" w:rsidRPr="00B737AC" w:rsidP="00F32A70">
      <w:pPr>
        <w:pStyle w:val="RESHET"/>
        <w:rPr>
          <w:rtl/>
        </w:rPr>
      </w:pPr>
      <w:r w:rsidRPr="00B737AC">
        <w:rPr>
          <w:rFonts w:hint="cs"/>
          <w:rtl/>
        </w:rPr>
        <w:t>נמצא</w:t>
      </w:r>
      <w:r w:rsidRPr="00B737AC">
        <w:rPr>
          <w:rtl/>
        </w:rPr>
        <w:t xml:space="preserve"> כי בירושלים פועלים, בניגוד לחוק, בתי עסק רבים המציגים תעודות כשרות</w:t>
      </w:r>
      <w:r w:rsidRPr="00B737AC">
        <w:rPr>
          <w:rFonts w:hint="cs"/>
          <w:rtl/>
        </w:rPr>
        <w:t xml:space="preserve"> או </w:t>
      </w:r>
      <w:r w:rsidRPr="00B737AC">
        <w:rPr>
          <w:rtl/>
        </w:rPr>
        <w:t xml:space="preserve">תעודת השגחה מטעם </w:t>
      </w:r>
      <w:r w:rsidRPr="00B737AC">
        <w:rPr>
          <w:rFonts w:hint="cs"/>
          <w:rtl/>
        </w:rPr>
        <w:t>בד"צי</w:t>
      </w:r>
      <w:r w:rsidRPr="00B737AC">
        <w:rPr>
          <w:rtl/>
        </w:rPr>
        <w:t>ם</w:t>
      </w:r>
      <w:r w:rsidRPr="00B737AC">
        <w:rPr>
          <w:rtl/>
        </w:rPr>
        <w:t xml:space="preserve"> פרטיים, </w:t>
      </w:r>
      <w:r w:rsidRPr="00B737AC">
        <w:rPr>
          <w:rFonts w:hint="cs"/>
          <w:rtl/>
        </w:rPr>
        <w:t>ואין בידם</w:t>
      </w:r>
      <w:r w:rsidRPr="00B737AC">
        <w:rPr>
          <w:rtl/>
        </w:rPr>
        <w:t xml:space="preserve"> תעודת כשרות של </w:t>
      </w:r>
      <w:r w:rsidRPr="00B737AC">
        <w:rPr>
          <w:rFonts w:hint="cs"/>
          <w:rtl/>
        </w:rPr>
        <w:t>ה</w:t>
      </w:r>
      <w:r w:rsidRPr="00B737AC">
        <w:rPr>
          <w:rtl/>
        </w:rPr>
        <w:t xml:space="preserve">רבנות </w:t>
      </w:r>
      <w:r w:rsidRPr="00B737AC">
        <w:rPr>
          <w:rFonts w:hint="cs"/>
          <w:rtl/>
        </w:rPr>
        <w:t>ב</w:t>
      </w:r>
      <w:r w:rsidRPr="00B737AC">
        <w:rPr>
          <w:rtl/>
        </w:rPr>
        <w:t xml:space="preserve">ירושלים. מרשימות </w:t>
      </w:r>
      <w:r w:rsidRPr="00B737AC">
        <w:rPr>
          <w:rFonts w:hint="cs"/>
          <w:rtl/>
        </w:rPr>
        <w:t>המחלקה</w:t>
      </w:r>
      <w:r w:rsidRPr="00B737AC">
        <w:rPr>
          <w:rtl/>
        </w:rPr>
        <w:t xml:space="preserve"> לתרומות ומעשרות במועצה עולה כי 27 </w:t>
      </w:r>
      <w:r w:rsidRPr="00B737AC">
        <w:rPr>
          <w:rFonts w:hint="cs"/>
          <w:rtl/>
        </w:rPr>
        <w:t>בתי</w:t>
      </w:r>
      <w:r w:rsidRPr="00B737AC">
        <w:rPr>
          <w:rtl/>
        </w:rPr>
        <w:t xml:space="preserve"> </w:t>
      </w:r>
      <w:r w:rsidRPr="00B737AC">
        <w:rPr>
          <w:rFonts w:hint="cs"/>
          <w:rtl/>
        </w:rPr>
        <w:t>עסק</w:t>
      </w:r>
      <w:r w:rsidRPr="00B737AC">
        <w:rPr>
          <w:rtl/>
        </w:rPr>
        <w:t xml:space="preserve"> כאל</w:t>
      </w:r>
      <w:r w:rsidRPr="00B737AC">
        <w:rPr>
          <w:rFonts w:hint="cs"/>
          <w:rtl/>
        </w:rPr>
        <w:t>ה</w:t>
      </w:r>
      <w:r w:rsidRPr="00B737AC">
        <w:rPr>
          <w:rtl/>
        </w:rPr>
        <w:t xml:space="preserve"> פועלים באזור שוק מחנה יהודה. מזכיר אגף הכשרות </w:t>
      </w:r>
      <w:r w:rsidRPr="00417A09">
        <w:rPr>
          <w:spacing w:val="-4"/>
          <w:rtl/>
        </w:rPr>
        <w:t>העריך שיש</w:t>
      </w:r>
      <w:r w:rsidRPr="00417A09">
        <w:rPr>
          <w:rFonts w:hint="cs"/>
          <w:spacing w:val="-4"/>
          <w:rtl/>
        </w:rPr>
        <w:t>נם</w:t>
      </w:r>
      <w:r w:rsidRPr="00417A09">
        <w:rPr>
          <w:spacing w:val="-4"/>
          <w:rtl/>
        </w:rPr>
        <w:t xml:space="preserve"> עוד כ-300-250 בתי עסק כאל</w:t>
      </w:r>
      <w:r w:rsidRPr="00417A09">
        <w:rPr>
          <w:rFonts w:hint="cs"/>
          <w:spacing w:val="-4"/>
          <w:rtl/>
        </w:rPr>
        <w:t>ה</w:t>
      </w:r>
      <w:r>
        <w:rPr>
          <w:rStyle w:val="FootnoteReference0"/>
          <w:spacing w:val="-4"/>
          <w:rtl/>
        </w:rPr>
        <w:footnoteReference w:id="51"/>
      </w:r>
      <w:r w:rsidRPr="00417A09">
        <w:rPr>
          <w:spacing w:val="-4"/>
          <w:rtl/>
        </w:rPr>
        <w:t xml:space="preserve"> ברחבי העיר ירושלים. </w:t>
      </w:r>
      <w:r w:rsidRPr="00417A09">
        <w:rPr>
          <w:rFonts w:hint="cs"/>
          <w:spacing w:val="-4"/>
          <w:rtl/>
        </w:rPr>
        <w:t>עוד נמצא</w:t>
      </w:r>
      <w:r w:rsidRPr="00B737AC">
        <w:rPr>
          <w:rFonts w:hint="cs"/>
          <w:rtl/>
        </w:rPr>
        <w:t xml:space="preserve"> </w:t>
      </w:r>
      <w:r w:rsidRPr="00B737AC">
        <w:rPr>
          <w:rtl/>
        </w:rPr>
        <w:t>כי בירושלים פועלים שני בתי מלון שיש להם השגחה</w:t>
      </w:r>
      <w:r w:rsidRPr="00B737AC">
        <w:rPr>
          <w:rFonts w:hint="cs"/>
          <w:rtl/>
        </w:rPr>
        <w:t xml:space="preserve"> או </w:t>
      </w:r>
      <w:r w:rsidRPr="00B737AC">
        <w:rPr>
          <w:rtl/>
        </w:rPr>
        <w:t xml:space="preserve">כשרות מגופים פרטיים, אך </w:t>
      </w:r>
      <w:r w:rsidRPr="00B737AC">
        <w:rPr>
          <w:rFonts w:hint="cs"/>
          <w:rtl/>
        </w:rPr>
        <w:t>הם אינם מחזיקים</w:t>
      </w:r>
      <w:r w:rsidRPr="00B737AC">
        <w:rPr>
          <w:rtl/>
        </w:rPr>
        <w:t xml:space="preserve"> </w:t>
      </w:r>
      <w:r w:rsidRPr="00B737AC">
        <w:rPr>
          <w:rFonts w:hint="cs"/>
          <w:rtl/>
        </w:rPr>
        <w:t>ב</w:t>
      </w:r>
      <w:r w:rsidRPr="00B737AC">
        <w:rPr>
          <w:rtl/>
        </w:rPr>
        <w:t>תעודת הכשר מ</w:t>
      </w:r>
      <w:r w:rsidRPr="00B737AC">
        <w:rPr>
          <w:rFonts w:hint="cs"/>
          <w:rtl/>
        </w:rPr>
        <w:t>ה</w:t>
      </w:r>
      <w:r w:rsidRPr="00B737AC">
        <w:rPr>
          <w:rtl/>
        </w:rPr>
        <w:t xml:space="preserve">רבנות </w:t>
      </w:r>
      <w:r w:rsidRPr="00B737AC">
        <w:rPr>
          <w:rFonts w:hint="cs"/>
          <w:rtl/>
        </w:rPr>
        <w:t>ב</w:t>
      </w:r>
      <w:r w:rsidRPr="00B737AC">
        <w:rPr>
          <w:rtl/>
        </w:rPr>
        <w:t>ירושלים.</w:t>
      </w:r>
      <w:r w:rsidRPr="00417A09" w:rsidR="00417A09">
        <w:rPr>
          <w:noProof/>
          <w:rtl/>
        </w:rPr>
        <w:t xml:space="preserve"> </w:t>
      </w:r>
      <w:r w:rsidRPr="0012789B" w:rsidR="00417A09">
        <w:rPr>
          <w:noProof/>
          <w:rtl/>
          <w:lang w:eastAsia="en-US"/>
        </w:rPr>
        <mc:AlternateContent>
          <mc:Choice Requires="wps">
            <w:drawing>
              <wp:anchor distT="0" distB="0" distL="114300" distR="114300" simplePos="0" relativeHeight="251695104" behindDoc="1" locked="0" layoutInCell="1" allowOverlap="1">
                <wp:simplePos x="0" y="0"/>
                <wp:positionH relativeFrom="margin">
                  <wp:posOffset>-431800</wp:posOffset>
                </wp:positionH>
                <wp:positionV relativeFrom="margin">
                  <wp:align>top</wp:align>
                </wp:positionV>
                <wp:extent cx="1620000" cy="4140000"/>
                <wp:effectExtent l="0" t="0" r="0" b="0"/>
                <wp:wrapNone/>
                <wp:docPr id="66"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417A0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6379764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6921401"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F32A70">
                            <w:pPr>
                              <w:spacing w:after="0" w:line="240" w:lineRule="auto"/>
                              <w:rPr>
                                <w:color w:val="0B5294"/>
                                <w:spacing w:val="-4"/>
                                <w:sz w:val="24"/>
                                <w:szCs w:val="24"/>
                                <w:rtl/>
                                <w:cs/>
                              </w:rPr>
                            </w:pPr>
                            <w:r w:rsidRPr="00417A09">
                              <w:rPr>
                                <w:rFonts w:cs="Tahoma" w:hint="eastAsia"/>
                                <w:color w:val="0B5294"/>
                                <w:spacing w:val="-4"/>
                                <w:sz w:val="24"/>
                                <w:szCs w:val="24"/>
                                <w:rtl/>
                              </w:rPr>
                              <w:t>בירושלים</w:t>
                            </w:r>
                            <w:r w:rsidRPr="00417A09">
                              <w:rPr>
                                <w:rFonts w:cs="Tahoma"/>
                                <w:color w:val="0B5294"/>
                                <w:spacing w:val="-4"/>
                                <w:sz w:val="24"/>
                                <w:szCs w:val="24"/>
                                <w:rtl/>
                              </w:rPr>
                              <w:t xml:space="preserve"> </w:t>
                            </w:r>
                            <w:r w:rsidRPr="00417A09">
                              <w:rPr>
                                <w:rFonts w:cs="Tahoma" w:hint="eastAsia"/>
                                <w:color w:val="0B5294"/>
                                <w:spacing w:val="-4"/>
                                <w:sz w:val="24"/>
                                <w:szCs w:val="24"/>
                                <w:rtl/>
                              </w:rPr>
                              <w:t>פועלים</w:t>
                            </w:r>
                            <w:r w:rsidRPr="00417A09">
                              <w:rPr>
                                <w:rFonts w:cs="Tahoma"/>
                                <w:color w:val="0B5294"/>
                                <w:spacing w:val="-4"/>
                                <w:sz w:val="24"/>
                                <w:szCs w:val="24"/>
                                <w:rtl/>
                              </w:rPr>
                              <w:t xml:space="preserve">, </w:t>
                            </w:r>
                            <w:r w:rsidRPr="00417A09">
                              <w:rPr>
                                <w:rFonts w:cs="Tahoma" w:hint="eastAsia"/>
                                <w:color w:val="0B5294"/>
                                <w:spacing w:val="-4"/>
                                <w:sz w:val="24"/>
                                <w:szCs w:val="24"/>
                                <w:rtl/>
                              </w:rPr>
                              <w:t>בניגוד</w:t>
                            </w:r>
                            <w:r w:rsidRPr="00417A09">
                              <w:rPr>
                                <w:rFonts w:cs="Tahoma"/>
                                <w:color w:val="0B5294"/>
                                <w:spacing w:val="-4"/>
                                <w:sz w:val="24"/>
                                <w:szCs w:val="24"/>
                                <w:rtl/>
                              </w:rPr>
                              <w:t xml:space="preserve"> </w:t>
                            </w:r>
                            <w:r w:rsidRPr="00417A09">
                              <w:rPr>
                                <w:rFonts w:cs="Tahoma" w:hint="eastAsia"/>
                                <w:color w:val="0B5294"/>
                                <w:spacing w:val="-4"/>
                                <w:sz w:val="24"/>
                                <w:szCs w:val="24"/>
                                <w:rtl/>
                              </w:rPr>
                              <w:t>לחוק</w:t>
                            </w:r>
                            <w:r w:rsidRPr="00417A09">
                              <w:rPr>
                                <w:rFonts w:cs="Tahoma"/>
                                <w:color w:val="0B5294"/>
                                <w:spacing w:val="-4"/>
                                <w:sz w:val="24"/>
                                <w:szCs w:val="24"/>
                                <w:rtl/>
                              </w:rPr>
                              <w:t xml:space="preserve">, </w:t>
                            </w:r>
                            <w:r w:rsidRPr="00417A09">
                              <w:rPr>
                                <w:rFonts w:cs="Tahoma" w:hint="eastAsia"/>
                                <w:color w:val="0B5294"/>
                                <w:spacing w:val="-4"/>
                                <w:sz w:val="24"/>
                                <w:szCs w:val="24"/>
                                <w:rtl/>
                              </w:rPr>
                              <w:t>בתי</w:t>
                            </w:r>
                            <w:r w:rsidRPr="00417A09">
                              <w:rPr>
                                <w:rFonts w:cs="Tahoma"/>
                                <w:color w:val="0B5294"/>
                                <w:spacing w:val="-4"/>
                                <w:sz w:val="24"/>
                                <w:szCs w:val="24"/>
                                <w:rtl/>
                              </w:rPr>
                              <w:t xml:space="preserve"> </w:t>
                            </w:r>
                            <w:r w:rsidRPr="00417A09">
                              <w:rPr>
                                <w:rFonts w:cs="Tahoma" w:hint="eastAsia"/>
                                <w:color w:val="0B5294"/>
                                <w:spacing w:val="-4"/>
                                <w:sz w:val="24"/>
                                <w:szCs w:val="24"/>
                                <w:rtl/>
                              </w:rPr>
                              <w:t>עסק</w:t>
                            </w:r>
                            <w:r w:rsidRPr="00417A09">
                              <w:rPr>
                                <w:rFonts w:cs="Tahoma"/>
                                <w:color w:val="0B5294"/>
                                <w:spacing w:val="-4"/>
                                <w:sz w:val="24"/>
                                <w:szCs w:val="24"/>
                                <w:rtl/>
                              </w:rPr>
                              <w:t xml:space="preserve"> </w:t>
                            </w:r>
                            <w:r w:rsidRPr="00417A09">
                              <w:rPr>
                                <w:rFonts w:cs="Tahoma" w:hint="eastAsia"/>
                                <w:color w:val="0B5294"/>
                                <w:spacing w:val="-4"/>
                                <w:sz w:val="24"/>
                                <w:szCs w:val="24"/>
                                <w:rtl/>
                              </w:rPr>
                              <w:t>רבים</w:t>
                            </w:r>
                            <w:r w:rsidRPr="00417A09">
                              <w:rPr>
                                <w:rFonts w:cs="Tahoma"/>
                                <w:color w:val="0B5294"/>
                                <w:spacing w:val="-4"/>
                                <w:sz w:val="24"/>
                                <w:szCs w:val="24"/>
                                <w:rtl/>
                              </w:rPr>
                              <w:t xml:space="preserve"> </w:t>
                            </w:r>
                            <w:r w:rsidRPr="00417A09">
                              <w:rPr>
                                <w:rFonts w:cs="Tahoma" w:hint="eastAsia"/>
                                <w:color w:val="0B5294"/>
                                <w:spacing w:val="-4"/>
                                <w:sz w:val="24"/>
                                <w:szCs w:val="24"/>
                                <w:rtl/>
                              </w:rPr>
                              <w:t>המציגים</w:t>
                            </w:r>
                            <w:r w:rsidRPr="00417A09">
                              <w:rPr>
                                <w:rFonts w:cs="Tahoma"/>
                                <w:color w:val="0B5294"/>
                                <w:spacing w:val="-4"/>
                                <w:sz w:val="24"/>
                                <w:szCs w:val="24"/>
                                <w:rtl/>
                              </w:rPr>
                              <w:t xml:space="preserve"> </w:t>
                            </w:r>
                            <w:r w:rsidRPr="00417A09">
                              <w:rPr>
                                <w:rFonts w:cs="Tahoma" w:hint="eastAsia"/>
                                <w:color w:val="0B5294"/>
                                <w:spacing w:val="-4"/>
                                <w:sz w:val="24"/>
                                <w:szCs w:val="24"/>
                                <w:rtl/>
                              </w:rPr>
                              <w:t>תעודות</w:t>
                            </w:r>
                            <w:r w:rsidRPr="00417A09">
                              <w:rPr>
                                <w:rFonts w:cs="Tahoma"/>
                                <w:color w:val="0B5294"/>
                                <w:spacing w:val="-4"/>
                                <w:sz w:val="24"/>
                                <w:szCs w:val="24"/>
                                <w:rtl/>
                              </w:rPr>
                              <w:t xml:space="preserve"> </w:t>
                            </w:r>
                            <w:r w:rsidRPr="00417A09">
                              <w:rPr>
                                <w:rFonts w:cs="Tahoma" w:hint="eastAsia"/>
                                <w:color w:val="0B5294"/>
                                <w:spacing w:val="-4"/>
                                <w:sz w:val="24"/>
                                <w:szCs w:val="24"/>
                                <w:rtl/>
                              </w:rPr>
                              <w:t>כשרות</w:t>
                            </w:r>
                            <w:r w:rsidRPr="00417A09">
                              <w:rPr>
                                <w:rFonts w:cs="Tahoma"/>
                                <w:color w:val="0B5294"/>
                                <w:spacing w:val="-4"/>
                                <w:sz w:val="24"/>
                                <w:szCs w:val="24"/>
                                <w:rtl/>
                              </w:rPr>
                              <w:t xml:space="preserve"> </w:t>
                            </w:r>
                            <w:r w:rsidRPr="00417A09">
                              <w:rPr>
                                <w:rFonts w:cs="Tahoma" w:hint="eastAsia"/>
                                <w:color w:val="0B5294"/>
                                <w:spacing w:val="-4"/>
                                <w:sz w:val="24"/>
                                <w:szCs w:val="24"/>
                                <w:rtl/>
                              </w:rPr>
                              <w:t>או</w:t>
                            </w:r>
                            <w:r w:rsidRPr="00417A09">
                              <w:rPr>
                                <w:rFonts w:cs="Tahoma"/>
                                <w:color w:val="0B5294"/>
                                <w:spacing w:val="-4"/>
                                <w:sz w:val="24"/>
                                <w:szCs w:val="24"/>
                                <w:rtl/>
                              </w:rPr>
                              <w:t xml:space="preserve"> </w:t>
                            </w:r>
                            <w:r w:rsidRPr="00417A09">
                              <w:rPr>
                                <w:rFonts w:cs="Tahoma" w:hint="eastAsia"/>
                                <w:color w:val="0B5294"/>
                                <w:spacing w:val="-4"/>
                                <w:sz w:val="24"/>
                                <w:szCs w:val="24"/>
                                <w:rtl/>
                              </w:rPr>
                              <w:t>תעודת</w:t>
                            </w:r>
                            <w:r w:rsidRPr="00417A09">
                              <w:rPr>
                                <w:rFonts w:cs="Tahoma"/>
                                <w:color w:val="0B5294"/>
                                <w:spacing w:val="-4"/>
                                <w:sz w:val="24"/>
                                <w:szCs w:val="24"/>
                                <w:rtl/>
                              </w:rPr>
                              <w:t xml:space="preserve"> </w:t>
                            </w:r>
                            <w:r w:rsidRPr="00417A09">
                              <w:rPr>
                                <w:rFonts w:cs="Tahoma" w:hint="eastAsia"/>
                                <w:color w:val="0B5294"/>
                                <w:spacing w:val="-4"/>
                                <w:sz w:val="24"/>
                                <w:szCs w:val="24"/>
                                <w:rtl/>
                              </w:rPr>
                              <w:t>השגחה</w:t>
                            </w:r>
                            <w:r w:rsidRPr="00417A09">
                              <w:rPr>
                                <w:rFonts w:cs="Tahoma"/>
                                <w:color w:val="0B5294"/>
                                <w:spacing w:val="-4"/>
                                <w:sz w:val="24"/>
                                <w:szCs w:val="24"/>
                                <w:rtl/>
                              </w:rPr>
                              <w:t xml:space="preserve"> </w:t>
                            </w:r>
                            <w:r w:rsidRPr="00417A09">
                              <w:rPr>
                                <w:rFonts w:cs="Tahoma" w:hint="eastAsia"/>
                                <w:color w:val="0B5294"/>
                                <w:spacing w:val="-4"/>
                                <w:sz w:val="24"/>
                                <w:szCs w:val="24"/>
                                <w:rtl/>
                              </w:rPr>
                              <w:t>מטעם</w:t>
                            </w:r>
                            <w:r w:rsidRPr="00417A09">
                              <w:rPr>
                                <w:rFonts w:cs="Tahoma"/>
                                <w:color w:val="0B5294"/>
                                <w:spacing w:val="-4"/>
                                <w:sz w:val="24"/>
                                <w:szCs w:val="24"/>
                                <w:rtl/>
                              </w:rPr>
                              <w:t xml:space="preserve"> </w:t>
                            </w:r>
                            <w:r w:rsidRPr="00417A09">
                              <w:rPr>
                                <w:rFonts w:cs="Tahoma" w:hint="eastAsia"/>
                                <w:color w:val="0B5294"/>
                                <w:spacing w:val="-4"/>
                                <w:sz w:val="24"/>
                                <w:szCs w:val="24"/>
                                <w:rtl/>
                              </w:rPr>
                              <w:t>בד</w:t>
                            </w:r>
                            <w:r w:rsidRPr="00417A09">
                              <w:rPr>
                                <w:rFonts w:cs="Tahoma"/>
                                <w:color w:val="0B5294"/>
                                <w:spacing w:val="-4"/>
                                <w:sz w:val="24"/>
                                <w:szCs w:val="24"/>
                                <w:rtl/>
                              </w:rPr>
                              <w:t>"</w:t>
                            </w:r>
                            <w:r w:rsidRPr="00417A09">
                              <w:rPr>
                                <w:rFonts w:cs="Tahoma" w:hint="eastAsia"/>
                                <w:color w:val="0B5294"/>
                                <w:spacing w:val="-4"/>
                                <w:sz w:val="24"/>
                                <w:szCs w:val="24"/>
                                <w:rtl/>
                              </w:rPr>
                              <w:t>צים</w:t>
                            </w:r>
                            <w:r w:rsidRPr="00417A09">
                              <w:rPr>
                                <w:rFonts w:cs="Tahoma"/>
                                <w:color w:val="0B5294"/>
                                <w:spacing w:val="-4"/>
                                <w:sz w:val="24"/>
                                <w:szCs w:val="24"/>
                                <w:rtl/>
                              </w:rPr>
                              <w:t xml:space="preserve"> </w:t>
                            </w:r>
                            <w:r w:rsidRPr="00417A09">
                              <w:rPr>
                                <w:rFonts w:cs="Tahoma" w:hint="eastAsia"/>
                                <w:color w:val="0B5294"/>
                                <w:spacing w:val="-4"/>
                                <w:sz w:val="24"/>
                                <w:szCs w:val="24"/>
                                <w:rtl/>
                              </w:rPr>
                              <w:t>פרטיים</w:t>
                            </w:r>
                            <w:r w:rsidRPr="00417A09">
                              <w:rPr>
                                <w:rFonts w:cs="Tahoma"/>
                                <w:color w:val="0B5294"/>
                                <w:spacing w:val="-4"/>
                                <w:sz w:val="24"/>
                                <w:szCs w:val="24"/>
                                <w:rtl/>
                              </w:rPr>
                              <w:t xml:space="preserve">, </w:t>
                            </w:r>
                            <w:r w:rsidRPr="00417A09">
                              <w:rPr>
                                <w:rFonts w:cs="Tahoma" w:hint="eastAsia"/>
                                <w:color w:val="0B5294"/>
                                <w:spacing w:val="-4"/>
                                <w:sz w:val="24"/>
                                <w:szCs w:val="24"/>
                                <w:rtl/>
                              </w:rPr>
                              <w:t>ואין</w:t>
                            </w:r>
                            <w:r w:rsidRPr="00417A09">
                              <w:rPr>
                                <w:rFonts w:cs="Tahoma"/>
                                <w:color w:val="0B5294"/>
                                <w:spacing w:val="-4"/>
                                <w:sz w:val="24"/>
                                <w:szCs w:val="24"/>
                                <w:rtl/>
                              </w:rPr>
                              <w:t xml:space="preserve"> </w:t>
                            </w:r>
                            <w:r w:rsidRPr="00417A09">
                              <w:rPr>
                                <w:rFonts w:cs="Tahoma" w:hint="eastAsia"/>
                                <w:color w:val="0B5294"/>
                                <w:spacing w:val="-4"/>
                                <w:sz w:val="24"/>
                                <w:szCs w:val="24"/>
                                <w:rtl/>
                              </w:rPr>
                              <w:t>בידם</w:t>
                            </w:r>
                            <w:r w:rsidRPr="00417A09">
                              <w:rPr>
                                <w:rFonts w:cs="Tahoma"/>
                                <w:color w:val="0B5294"/>
                                <w:spacing w:val="-4"/>
                                <w:sz w:val="24"/>
                                <w:szCs w:val="24"/>
                                <w:rtl/>
                              </w:rPr>
                              <w:t xml:space="preserve"> </w:t>
                            </w:r>
                            <w:r w:rsidRPr="00417A09">
                              <w:rPr>
                                <w:rFonts w:cs="Tahoma" w:hint="eastAsia"/>
                                <w:color w:val="0B5294"/>
                                <w:spacing w:val="-4"/>
                                <w:sz w:val="24"/>
                                <w:szCs w:val="24"/>
                                <w:rtl/>
                              </w:rPr>
                              <w:t>תעודת</w:t>
                            </w:r>
                            <w:r w:rsidRPr="00417A09">
                              <w:rPr>
                                <w:rFonts w:cs="Tahoma"/>
                                <w:color w:val="0B5294"/>
                                <w:spacing w:val="-4"/>
                                <w:sz w:val="24"/>
                                <w:szCs w:val="24"/>
                                <w:rtl/>
                              </w:rPr>
                              <w:t xml:space="preserve"> </w:t>
                            </w:r>
                            <w:r w:rsidRPr="00417A09">
                              <w:rPr>
                                <w:rFonts w:cs="Tahoma" w:hint="eastAsia"/>
                                <w:color w:val="0B5294"/>
                                <w:spacing w:val="-4"/>
                                <w:sz w:val="24"/>
                                <w:szCs w:val="24"/>
                                <w:rtl/>
                              </w:rPr>
                              <w:t>כשרות</w:t>
                            </w:r>
                            <w:r w:rsidRPr="00417A09">
                              <w:rPr>
                                <w:rFonts w:cs="Tahoma"/>
                                <w:color w:val="0B5294"/>
                                <w:spacing w:val="-4"/>
                                <w:sz w:val="24"/>
                                <w:szCs w:val="24"/>
                                <w:rtl/>
                              </w:rPr>
                              <w:t xml:space="preserve"> </w:t>
                            </w:r>
                            <w:r w:rsidRPr="00417A09">
                              <w:rPr>
                                <w:rFonts w:cs="Tahoma" w:hint="eastAsia"/>
                                <w:color w:val="0B5294"/>
                                <w:spacing w:val="-4"/>
                                <w:sz w:val="24"/>
                                <w:szCs w:val="24"/>
                                <w:rtl/>
                              </w:rPr>
                              <w:t>של</w:t>
                            </w:r>
                            <w:r w:rsidRPr="00417A09">
                              <w:rPr>
                                <w:rFonts w:cs="Tahoma"/>
                                <w:color w:val="0B5294"/>
                                <w:spacing w:val="-4"/>
                                <w:sz w:val="24"/>
                                <w:szCs w:val="24"/>
                                <w:rtl/>
                              </w:rPr>
                              <w:t xml:space="preserve"> </w:t>
                            </w:r>
                            <w:r w:rsidRPr="00417A09">
                              <w:rPr>
                                <w:rFonts w:cs="Tahoma" w:hint="eastAsia"/>
                                <w:color w:val="0B5294"/>
                                <w:spacing w:val="-4"/>
                                <w:sz w:val="24"/>
                                <w:szCs w:val="24"/>
                                <w:rtl/>
                              </w:rPr>
                              <w:t>הרבנות</w:t>
                            </w:r>
                            <w:r w:rsidRPr="00417A09">
                              <w:rPr>
                                <w:rFonts w:cs="Tahoma"/>
                                <w:color w:val="0B5294"/>
                                <w:spacing w:val="-4"/>
                                <w:sz w:val="24"/>
                                <w:szCs w:val="24"/>
                                <w:rtl/>
                              </w:rPr>
                              <w:t xml:space="preserve"> </w:t>
                            </w:r>
                            <w:r w:rsidRPr="00417A09">
                              <w:rPr>
                                <w:rFonts w:cs="Tahoma" w:hint="eastAsia"/>
                                <w:color w:val="0B5294"/>
                                <w:spacing w:val="-4"/>
                                <w:sz w:val="24"/>
                                <w:szCs w:val="24"/>
                                <w:rtl/>
                              </w:rPr>
                              <w:t>בירושלים</w:t>
                            </w:r>
                            <w:r w:rsidRPr="00417A09">
                              <w:rPr>
                                <w:rFonts w:cs="Tahoma"/>
                                <w:color w:val="0B5294"/>
                                <w:spacing w:val="-4"/>
                                <w:sz w:val="24"/>
                                <w:szCs w:val="24"/>
                                <w:rtl/>
                              </w:rPr>
                              <w:t>.</w:t>
                            </w:r>
                            <w:r>
                              <w:rPr>
                                <w:rFonts w:cs="Tahoma" w:hint="cs"/>
                                <w:color w:val="0B5294"/>
                                <w:spacing w:val="-4"/>
                                <w:sz w:val="24"/>
                                <w:szCs w:val="24"/>
                                <w:rtl/>
                              </w:rPr>
                              <w:t xml:space="preserve"> </w:t>
                            </w:r>
                            <w:r w:rsidRPr="00417A09">
                              <w:rPr>
                                <w:rFonts w:cs="Tahoma" w:hint="eastAsia"/>
                                <w:color w:val="0B5294"/>
                                <w:spacing w:val="-4"/>
                                <w:sz w:val="24"/>
                                <w:szCs w:val="24"/>
                                <w:rtl/>
                              </w:rPr>
                              <w:t>המועצה</w:t>
                            </w:r>
                            <w:r w:rsidRPr="00417A09">
                              <w:rPr>
                                <w:rFonts w:cs="Tahoma"/>
                                <w:color w:val="0B5294"/>
                                <w:spacing w:val="-4"/>
                                <w:sz w:val="24"/>
                                <w:szCs w:val="24"/>
                                <w:rtl/>
                              </w:rPr>
                              <w:t xml:space="preserve"> </w:t>
                            </w:r>
                            <w:r w:rsidRPr="00417A09">
                              <w:rPr>
                                <w:rFonts w:cs="Tahoma" w:hint="eastAsia"/>
                                <w:color w:val="0B5294"/>
                                <w:spacing w:val="-4"/>
                                <w:sz w:val="24"/>
                                <w:szCs w:val="24"/>
                                <w:rtl/>
                              </w:rPr>
                              <w:t>הדתית</w:t>
                            </w:r>
                            <w:r w:rsidRPr="00417A09">
                              <w:rPr>
                                <w:rFonts w:cs="Tahoma"/>
                                <w:color w:val="0B5294"/>
                                <w:spacing w:val="-4"/>
                                <w:sz w:val="24"/>
                                <w:szCs w:val="24"/>
                                <w:rtl/>
                              </w:rPr>
                              <w:t xml:space="preserve"> </w:t>
                            </w:r>
                            <w:r w:rsidRPr="00417A09">
                              <w:rPr>
                                <w:rFonts w:cs="Tahoma" w:hint="eastAsia"/>
                                <w:color w:val="0B5294"/>
                                <w:spacing w:val="-4"/>
                                <w:sz w:val="24"/>
                                <w:szCs w:val="24"/>
                                <w:rtl/>
                              </w:rPr>
                              <w:t>ירושלים</w:t>
                            </w:r>
                            <w:r w:rsidRPr="00417A09">
                              <w:rPr>
                                <w:rFonts w:cs="Tahoma"/>
                                <w:color w:val="0B5294"/>
                                <w:spacing w:val="-4"/>
                                <w:sz w:val="24"/>
                                <w:szCs w:val="24"/>
                                <w:rtl/>
                              </w:rPr>
                              <w:t xml:space="preserve"> </w:t>
                            </w:r>
                            <w:r w:rsidRPr="00417A09">
                              <w:rPr>
                                <w:rFonts w:cs="Tahoma" w:hint="eastAsia"/>
                                <w:color w:val="0B5294"/>
                                <w:spacing w:val="-4"/>
                                <w:sz w:val="24"/>
                                <w:szCs w:val="24"/>
                                <w:rtl/>
                              </w:rPr>
                              <w:t>לא</w:t>
                            </w:r>
                            <w:r w:rsidRPr="00417A09">
                              <w:rPr>
                                <w:rFonts w:cs="Tahoma"/>
                                <w:color w:val="0B5294"/>
                                <w:spacing w:val="-4"/>
                                <w:sz w:val="24"/>
                                <w:szCs w:val="24"/>
                                <w:rtl/>
                              </w:rPr>
                              <w:t xml:space="preserve"> </w:t>
                            </w:r>
                            <w:r w:rsidRPr="00417A09">
                              <w:rPr>
                                <w:rFonts w:cs="Tahoma" w:hint="eastAsia"/>
                                <w:color w:val="0B5294"/>
                                <w:spacing w:val="-4"/>
                                <w:sz w:val="24"/>
                                <w:szCs w:val="24"/>
                                <w:rtl/>
                              </w:rPr>
                              <w:t>פעלה</w:t>
                            </w:r>
                            <w:r w:rsidRPr="00417A09">
                              <w:rPr>
                                <w:rFonts w:cs="Tahoma"/>
                                <w:color w:val="0B5294"/>
                                <w:spacing w:val="-4"/>
                                <w:sz w:val="24"/>
                                <w:szCs w:val="24"/>
                                <w:rtl/>
                              </w:rPr>
                              <w:t xml:space="preserve"> </w:t>
                            </w:r>
                            <w:r w:rsidRPr="00417A09">
                              <w:rPr>
                                <w:rFonts w:cs="Tahoma" w:hint="eastAsia"/>
                                <w:color w:val="0B5294"/>
                                <w:spacing w:val="-4"/>
                                <w:sz w:val="24"/>
                                <w:szCs w:val="24"/>
                                <w:rtl/>
                              </w:rPr>
                              <w:t>במשך</w:t>
                            </w:r>
                            <w:r w:rsidRPr="00417A09">
                              <w:rPr>
                                <w:rFonts w:cs="Tahoma"/>
                                <w:color w:val="0B5294"/>
                                <w:spacing w:val="-4"/>
                                <w:sz w:val="24"/>
                                <w:szCs w:val="24"/>
                                <w:rtl/>
                              </w:rPr>
                              <w:t xml:space="preserve"> </w:t>
                            </w:r>
                            <w:r w:rsidRPr="00417A09">
                              <w:rPr>
                                <w:rFonts w:cs="Tahoma" w:hint="eastAsia"/>
                                <w:color w:val="0B5294"/>
                                <w:spacing w:val="-4"/>
                                <w:sz w:val="24"/>
                                <w:szCs w:val="24"/>
                                <w:rtl/>
                              </w:rPr>
                              <w:t>השנים</w:t>
                            </w:r>
                            <w:r w:rsidRPr="00417A09">
                              <w:rPr>
                                <w:rFonts w:cs="Tahoma"/>
                                <w:color w:val="0B5294"/>
                                <w:spacing w:val="-4"/>
                                <w:sz w:val="24"/>
                                <w:szCs w:val="24"/>
                                <w:rtl/>
                              </w:rPr>
                              <w:t xml:space="preserve"> </w:t>
                            </w:r>
                            <w:r w:rsidRPr="00417A09">
                              <w:rPr>
                                <w:rFonts w:cs="Tahoma" w:hint="eastAsia"/>
                                <w:color w:val="0B5294"/>
                                <w:spacing w:val="-4"/>
                                <w:sz w:val="24"/>
                                <w:szCs w:val="24"/>
                                <w:rtl/>
                              </w:rPr>
                              <w:t>נגד</w:t>
                            </w:r>
                            <w:r w:rsidRPr="00417A09">
                              <w:rPr>
                                <w:rFonts w:cs="Tahoma"/>
                                <w:color w:val="0B5294"/>
                                <w:spacing w:val="-4"/>
                                <w:sz w:val="24"/>
                                <w:szCs w:val="24"/>
                                <w:rtl/>
                              </w:rPr>
                              <w:t xml:space="preserve"> </w:t>
                            </w:r>
                            <w:r w:rsidRPr="00417A09">
                              <w:rPr>
                                <w:rFonts w:cs="Tahoma" w:hint="eastAsia"/>
                                <w:color w:val="0B5294"/>
                                <w:spacing w:val="-4"/>
                                <w:sz w:val="24"/>
                                <w:szCs w:val="24"/>
                                <w:rtl/>
                              </w:rPr>
                              <w:t>תופעה</w:t>
                            </w:r>
                            <w:r w:rsidRPr="00417A09">
                              <w:rPr>
                                <w:rFonts w:cs="Tahoma"/>
                                <w:color w:val="0B5294"/>
                                <w:spacing w:val="-4"/>
                                <w:sz w:val="24"/>
                                <w:szCs w:val="24"/>
                                <w:rtl/>
                              </w:rPr>
                              <w:t xml:space="preserve"> </w:t>
                            </w:r>
                            <w:r w:rsidRPr="00417A09">
                              <w:rPr>
                                <w:rFonts w:cs="Tahoma" w:hint="eastAsia"/>
                                <w:color w:val="0B5294"/>
                                <w:spacing w:val="-4"/>
                                <w:sz w:val="24"/>
                                <w:szCs w:val="24"/>
                                <w:rtl/>
                              </w:rPr>
                              <w:t>זו</w:t>
                            </w:r>
                            <w:r w:rsidRPr="00417A09">
                              <w:rPr>
                                <w:rFonts w:cs="Tahoma"/>
                                <w:color w:val="0B5294"/>
                                <w:spacing w:val="-4"/>
                                <w:sz w:val="24"/>
                                <w:szCs w:val="24"/>
                                <w:rtl/>
                              </w:rPr>
                              <w:t xml:space="preserve"> </w:t>
                            </w:r>
                            <w:r w:rsidRPr="00417A09">
                              <w:rPr>
                                <w:rFonts w:cs="Tahoma" w:hint="eastAsia"/>
                                <w:color w:val="0B5294"/>
                                <w:spacing w:val="-4"/>
                                <w:sz w:val="24"/>
                                <w:szCs w:val="24"/>
                                <w:rtl/>
                              </w:rPr>
                              <w:t>אף</w:t>
                            </w:r>
                            <w:r w:rsidRPr="00417A09">
                              <w:rPr>
                                <w:rFonts w:cs="Tahoma"/>
                                <w:color w:val="0B5294"/>
                                <w:spacing w:val="-4"/>
                                <w:sz w:val="24"/>
                                <w:szCs w:val="24"/>
                                <w:rtl/>
                              </w:rPr>
                              <w:t xml:space="preserve"> </w:t>
                            </w:r>
                            <w:r w:rsidRPr="00417A09">
                              <w:rPr>
                                <w:rFonts w:cs="Tahoma" w:hint="eastAsia"/>
                                <w:color w:val="0B5294"/>
                                <w:spacing w:val="-4"/>
                                <w:sz w:val="24"/>
                                <w:szCs w:val="24"/>
                                <w:rtl/>
                              </w:rPr>
                              <w:t>שמדובר</w:t>
                            </w:r>
                            <w:r w:rsidRPr="00417A09">
                              <w:rPr>
                                <w:rFonts w:cs="Tahoma"/>
                                <w:color w:val="0B5294"/>
                                <w:spacing w:val="-4"/>
                                <w:sz w:val="24"/>
                                <w:szCs w:val="24"/>
                                <w:rtl/>
                              </w:rPr>
                              <w:t xml:space="preserve"> </w:t>
                            </w:r>
                            <w:r w:rsidRPr="00417A09">
                              <w:rPr>
                                <w:rFonts w:cs="Tahoma" w:hint="eastAsia"/>
                                <w:color w:val="0B5294"/>
                                <w:spacing w:val="-4"/>
                                <w:sz w:val="24"/>
                                <w:szCs w:val="24"/>
                                <w:rtl/>
                              </w:rPr>
                              <w:t>במעשה</w:t>
                            </w:r>
                            <w:r w:rsidRPr="00417A09">
                              <w:rPr>
                                <w:rFonts w:cs="Tahoma"/>
                                <w:color w:val="0B5294"/>
                                <w:spacing w:val="-4"/>
                                <w:sz w:val="24"/>
                                <w:szCs w:val="24"/>
                                <w:rtl/>
                              </w:rPr>
                              <w:t xml:space="preserve"> </w:t>
                            </w:r>
                            <w:r w:rsidRPr="00417A09">
                              <w:rPr>
                                <w:rFonts w:cs="Tahoma" w:hint="eastAsia"/>
                                <w:color w:val="0B5294"/>
                                <w:spacing w:val="-4"/>
                                <w:sz w:val="24"/>
                                <w:szCs w:val="24"/>
                                <w:rtl/>
                              </w:rPr>
                              <w:t>העומד</w:t>
                            </w:r>
                            <w:r w:rsidRPr="00417A09">
                              <w:rPr>
                                <w:rFonts w:cs="Tahoma"/>
                                <w:color w:val="0B5294"/>
                                <w:spacing w:val="-4"/>
                                <w:sz w:val="24"/>
                                <w:szCs w:val="24"/>
                                <w:rtl/>
                              </w:rPr>
                              <w:t xml:space="preserve"> </w:t>
                            </w:r>
                            <w:r w:rsidRPr="00417A09">
                              <w:rPr>
                                <w:rFonts w:cs="Tahoma" w:hint="eastAsia"/>
                                <w:color w:val="0B5294"/>
                                <w:spacing w:val="-4"/>
                                <w:sz w:val="24"/>
                                <w:szCs w:val="24"/>
                                <w:rtl/>
                              </w:rPr>
                              <w:t>בניגוד</w:t>
                            </w:r>
                            <w:r w:rsidRPr="00417A09">
                              <w:rPr>
                                <w:rFonts w:cs="Tahoma"/>
                                <w:color w:val="0B5294"/>
                                <w:spacing w:val="-4"/>
                                <w:sz w:val="24"/>
                                <w:szCs w:val="24"/>
                                <w:rtl/>
                              </w:rPr>
                              <w:t xml:space="preserve"> </w:t>
                            </w:r>
                            <w:r w:rsidRPr="00417A09">
                              <w:rPr>
                                <w:rFonts w:cs="Tahoma" w:hint="eastAsia"/>
                                <w:color w:val="0B5294"/>
                                <w:spacing w:val="-4"/>
                                <w:sz w:val="24"/>
                                <w:szCs w:val="24"/>
                                <w:rtl/>
                              </w:rPr>
                              <w:t>לחוק</w:t>
                            </w:r>
                            <w:r w:rsidRPr="00417A09">
                              <w:rPr>
                                <w:rFonts w:cs="Tahoma"/>
                                <w:color w:val="0B5294"/>
                                <w:spacing w:val="-4"/>
                                <w:sz w:val="24"/>
                                <w:szCs w:val="24"/>
                                <w:rtl/>
                              </w:rPr>
                              <w:t xml:space="preserve"> </w:t>
                            </w:r>
                            <w:r w:rsidRPr="00417A09">
                              <w:rPr>
                                <w:rFonts w:cs="Tahoma" w:hint="eastAsia"/>
                                <w:color w:val="0B5294"/>
                                <w:spacing w:val="-4"/>
                                <w:sz w:val="24"/>
                                <w:szCs w:val="24"/>
                                <w:rtl/>
                              </w:rPr>
                              <w:t>איסור</w:t>
                            </w:r>
                            <w:r w:rsidRPr="00417A09">
                              <w:rPr>
                                <w:rFonts w:cs="Tahoma"/>
                                <w:color w:val="0B5294"/>
                                <w:spacing w:val="-4"/>
                                <w:sz w:val="24"/>
                                <w:szCs w:val="24"/>
                                <w:rtl/>
                              </w:rPr>
                              <w:t xml:space="preserve"> </w:t>
                            </w:r>
                            <w:r w:rsidRPr="00417A09">
                              <w:rPr>
                                <w:rFonts w:cs="Tahoma" w:hint="eastAsia"/>
                                <w:color w:val="0B5294"/>
                                <w:spacing w:val="-4"/>
                                <w:sz w:val="24"/>
                                <w:szCs w:val="24"/>
                                <w:rtl/>
                              </w:rPr>
                              <w:t>הונאה</w:t>
                            </w:r>
                            <w:r w:rsidRPr="00417A09">
                              <w:rPr>
                                <w:rFonts w:cs="Tahoma"/>
                                <w:color w:val="0B5294"/>
                                <w:spacing w:val="-4"/>
                                <w:sz w:val="24"/>
                                <w:szCs w:val="24"/>
                                <w:rtl/>
                              </w:rPr>
                              <w:t xml:space="preserve"> </w:t>
                            </w:r>
                            <w:r w:rsidRPr="00417A09">
                              <w:rPr>
                                <w:rFonts w:cs="Tahoma" w:hint="eastAsia"/>
                                <w:color w:val="0B5294"/>
                                <w:spacing w:val="-4"/>
                                <w:sz w:val="24"/>
                                <w:szCs w:val="24"/>
                                <w:rtl/>
                              </w:rPr>
                              <w:t>בכשרות</w:t>
                            </w:r>
                          </w:p>
                          <w:p w:rsidR="00D007E4" w:rsidRPr="00373C5D" w:rsidP="00417A0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86927573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141667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2"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20352" filled="f" stroked="f">
                <v:textbox>
                  <w:txbxContent>
                    <w:p w:rsidR="00D007E4" w:rsidRPr="00373C5D" w:rsidP="00417A09">
                      <w:pPr>
                        <w:spacing w:line="240" w:lineRule="atLeast"/>
                        <w:rPr>
                          <w:rFonts w:cs="Tahoma"/>
                          <w:b/>
                          <w:bCs/>
                          <w:color w:val="0B5294"/>
                          <w:sz w:val="48"/>
                          <w:szCs w:val="48"/>
                          <w:rtl/>
                        </w:rPr>
                      </w:pPr>
                      <w:drawing>
                        <wp:inline distT="0" distB="0" distL="0" distR="0">
                          <wp:extent cx="311150" cy="256800"/>
                          <wp:effectExtent l="0" t="0" r="0" b="0"/>
                          <wp:docPr id="6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462222"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F32A70">
                      <w:pPr>
                        <w:spacing w:after="0" w:line="240" w:lineRule="auto"/>
                        <w:rPr>
                          <w:color w:val="0B5294"/>
                          <w:spacing w:val="-4"/>
                          <w:sz w:val="24"/>
                          <w:szCs w:val="24"/>
                          <w:rtl/>
                          <w:cs/>
                        </w:rPr>
                      </w:pPr>
                      <w:r w:rsidRPr="00417A09">
                        <w:rPr>
                          <w:rFonts w:cs="Tahoma" w:hint="eastAsia"/>
                          <w:color w:val="0B5294"/>
                          <w:spacing w:val="-4"/>
                          <w:sz w:val="24"/>
                          <w:szCs w:val="24"/>
                          <w:rtl/>
                        </w:rPr>
                        <w:t>בירושלים</w:t>
                      </w:r>
                      <w:r w:rsidRPr="00417A09">
                        <w:rPr>
                          <w:rFonts w:cs="Tahoma"/>
                          <w:color w:val="0B5294"/>
                          <w:spacing w:val="-4"/>
                          <w:sz w:val="24"/>
                          <w:szCs w:val="24"/>
                          <w:rtl/>
                        </w:rPr>
                        <w:t xml:space="preserve"> </w:t>
                      </w:r>
                      <w:r w:rsidRPr="00417A09">
                        <w:rPr>
                          <w:rFonts w:cs="Tahoma" w:hint="eastAsia"/>
                          <w:color w:val="0B5294"/>
                          <w:spacing w:val="-4"/>
                          <w:sz w:val="24"/>
                          <w:szCs w:val="24"/>
                          <w:rtl/>
                        </w:rPr>
                        <w:t>פועלים</w:t>
                      </w:r>
                      <w:r w:rsidRPr="00417A09">
                        <w:rPr>
                          <w:rFonts w:cs="Tahoma"/>
                          <w:color w:val="0B5294"/>
                          <w:spacing w:val="-4"/>
                          <w:sz w:val="24"/>
                          <w:szCs w:val="24"/>
                          <w:rtl/>
                        </w:rPr>
                        <w:t xml:space="preserve">, </w:t>
                      </w:r>
                      <w:r w:rsidRPr="00417A09">
                        <w:rPr>
                          <w:rFonts w:cs="Tahoma" w:hint="eastAsia"/>
                          <w:color w:val="0B5294"/>
                          <w:spacing w:val="-4"/>
                          <w:sz w:val="24"/>
                          <w:szCs w:val="24"/>
                          <w:rtl/>
                        </w:rPr>
                        <w:t>בניגוד</w:t>
                      </w:r>
                      <w:r w:rsidRPr="00417A09">
                        <w:rPr>
                          <w:rFonts w:cs="Tahoma"/>
                          <w:color w:val="0B5294"/>
                          <w:spacing w:val="-4"/>
                          <w:sz w:val="24"/>
                          <w:szCs w:val="24"/>
                          <w:rtl/>
                        </w:rPr>
                        <w:t xml:space="preserve"> </w:t>
                      </w:r>
                      <w:r w:rsidRPr="00417A09">
                        <w:rPr>
                          <w:rFonts w:cs="Tahoma" w:hint="eastAsia"/>
                          <w:color w:val="0B5294"/>
                          <w:spacing w:val="-4"/>
                          <w:sz w:val="24"/>
                          <w:szCs w:val="24"/>
                          <w:rtl/>
                        </w:rPr>
                        <w:t>לחוק</w:t>
                      </w:r>
                      <w:r w:rsidRPr="00417A09">
                        <w:rPr>
                          <w:rFonts w:cs="Tahoma"/>
                          <w:color w:val="0B5294"/>
                          <w:spacing w:val="-4"/>
                          <w:sz w:val="24"/>
                          <w:szCs w:val="24"/>
                          <w:rtl/>
                        </w:rPr>
                        <w:t xml:space="preserve">, </w:t>
                      </w:r>
                      <w:r w:rsidRPr="00417A09">
                        <w:rPr>
                          <w:rFonts w:cs="Tahoma" w:hint="eastAsia"/>
                          <w:color w:val="0B5294"/>
                          <w:spacing w:val="-4"/>
                          <w:sz w:val="24"/>
                          <w:szCs w:val="24"/>
                          <w:rtl/>
                        </w:rPr>
                        <w:t>בתי</w:t>
                      </w:r>
                      <w:r w:rsidRPr="00417A09">
                        <w:rPr>
                          <w:rFonts w:cs="Tahoma"/>
                          <w:color w:val="0B5294"/>
                          <w:spacing w:val="-4"/>
                          <w:sz w:val="24"/>
                          <w:szCs w:val="24"/>
                          <w:rtl/>
                        </w:rPr>
                        <w:t xml:space="preserve"> </w:t>
                      </w:r>
                      <w:r w:rsidRPr="00417A09">
                        <w:rPr>
                          <w:rFonts w:cs="Tahoma" w:hint="eastAsia"/>
                          <w:color w:val="0B5294"/>
                          <w:spacing w:val="-4"/>
                          <w:sz w:val="24"/>
                          <w:szCs w:val="24"/>
                          <w:rtl/>
                        </w:rPr>
                        <w:t>עסק</w:t>
                      </w:r>
                      <w:r w:rsidRPr="00417A09">
                        <w:rPr>
                          <w:rFonts w:cs="Tahoma"/>
                          <w:color w:val="0B5294"/>
                          <w:spacing w:val="-4"/>
                          <w:sz w:val="24"/>
                          <w:szCs w:val="24"/>
                          <w:rtl/>
                        </w:rPr>
                        <w:t xml:space="preserve"> </w:t>
                      </w:r>
                      <w:r w:rsidRPr="00417A09">
                        <w:rPr>
                          <w:rFonts w:cs="Tahoma" w:hint="eastAsia"/>
                          <w:color w:val="0B5294"/>
                          <w:spacing w:val="-4"/>
                          <w:sz w:val="24"/>
                          <w:szCs w:val="24"/>
                          <w:rtl/>
                        </w:rPr>
                        <w:t>רבים</w:t>
                      </w:r>
                      <w:r w:rsidRPr="00417A09">
                        <w:rPr>
                          <w:rFonts w:cs="Tahoma"/>
                          <w:color w:val="0B5294"/>
                          <w:spacing w:val="-4"/>
                          <w:sz w:val="24"/>
                          <w:szCs w:val="24"/>
                          <w:rtl/>
                        </w:rPr>
                        <w:t xml:space="preserve"> </w:t>
                      </w:r>
                      <w:r w:rsidRPr="00417A09">
                        <w:rPr>
                          <w:rFonts w:cs="Tahoma" w:hint="eastAsia"/>
                          <w:color w:val="0B5294"/>
                          <w:spacing w:val="-4"/>
                          <w:sz w:val="24"/>
                          <w:szCs w:val="24"/>
                          <w:rtl/>
                        </w:rPr>
                        <w:t>המציגים</w:t>
                      </w:r>
                      <w:r w:rsidRPr="00417A09">
                        <w:rPr>
                          <w:rFonts w:cs="Tahoma"/>
                          <w:color w:val="0B5294"/>
                          <w:spacing w:val="-4"/>
                          <w:sz w:val="24"/>
                          <w:szCs w:val="24"/>
                          <w:rtl/>
                        </w:rPr>
                        <w:t xml:space="preserve"> </w:t>
                      </w:r>
                      <w:r w:rsidRPr="00417A09">
                        <w:rPr>
                          <w:rFonts w:cs="Tahoma" w:hint="eastAsia"/>
                          <w:color w:val="0B5294"/>
                          <w:spacing w:val="-4"/>
                          <w:sz w:val="24"/>
                          <w:szCs w:val="24"/>
                          <w:rtl/>
                        </w:rPr>
                        <w:t>תעודות</w:t>
                      </w:r>
                      <w:r w:rsidRPr="00417A09">
                        <w:rPr>
                          <w:rFonts w:cs="Tahoma"/>
                          <w:color w:val="0B5294"/>
                          <w:spacing w:val="-4"/>
                          <w:sz w:val="24"/>
                          <w:szCs w:val="24"/>
                          <w:rtl/>
                        </w:rPr>
                        <w:t xml:space="preserve"> </w:t>
                      </w:r>
                      <w:r w:rsidRPr="00417A09">
                        <w:rPr>
                          <w:rFonts w:cs="Tahoma" w:hint="eastAsia"/>
                          <w:color w:val="0B5294"/>
                          <w:spacing w:val="-4"/>
                          <w:sz w:val="24"/>
                          <w:szCs w:val="24"/>
                          <w:rtl/>
                        </w:rPr>
                        <w:t>כשרות</w:t>
                      </w:r>
                      <w:r w:rsidRPr="00417A09">
                        <w:rPr>
                          <w:rFonts w:cs="Tahoma"/>
                          <w:color w:val="0B5294"/>
                          <w:spacing w:val="-4"/>
                          <w:sz w:val="24"/>
                          <w:szCs w:val="24"/>
                          <w:rtl/>
                        </w:rPr>
                        <w:t xml:space="preserve"> </w:t>
                      </w:r>
                      <w:r w:rsidRPr="00417A09">
                        <w:rPr>
                          <w:rFonts w:cs="Tahoma" w:hint="eastAsia"/>
                          <w:color w:val="0B5294"/>
                          <w:spacing w:val="-4"/>
                          <w:sz w:val="24"/>
                          <w:szCs w:val="24"/>
                          <w:rtl/>
                        </w:rPr>
                        <w:t>או</w:t>
                      </w:r>
                      <w:r w:rsidRPr="00417A09">
                        <w:rPr>
                          <w:rFonts w:cs="Tahoma"/>
                          <w:color w:val="0B5294"/>
                          <w:spacing w:val="-4"/>
                          <w:sz w:val="24"/>
                          <w:szCs w:val="24"/>
                          <w:rtl/>
                        </w:rPr>
                        <w:t xml:space="preserve"> </w:t>
                      </w:r>
                      <w:r w:rsidRPr="00417A09">
                        <w:rPr>
                          <w:rFonts w:cs="Tahoma" w:hint="eastAsia"/>
                          <w:color w:val="0B5294"/>
                          <w:spacing w:val="-4"/>
                          <w:sz w:val="24"/>
                          <w:szCs w:val="24"/>
                          <w:rtl/>
                        </w:rPr>
                        <w:t>תעודת</w:t>
                      </w:r>
                      <w:r w:rsidRPr="00417A09">
                        <w:rPr>
                          <w:rFonts w:cs="Tahoma"/>
                          <w:color w:val="0B5294"/>
                          <w:spacing w:val="-4"/>
                          <w:sz w:val="24"/>
                          <w:szCs w:val="24"/>
                          <w:rtl/>
                        </w:rPr>
                        <w:t xml:space="preserve"> </w:t>
                      </w:r>
                      <w:r w:rsidRPr="00417A09">
                        <w:rPr>
                          <w:rFonts w:cs="Tahoma" w:hint="eastAsia"/>
                          <w:color w:val="0B5294"/>
                          <w:spacing w:val="-4"/>
                          <w:sz w:val="24"/>
                          <w:szCs w:val="24"/>
                          <w:rtl/>
                        </w:rPr>
                        <w:t>השגחה</w:t>
                      </w:r>
                      <w:r w:rsidRPr="00417A09">
                        <w:rPr>
                          <w:rFonts w:cs="Tahoma"/>
                          <w:color w:val="0B5294"/>
                          <w:spacing w:val="-4"/>
                          <w:sz w:val="24"/>
                          <w:szCs w:val="24"/>
                          <w:rtl/>
                        </w:rPr>
                        <w:t xml:space="preserve"> </w:t>
                      </w:r>
                      <w:r w:rsidRPr="00417A09">
                        <w:rPr>
                          <w:rFonts w:cs="Tahoma" w:hint="eastAsia"/>
                          <w:color w:val="0B5294"/>
                          <w:spacing w:val="-4"/>
                          <w:sz w:val="24"/>
                          <w:szCs w:val="24"/>
                          <w:rtl/>
                        </w:rPr>
                        <w:t>מטעם</w:t>
                      </w:r>
                      <w:r w:rsidRPr="00417A09">
                        <w:rPr>
                          <w:rFonts w:cs="Tahoma"/>
                          <w:color w:val="0B5294"/>
                          <w:spacing w:val="-4"/>
                          <w:sz w:val="24"/>
                          <w:szCs w:val="24"/>
                          <w:rtl/>
                        </w:rPr>
                        <w:t xml:space="preserve"> </w:t>
                      </w:r>
                      <w:r w:rsidRPr="00417A09">
                        <w:rPr>
                          <w:rFonts w:cs="Tahoma" w:hint="eastAsia"/>
                          <w:color w:val="0B5294"/>
                          <w:spacing w:val="-4"/>
                          <w:sz w:val="24"/>
                          <w:szCs w:val="24"/>
                          <w:rtl/>
                        </w:rPr>
                        <w:t>בד</w:t>
                      </w:r>
                      <w:r w:rsidRPr="00417A09">
                        <w:rPr>
                          <w:rFonts w:cs="Tahoma"/>
                          <w:color w:val="0B5294"/>
                          <w:spacing w:val="-4"/>
                          <w:sz w:val="24"/>
                          <w:szCs w:val="24"/>
                          <w:rtl/>
                        </w:rPr>
                        <w:t>"</w:t>
                      </w:r>
                      <w:r w:rsidRPr="00417A09">
                        <w:rPr>
                          <w:rFonts w:cs="Tahoma" w:hint="eastAsia"/>
                          <w:color w:val="0B5294"/>
                          <w:spacing w:val="-4"/>
                          <w:sz w:val="24"/>
                          <w:szCs w:val="24"/>
                          <w:rtl/>
                        </w:rPr>
                        <w:t>צים</w:t>
                      </w:r>
                      <w:r w:rsidRPr="00417A09">
                        <w:rPr>
                          <w:rFonts w:cs="Tahoma"/>
                          <w:color w:val="0B5294"/>
                          <w:spacing w:val="-4"/>
                          <w:sz w:val="24"/>
                          <w:szCs w:val="24"/>
                          <w:rtl/>
                        </w:rPr>
                        <w:t xml:space="preserve"> </w:t>
                      </w:r>
                      <w:r w:rsidRPr="00417A09">
                        <w:rPr>
                          <w:rFonts w:cs="Tahoma" w:hint="eastAsia"/>
                          <w:color w:val="0B5294"/>
                          <w:spacing w:val="-4"/>
                          <w:sz w:val="24"/>
                          <w:szCs w:val="24"/>
                          <w:rtl/>
                        </w:rPr>
                        <w:t>פרטיים</w:t>
                      </w:r>
                      <w:r w:rsidRPr="00417A09">
                        <w:rPr>
                          <w:rFonts w:cs="Tahoma"/>
                          <w:color w:val="0B5294"/>
                          <w:spacing w:val="-4"/>
                          <w:sz w:val="24"/>
                          <w:szCs w:val="24"/>
                          <w:rtl/>
                        </w:rPr>
                        <w:t xml:space="preserve">, </w:t>
                      </w:r>
                      <w:r w:rsidRPr="00417A09">
                        <w:rPr>
                          <w:rFonts w:cs="Tahoma" w:hint="eastAsia"/>
                          <w:color w:val="0B5294"/>
                          <w:spacing w:val="-4"/>
                          <w:sz w:val="24"/>
                          <w:szCs w:val="24"/>
                          <w:rtl/>
                        </w:rPr>
                        <w:t>ואין</w:t>
                      </w:r>
                      <w:r w:rsidRPr="00417A09">
                        <w:rPr>
                          <w:rFonts w:cs="Tahoma"/>
                          <w:color w:val="0B5294"/>
                          <w:spacing w:val="-4"/>
                          <w:sz w:val="24"/>
                          <w:szCs w:val="24"/>
                          <w:rtl/>
                        </w:rPr>
                        <w:t xml:space="preserve"> </w:t>
                      </w:r>
                      <w:r w:rsidRPr="00417A09">
                        <w:rPr>
                          <w:rFonts w:cs="Tahoma" w:hint="eastAsia"/>
                          <w:color w:val="0B5294"/>
                          <w:spacing w:val="-4"/>
                          <w:sz w:val="24"/>
                          <w:szCs w:val="24"/>
                          <w:rtl/>
                        </w:rPr>
                        <w:t>בידם</w:t>
                      </w:r>
                      <w:r w:rsidRPr="00417A09">
                        <w:rPr>
                          <w:rFonts w:cs="Tahoma"/>
                          <w:color w:val="0B5294"/>
                          <w:spacing w:val="-4"/>
                          <w:sz w:val="24"/>
                          <w:szCs w:val="24"/>
                          <w:rtl/>
                        </w:rPr>
                        <w:t xml:space="preserve"> </w:t>
                      </w:r>
                      <w:r w:rsidRPr="00417A09">
                        <w:rPr>
                          <w:rFonts w:cs="Tahoma" w:hint="eastAsia"/>
                          <w:color w:val="0B5294"/>
                          <w:spacing w:val="-4"/>
                          <w:sz w:val="24"/>
                          <w:szCs w:val="24"/>
                          <w:rtl/>
                        </w:rPr>
                        <w:t>תעודת</w:t>
                      </w:r>
                      <w:r w:rsidRPr="00417A09">
                        <w:rPr>
                          <w:rFonts w:cs="Tahoma"/>
                          <w:color w:val="0B5294"/>
                          <w:spacing w:val="-4"/>
                          <w:sz w:val="24"/>
                          <w:szCs w:val="24"/>
                          <w:rtl/>
                        </w:rPr>
                        <w:t xml:space="preserve"> </w:t>
                      </w:r>
                      <w:r w:rsidRPr="00417A09">
                        <w:rPr>
                          <w:rFonts w:cs="Tahoma" w:hint="eastAsia"/>
                          <w:color w:val="0B5294"/>
                          <w:spacing w:val="-4"/>
                          <w:sz w:val="24"/>
                          <w:szCs w:val="24"/>
                          <w:rtl/>
                        </w:rPr>
                        <w:t>כשרות</w:t>
                      </w:r>
                      <w:r w:rsidRPr="00417A09">
                        <w:rPr>
                          <w:rFonts w:cs="Tahoma"/>
                          <w:color w:val="0B5294"/>
                          <w:spacing w:val="-4"/>
                          <w:sz w:val="24"/>
                          <w:szCs w:val="24"/>
                          <w:rtl/>
                        </w:rPr>
                        <w:t xml:space="preserve"> </w:t>
                      </w:r>
                      <w:r w:rsidRPr="00417A09">
                        <w:rPr>
                          <w:rFonts w:cs="Tahoma" w:hint="eastAsia"/>
                          <w:color w:val="0B5294"/>
                          <w:spacing w:val="-4"/>
                          <w:sz w:val="24"/>
                          <w:szCs w:val="24"/>
                          <w:rtl/>
                        </w:rPr>
                        <w:t>של</w:t>
                      </w:r>
                      <w:r w:rsidRPr="00417A09">
                        <w:rPr>
                          <w:rFonts w:cs="Tahoma"/>
                          <w:color w:val="0B5294"/>
                          <w:spacing w:val="-4"/>
                          <w:sz w:val="24"/>
                          <w:szCs w:val="24"/>
                          <w:rtl/>
                        </w:rPr>
                        <w:t xml:space="preserve"> </w:t>
                      </w:r>
                      <w:r w:rsidRPr="00417A09">
                        <w:rPr>
                          <w:rFonts w:cs="Tahoma" w:hint="eastAsia"/>
                          <w:color w:val="0B5294"/>
                          <w:spacing w:val="-4"/>
                          <w:sz w:val="24"/>
                          <w:szCs w:val="24"/>
                          <w:rtl/>
                        </w:rPr>
                        <w:t>הרבנות</w:t>
                      </w:r>
                      <w:r w:rsidRPr="00417A09">
                        <w:rPr>
                          <w:rFonts w:cs="Tahoma"/>
                          <w:color w:val="0B5294"/>
                          <w:spacing w:val="-4"/>
                          <w:sz w:val="24"/>
                          <w:szCs w:val="24"/>
                          <w:rtl/>
                        </w:rPr>
                        <w:t xml:space="preserve"> </w:t>
                      </w:r>
                      <w:r w:rsidRPr="00417A09">
                        <w:rPr>
                          <w:rFonts w:cs="Tahoma" w:hint="eastAsia"/>
                          <w:color w:val="0B5294"/>
                          <w:spacing w:val="-4"/>
                          <w:sz w:val="24"/>
                          <w:szCs w:val="24"/>
                          <w:rtl/>
                        </w:rPr>
                        <w:t>בירושלים</w:t>
                      </w:r>
                      <w:r w:rsidRPr="00417A09">
                        <w:rPr>
                          <w:rFonts w:cs="Tahoma"/>
                          <w:color w:val="0B5294"/>
                          <w:spacing w:val="-4"/>
                          <w:sz w:val="24"/>
                          <w:szCs w:val="24"/>
                          <w:rtl/>
                        </w:rPr>
                        <w:t>.</w:t>
                      </w:r>
                      <w:r>
                        <w:rPr>
                          <w:rFonts w:cs="Tahoma" w:hint="cs"/>
                          <w:color w:val="0B5294"/>
                          <w:spacing w:val="-4"/>
                          <w:sz w:val="24"/>
                          <w:szCs w:val="24"/>
                          <w:rtl/>
                        </w:rPr>
                        <w:t xml:space="preserve"> </w:t>
                      </w:r>
                      <w:r w:rsidRPr="00417A09">
                        <w:rPr>
                          <w:rFonts w:cs="Tahoma" w:hint="eastAsia"/>
                          <w:color w:val="0B5294"/>
                          <w:spacing w:val="-4"/>
                          <w:sz w:val="24"/>
                          <w:szCs w:val="24"/>
                          <w:rtl/>
                        </w:rPr>
                        <w:t>המועצה</w:t>
                      </w:r>
                      <w:r w:rsidRPr="00417A09">
                        <w:rPr>
                          <w:rFonts w:cs="Tahoma"/>
                          <w:color w:val="0B5294"/>
                          <w:spacing w:val="-4"/>
                          <w:sz w:val="24"/>
                          <w:szCs w:val="24"/>
                          <w:rtl/>
                        </w:rPr>
                        <w:t xml:space="preserve"> </w:t>
                      </w:r>
                      <w:r w:rsidRPr="00417A09">
                        <w:rPr>
                          <w:rFonts w:cs="Tahoma" w:hint="eastAsia"/>
                          <w:color w:val="0B5294"/>
                          <w:spacing w:val="-4"/>
                          <w:sz w:val="24"/>
                          <w:szCs w:val="24"/>
                          <w:rtl/>
                        </w:rPr>
                        <w:t>הדתית</w:t>
                      </w:r>
                      <w:r w:rsidRPr="00417A09">
                        <w:rPr>
                          <w:rFonts w:cs="Tahoma"/>
                          <w:color w:val="0B5294"/>
                          <w:spacing w:val="-4"/>
                          <w:sz w:val="24"/>
                          <w:szCs w:val="24"/>
                          <w:rtl/>
                        </w:rPr>
                        <w:t xml:space="preserve"> </w:t>
                      </w:r>
                      <w:r w:rsidRPr="00417A09">
                        <w:rPr>
                          <w:rFonts w:cs="Tahoma" w:hint="eastAsia"/>
                          <w:color w:val="0B5294"/>
                          <w:spacing w:val="-4"/>
                          <w:sz w:val="24"/>
                          <w:szCs w:val="24"/>
                          <w:rtl/>
                        </w:rPr>
                        <w:t>ירושלים</w:t>
                      </w:r>
                      <w:r w:rsidRPr="00417A09">
                        <w:rPr>
                          <w:rFonts w:cs="Tahoma"/>
                          <w:color w:val="0B5294"/>
                          <w:spacing w:val="-4"/>
                          <w:sz w:val="24"/>
                          <w:szCs w:val="24"/>
                          <w:rtl/>
                        </w:rPr>
                        <w:t xml:space="preserve"> </w:t>
                      </w:r>
                      <w:r w:rsidRPr="00417A09">
                        <w:rPr>
                          <w:rFonts w:cs="Tahoma" w:hint="eastAsia"/>
                          <w:color w:val="0B5294"/>
                          <w:spacing w:val="-4"/>
                          <w:sz w:val="24"/>
                          <w:szCs w:val="24"/>
                          <w:rtl/>
                        </w:rPr>
                        <w:t>לא</w:t>
                      </w:r>
                      <w:r w:rsidRPr="00417A09">
                        <w:rPr>
                          <w:rFonts w:cs="Tahoma"/>
                          <w:color w:val="0B5294"/>
                          <w:spacing w:val="-4"/>
                          <w:sz w:val="24"/>
                          <w:szCs w:val="24"/>
                          <w:rtl/>
                        </w:rPr>
                        <w:t xml:space="preserve"> </w:t>
                      </w:r>
                      <w:r w:rsidRPr="00417A09">
                        <w:rPr>
                          <w:rFonts w:cs="Tahoma" w:hint="eastAsia"/>
                          <w:color w:val="0B5294"/>
                          <w:spacing w:val="-4"/>
                          <w:sz w:val="24"/>
                          <w:szCs w:val="24"/>
                          <w:rtl/>
                        </w:rPr>
                        <w:t>פעלה</w:t>
                      </w:r>
                      <w:r w:rsidRPr="00417A09">
                        <w:rPr>
                          <w:rFonts w:cs="Tahoma"/>
                          <w:color w:val="0B5294"/>
                          <w:spacing w:val="-4"/>
                          <w:sz w:val="24"/>
                          <w:szCs w:val="24"/>
                          <w:rtl/>
                        </w:rPr>
                        <w:t xml:space="preserve"> </w:t>
                      </w:r>
                      <w:r w:rsidRPr="00417A09">
                        <w:rPr>
                          <w:rFonts w:cs="Tahoma" w:hint="eastAsia"/>
                          <w:color w:val="0B5294"/>
                          <w:spacing w:val="-4"/>
                          <w:sz w:val="24"/>
                          <w:szCs w:val="24"/>
                          <w:rtl/>
                        </w:rPr>
                        <w:t>במשך</w:t>
                      </w:r>
                      <w:r w:rsidRPr="00417A09">
                        <w:rPr>
                          <w:rFonts w:cs="Tahoma"/>
                          <w:color w:val="0B5294"/>
                          <w:spacing w:val="-4"/>
                          <w:sz w:val="24"/>
                          <w:szCs w:val="24"/>
                          <w:rtl/>
                        </w:rPr>
                        <w:t xml:space="preserve"> </w:t>
                      </w:r>
                      <w:r w:rsidRPr="00417A09">
                        <w:rPr>
                          <w:rFonts w:cs="Tahoma" w:hint="eastAsia"/>
                          <w:color w:val="0B5294"/>
                          <w:spacing w:val="-4"/>
                          <w:sz w:val="24"/>
                          <w:szCs w:val="24"/>
                          <w:rtl/>
                        </w:rPr>
                        <w:t>השנים</w:t>
                      </w:r>
                      <w:r w:rsidRPr="00417A09">
                        <w:rPr>
                          <w:rFonts w:cs="Tahoma"/>
                          <w:color w:val="0B5294"/>
                          <w:spacing w:val="-4"/>
                          <w:sz w:val="24"/>
                          <w:szCs w:val="24"/>
                          <w:rtl/>
                        </w:rPr>
                        <w:t xml:space="preserve"> </w:t>
                      </w:r>
                      <w:r w:rsidRPr="00417A09">
                        <w:rPr>
                          <w:rFonts w:cs="Tahoma" w:hint="eastAsia"/>
                          <w:color w:val="0B5294"/>
                          <w:spacing w:val="-4"/>
                          <w:sz w:val="24"/>
                          <w:szCs w:val="24"/>
                          <w:rtl/>
                        </w:rPr>
                        <w:t>נגד</w:t>
                      </w:r>
                      <w:r w:rsidRPr="00417A09">
                        <w:rPr>
                          <w:rFonts w:cs="Tahoma"/>
                          <w:color w:val="0B5294"/>
                          <w:spacing w:val="-4"/>
                          <w:sz w:val="24"/>
                          <w:szCs w:val="24"/>
                          <w:rtl/>
                        </w:rPr>
                        <w:t xml:space="preserve"> </w:t>
                      </w:r>
                      <w:r w:rsidRPr="00417A09">
                        <w:rPr>
                          <w:rFonts w:cs="Tahoma" w:hint="eastAsia"/>
                          <w:color w:val="0B5294"/>
                          <w:spacing w:val="-4"/>
                          <w:sz w:val="24"/>
                          <w:szCs w:val="24"/>
                          <w:rtl/>
                        </w:rPr>
                        <w:t>תופעה</w:t>
                      </w:r>
                      <w:r w:rsidRPr="00417A09">
                        <w:rPr>
                          <w:rFonts w:cs="Tahoma"/>
                          <w:color w:val="0B5294"/>
                          <w:spacing w:val="-4"/>
                          <w:sz w:val="24"/>
                          <w:szCs w:val="24"/>
                          <w:rtl/>
                        </w:rPr>
                        <w:t xml:space="preserve"> </w:t>
                      </w:r>
                      <w:r w:rsidRPr="00417A09">
                        <w:rPr>
                          <w:rFonts w:cs="Tahoma" w:hint="eastAsia"/>
                          <w:color w:val="0B5294"/>
                          <w:spacing w:val="-4"/>
                          <w:sz w:val="24"/>
                          <w:szCs w:val="24"/>
                          <w:rtl/>
                        </w:rPr>
                        <w:t>זו</w:t>
                      </w:r>
                      <w:r w:rsidRPr="00417A09">
                        <w:rPr>
                          <w:rFonts w:cs="Tahoma"/>
                          <w:color w:val="0B5294"/>
                          <w:spacing w:val="-4"/>
                          <w:sz w:val="24"/>
                          <w:szCs w:val="24"/>
                          <w:rtl/>
                        </w:rPr>
                        <w:t xml:space="preserve"> </w:t>
                      </w:r>
                      <w:r w:rsidRPr="00417A09">
                        <w:rPr>
                          <w:rFonts w:cs="Tahoma" w:hint="eastAsia"/>
                          <w:color w:val="0B5294"/>
                          <w:spacing w:val="-4"/>
                          <w:sz w:val="24"/>
                          <w:szCs w:val="24"/>
                          <w:rtl/>
                        </w:rPr>
                        <w:t>אף</w:t>
                      </w:r>
                      <w:r w:rsidRPr="00417A09">
                        <w:rPr>
                          <w:rFonts w:cs="Tahoma"/>
                          <w:color w:val="0B5294"/>
                          <w:spacing w:val="-4"/>
                          <w:sz w:val="24"/>
                          <w:szCs w:val="24"/>
                          <w:rtl/>
                        </w:rPr>
                        <w:t xml:space="preserve"> </w:t>
                      </w:r>
                      <w:r w:rsidRPr="00417A09">
                        <w:rPr>
                          <w:rFonts w:cs="Tahoma" w:hint="eastAsia"/>
                          <w:color w:val="0B5294"/>
                          <w:spacing w:val="-4"/>
                          <w:sz w:val="24"/>
                          <w:szCs w:val="24"/>
                          <w:rtl/>
                        </w:rPr>
                        <w:t>שמדובר</w:t>
                      </w:r>
                      <w:r w:rsidRPr="00417A09">
                        <w:rPr>
                          <w:rFonts w:cs="Tahoma"/>
                          <w:color w:val="0B5294"/>
                          <w:spacing w:val="-4"/>
                          <w:sz w:val="24"/>
                          <w:szCs w:val="24"/>
                          <w:rtl/>
                        </w:rPr>
                        <w:t xml:space="preserve"> </w:t>
                      </w:r>
                      <w:r w:rsidRPr="00417A09">
                        <w:rPr>
                          <w:rFonts w:cs="Tahoma" w:hint="eastAsia"/>
                          <w:color w:val="0B5294"/>
                          <w:spacing w:val="-4"/>
                          <w:sz w:val="24"/>
                          <w:szCs w:val="24"/>
                          <w:rtl/>
                        </w:rPr>
                        <w:t>במעשה</w:t>
                      </w:r>
                      <w:r w:rsidRPr="00417A09">
                        <w:rPr>
                          <w:rFonts w:cs="Tahoma"/>
                          <w:color w:val="0B5294"/>
                          <w:spacing w:val="-4"/>
                          <w:sz w:val="24"/>
                          <w:szCs w:val="24"/>
                          <w:rtl/>
                        </w:rPr>
                        <w:t xml:space="preserve"> </w:t>
                      </w:r>
                      <w:r w:rsidRPr="00417A09">
                        <w:rPr>
                          <w:rFonts w:cs="Tahoma" w:hint="eastAsia"/>
                          <w:color w:val="0B5294"/>
                          <w:spacing w:val="-4"/>
                          <w:sz w:val="24"/>
                          <w:szCs w:val="24"/>
                          <w:rtl/>
                        </w:rPr>
                        <w:t>העומד</w:t>
                      </w:r>
                      <w:r w:rsidRPr="00417A09">
                        <w:rPr>
                          <w:rFonts w:cs="Tahoma"/>
                          <w:color w:val="0B5294"/>
                          <w:spacing w:val="-4"/>
                          <w:sz w:val="24"/>
                          <w:szCs w:val="24"/>
                          <w:rtl/>
                        </w:rPr>
                        <w:t xml:space="preserve"> </w:t>
                      </w:r>
                      <w:r w:rsidRPr="00417A09">
                        <w:rPr>
                          <w:rFonts w:cs="Tahoma" w:hint="eastAsia"/>
                          <w:color w:val="0B5294"/>
                          <w:spacing w:val="-4"/>
                          <w:sz w:val="24"/>
                          <w:szCs w:val="24"/>
                          <w:rtl/>
                        </w:rPr>
                        <w:t>בניגוד</w:t>
                      </w:r>
                      <w:r w:rsidRPr="00417A09">
                        <w:rPr>
                          <w:rFonts w:cs="Tahoma"/>
                          <w:color w:val="0B5294"/>
                          <w:spacing w:val="-4"/>
                          <w:sz w:val="24"/>
                          <w:szCs w:val="24"/>
                          <w:rtl/>
                        </w:rPr>
                        <w:t xml:space="preserve"> </w:t>
                      </w:r>
                      <w:r w:rsidRPr="00417A09">
                        <w:rPr>
                          <w:rFonts w:cs="Tahoma" w:hint="eastAsia"/>
                          <w:color w:val="0B5294"/>
                          <w:spacing w:val="-4"/>
                          <w:sz w:val="24"/>
                          <w:szCs w:val="24"/>
                          <w:rtl/>
                        </w:rPr>
                        <w:t>לחוק</w:t>
                      </w:r>
                      <w:r w:rsidRPr="00417A09">
                        <w:rPr>
                          <w:rFonts w:cs="Tahoma"/>
                          <w:color w:val="0B5294"/>
                          <w:spacing w:val="-4"/>
                          <w:sz w:val="24"/>
                          <w:szCs w:val="24"/>
                          <w:rtl/>
                        </w:rPr>
                        <w:t xml:space="preserve"> </w:t>
                      </w:r>
                      <w:r w:rsidRPr="00417A09">
                        <w:rPr>
                          <w:rFonts w:cs="Tahoma" w:hint="eastAsia"/>
                          <w:color w:val="0B5294"/>
                          <w:spacing w:val="-4"/>
                          <w:sz w:val="24"/>
                          <w:szCs w:val="24"/>
                          <w:rtl/>
                        </w:rPr>
                        <w:t>איסור</w:t>
                      </w:r>
                      <w:r w:rsidRPr="00417A09">
                        <w:rPr>
                          <w:rFonts w:cs="Tahoma"/>
                          <w:color w:val="0B5294"/>
                          <w:spacing w:val="-4"/>
                          <w:sz w:val="24"/>
                          <w:szCs w:val="24"/>
                          <w:rtl/>
                        </w:rPr>
                        <w:t xml:space="preserve"> </w:t>
                      </w:r>
                      <w:r w:rsidRPr="00417A09">
                        <w:rPr>
                          <w:rFonts w:cs="Tahoma" w:hint="eastAsia"/>
                          <w:color w:val="0B5294"/>
                          <w:spacing w:val="-4"/>
                          <w:sz w:val="24"/>
                          <w:szCs w:val="24"/>
                          <w:rtl/>
                        </w:rPr>
                        <w:t>הונאה</w:t>
                      </w:r>
                      <w:r w:rsidRPr="00417A09">
                        <w:rPr>
                          <w:rFonts w:cs="Tahoma"/>
                          <w:color w:val="0B5294"/>
                          <w:spacing w:val="-4"/>
                          <w:sz w:val="24"/>
                          <w:szCs w:val="24"/>
                          <w:rtl/>
                        </w:rPr>
                        <w:t xml:space="preserve"> </w:t>
                      </w:r>
                      <w:r w:rsidRPr="00417A09">
                        <w:rPr>
                          <w:rFonts w:cs="Tahoma" w:hint="eastAsia"/>
                          <w:color w:val="0B5294"/>
                          <w:spacing w:val="-4"/>
                          <w:sz w:val="24"/>
                          <w:szCs w:val="24"/>
                          <w:rtl/>
                        </w:rPr>
                        <w:t>בכשרות</w:t>
                      </w:r>
                    </w:p>
                    <w:p w:rsidR="00D007E4" w:rsidRPr="00373C5D" w:rsidP="00417A09">
                      <w:pPr>
                        <w:spacing w:before="120" w:after="0" w:line="240" w:lineRule="atLeast"/>
                        <w:rPr>
                          <w:rFonts w:cs="Tahoma"/>
                          <w:b/>
                          <w:bCs/>
                          <w:color w:val="0B5294"/>
                          <w:sz w:val="48"/>
                          <w:szCs w:val="48"/>
                          <w:rtl/>
                        </w:rPr>
                      </w:pPr>
                      <w:drawing>
                        <wp:inline distT="0" distB="0" distL="0" distR="0">
                          <wp:extent cx="288000" cy="31337"/>
                          <wp:effectExtent l="0" t="0" r="0" b="6985"/>
                          <wp:docPr id="6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209145"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94C0D">
      <w:pPr>
        <w:pStyle w:val="RESHET"/>
        <w:rPr>
          <w:rtl/>
        </w:rPr>
      </w:pPr>
      <w:r w:rsidRPr="00B737AC">
        <w:rPr>
          <w:rFonts w:hint="cs"/>
          <w:rtl/>
        </w:rPr>
        <w:t>נמצא כי המועצה הדתית ירושלים לא פעלה במשך השנים נגד תופעה זו אף שמדובר במעשה העומד בניגוד לחוק איסור הונאה בכשרות.</w:t>
      </w:r>
    </w:p>
    <w:p w:rsidR="006A0E07" w:rsidRPr="00B737AC" w:rsidP="00494C0D">
      <w:pPr>
        <w:pStyle w:val="RESHET"/>
        <w:rPr>
          <w:rtl/>
        </w:rPr>
      </w:pPr>
      <w:r w:rsidRPr="00B737AC">
        <w:rPr>
          <w:rFonts w:hint="cs"/>
          <w:rtl/>
        </w:rPr>
        <w:t>בביקורת הועלה כי גם היחידה הארצית לאכיפה של הרבנות לא הצליחה לאכוף את הנושא ופעילותה למניעתו הייתה חלקית. במשך 14 שנה, בשנים 2015-2002, היא קנסה רק 17 בתי עסק בשוק מחנה יהודה מתוך 27 בתי העסק שברשימה ואת חלקם היא קנסה לפני שנים רבות. בפועל, בתי העסק ממשיכים לעבור על החוק.</w:t>
      </w:r>
    </w:p>
    <w:p w:rsidR="006A0E07" w:rsidRPr="00B737AC" w:rsidP="00494C0D">
      <w:pPr>
        <w:pStyle w:val="RESHET"/>
        <w:rPr>
          <w:rtl/>
        </w:rPr>
      </w:pPr>
      <w:r w:rsidRPr="00B737AC">
        <w:rPr>
          <w:rFonts w:hint="cs"/>
          <w:rtl/>
        </w:rPr>
        <w:t>משרד מבקר המדינה מעיר למועצה הדתית</w:t>
      </w:r>
      <w:r w:rsidR="00417A09">
        <w:rPr>
          <w:rFonts w:hint="cs"/>
          <w:rtl/>
        </w:rPr>
        <w:t xml:space="preserve"> ירושלים</w:t>
      </w:r>
      <w:r w:rsidRPr="00B737AC">
        <w:rPr>
          <w:rFonts w:hint="cs"/>
          <w:rtl/>
        </w:rPr>
        <w:t xml:space="preserve"> וליחידה הארצית לאכיפת חוק איסור הונאה בכשרות כי הן לא פעלו בנחרצות הרצויה למילוי אחריותן הנוגעת למניעת התופעה של אי-קבלת תעודת הכשר מטעם נציגות הרבנות ושל הצגת תעודת השגחה מבד"ץ פרטי.</w:t>
      </w:r>
    </w:p>
    <w:p w:rsidR="006A0E07" w:rsidRPr="00B737AC" w:rsidP="00F32A70">
      <w:pPr>
        <w:spacing w:before="180" w:after="24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הסתמכות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הרבנות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בירושלים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על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משגיחי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בד</w:t>
      </w:r>
      <w:r w:rsidRPr="00B737AC">
        <w:rPr>
          <w:rStyle w:val="Heading7Char"/>
          <w:rFonts w:ascii="Tahoma" w:hAnsi="Tahoma" w:cs="Tahoma" w:hint="cs"/>
          <w:sz w:val="17"/>
          <w:szCs w:val="17"/>
          <w:rtl/>
        </w:rPr>
        <w:t>"</w:t>
      </w:r>
      <w:r w:rsidRPr="00B737AC">
        <w:rPr>
          <w:rStyle w:val="Heading7Char"/>
          <w:rFonts w:ascii="Tahoma" w:hAnsi="Tahoma" w:cs="Tahoma" w:hint="eastAsia"/>
          <w:sz w:val="17"/>
          <w:szCs w:val="17"/>
          <w:rtl/>
        </w:rPr>
        <w:t>צים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פרטיים</w:t>
      </w:r>
      <w:r w:rsidRPr="00B737AC">
        <w:rPr>
          <w:rStyle w:val="Heading7Char"/>
          <w:rFonts w:ascii="Tahoma" w:hAnsi="Tahoma" w:cs="Tahoma"/>
          <w:sz w:val="17"/>
          <w:szCs w:val="17"/>
          <w:rtl/>
        </w:rPr>
        <w:t>:</w:t>
      </w:r>
      <w:r w:rsidRPr="00B737AC">
        <w:rPr>
          <w:rFonts w:ascii="Tahoma" w:hAnsi="Tahoma" w:cs="Tahoma" w:hint="cs"/>
          <w:b/>
          <w:sz w:val="17"/>
          <w:szCs w:val="17"/>
          <w:rtl/>
        </w:rPr>
        <w:t xml:space="preserve"> על פי נתוני אגף הכשרות בירושלים, 41 בתי עסק בירושלים מחזיקים בתעודת כשרות מטעם הרבנות בירושלים וגם בתעודת כשרות או השגחה מטעם בד"ץ פרטי. בתי העסק האלה משלמים כנדרש אגרת כשרות שנתית למועצה הדתית</w:t>
      </w:r>
      <w:r w:rsidR="00F32A70">
        <w:rPr>
          <w:rFonts w:ascii="Tahoma" w:hAnsi="Tahoma" w:cs="Tahoma" w:hint="cs"/>
          <w:b/>
          <w:sz w:val="17"/>
          <w:szCs w:val="17"/>
          <w:rtl/>
        </w:rPr>
        <w:t>,</w:t>
      </w:r>
      <w:r w:rsidR="00417A09">
        <w:rPr>
          <w:rFonts w:ascii="Tahoma" w:hAnsi="Tahoma" w:cs="Tahoma" w:hint="cs"/>
          <w:b/>
          <w:sz w:val="17"/>
          <w:szCs w:val="17"/>
          <w:rtl/>
        </w:rPr>
        <w:t xml:space="preserve"> א</w:t>
      </w:r>
      <w:r w:rsidR="00F32A70">
        <w:rPr>
          <w:rFonts w:ascii="Tahoma" w:hAnsi="Tahoma" w:cs="Tahoma" w:hint="cs"/>
          <w:b/>
          <w:sz w:val="17"/>
          <w:szCs w:val="17"/>
          <w:rtl/>
        </w:rPr>
        <w:t>ף</w:t>
      </w:r>
      <w:r w:rsidR="00417A09">
        <w:rPr>
          <w:rFonts w:ascii="Tahoma" w:hAnsi="Tahoma" w:cs="Tahoma" w:hint="cs"/>
          <w:b/>
          <w:sz w:val="17"/>
          <w:szCs w:val="17"/>
          <w:rtl/>
        </w:rPr>
        <w:t xml:space="preserve"> שבבתי עסק אלה אין משגיח מטעם המועצה הדתית ירושלים</w:t>
      </w:r>
    </w:p>
    <w:p w:rsidR="006A0E07" w:rsidRPr="00B737AC" w:rsidP="00494C0D">
      <w:pPr>
        <w:pStyle w:val="RESHET"/>
        <w:rPr>
          <w:rtl/>
        </w:rPr>
      </w:pPr>
      <w:r w:rsidRPr="00B737AC">
        <w:rPr>
          <w:rFonts w:hint="cs"/>
          <w:rtl/>
        </w:rPr>
        <w:t>בביקורת</w:t>
      </w:r>
      <w:r w:rsidRPr="00B737AC">
        <w:rPr>
          <w:rtl/>
        </w:rPr>
        <w:t xml:space="preserve"> </w:t>
      </w:r>
      <w:r w:rsidRPr="00B737AC">
        <w:rPr>
          <w:rFonts w:hint="cs"/>
          <w:rtl/>
        </w:rPr>
        <w:t>עלה</w:t>
      </w:r>
      <w:r w:rsidRPr="00B737AC">
        <w:rPr>
          <w:rtl/>
        </w:rPr>
        <w:t xml:space="preserve"> </w:t>
      </w:r>
      <w:r w:rsidRPr="00B737AC">
        <w:rPr>
          <w:rFonts w:hint="cs"/>
          <w:rtl/>
        </w:rPr>
        <w:t>שהמועצה</w:t>
      </w:r>
      <w:r w:rsidRPr="00B737AC">
        <w:rPr>
          <w:rtl/>
        </w:rPr>
        <w:t xml:space="preserve"> </w:t>
      </w:r>
      <w:r w:rsidRPr="00B737AC">
        <w:rPr>
          <w:rFonts w:hint="cs"/>
          <w:rtl/>
        </w:rPr>
        <w:t>הדתית</w:t>
      </w:r>
      <w:r w:rsidRPr="00B737AC">
        <w:rPr>
          <w:rtl/>
        </w:rPr>
        <w:t xml:space="preserve"> </w:t>
      </w:r>
      <w:r w:rsidRPr="00B737AC">
        <w:rPr>
          <w:rFonts w:hint="cs"/>
          <w:rtl/>
        </w:rPr>
        <w:t>לא</w:t>
      </w:r>
      <w:r w:rsidRPr="00B737AC">
        <w:rPr>
          <w:rtl/>
        </w:rPr>
        <w:t xml:space="preserve"> </w:t>
      </w:r>
      <w:r w:rsidRPr="00B737AC">
        <w:rPr>
          <w:rFonts w:hint="cs"/>
          <w:rtl/>
        </w:rPr>
        <w:t>הציבה</w:t>
      </w:r>
      <w:r w:rsidRPr="00B737AC">
        <w:rPr>
          <w:rtl/>
        </w:rPr>
        <w:t xml:space="preserve"> </w:t>
      </w:r>
      <w:r w:rsidRPr="00B737AC">
        <w:rPr>
          <w:rFonts w:hint="cs"/>
          <w:rtl/>
        </w:rPr>
        <w:t>בבתי העסק האלה משגיחים</w:t>
      </w:r>
      <w:r w:rsidRPr="00B737AC">
        <w:rPr>
          <w:rtl/>
        </w:rPr>
        <w:t xml:space="preserve"> </w:t>
      </w:r>
      <w:r w:rsidRPr="00B737AC">
        <w:rPr>
          <w:rFonts w:hint="cs"/>
          <w:rtl/>
        </w:rPr>
        <w:t>מטעמה</w:t>
      </w:r>
      <w:r w:rsidRPr="00B737AC">
        <w:rPr>
          <w:rtl/>
        </w:rPr>
        <w:t xml:space="preserve"> </w:t>
      </w:r>
      <w:r w:rsidRPr="00B737AC">
        <w:rPr>
          <w:rFonts w:hint="cs"/>
          <w:rtl/>
        </w:rPr>
        <w:t>והיא אף</w:t>
      </w:r>
      <w:r w:rsidRPr="00B737AC">
        <w:rPr>
          <w:rtl/>
        </w:rPr>
        <w:t xml:space="preserve"> </w:t>
      </w:r>
      <w:r w:rsidRPr="00B737AC">
        <w:rPr>
          <w:rFonts w:hint="cs"/>
          <w:rtl/>
        </w:rPr>
        <w:t>אינה</w:t>
      </w:r>
      <w:r w:rsidRPr="00B737AC">
        <w:rPr>
          <w:rtl/>
        </w:rPr>
        <w:t xml:space="preserve"> </w:t>
      </w:r>
      <w:r w:rsidRPr="00B737AC">
        <w:rPr>
          <w:rFonts w:hint="cs"/>
          <w:rtl/>
        </w:rPr>
        <w:t>מפקחת</w:t>
      </w:r>
      <w:r w:rsidRPr="00B737AC">
        <w:rPr>
          <w:rtl/>
        </w:rPr>
        <w:t xml:space="preserve"> </w:t>
      </w:r>
      <w:r w:rsidRPr="00B737AC">
        <w:rPr>
          <w:rFonts w:hint="cs"/>
          <w:rtl/>
        </w:rPr>
        <w:t>על</w:t>
      </w:r>
      <w:r w:rsidRPr="00B737AC">
        <w:rPr>
          <w:rtl/>
        </w:rPr>
        <w:t xml:space="preserve"> </w:t>
      </w:r>
      <w:r w:rsidRPr="00B737AC">
        <w:rPr>
          <w:rFonts w:hint="cs"/>
          <w:rtl/>
        </w:rPr>
        <w:t>המשגיחים</w:t>
      </w:r>
      <w:r w:rsidRPr="00B737AC">
        <w:rPr>
          <w:rtl/>
        </w:rPr>
        <w:t xml:space="preserve"> </w:t>
      </w:r>
      <w:r w:rsidRPr="00B737AC">
        <w:rPr>
          <w:rFonts w:hint="cs"/>
          <w:rtl/>
        </w:rPr>
        <w:t>המועסקים בהם;</w:t>
      </w:r>
      <w:r w:rsidRPr="00B737AC">
        <w:rPr>
          <w:rtl/>
        </w:rPr>
        <w:t xml:space="preserve"> </w:t>
      </w:r>
      <w:r w:rsidRPr="00B737AC">
        <w:rPr>
          <w:rFonts w:hint="cs"/>
          <w:rtl/>
        </w:rPr>
        <w:t>הבד</w:t>
      </w:r>
      <w:r w:rsidRPr="00B737AC">
        <w:rPr>
          <w:rtl/>
        </w:rPr>
        <w:t>"ץ</w:t>
      </w:r>
      <w:r w:rsidRPr="00B737AC">
        <w:rPr>
          <w:rtl/>
        </w:rPr>
        <w:t xml:space="preserve"> הפרטי הוא </w:t>
      </w:r>
      <w:r w:rsidRPr="00B737AC">
        <w:rPr>
          <w:rFonts w:hint="cs"/>
          <w:rtl/>
        </w:rPr>
        <w:t>זה ה</w:t>
      </w:r>
      <w:r w:rsidRPr="00B737AC">
        <w:rPr>
          <w:rtl/>
        </w:rPr>
        <w:t>מספק את שירותי ההשגחה.</w:t>
      </w:r>
    </w:p>
    <w:p w:rsidR="006A0E07" w:rsidRPr="00B737AC" w:rsidP="00494C0D">
      <w:pPr>
        <w:pStyle w:val="RESHET"/>
        <w:rPr>
          <w:rtl/>
        </w:rPr>
      </w:pPr>
      <w:r w:rsidRPr="00B737AC">
        <w:rPr>
          <w:rFonts w:hint="cs"/>
          <w:rtl/>
        </w:rPr>
        <w:t>בהתנהלותה זו של הרבנות בירושלים יש טעם לפגם משום שהיא גובה אגרת כשרות מבתי עסק אף שבפועל היא אינה מספקת להם בעצמה את השירות ואינה מפקחת על טיבו.</w:t>
      </w:r>
    </w:p>
    <w:p w:rsidR="006A0E07" w:rsidP="00B737AC">
      <w:pPr>
        <w:spacing w:line="240" w:lineRule="exact"/>
        <w:ind w:right="2268"/>
        <w:jc w:val="both"/>
        <w:rPr>
          <w:rFonts w:ascii="Tahoma" w:hAnsi="Tahoma" w:cs="Tahoma"/>
          <w:bCs/>
          <w:sz w:val="17"/>
          <w:szCs w:val="17"/>
          <w:rtl/>
        </w:rPr>
      </w:pPr>
    </w:p>
    <w:p w:rsidR="00494C0D" w:rsidRPr="00B737AC" w:rsidP="00B737AC">
      <w:pPr>
        <w:spacing w:line="240" w:lineRule="exact"/>
        <w:ind w:right="2268"/>
        <w:jc w:val="both"/>
        <w:rPr>
          <w:rFonts w:ascii="Tahoma" w:hAnsi="Tahoma" w:cs="Tahoma"/>
          <w:bCs/>
          <w:sz w:val="17"/>
          <w:szCs w:val="17"/>
          <w:rtl/>
        </w:rPr>
      </w:pPr>
    </w:p>
    <w:p w:rsidR="006A0E07" w:rsidRPr="000C4317" w:rsidP="00B737AC">
      <w:pPr>
        <w:pStyle w:val="KOT4"/>
        <w:rPr>
          <w:rtl/>
        </w:rPr>
      </w:pPr>
      <w:bookmarkStart w:id="117" w:name="_Toc469296936"/>
      <w:bookmarkStart w:id="118" w:name="_Toc469297047"/>
      <w:bookmarkStart w:id="119" w:name="_Toc472357650"/>
      <w:bookmarkStart w:id="120" w:name="_Toc472665082"/>
      <w:bookmarkStart w:id="121" w:name="_Toc473096526"/>
      <w:bookmarkStart w:id="122" w:name="_Toc474826301"/>
      <w:r w:rsidRPr="0012789B">
        <w:rPr>
          <w:noProof/>
          <w:rtl/>
        </w:rPr>
        <mc:AlternateContent>
          <mc:Choice Requires="wps">
            <w:drawing>
              <wp:anchor distT="0" distB="0" distL="114300" distR="114300" simplePos="0" relativeHeight="251750400" behindDoc="1" locked="0" layoutInCell="1" allowOverlap="1">
                <wp:simplePos x="0" y="0"/>
                <wp:positionH relativeFrom="margin">
                  <wp:posOffset>-431800</wp:posOffset>
                </wp:positionH>
                <wp:positionV relativeFrom="margin">
                  <wp:align>top</wp:align>
                </wp:positionV>
                <wp:extent cx="1619885" cy="4991100"/>
                <wp:effectExtent l="0" t="0" r="0" b="0"/>
                <wp:wrapNone/>
                <wp:docPr id="140"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4991100"/>
                        </a:xfrm>
                        <a:prstGeom prst="rect">
                          <a:avLst/>
                        </a:prstGeom>
                        <a:noFill/>
                        <a:ln w="9525">
                          <a:noFill/>
                          <a:miter lim="800000"/>
                          <a:headEnd/>
                          <a:tailEnd/>
                        </a:ln>
                      </wps:spPr>
                      <wps:txbx>
                        <w:txbxContent>
                          <w:p w:rsidR="00ED04DA" w:rsidRPr="00373C5D" w:rsidP="00ED04DA">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34888920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814312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ED04DA" w:rsidRPr="00881D99" w:rsidP="00ED04DA">
                            <w:pPr>
                              <w:spacing w:after="0" w:line="240" w:lineRule="auto"/>
                              <w:rPr>
                                <w:color w:val="0B5294"/>
                                <w:spacing w:val="-4"/>
                                <w:sz w:val="24"/>
                                <w:szCs w:val="24"/>
                                <w:rtl/>
                                <w:cs/>
                              </w:rPr>
                            </w:pPr>
                            <w:r w:rsidRPr="00ED04DA">
                              <w:rPr>
                                <w:rFonts w:cs="Tahoma" w:hint="eastAsia"/>
                                <w:color w:val="0B5294"/>
                                <w:spacing w:val="-4"/>
                                <w:sz w:val="24"/>
                                <w:szCs w:val="24"/>
                                <w:rtl/>
                              </w:rPr>
                              <w:t>אף</w:t>
                            </w:r>
                            <w:r w:rsidRPr="00ED04DA">
                              <w:rPr>
                                <w:rFonts w:cs="Tahoma"/>
                                <w:color w:val="0B5294"/>
                                <w:spacing w:val="-4"/>
                                <w:sz w:val="24"/>
                                <w:szCs w:val="24"/>
                                <w:rtl/>
                              </w:rPr>
                              <w:t xml:space="preserve"> </w:t>
                            </w:r>
                            <w:r w:rsidRPr="00ED04DA">
                              <w:rPr>
                                <w:rFonts w:cs="Tahoma" w:hint="eastAsia"/>
                                <w:color w:val="0B5294"/>
                                <w:spacing w:val="-4"/>
                                <w:sz w:val="24"/>
                                <w:szCs w:val="24"/>
                                <w:rtl/>
                              </w:rPr>
                              <w:t>שבתחומי</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הדתית</w:t>
                            </w:r>
                            <w:r w:rsidRPr="00ED04DA">
                              <w:rPr>
                                <w:rFonts w:cs="Tahoma"/>
                                <w:color w:val="0B5294"/>
                                <w:spacing w:val="-4"/>
                                <w:sz w:val="24"/>
                                <w:szCs w:val="24"/>
                                <w:rtl/>
                              </w:rPr>
                              <w:t xml:space="preserve"> </w:t>
                            </w:r>
                            <w:r w:rsidRPr="00ED04DA">
                              <w:rPr>
                                <w:rFonts w:cs="Tahoma" w:hint="eastAsia"/>
                                <w:color w:val="0B5294"/>
                                <w:spacing w:val="-4"/>
                                <w:sz w:val="24"/>
                                <w:szCs w:val="24"/>
                                <w:rtl/>
                              </w:rPr>
                              <w:t>באר</w:t>
                            </w:r>
                            <w:r w:rsidRPr="00ED04DA">
                              <w:rPr>
                                <w:rFonts w:cs="Tahoma"/>
                                <w:color w:val="0B5294"/>
                                <w:spacing w:val="-4"/>
                                <w:sz w:val="24"/>
                                <w:szCs w:val="24"/>
                                <w:rtl/>
                              </w:rPr>
                              <w:t xml:space="preserve"> </w:t>
                            </w:r>
                            <w:r w:rsidRPr="00ED04DA">
                              <w:rPr>
                                <w:rFonts w:cs="Tahoma" w:hint="eastAsia"/>
                                <w:color w:val="0B5294"/>
                                <w:spacing w:val="-4"/>
                                <w:sz w:val="24"/>
                                <w:szCs w:val="24"/>
                                <w:rtl/>
                              </w:rPr>
                              <w:t>יעקב</w:t>
                            </w:r>
                            <w:r w:rsidRPr="00ED04DA">
                              <w:rPr>
                                <w:rFonts w:cs="Tahoma"/>
                                <w:color w:val="0B5294"/>
                                <w:spacing w:val="-4"/>
                                <w:sz w:val="24"/>
                                <w:szCs w:val="24"/>
                                <w:rtl/>
                              </w:rPr>
                              <w:t xml:space="preserve"> </w:t>
                            </w:r>
                            <w:r w:rsidRPr="00ED04DA">
                              <w:rPr>
                                <w:rFonts w:cs="Tahoma" w:hint="eastAsia"/>
                                <w:color w:val="0B5294"/>
                                <w:spacing w:val="-4"/>
                                <w:sz w:val="24"/>
                                <w:szCs w:val="24"/>
                                <w:rtl/>
                              </w:rPr>
                              <w:t>פועלים</w:t>
                            </w:r>
                            <w:r w:rsidRPr="00ED04DA">
                              <w:rPr>
                                <w:rFonts w:cs="Tahoma"/>
                                <w:color w:val="0B5294"/>
                                <w:spacing w:val="-4"/>
                                <w:sz w:val="24"/>
                                <w:szCs w:val="24"/>
                                <w:rtl/>
                              </w:rPr>
                              <w:t xml:space="preserve"> </w:t>
                            </w:r>
                            <w:r w:rsidRPr="00ED04DA">
                              <w:rPr>
                                <w:rFonts w:cs="Tahoma" w:hint="eastAsia"/>
                                <w:color w:val="0B5294"/>
                                <w:spacing w:val="-4"/>
                                <w:sz w:val="24"/>
                                <w:szCs w:val="24"/>
                                <w:rtl/>
                              </w:rPr>
                              <w:t>מתחמי</w:t>
                            </w:r>
                            <w:r w:rsidRPr="00ED04DA">
                              <w:rPr>
                                <w:rFonts w:cs="Tahoma"/>
                                <w:color w:val="0B5294"/>
                                <w:spacing w:val="-4"/>
                                <w:sz w:val="24"/>
                                <w:szCs w:val="24"/>
                                <w:rtl/>
                              </w:rPr>
                              <w:t xml:space="preserve"> </w:t>
                            </w:r>
                            <w:r w:rsidRPr="00ED04DA">
                              <w:rPr>
                                <w:rFonts w:cs="Tahoma" w:hint="eastAsia"/>
                                <w:color w:val="0B5294"/>
                                <w:spacing w:val="-4"/>
                                <w:sz w:val="24"/>
                                <w:szCs w:val="24"/>
                                <w:rtl/>
                              </w:rPr>
                              <w:t>עסקים</w:t>
                            </w:r>
                            <w:r w:rsidRPr="00ED04DA">
                              <w:rPr>
                                <w:rFonts w:cs="Tahoma"/>
                                <w:color w:val="0B5294"/>
                                <w:spacing w:val="-4"/>
                                <w:sz w:val="24"/>
                                <w:szCs w:val="24"/>
                                <w:rtl/>
                              </w:rPr>
                              <w:t xml:space="preserve"> </w:t>
                            </w:r>
                            <w:r w:rsidRPr="00ED04DA">
                              <w:rPr>
                                <w:rFonts w:cs="Tahoma" w:hint="eastAsia"/>
                                <w:color w:val="0B5294"/>
                                <w:spacing w:val="-4"/>
                                <w:sz w:val="24"/>
                                <w:szCs w:val="24"/>
                                <w:rtl/>
                              </w:rPr>
                              <w:t>גדולים</w:t>
                            </w:r>
                            <w:r w:rsidRPr="00ED04DA">
                              <w:rPr>
                                <w:rFonts w:cs="Tahoma"/>
                                <w:color w:val="0B5294"/>
                                <w:spacing w:val="-4"/>
                                <w:sz w:val="24"/>
                                <w:szCs w:val="24"/>
                                <w:rtl/>
                              </w:rPr>
                              <w:t xml:space="preserve"> </w:t>
                            </w:r>
                            <w:r w:rsidRPr="00ED04DA">
                              <w:rPr>
                                <w:rFonts w:cs="Tahoma" w:hint="eastAsia"/>
                                <w:color w:val="0B5294"/>
                                <w:spacing w:val="-4"/>
                                <w:sz w:val="24"/>
                                <w:szCs w:val="24"/>
                                <w:rtl/>
                              </w:rPr>
                              <w:t>הנדרשים</w:t>
                            </w:r>
                            <w:r w:rsidRPr="00ED04DA">
                              <w:rPr>
                                <w:rFonts w:cs="Tahoma"/>
                                <w:color w:val="0B5294"/>
                                <w:spacing w:val="-4"/>
                                <w:sz w:val="24"/>
                                <w:szCs w:val="24"/>
                                <w:rtl/>
                              </w:rPr>
                              <w:t xml:space="preserve"> </w:t>
                            </w:r>
                            <w:r w:rsidRPr="00ED04DA">
                              <w:rPr>
                                <w:rFonts w:cs="Tahoma" w:hint="eastAsia"/>
                                <w:color w:val="0B5294"/>
                                <w:spacing w:val="-4"/>
                                <w:sz w:val="24"/>
                                <w:szCs w:val="24"/>
                                <w:rtl/>
                              </w:rPr>
                              <w:t>להשגחת</w:t>
                            </w:r>
                            <w:r w:rsidRPr="00ED04DA">
                              <w:rPr>
                                <w:rFonts w:cs="Tahoma"/>
                                <w:color w:val="0B5294"/>
                                <w:spacing w:val="-4"/>
                                <w:sz w:val="24"/>
                                <w:szCs w:val="24"/>
                                <w:rtl/>
                              </w:rPr>
                              <w:t xml:space="preserve"> </w:t>
                            </w:r>
                            <w:r w:rsidRPr="00ED04DA">
                              <w:rPr>
                                <w:rFonts w:cs="Tahoma" w:hint="eastAsia"/>
                                <w:color w:val="0B5294"/>
                                <w:spacing w:val="-4"/>
                                <w:sz w:val="24"/>
                                <w:szCs w:val="24"/>
                                <w:rtl/>
                              </w:rPr>
                              <w:t>כשרות</w:t>
                            </w:r>
                            <w:r w:rsidRPr="00ED04DA">
                              <w:rPr>
                                <w:rFonts w:cs="Tahoma"/>
                                <w:color w:val="0B5294"/>
                                <w:spacing w:val="-4"/>
                                <w:sz w:val="24"/>
                                <w:szCs w:val="24"/>
                                <w:rtl/>
                              </w:rPr>
                              <w:t xml:space="preserve">, </w:t>
                            </w:r>
                            <w:r w:rsidRPr="00ED04DA">
                              <w:rPr>
                                <w:rFonts w:cs="Tahoma" w:hint="eastAsia"/>
                                <w:color w:val="0B5294"/>
                                <w:spacing w:val="-4"/>
                                <w:sz w:val="24"/>
                                <w:szCs w:val="24"/>
                                <w:rtl/>
                              </w:rPr>
                              <w:t>המשרד</w:t>
                            </w:r>
                            <w:r w:rsidRPr="00ED04DA">
                              <w:rPr>
                                <w:rFonts w:cs="Tahoma"/>
                                <w:color w:val="0B5294"/>
                                <w:spacing w:val="-4"/>
                                <w:sz w:val="24"/>
                                <w:szCs w:val="24"/>
                                <w:rtl/>
                              </w:rPr>
                              <w:t xml:space="preserve"> </w:t>
                            </w:r>
                            <w:r w:rsidRPr="00ED04DA">
                              <w:rPr>
                                <w:rFonts w:cs="Tahoma" w:hint="eastAsia"/>
                                <w:color w:val="0B5294"/>
                                <w:spacing w:val="-4"/>
                                <w:sz w:val="24"/>
                                <w:szCs w:val="24"/>
                                <w:rtl/>
                              </w:rPr>
                              <w:t>לא</w:t>
                            </w:r>
                            <w:r w:rsidRPr="00ED04DA">
                              <w:rPr>
                                <w:rFonts w:cs="Tahoma"/>
                                <w:color w:val="0B5294"/>
                                <w:spacing w:val="-4"/>
                                <w:sz w:val="24"/>
                                <w:szCs w:val="24"/>
                                <w:rtl/>
                              </w:rPr>
                              <w:t xml:space="preserve"> </w:t>
                            </w:r>
                            <w:r w:rsidRPr="00ED04DA">
                              <w:rPr>
                                <w:rFonts w:cs="Tahoma" w:hint="eastAsia"/>
                                <w:color w:val="0B5294"/>
                                <w:spacing w:val="-4"/>
                                <w:sz w:val="24"/>
                                <w:szCs w:val="24"/>
                                <w:rtl/>
                              </w:rPr>
                              <w:t>קבע</w:t>
                            </w:r>
                            <w:r w:rsidRPr="00ED04DA">
                              <w:rPr>
                                <w:rFonts w:cs="Tahoma"/>
                                <w:color w:val="0B5294"/>
                                <w:spacing w:val="-4"/>
                                <w:sz w:val="24"/>
                                <w:szCs w:val="24"/>
                                <w:rtl/>
                              </w:rPr>
                              <w:t xml:space="preserve"> </w:t>
                            </w:r>
                            <w:r w:rsidRPr="00ED04DA">
                              <w:rPr>
                                <w:rFonts w:cs="Tahoma" w:hint="eastAsia"/>
                                <w:color w:val="0B5294"/>
                                <w:spacing w:val="-4"/>
                                <w:sz w:val="24"/>
                                <w:szCs w:val="24"/>
                                <w:rtl/>
                              </w:rPr>
                              <w:t>עבור</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הדתית</w:t>
                            </w:r>
                            <w:r w:rsidRPr="00ED04DA">
                              <w:rPr>
                                <w:rFonts w:cs="Tahoma"/>
                                <w:color w:val="0B5294"/>
                                <w:spacing w:val="-4"/>
                                <w:sz w:val="24"/>
                                <w:szCs w:val="24"/>
                                <w:rtl/>
                              </w:rPr>
                              <w:t xml:space="preserve"> </w:t>
                            </w:r>
                            <w:r w:rsidRPr="00ED04DA">
                              <w:rPr>
                                <w:rFonts w:cs="Tahoma" w:hint="eastAsia"/>
                                <w:color w:val="0B5294"/>
                                <w:spacing w:val="-4"/>
                                <w:sz w:val="24"/>
                                <w:szCs w:val="24"/>
                                <w:rtl/>
                              </w:rPr>
                              <w:t>תקן</w:t>
                            </w:r>
                            <w:r w:rsidRPr="00ED04DA">
                              <w:rPr>
                                <w:rFonts w:cs="Tahoma"/>
                                <w:color w:val="0B5294"/>
                                <w:spacing w:val="-4"/>
                                <w:sz w:val="24"/>
                                <w:szCs w:val="24"/>
                                <w:rtl/>
                              </w:rPr>
                              <w:t xml:space="preserve"> </w:t>
                            </w:r>
                            <w:r w:rsidRPr="00ED04DA">
                              <w:rPr>
                                <w:rFonts w:cs="Tahoma" w:hint="eastAsia"/>
                                <w:color w:val="0B5294"/>
                                <w:spacing w:val="-4"/>
                                <w:sz w:val="24"/>
                                <w:szCs w:val="24"/>
                                <w:rtl/>
                              </w:rPr>
                              <w:t>כוח</w:t>
                            </w:r>
                            <w:r w:rsidRPr="00ED04DA">
                              <w:rPr>
                                <w:rFonts w:cs="Tahoma"/>
                                <w:color w:val="0B5294"/>
                                <w:spacing w:val="-4"/>
                                <w:sz w:val="24"/>
                                <w:szCs w:val="24"/>
                                <w:rtl/>
                              </w:rPr>
                              <w:t xml:space="preserve"> </w:t>
                            </w:r>
                            <w:r w:rsidRPr="00ED04DA">
                              <w:rPr>
                                <w:rFonts w:cs="Tahoma" w:hint="eastAsia"/>
                                <w:color w:val="0B5294"/>
                                <w:spacing w:val="-4"/>
                                <w:sz w:val="24"/>
                                <w:szCs w:val="24"/>
                                <w:rtl/>
                              </w:rPr>
                              <w:t>אדם</w:t>
                            </w:r>
                            <w:r w:rsidRPr="00ED04DA">
                              <w:rPr>
                                <w:rFonts w:cs="Tahoma"/>
                                <w:color w:val="0B5294"/>
                                <w:spacing w:val="-4"/>
                                <w:sz w:val="24"/>
                                <w:szCs w:val="24"/>
                                <w:rtl/>
                              </w:rPr>
                              <w:t xml:space="preserve"> </w:t>
                            </w:r>
                            <w:r w:rsidRPr="00ED04DA">
                              <w:rPr>
                                <w:rFonts w:cs="Tahoma" w:hint="eastAsia"/>
                                <w:color w:val="0B5294"/>
                                <w:spacing w:val="-4"/>
                                <w:sz w:val="24"/>
                                <w:szCs w:val="24"/>
                                <w:rtl/>
                              </w:rPr>
                              <w:t>לתחום</w:t>
                            </w:r>
                            <w:r w:rsidRPr="00ED04DA">
                              <w:rPr>
                                <w:rFonts w:cs="Tahoma"/>
                                <w:color w:val="0B5294"/>
                                <w:spacing w:val="-4"/>
                                <w:sz w:val="24"/>
                                <w:szCs w:val="24"/>
                                <w:rtl/>
                              </w:rPr>
                              <w:t xml:space="preserve"> </w:t>
                            </w:r>
                            <w:r w:rsidRPr="00ED04DA">
                              <w:rPr>
                                <w:rFonts w:cs="Tahoma" w:hint="eastAsia"/>
                                <w:color w:val="0B5294"/>
                                <w:spacing w:val="-4"/>
                                <w:sz w:val="24"/>
                                <w:szCs w:val="24"/>
                                <w:rtl/>
                              </w:rPr>
                              <w:t>זה</w:t>
                            </w:r>
                            <w:r w:rsidRPr="00ED04DA">
                              <w:rPr>
                                <w:rFonts w:cs="Tahoma"/>
                                <w:color w:val="0B5294"/>
                                <w:spacing w:val="-4"/>
                                <w:sz w:val="24"/>
                                <w:szCs w:val="24"/>
                                <w:rtl/>
                              </w:rPr>
                              <w:t xml:space="preserve">, </w:t>
                            </w:r>
                            <w:r w:rsidRPr="00ED04DA">
                              <w:rPr>
                                <w:rFonts w:cs="Tahoma" w:hint="eastAsia"/>
                                <w:color w:val="0B5294"/>
                                <w:spacing w:val="-4"/>
                                <w:sz w:val="24"/>
                                <w:szCs w:val="24"/>
                                <w:rtl/>
                              </w:rPr>
                              <w:t>ואין</w:t>
                            </w:r>
                            <w:r w:rsidRPr="00ED04DA">
                              <w:rPr>
                                <w:rFonts w:cs="Tahoma"/>
                                <w:color w:val="0B5294"/>
                                <w:spacing w:val="-4"/>
                                <w:sz w:val="24"/>
                                <w:szCs w:val="24"/>
                                <w:rtl/>
                              </w:rPr>
                              <w:t xml:space="preserve"> </w:t>
                            </w:r>
                            <w:r w:rsidRPr="00ED04DA">
                              <w:rPr>
                                <w:rFonts w:cs="Tahoma" w:hint="eastAsia"/>
                                <w:color w:val="0B5294"/>
                                <w:spacing w:val="-4"/>
                                <w:sz w:val="24"/>
                                <w:szCs w:val="24"/>
                                <w:rtl/>
                              </w:rPr>
                              <w:t>במועצה</w:t>
                            </w:r>
                            <w:r w:rsidRPr="00ED04DA">
                              <w:rPr>
                                <w:rFonts w:cs="Tahoma"/>
                                <w:color w:val="0B5294"/>
                                <w:spacing w:val="-4"/>
                                <w:sz w:val="24"/>
                                <w:szCs w:val="24"/>
                                <w:rtl/>
                              </w:rPr>
                              <w:t xml:space="preserve"> </w:t>
                            </w:r>
                            <w:r w:rsidRPr="00ED04DA">
                              <w:rPr>
                                <w:rFonts w:cs="Tahoma" w:hint="eastAsia"/>
                                <w:color w:val="0B5294"/>
                                <w:spacing w:val="-4"/>
                                <w:sz w:val="24"/>
                                <w:szCs w:val="24"/>
                                <w:rtl/>
                              </w:rPr>
                              <w:t>מחלקה</w:t>
                            </w:r>
                            <w:r w:rsidRPr="00ED04DA">
                              <w:rPr>
                                <w:rFonts w:cs="Tahoma"/>
                                <w:color w:val="0B5294"/>
                                <w:spacing w:val="-4"/>
                                <w:sz w:val="24"/>
                                <w:szCs w:val="24"/>
                                <w:rtl/>
                              </w:rPr>
                              <w:t xml:space="preserve"> </w:t>
                            </w:r>
                            <w:r w:rsidRPr="00ED04DA">
                              <w:rPr>
                                <w:rFonts w:cs="Tahoma" w:hint="eastAsia"/>
                                <w:color w:val="0B5294"/>
                                <w:spacing w:val="-4"/>
                                <w:sz w:val="24"/>
                                <w:szCs w:val="24"/>
                                <w:rtl/>
                              </w:rPr>
                              <w:t>לטיפול</w:t>
                            </w:r>
                            <w:r w:rsidRPr="00ED04DA">
                              <w:rPr>
                                <w:rFonts w:cs="Tahoma"/>
                                <w:color w:val="0B5294"/>
                                <w:spacing w:val="-4"/>
                                <w:sz w:val="24"/>
                                <w:szCs w:val="24"/>
                                <w:rtl/>
                              </w:rPr>
                              <w:t xml:space="preserve"> </w:t>
                            </w:r>
                            <w:r w:rsidRPr="00ED04DA">
                              <w:rPr>
                                <w:rFonts w:cs="Tahoma" w:hint="eastAsia"/>
                                <w:color w:val="0B5294"/>
                                <w:spacing w:val="-4"/>
                                <w:sz w:val="24"/>
                                <w:szCs w:val="24"/>
                                <w:rtl/>
                              </w:rPr>
                              <w:t>בכשרות</w:t>
                            </w:r>
                            <w:r w:rsidRPr="00ED04DA">
                              <w:rPr>
                                <w:rFonts w:cs="Tahoma"/>
                                <w:color w:val="0B5294"/>
                                <w:spacing w:val="-4"/>
                                <w:sz w:val="24"/>
                                <w:szCs w:val="24"/>
                                <w:rtl/>
                              </w:rPr>
                              <w:t xml:space="preserve"> </w:t>
                            </w:r>
                            <w:r w:rsidRPr="00ED04DA">
                              <w:rPr>
                                <w:rFonts w:cs="Tahoma" w:hint="eastAsia"/>
                                <w:color w:val="0B5294"/>
                                <w:spacing w:val="-4"/>
                                <w:sz w:val="24"/>
                                <w:szCs w:val="24"/>
                                <w:rtl/>
                              </w:rPr>
                              <w:t>וגם</w:t>
                            </w:r>
                            <w:r w:rsidRPr="00ED04DA">
                              <w:rPr>
                                <w:rFonts w:cs="Tahoma"/>
                                <w:color w:val="0B5294"/>
                                <w:spacing w:val="-4"/>
                                <w:sz w:val="24"/>
                                <w:szCs w:val="24"/>
                                <w:rtl/>
                              </w:rPr>
                              <w:t xml:space="preserve"> </w:t>
                            </w:r>
                            <w:r w:rsidRPr="00ED04DA">
                              <w:rPr>
                                <w:rFonts w:cs="Tahoma" w:hint="eastAsia"/>
                                <w:color w:val="0B5294"/>
                                <w:spacing w:val="-4"/>
                                <w:sz w:val="24"/>
                                <w:szCs w:val="24"/>
                                <w:rtl/>
                              </w:rPr>
                              <w:t>לא</w:t>
                            </w:r>
                            <w:r w:rsidRPr="00ED04DA">
                              <w:rPr>
                                <w:rFonts w:cs="Tahoma"/>
                                <w:color w:val="0B5294"/>
                                <w:spacing w:val="-4"/>
                                <w:sz w:val="24"/>
                                <w:szCs w:val="24"/>
                                <w:rtl/>
                              </w:rPr>
                              <w:t xml:space="preserve"> </w:t>
                            </w:r>
                            <w:r w:rsidRPr="00ED04DA">
                              <w:rPr>
                                <w:rFonts w:cs="Tahoma" w:hint="eastAsia"/>
                                <w:color w:val="0B5294"/>
                                <w:spacing w:val="-4"/>
                                <w:sz w:val="24"/>
                                <w:szCs w:val="24"/>
                                <w:rtl/>
                              </w:rPr>
                              <w:t>עובדים</w:t>
                            </w:r>
                            <w:r w:rsidRPr="00ED04DA">
                              <w:rPr>
                                <w:rFonts w:cs="Tahoma"/>
                                <w:color w:val="0B5294"/>
                                <w:spacing w:val="-4"/>
                                <w:sz w:val="24"/>
                                <w:szCs w:val="24"/>
                                <w:rtl/>
                              </w:rPr>
                              <w:t xml:space="preserve"> </w:t>
                            </w:r>
                            <w:r w:rsidRPr="00ED04DA">
                              <w:rPr>
                                <w:rFonts w:cs="Tahoma" w:hint="eastAsia"/>
                                <w:color w:val="0B5294"/>
                                <w:spacing w:val="-4"/>
                                <w:sz w:val="24"/>
                                <w:szCs w:val="24"/>
                                <w:rtl/>
                              </w:rPr>
                              <w:t>המועסקים</w:t>
                            </w:r>
                            <w:r w:rsidRPr="00ED04DA">
                              <w:rPr>
                                <w:rFonts w:cs="Tahoma"/>
                                <w:color w:val="0B5294"/>
                                <w:spacing w:val="-4"/>
                                <w:sz w:val="24"/>
                                <w:szCs w:val="24"/>
                                <w:rtl/>
                              </w:rPr>
                              <w:t xml:space="preserve"> </w:t>
                            </w:r>
                            <w:r w:rsidRPr="00ED04DA">
                              <w:rPr>
                                <w:rFonts w:cs="Tahoma" w:hint="eastAsia"/>
                                <w:color w:val="0B5294"/>
                                <w:spacing w:val="-4"/>
                                <w:sz w:val="24"/>
                                <w:szCs w:val="24"/>
                                <w:rtl/>
                              </w:rPr>
                              <w:t>בתחום</w:t>
                            </w:r>
                            <w:r w:rsidRPr="00ED04DA">
                              <w:rPr>
                                <w:rFonts w:cs="Tahoma"/>
                                <w:color w:val="0B5294"/>
                                <w:spacing w:val="-4"/>
                                <w:sz w:val="24"/>
                                <w:szCs w:val="24"/>
                                <w:rtl/>
                              </w:rPr>
                              <w:t xml:space="preserve"> </w:t>
                            </w:r>
                            <w:r w:rsidRPr="00ED04DA">
                              <w:rPr>
                                <w:rFonts w:cs="Tahoma" w:hint="eastAsia"/>
                                <w:color w:val="0B5294"/>
                                <w:spacing w:val="-4"/>
                                <w:sz w:val="24"/>
                                <w:szCs w:val="24"/>
                                <w:rtl/>
                              </w:rPr>
                              <w:t>זה</w:t>
                            </w:r>
                            <w:r w:rsidRPr="00ED04DA">
                              <w:rPr>
                                <w:rFonts w:cs="Tahoma"/>
                                <w:color w:val="0B5294"/>
                                <w:spacing w:val="-4"/>
                                <w:sz w:val="24"/>
                                <w:szCs w:val="24"/>
                                <w:rtl/>
                              </w:rPr>
                              <w:t xml:space="preserve">. </w:t>
                            </w:r>
                            <w:r w:rsidRPr="00ED04DA">
                              <w:rPr>
                                <w:rFonts w:cs="Tahoma" w:hint="eastAsia"/>
                                <w:color w:val="0B5294"/>
                                <w:spacing w:val="-4"/>
                                <w:sz w:val="24"/>
                                <w:szCs w:val="24"/>
                                <w:rtl/>
                              </w:rPr>
                              <w:t>היעדר</w:t>
                            </w:r>
                            <w:r w:rsidRPr="00ED04DA">
                              <w:rPr>
                                <w:rFonts w:cs="Tahoma"/>
                                <w:color w:val="0B5294"/>
                                <w:spacing w:val="-4"/>
                                <w:sz w:val="24"/>
                                <w:szCs w:val="24"/>
                                <w:rtl/>
                              </w:rPr>
                              <w:t xml:space="preserve"> </w:t>
                            </w:r>
                            <w:r w:rsidRPr="00ED04DA">
                              <w:rPr>
                                <w:rFonts w:cs="Tahoma" w:hint="eastAsia"/>
                                <w:color w:val="0B5294"/>
                                <w:spacing w:val="-4"/>
                                <w:sz w:val="24"/>
                                <w:szCs w:val="24"/>
                                <w:rtl/>
                              </w:rPr>
                              <w:t>מחלקה</w:t>
                            </w:r>
                            <w:r w:rsidRPr="00ED04DA">
                              <w:rPr>
                                <w:rFonts w:cs="Tahoma"/>
                                <w:color w:val="0B5294"/>
                                <w:spacing w:val="-4"/>
                                <w:sz w:val="24"/>
                                <w:szCs w:val="24"/>
                                <w:rtl/>
                              </w:rPr>
                              <w:t xml:space="preserve"> </w:t>
                            </w:r>
                            <w:r w:rsidRPr="00ED04DA">
                              <w:rPr>
                                <w:rFonts w:cs="Tahoma" w:hint="eastAsia"/>
                                <w:color w:val="0B5294"/>
                                <w:spacing w:val="-4"/>
                                <w:sz w:val="24"/>
                                <w:szCs w:val="24"/>
                                <w:rtl/>
                              </w:rPr>
                              <w:t>ייעודית</w:t>
                            </w:r>
                            <w:r w:rsidRPr="00ED04DA">
                              <w:rPr>
                                <w:rFonts w:cs="Tahoma"/>
                                <w:color w:val="0B5294"/>
                                <w:spacing w:val="-4"/>
                                <w:sz w:val="24"/>
                                <w:szCs w:val="24"/>
                                <w:rtl/>
                              </w:rPr>
                              <w:t xml:space="preserve"> </w:t>
                            </w:r>
                            <w:r w:rsidRPr="00ED04DA">
                              <w:rPr>
                                <w:rFonts w:cs="Tahoma" w:hint="eastAsia"/>
                                <w:color w:val="0B5294"/>
                                <w:spacing w:val="-4"/>
                                <w:sz w:val="24"/>
                                <w:szCs w:val="24"/>
                                <w:rtl/>
                              </w:rPr>
                              <w:t>כזו</w:t>
                            </w:r>
                            <w:r w:rsidRPr="00ED04DA">
                              <w:rPr>
                                <w:rFonts w:cs="Tahoma"/>
                                <w:color w:val="0B5294"/>
                                <w:spacing w:val="-4"/>
                                <w:sz w:val="24"/>
                                <w:szCs w:val="24"/>
                                <w:rtl/>
                              </w:rPr>
                              <w:t xml:space="preserve"> </w:t>
                            </w:r>
                            <w:r w:rsidRPr="00ED04DA">
                              <w:rPr>
                                <w:rFonts w:cs="Tahoma" w:hint="eastAsia"/>
                                <w:color w:val="0B5294"/>
                                <w:spacing w:val="-4"/>
                                <w:sz w:val="24"/>
                                <w:szCs w:val="24"/>
                                <w:rtl/>
                              </w:rPr>
                              <w:t>אינו</w:t>
                            </w:r>
                            <w:r w:rsidRPr="00ED04DA">
                              <w:rPr>
                                <w:rFonts w:cs="Tahoma"/>
                                <w:color w:val="0B5294"/>
                                <w:spacing w:val="-4"/>
                                <w:sz w:val="24"/>
                                <w:szCs w:val="24"/>
                                <w:rtl/>
                              </w:rPr>
                              <w:t xml:space="preserve"> </w:t>
                            </w:r>
                            <w:r w:rsidRPr="00ED04DA">
                              <w:rPr>
                                <w:rFonts w:cs="Tahoma" w:hint="eastAsia"/>
                                <w:color w:val="0B5294"/>
                                <w:spacing w:val="-4"/>
                                <w:sz w:val="24"/>
                                <w:szCs w:val="24"/>
                                <w:rtl/>
                              </w:rPr>
                              <w:t>מתיישב</w:t>
                            </w:r>
                            <w:r w:rsidRPr="00ED04DA">
                              <w:rPr>
                                <w:rFonts w:cs="Tahoma"/>
                                <w:color w:val="0B5294"/>
                                <w:spacing w:val="-4"/>
                                <w:sz w:val="24"/>
                                <w:szCs w:val="24"/>
                                <w:rtl/>
                              </w:rPr>
                              <w:t xml:space="preserve"> </w:t>
                            </w:r>
                            <w:r w:rsidRPr="00ED04DA">
                              <w:rPr>
                                <w:rFonts w:cs="Tahoma" w:hint="eastAsia"/>
                                <w:color w:val="0B5294"/>
                                <w:spacing w:val="-4"/>
                                <w:sz w:val="24"/>
                                <w:szCs w:val="24"/>
                                <w:rtl/>
                              </w:rPr>
                              <w:t>עם</w:t>
                            </w:r>
                            <w:r w:rsidRPr="00ED04DA">
                              <w:rPr>
                                <w:rFonts w:cs="Tahoma"/>
                                <w:color w:val="0B5294"/>
                                <w:spacing w:val="-4"/>
                                <w:sz w:val="24"/>
                                <w:szCs w:val="24"/>
                                <w:rtl/>
                              </w:rPr>
                              <w:t xml:space="preserve"> </w:t>
                            </w:r>
                            <w:r w:rsidRPr="00ED04DA">
                              <w:rPr>
                                <w:rFonts w:cs="Tahoma" w:hint="eastAsia"/>
                                <w:color w:val="0B5294"/>
                                <w:spacing w:val="-4"/>
                                <w:sz w:val="24"/>
                                <w:szCs w:val="24"/>
                                <w:rtl/>
                              </w:rPr>
                              <w:t>היות</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אחראית</w:t>
                            </w:r>
                            <w:r w:rsidRPr="00ED04DA">
                              <w:rPr>
                                <w:rFonts w:cs="Tahoma"/>
                                <w:color w:val="0B5294"/>
                                <w:spacing w:val="-4"/>
                                <w:sz w:val="24"/>
                                <w:szCs w:val="24"/>
                                <w:rtl/>
                              </w:rPr>
                              <w:t xml:space="preserve"> </w:t>
                            </w:r>
                            <w:r w:rsidRPr="00ED04DA">
                              <w:rPr>
                                <w:rFonts w:cs="Tahoma" w:hint="eastAsia"/>
                                <w:color w:val="0B5294"/>
                                <w:spacing w:val="-4"/>
                                <w:sz w:val="24"/>
                                <w:szCs w:val="24"/>
                                <w:rtl/>
                              </w:rPr>
                              <w:t>גם</w:t>
                            </w:r>
                            <w:r w:rsidRPr="00ED04DA">
                              <w:rPr>
                                <w:rFonts w:cs="Tahoma"/>
                                <w:color w:val="0B5294"/>
                                <w:spacing w:val="-4"/>
                                <w:sz w:val="24"/>
                                <w:szCs w:val="24"/>
                                <w:rtl/>
                              </w:rPr>
                              <w:t xml:space="preserve"> </w:t>
                            </w:r>
                            <w:r w:rsidRPr="00ED04DA">
                              <w:rPr>
                                <w:rFonts w:cs="Tahoma" w:hint="eastAsia"/>
                                <w:color w:val="0B5294"/>
                                <w:spacing w:val="-4"/>
                                <w:sz w:val="24"/>
                                <w:szCs w:val="24"/>
                                <w:rtl/>
                              </w:rPr>
                              <w:t>לשוק</w:t>
                            </w:r>
                            <w:r w:rsidRPr="00ED04DA">
                              <w:rPr>
                                <w:rFonts w:cs="Tahoma"/>
                                <w:color w:val="0B5294"/>
                                <w:spacing w:val="-4"/>
                                <w:sz w:val="24"/>
                                <w:szCs w:val="24"/>
                                <w:rtl/>
                              </w:rPr>
                              <w:t xml:space="preserve"> </w:t>
                            </w:r>
                            <w:r w:rsidRPr="00ED04DA">
                              <w:rPr>
                                <w:rFonts w:cs="Tahoma" w:hint="eastAsia"/>
                                <w:color w:val="0B5294"/>
                                <w:spacing w:val="-4"/>
                                <w:sz w:val="24"/>
                                <w:szCs w:val="24"/>
                                <w:rtl/>
                              </w:rPr>
                              <w:t>הסיטונאי</w:t>
                            </w:r>
                            <w:r w:rsidRPr="00ED04DA">
                              <w:rPr>
                                <w:rFonts w:cs="Tahoma"/>
                                <w:color w:val="0B5294"/>
                                <w:spacing w:val="-4"/>
                                <w:sz w:val="24"/>
                                <w:szCs w:val="24"/>
                                <w:rtl/>
                              </w:rPr>
                              <w:t xml:space="preserve"> </w:t>
                            </w:r>
                            <w:r w:rsidRPr="00ED04DA">
                              <w:rPr>
                                <w:rFonts w:cs="Tahoma" w:hint="eastAsia"/>
                                <w:color w:val="0B5294"/>
                                <w:spacing w:val="-4"/>
                                <w:sz w:val="24"/>
                                <w:szCs w:val="24"/>
                                <w:rtl/>
                              </w:rPr>
                              <w:t>לתוצרת</w:t>
                            </w:r>
                            <w:r w:rsidRPr="00ED04DA">
                              <w:rPr>
                                <w:rFonts w:cs="Tahoma"/>
                                <w:color w:val="0B5294"/>
                                <w:spacing w:val="-4"/>
                                <w:sz w:val="24"/>
                                <w:szCs w:val="24"/>
                                <w:rtl/>
                              </w:rPr>
                              <w:t xml:space="preserve"> </w:t>
                            </w:r>
                            <w:r w:rsidRPr="00ED04DA">
                              <w:rPr>
                                <w:rFonts w:cs="Tahoma" w:hint="eastAsia"/>
                                <w:color w:val="0B5294"/>
                                <w:spacing w:val="-4"/>
                                <w:sz w:val="24"/>
                                <w:szCs w:val="24"/>
                                <w:rtl/>
                              </w:rPr>
                              <w:t>חקלאית</w:t>
                            </w:r>
                            <w:r w:rsidRPr="00ED04DA">
                              <w:rPr>
                                <w:rFonts w:cs="Tahoma"/>
                                <w:color w:val="0B5294"/>
                                <w:spacing w:val="-4"/>
                                <w:sz w:val="24"/>
                                <w:szCs w:val="24"/>
                                <w:rtl/>
                              </w:rPr>
                              <w:t xml:space="preserve"> </w:t>
                            </w:r>
                            <w:r w:rsidRPr="00ED04DA">
                              <w:rPr>
                                <w:rFonts w:cs="Tahoma" w:hint="eastAsia"/>
                                <w:color w:val="0B5294"/>
                                <w:spacing w:val="-4"/>
                                <w:sz w:val="24"/>
                                <w:szCs w:val="24"/>
                                <w:rtl/>
                              </w:rPr>
                              <w:t>הגדול</w:t>
                            </w:r>
                            <w:r w:rsidRPr="00ED04DA">
                              <w:rPr>
                                <w:rFonts w:cs="Tahoma"/>
                                <w:color w:val="0B5294"/>
                                <w:spacing w:val="-4"/>
                                <w:sz w:val="24"/>
                                <w:szCs w:val="24"/>
                                <w:rtl/>
                              </w:rPr>
                              <w:t xml:space="preserve"> </w:t>
                            </w:r>
                            <w:r w:rsidRPr="00ED04DA">
                              <w:rPr>
                                <w:rFonts w:cs="Tahoma" w:hint="eastAsia"/>
                                <w:color w:val="0B5294"/>
                                <w:spacing w:val="-4"/>
                                <w:sz w:val="24"/>
                                <w:szCs w:val="24"/>
                                <w:rtl/>
                              </w:rPr>
                              <w:t>בארץ</w:t>
                            </w:r>
                            <w:r w:rsidRPr="00ED04DA">
                              <w:rPr>
                                <w:rFonts w:cs="Tahoma"/>
                                <w:color w:val="0B5294"/>
                                <w:spacing w:val="-4"/>
                                <w:sz w:val="24"/>
                                <w:szCs w:val="24"/>
                                <w:rtl/>
                              </w:rPr>
                              <w:t xml:space="preserve">, </w:t>
                            </w:r>
                            <w:r w:rsidRPr="00ED04DA">
                              <w:rPr>
                                <w:rFonts w:cs="Tahoma" w:hint="eastAsia"/>
                                <w:color w:val="0B5294"/>
                                <w:spacing w:val="-4"/>
                                <w:sz w:val="24"/>
                                <w:szCs w:val="24"/>
                                <w:rtl/>
                              </w:rPr>
                              <w:t>ובהיקפים</w:t>
                            </w:r>
                            <w:r w:rsidRPr="00ED04DA">
                              <w:rPr>
                                <w:rFonts w:cs="Tahoma"/>
                                <w:color w:val="0B5294"/>
                                <w:spacing w:val="-4"/>
                                <w:sz w:val="24"/>
                                <w:szCs w:val="24"/>
                                <w:rtl/>
                              </w:rPr>
                              <w:t xml:space="preserve"> </w:t>
                            </w:r>
                            <w:r w:rsidRPr="00ED04DA">
                              <w:rPr>
                                <w:rFonts w:cs="Tahoma" w:hint="eastAsia"/>
                                <w:color w:val="0B5294"/>
                                <w:spacing w:val="-4"/>
                                <w:sz w:val="24"/>
                                <w:szCs w:val="24"/>
                                <w:rtl/>
                              </w:rPr>
                              <w:t>מהרחבים</w:t>
                            </w:r>
                            <w:r w:rsidRPr="00ED04DA">
                              <w:rPr>
                                <w:rFonts w:cs="Tahoma"/>
                                <w:color w:val="0B5294"/>
                                <w:spacing w:val="-4"/>
                                <w:sz w:val="24"/>
                                <w:szCs w:val="24"/>
                                <w:rtl/>
                              </w:rPr>
                              <w:t xml:space="preserve"> </w:t>
                            </w:r>
                            <w:r w:rsidRPr="00ED04DA">
                              <w:rPr>
                                <w:rFonts w:cs="Tahoma" w:hint="eastAsia"/>
                                <w:color w:val="0B5294"/>
                                <w:spacing w:val="-4"/>
                                <w:sz w:val="24"/>
                                <w:szCs w:val="24"/>
                                <w:rtl/>
                              </w:rPr>
                              <w:t>ביותר</w:t>
                            </w:r>
                            <w:r w:rsidRPr="00ED04DA">
                              <w:rPr>
                                <w:rFonts w:cs="Tahoma"/>
                                <w:color w:val="0B5294"/>
                                <w:spacing w:val="-4"/>
                                <w:sz w:val="24"/>
                                <w:szCs w:val="24"/>
                                <w:rtl/>
                              </w:rPr>
                              <w:t xml:space="preserve"> </w:t>
                            </w:r>
                            <w:r w:rsidRPr="00ED04DA">
                              <w:rPr>
                                <w:rFonts w:cs="Tahoma" w:hint="eastAsia"/>
                                <w:color w:val="0B5294"/>
                                <w:spacing w:val="-4"/>
                                <w:sz w:val="24"/>
                                <w:szCs w:val="24"/>
                                <w:rtl/>
                              </w:rPr>
                              <w:t>במדינה</w:t>
                            </w:r>
                          </w:p>
                          <w:p w:rsidR="00ED04DA" w:rsidRPr="00373C5D" w:rsidP="00ED04DA">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71829984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7334331"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3" type="#_x0000_t202" style="width:127.55pt;height:393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65056" filled="f" stroked="f">
                <v:textbox>
                  <w:txbxContent>
                    <w:p w:rsidR="00ED04DA" w:rsidRPr="00373C5D" w:rsidP="00ED04DA">
                      <w:pPr>
                        <w:spacing w:line="240" w:lineRule="atLeast"/>
                        <w:rPr>
                          <w:rFonts w:cs="Tahoma"/>
                          <w:b/>
                          <w:bCs/>
                          <w:color w:val="0B5294"/>
                          <w:sz w:val="48"/>
                          <w:szCs w:val="48"/>
                          <w:rtl/>
                        </w:rPr>
                      </w:pPr>
                      <w:drawing>
                        <wp:inline distT="0" distB="0" distL="0" distR="0">
                          <wp:extent cx="311150" cy="256800"/>
                          <wp:effectExtent l="0" t="0" r="0" b="0"/>
                          <wp:docPr id="14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428495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ED04DA" w:rsidRPr="00881D99" w:rsidP="00ED04DA">
                      <w:pPr>
                        <w:spacing w:after="0" w:line="240" w:lineRule="auto"/>
                        <w:rPr>
                          <w:color w:val="0B5294"/>
                          <w:spacing w:val="-4"/>
                          <w:sz w:val="24"/>
                          <w:szCs w:val="24"/>
                          <w:rtl/>
                          <w:cs/>
                        </w:rPr>
                      </w:pPr>
                      <w:r w:rsidRPr="00ED04DA">
                        <w:rPr>
                          <w:rFonts w:cs="Tahoma" w:hint="eastAsia"/>
                          <w:color w:val="0B5294"/>
                          <w:spacing w:val="-4"/>
                          <w:sz w:val="24"/>
                          <w:szCs w:val="24"/>
                          <w:rtl/>
                        </w:rPr>
                        <w:t>אף</w:t>
                      </w:r>
                      <w:r w:rsidRPr="00ED04DA">
                        <w:rPr>
                          <w:rFonts w:cs="Tahoma"/>
                          <w:color w:val="0B5294"/>
                          <w:spacing w:val="-4"/>
                          <w:sz w:val="24"/>
                          <w:szCs w:val="24"/>
                          <w:rtl/>
                        </w:rPr>
                        <w:t xml:space="preserve"> </w:t>
                      </w:r>
                      <w:r w:rsidRPr="00ED04DA">
                        <w:rPr>
                          <w:rFonts w:cs="Tahoma" w:hint="eastAsia"/>
                          <w:color w:val="0B5294"/>
                          <w:spacing w:val="-4"/>
                          <w:sz w:val="24"/>
                          <w:szCs w:val="24"/>
                          <w:rtl/>
                        </w:rPr>
                        <w:t>שבתחומי</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הדתית</w:t>
                      </w:r>
                      <w:r w:rsidRPr="00ED04DA">
                        <w:rPr>
                          <w:rFonts w:cs="Tahoma"/>
                          <w:color w:val="0B5294"/>
                          <w:spacing w:val="-4"/>
                          <w:sz w:val="24"/>
                          <w:szCs w:val="24"/>
                          <w:rtl/>
                        </w:rPr>
                        <w:t xml:space="preserve"> </w:t>
                      </w:r>
                      <w:r w:rsidRPr="00ED04DA">
                        <w:rPr>
                          <w:rFonts w:cs="Tahoma" w:hint="eastAsia"/>
                          <w:color w:val="0B5294"/>
                          <w:spacing w:val="-4"/>
                          <w:sz w:val="24"/>
                          <w:szCs w:val="24"/>
                          <w:rtl/>
                        </w:rPr>
                        <w:t>באר</w:t>
                      </w:r>
                      <w:r w:rsidRPr="00ED04DA">
                        <w:rPr>
                          <w:rFonts w:cs="Tahoma"/>
                          <w:color w:val="0B5294"/>
                          <w:spacing w:val="-4"/>
                          <w:sz w:val="24"/>
                          <w:szCs w:val="24"/>
                          <w:rtl/>
                        </w:rPr>
                        <w:t xml:space="preserve"> </w:t>
                      </w:r>
                      <w:r w:rsidRPr="00ED04DA">
                        <w:rPr>
                          <w:rFonts w:cs="Tahoma" w:hint="eastAsia"/>
                          <w:color w:val="0B5294"/>
                          <w:spacing w:val="-4"/>
                          <w:sz w:val="24"/>
                          <w:szCs w:val="24"/>
                          <w:rtl/>
                        </w:rPr>
                        <w:t>יעקב</w:t>
                      </w:r>
                      <w:r w:rsidRPr="00ED04DA">
                        <w:rPr>
                          <w:rFonts w:cs="Tahoma"/>
                          <w:color w:val="0B5294"/>
                          <w:spacing w:val="-4"/>
                          <w:sz w:val="24"/>
                          <w:szCs w:val="24"/>
                          <w:rtl/>
                        </w:rPr>
                        <w:t xml:space="preserve"> </w:t>
                      </w:r>
                      <w:r w:rsidRPr="00ED04DA">
                        <w:rPr>
                          <w:rFonts w:cs="Tahoma" w:hint="eastAsia"/>
                          <w:color w:val="0B5294"/>
                          <w:spacing w:val="-4"/>
                          <w:sz w:val="24"/>
                          <w:szCs w:val="24"/>
                          <w:rtl/>
                        </w:rPr>
                        <w:t>פועלים</w:t>
                      </w:r>
                      <w:r w:rsidRPr="00ED04DA">
                        <w:rPr>
                          <w:rFonts w:cs="Tahoma"/>
                          <w:color w:val="0B5294"/>
                          <w:spacing w:val="-4"/>
                          <w:sz w:val="24"/>
                          <w:szCs w:val="24"/>
                          <w:rtl/>
                        </w:rPr>
                        <w:t xml:space="preserve"> </w:t>
                      </w:r>
                      <w:r w:rsidRPr="00ED04DA">
                        <w:rPr>
                          <w:rFonts w:cs="Tahoma" w:hint="eastAsia"/>
                          <w:color w:val="0B5294"/>
                          <w:spacing w:val="-4"/>
                          <w:sz w:val="24"/>
                          <w:szCs w:val="24"/>
                          <w:rtl/>
                        </w:rPr>
                        <w:t>מתחמי</w:t>
                      </w:r>
                      <w:r w:rsidRPr="00ED04DA">
                        <w:rPr>
                          <w:rFonts w:cs="Tahoma"/>
                          <w:color w:val="0B5294"/>
                          <w:spacing w:val="-4"/>
                          <w:sz w:val="24"/>
                          <w:szCs w:val="24"/>
                          <w:rtl/>
                        </w:rPr>
                        <w:t xml:space="preserve"> </w:t>
                      </w:r>
                      <w:r w:rsidRPr="00ED04DA">
                        <w:rPr>
                          <w:rFonts w:cs="Tahoma" w:hint="eastAsia"/>
                          <w:color w:val="0B5294"/>
                          <w:spacing w:val="-4"/>
                          <w:sz w:val="24"/>
                          <w:szCs w:val="24"/>
                          <w:rtl/>
                        </w:rPr>
                        <w:t>עסקים</w:t>
                      </w:r>
                      <w:r w:rsidRPr="00ED04DA">
                        <w:rPr>
                          <w:rFonts w:cs="Tahoma"/>
                          <w:color w:val="0B5294"/>
                          <w:spacing w:val="-4"/>
                          <w:sz w:val="24"/>
                          <w:szCs w:val="24"/>
                          <w:rtl/>
                        </w:rPr>
                        <w:t xml:space="preserve"> </w:t>
                      </w:r>
                      <w:r w:rsidRPr="00ED04DA">
                        <w:rPr>
                          <w:rFonts w:cs="Tahoma" w:hint="eastAsia"/>
                          <w:color w:val="0B5294"/>
                          <w:spacing w:val="-4"/>
                          <w:sz w:val="24"/>
                          <w:szCs w:val="24"/>
                          <w:rtl/>
                        </w:rPr>
                        <w:t>גדולים</w:t>
                      </w:r>
                      <w:r w:rsidRPr="00ED04DA">
                        <w:rPr>
                          <w:rFonts w:cs="Tahoma"/>
                          <w:color w:val="0B5294"/>
                          <w:spacing w:val="-4"/>
                          <w:sz w:val="24"/>
                          <w:szCs w:val="24"/>
                          <w:rtl/>
                        </w:rPr>
                        <w:t xml:space="preserve"> </w:t>
                      </w:r>
                      <w:r w:rsidRPr="00ED04DA">
                        <w:rPr>
                          <w:rFonts w:cs="Tahoma" w:hint="eastAsia"/>
                          <w:color w:val="0B5294"/>
                          <w:spacing w:val="-4"/>
                          <w:sz w:val="24"/>
                          <w:szCs w:val="24"/>
                          <w:rtl/>
                        </w:rPr>
                        <w:t>הנדרשים</w:t>
                      </w:r>
                      <w:r w:rsidRPr="00ED04DA">
                        <w:rPr>
                          <w:rFonts w:cs="Tahoma"/>
                          <w:color w:val="0B5294"/>
                          <w:spacing w:val="-4"/>
                          <w:sz w:val="24"/>
                          <w:szCs w:val="24"/>
                          <w:rtl/>
                        </w:rPr>
                        <w:t xml:space="preserve"> </w:t>
                      </w:r>
                      <w:r w:rsidRPr="00ED04DA">
                        <w:rPr>
                          <w:rFonts w:cs="Tahoma" w:hint="eastAsia"/>
                          <w:color w:val="0B5294"/>
                          <w:spacing w:val="-4"/>
                          <w:sz w:val="24"/>
                          <w:szCs w:val="24"/>
                          <w:rtl/>
                        </w:rPr>
                        <w:t>להשגחת</w:t>
                      </w:r>
                      <w:r w:rsidRPr="00ED04DA">
                        <w:rPr>
                          <w:rFonts w:cs="Tahoma"/>
                          <w:color w:val="0B5294"/>
                          <w:spacing w:val="-4"/>
                          <w:sz w:val="24"/>
                          <w:szCs w:val="24"/>
                          <w:rtl/>
                        </w:rPr>
                        <w:t xml:space="preserve"> </w:t>
                      </w:r>
                      <w:r w:rsidRPr="00ED04DA">
                        <w:rPr>
                          <w:rFonts w:cs="Tahoma" w:hint="eastAsia"/>
                          <w:color w:val="0B5294"/>
                          <w:spacing w:val="-4"/>
                          <w:sz w:val="24"/>
                          <w:szCs w:val="24"/>
                          <w:rtl/>
                        </w:rPr>
                        <w:t>כשרות</w:t>
                      </w:r>
                      <w:r w:rsidRPr="00ED04DA">
                        <w:rPr>
                          <w:rFonts w:cs="Tahoma"/>
                          <w:color w:val="0B5294"/>
                          <w:spacing w:val="-4"/>
                          <w:sz w:val="24"/>
                          <w:szCs w:val="24"/>
                          <w:rtl/>
                        </w:rPr>
                        <w:t xml:space="preserve">, </w:t>
                      </w:r>
                      <w:r w:rsidRPr="00ED04DA">
                        <w:rPr>
                          <w:rFonts w:cs="Tahoma" w:hint="eastAsia"/>
                          <w:color w:val="0B5294"/>
                          <w:spacing w:val="-4"/>
                          <w:sz w:val="24"/>
                          <w:szCs w:val="24"/>
                          <w:rtl/>
                        </w:rPr>
                        <w:t>המשרד</w:t>
                      </w:r>
                      <w:r w:rsidRPr="00ED04DA">
                        <w:rPr>
                          <w:rFonts w:cs="Tahoma"/>
                          <w:color w:val="0B5294"/>
                          <w:spacing w:val="-4"/>
                          <w:sz w:val="24"/>
                          <w:szCs w:val="24"/>
                          <w:rtl/>
                        </w:rPr>
                        <w:t xml:space="preserve"> </w:t>
                      </w:r>
                      <w:r w:rsidRPr="00ED04DA">
                        <w:rPr>
                          <w:rFonts w:cs="Tahoma" w:hint="eastAsia"/>
                          <w:color w:val="0B5294"/>
                          <w:spacing w:val="-4"/>
                          <w:sz w:val="24"/>
                          <w:szCs w:val="24"/>
                          <w:rtl/>
                        </w:rPr>
                        <w:t>לא</w:t>
                      </w:r>
                      <w:r w:rsidRPr="00ED04DA">
                        <w:rPr>
                          <w:rFonts w:cs="Tahoma"/>
                          <w:color w:val="0B5294"/>
                          <w:spacing w:val="-4"/>
                          <w:sz w:val="24"/>
                          <w:szCs w:val="24"/>
                          <w:rtl/>
                        </w:rPr>
                        <w:t xml:space="preserve"> </w:t>
                      </w:r>
                      <w:r w:rsidRPr="00ED04DA">
                        <w:rPr>
                          <w:rFonts w:cs="Tahoma" w:hint="eastAsia"/>
                          <w:color w:val="0B5294"/>
                          <w:spacing w:val="-4"/>
                          <w:sz w:val="24"/>
                          <w:szCs w:val="24"/>
                          <w:rtl/>
                        </w:rPr>
                        <w:t>קבע</w:t>
                      </w:r>
                      <w:r w:rsidRPr="00ED04DA">
                        <w:rPr>
                          <w:rFonts w:cs="Tahoma"/>
                          <w:color w:val="0B5294"/>
                          <w:spacing w:val="-4"/>
                          <w:sz w:val="24"/>
                          <w:szCs w:val="24"/>
                          <w:rtl/>
                        </w:rPr>
                        <w:t xml:space="preserve"> </w:t>
                      </w:r>
                      <w:r w:rsidRPr="00ED04DA">
                        <w:rPr>
                          <w:rFonts w:cs="Tahoma" w:hint="eastAsia"/>
                          <w:color w:val="0B5294"/>
                          <w:spacing w:val="-4"/>
                          <w:sz w:val="24"/>
                          <w:szCs w:val="24"/>
                          <w:rtl/>
                        </w:rPr>
                        <w:t>עבור</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הדתית</w:t>
                      </w:r>
                      <w:r w:rsidRPr="00ED04DA">
                        <w:rPr>
                          <w:rFonts w:cs="Tahoma"/>
                          <w:color w:val="0B5294"/>
                          <w:spacing w:val="-4"/>
                          <w:sz w:val="24"/>
                          <w:szCs w:val="24"/>
                          <w:rtl/>
                        </w:rPr>
                        <w:t xml:space="preserve"> </w:t>
                      </w:r>
                      <w:r w:rsidRPr="00ED04DA">
                        <w:rPr>
                          <w:rFonts w:cs="Tahoma" w:hint="eastAsia"/>
                          <w:color w:val="0B5294"/>
                          <w:spacing w:val="-4"/>
                          <w:sz w:val="24"/>
                          <w:szCs w:val="24"/>
                          <w:rtl/>
                        </w:rPr>
                        <w:t>תקן</w:t>
                      </w:r>
                      <w:r w:rsidRPr="00ED04DA">
                        <w:rPr>
                          <w:rFonts w:cs="Tahoma"/>
                          <w:color w:val="0B5294"/>
                          <w:spacing w:val="-4"/>
                          <w:sz w:val="24"/>
                          <w:szCs w:val="24"/>
                          <w:rtl/>
                        </w:rPr>
                        <w:t xml:space="preserve"> </w:t>
                      </w:r>
                      <w:r w:rsidRPr="00ED04DA">
                        <w:rPr>
                          <w:rFonts w:cs="Tahoma" w:hint="eastAsia"/>
                          <w:color w:val="0B5294"/>
                          <w:spacing w:val="-4"/>
                          <w:sz w:val="24"/>
                          <w:szCs w:val="24"/>
                          <w:rtl/>
                        </w:rPr>
                        <w:t>כוח</w:t>
                      </w:r>
                      <w:r w:rsidRPr="00ED04DA">
                        <w:rPr>
                          <w:rFonts w:cs="Tahoma"/>
                          <w:color w:val="0B5294"/>
                          <w:spacing w:val="-4"/>
                          <w:sz w:val="24"/>
                          <w:szCs w:val="24"/>
                          <w:rtl/>
                        </w:rPr>
                        <w:t xml:space="preserve"> </w:t>
                      </w:r>
                      <w:r w:rsidRPr="00ED04DA">
                        <w:rPr>
                          <w:rFonts w:cs="Tahoma" w:hint="eastAsia"/>
                          <w:color w:val="0B5294"/>
                          <w:spacing w:val="-4"/>
                          <w:sz w:val="24"/>
                          <w:szCs w:val="24"/>
                          <w:rtl/>
                        </w:rPr>
                        <w:t>אדם</w:t>
                      </w:r>
                      <w:r w:rsidRPr="00ED04DA">
                        <w:rPr>
                          <w:rFonts w:cs="Tahoma"/>
                          <w:color w:val="0B5294"/>
                          <w:spacing w:val="-4"/>
                          <w:sz w:val="24"/>
                          <w:szCs w:val="24"/>
                          <w:rtl/>
                        </w:rPr>
                        <w:t xml:space="preserve"> </w:t>
                      </w:r>
                      <w:r w:rsidRPr="00ED04DA">
                        <w:rPr>
                          <w:rFonts w:cs="Tahoma" w:hint="eastAsia"/>
                          <w:color w:val="0B5294"/>
                          <w:spacing w:val="-4"/>
                          <w:sz w:val="24"/>
                          <w:szCs w:val="24"/>
                          <w:rtl/>
                        </w:rPr>
                        <w:t>לתחום</w:t>
                      </w:r>
                      <w:r w:rsidRPr="00ED04DA">
                        <w:rPr>
                          <w:rFonts w:cs="Tahoma"/>
                          <w:color w:val="0B5294"/>
                          <w:spacing w:val="-4"/>
                          <w:sz w:val="24"/>
                          <w:szCs w:val="24"/>
                          <w:rtl/>
                        </w:rPr>
                        <w:t xml:space="preserve"> </w:t>
                      </w:r>
                      <w:r w:rsidRPr="00ED04DA">
                        <w:rPr>
                          <w:rFonts w:cs="Tahoma" w:hint="eastAsia"/>
                          <w:color w:val="0B5294"/>
                          <w:spacing w:val="-4"/>
                          <w:sz w:val="24"/>
                          <w:szCs w:val="24"/>
                          <w:rtl/>
                        </w:rPr>
                        <w:t>זה</w:t>
                      </w:r>
                      <w:r w:rsidRPr="00ED04DA">
                        <w:rPr>
                          <w:rFonts w:cs="Tahoma"/>
                          <w:color w:val="0B5294"/>
                          <w:spacing w:val="-4"/>
                          <w:sz w:val="24"/>
                          <w:szCs w:val="24"/>
                          <w:rtl/>
                        </w:rPr>
                        <w:t xml:space="preserve">, </w:t>
                      </w:r>
                      <w:r w:rsidRPr="00ED04DA">
                        <w:rPr>
                          <w:rFonts w:cs="Tahoma" w:hint="eastAsia"/>
                          <w:color w:val="0B5294"/>
                          <w:spacing w:val="-4"/>
                          <w:sz w:val="24"/>
                          <w:szCs w:val="24"/>
                          <w:rtl/>
                        </w:rPr>
                        <w:t>ואין</w:t>
                      </w:r>
                      <w:r w:rsidRPr="00ED04DA">
                        <w:rPr>
                          <w:rFonts w:cs="Tahoma"/>
                          <w:color w:val="0B5294"/>
                          <w:spacing w:val="-4"/>
                          <w:sz w:val="24"/>
                          <w:szCs w:val="24"/>
                          <w:rtl/>
                        </w:rPr>
                        <w:t xml:space="preserve"> </w:t>
                      </w:r>
                      <w:r w:rsidRPr="00ED04DA">
                        <w:rPr>
                          <w:rFonts w:cs="Tahoma" w:hint="eastAsia"/>
                          <w:color w:val="0B5294"/>
                          <w:spacing w:val="-4"/>
                          <w:sz w:val="24"/>
                          <w:szCs w:val="24"/>
                          <w:rtl/>
                        </w:rPr>
                        <w:t>במועצה</w:t>
                      </w:r>
                      <w:r w:rsidRPr="00ED04DA">
                        <w:rPr>
                          <w:rFonts w:cs="Tahoma"/>
                          <w:color w:val="0B5294"/>
                          <w:spacing w:val="-4"/>
                          <w:sz w:val="24"/>
                          <w:szCs w:val="24"/>
                          <w:rtl/>
                        </w:rPr>
                        <w:t xml:space="preserve"> </w:t>
                      </w:r>
                      <w:r w:rsidRPr="00ED04DA">
                        <w:rPr>
                          <w:rFonts w:cs="Tahoma" w:hint="eastAsia"/>
                          <w:color w:val="0B5294"/>
                          <w:spacing w:val="-4"/>
                          <w:sz w:val="24"/>
                          <w:szCs w:val="24"/>
                          <w:rtl/>
                        </w:rPr>
                        <w:t>מחלקה</w:t>
                      </w:r>
                      <w:r w:rsidRPr="00ED04DA">
                        <w:rPr>
                          <w:rFonts w:cs="Tahoma"/>
                          <w:color w:val="0B5294"/>
                          <w:spacing w:val="-4"/>
                          <w:sz w:val="24"/>
                          <w:szCs w:val="24"/>
                          <w:rtl/>
                        </w:rPr>
                        <w:t xml:space="preserve"> </w:t>
                      </w:r>
                      <w:r w:rsidRPr="00ED04DA">
                        <w:rPr>
                          <w:rFonts w:cs="Tahoma" w:hint="eastAsia"/>
                          <w:color w:val="0B5294"/>
                          <w:spacing w:val="-4"/>
                          <w:sz w:val="24"/>
                          <w:szCs w:val="24"/>
                          <w:rtl/>
                        </w:rPr>
                        <w:t>לטיפול</w:t>
                      </w:r>
                      <w:r w:rsidRPr="00ED04DA">
                        <w:rPr>
                          <w:rFonts w:cs="Tahoma"/>
                          <w:color w:val="0B5294"/>
                          <w:spacing w:val="-4"/>
                          <w:sz w:val="24"/>
                          <w:szCs w:val="24"/>
                          <w:rtl/>
                        </w:rPr>
                        <w:t xml:space="preserve"> </w:t>
                      </w:r>
                      <w:r w:rsidRPr="00ED04DA">
                        <w:rPr>
                          <w:rFonts w:cs="Tahoma" w:hint="eastAsia"/>
                          <w:color w:val="0B5294"/>
                          <w:spacing w:val="-4"/>
                          <w:sz w:val="24"/>
                          <w:szCs w:val="24"/>
                          <w:rtl/>
                        </w:rPr>
                        <w:t>בכשרות</w:t>
                      </w:r>
                      <w:r w:rsidRPr="00ED04DA">
                        <w:rPr>
                          <w:rFonts w:cs="Tahoma"/>
                          <w:color w:val="0B5294"/>
                          <w:spacing w:val="-4"/>
                          <w:sz w:val="24"/>
                          <w:szCs w:val="24"/>
                          <w:rtl/>
                        </w:rPr>
                        <w:t xml:space="preserve"> </w:t>
                      </w:r>
                      <w:r w:rsidRPr="00ED04DA">
                        <w:rPr>
                          <w:rFonts w:cs="Tahoma" w:hint="eastAsia"/>
                          <w:color w:val="0B5294"/>
                          <w:spacing w:val="-4"/>
                          <w:sz w:val="24"/>
                          <w:szCs w:val="24"/>
                          <w:rtl/>
                        </w:rPr>
                        <w:t>וגם</w:t>
                      </w:r>
                      <w:r w:rsidRPr="00ED04DA">
                        <w:rPr>
                          <w:rFonts w:cs="Tahoma"/>
                          <w:color w:val="0B5294"/>
                          <w:spacing w:val="-4"/>
                          <w:sz w:val="24"/>
                          <w:szCs w:val="24"/>
                          <w:rtl/>
                        </w:rPr>
                        <w:t xml:space="preserve"> </w:t>
                      </w:r>
                      <w:r w:rsidRPr="00ED04DA">
                        <w:rPr>
                          <w:rFonts w:cs="Tahoma" w:hint="eastAsia"/>
                          <w:color w:val="0B5294"/>
                          <w:spacing w:val="-4"/>
                          <w:sz w:val="24"/>
                          <w:szCs w:val="24"/>
                          <w:rtl/>
                        </w:rPr>
                        <w:t>לא</w:t>
                      </w:r>
                      <w:r w:rsidRPr="00ED04DA">
                        <w:rPr>
                          <w:rFonts w:cs="Tahoma"/>
                          <w:color w:val="0B5294"/>
                          <w:spacing w:val="-4"/>
                          <w:sz w:val="24"/>
                          <w:szCs w:val="24"/>
                          <w:rtl/>
                        </w:rPr>
                        <w:t xml:space="preserve"> </w:t>
                      </w:r>
                      <w:r w:rsidRPr="00ED04DA">
                        <w:rPr>
                          <w:rFonts w:cs="Tahoma" w:hint="eastAsia"/>
                          <w:color w:val="0B5294"/>
                          <w:spacing w:val="-4"/>
                          <w:sz w:val="24"/>
                          <w:szCs w:val="24"/>
                          <w:rtl/>
                        </w:rPr>
                        <w:t>עובדים</w:t>
                      </w:r>
                      <w:r w:rsidRPr="00ED04DA">
                        <w:rPr>
                          <w:rFonts w:cs="Tahoma"/>
                          <w:color w:val="0B5294"/>
                          <w:spacing w:val="-4"/>
                          <w:sz w:val="24"/>
                          <w:szCs w:val="24"/>
                          <w:rtl/>
                        </w:rPr>
                        <w:t xml:space="preserve"> </w:t>
                      </w:r>
                      <w:r w:rsidRPr="00ED04DA">
                        <w:rPr>
                          <w:rFonts w:cs="Tahoma" w:hint="eastAsia"/>
                          <w:color w:val="0B5294"/>
                          <w:spacing w:val="-4"/>
                          <w:sz w:val="24"/>
                          <w:szCs w:val="24"/>
                          <w:rtl/>
                        </w:rPr>
                        <w:t>המועסקים</w:t>
                      </w:r>
                      <w:r w:rsidRPr="00ED04DA">
                        <w:rPr>
                          <w:rFonts w:cs="Tahoma"/>
                          <w:color w:val="0B5294"/>
                          <w:spacing w:val="-4"/>
                          <w:sz w:val="24"/>
                          <w:szCs w:val="24"/>
                          <w:rtl/>
                        </w:rPr>
                        <w:t xml:space="preserve"> </w:t>
                      </w:r>
                      <w:r w:rsidRPr="00ED04DA">
                        <w:rPr>
                          <w:rFonts w:cs="Tahoma" w:hint="eastAsia"/>
                          <w:color w:val="0B5294"/>
                          <w:spacing w:val="-4"/>
                          <w:sz w:val="24"/>
                          <w:szCs w:val="24"/>
                          <w:rtl/>
                        </w:rPr>
                        <w:t>בתחום</w:t>
                      </w:r>
                      <w:r w:rsidRPr="00ED04DA">
                        <w:rPr>
                          <w:rFonts w:cs="Tahoma"/>
                          <w:color w:val="0B5294"/>
                          <w:spacing w:val="-4"/>
                          <w:sz w:val="24"/>
                          <w:szCs w:val="24"/>
                          <w:rtl/>
                        </w:rPr>
                        <w:t xml:space="preserve"> </w:t>
                      </w:r>
                      <w:r w:rsidRPr="00ED04DA">
                        <w:rPr>
                          <w:rFonts w:cs="Tahoma" w:hint="eastAsia"/>
                          <w:color w:val="0B5294"/>
                          <w:spacing w:val="-4"/>
                          <w:sz w:val="24"/>
                          <w:szCs w:val="24"/>
                          <w:rtl/>
                        </w:rPr>
                        <w:t>זה</w:t>
                      </w:r>
                      <w:r w:rsidRPr="00ED04DA">
                        <w:rPr>
                          <w:rFonts w:cs="Tahoma"/>
                          <w:color w:val="0B5294"/>
                          <w:spacing w:val="-4"/>
                          <w:sz w:val="24"/>
                          <w:szCs w:val="24"/>
                          <w:rtl/>
                        </w:rPr>
                        <w:t xml:space="preserve">. </w:t>
                      </w:r>
                      <w:r w:rsidRPr="00ED04DA">
                        <w:rPr>
                          <w:rFonts w:cs="Tahoma" w:hint="eastAsia"/>
                          <w:color w:val="0B5294"/>
                          <w:spacing w:val="-4"/>
                          <w:sz w:val="24"/>
                          <w:szCs w:val="24"/>
                          <w:rtl/>
                        </w:rPr>
                        <w:t>היעדר</w:t>
                      </w:r>
                      <w:r w:rsidRPr="00ED04DA">
                        <w:rPr>
                          <w:rFonts w:cs="Tahoma"/>
                          <w:color w:val="0B5294"/>
                          <w:spacing w:val="-4"/>
                          <w:sz w:val="24"/>
                          <w:szCs w:val="24"/>
                          <w:rtl/>
                        </w:rPr>
                        <w:t xml:space="preserve"> </w:t>
                      </w:r>
                      <w:r w:rsidRPr="00ED04DA">
                        <w:rPr>
                          <w:rFonts w:cs="Tahoma" w:hint="eastAsia"/>
                          <w:color w:val="0B5294"/>
                          <w:spacing w:val="-4"/>
                          <w:sz w:val="24"/>
                          <w:szCs w:val="24"/>
                          <w:rtl/>
                        </w:rPr>
                        <w:t>מחלקה</w:t>
                      </w:r>
                      <w:r w:rsidRPr="00ED04DA">
                        <w:rPr>
                          <w:rFonts w:cs="Tahoma"/>
                          <w:color w:val="0B5294"/>
                          <w:spacing w:val="-4"/>
                          <w:sz w:val="24"/>
                          <w:szCs w:val="24"/>
                          <w:rtl/>
                        </w:rPr>
                        <w:t xml:space="preserve"> </w:t>
                      </w:r>
                      <w:r w:rsidRPr="00ED04DA">
                        <w:rPr>
                          <w:rFonts w:cs="Tahoma" w:hint="eastAsia"/>
                          <w:color w:val="0B5294"/>
                          <w:spacing w:val="-4"/>
                          <w:sz w:val="24"/>
                          <w:szCs w:val="24"/>
                          <w:rtl/>
                        </w:rPr>
                        <w:t>ייעודית</w:t>
                      </w:r>
                      <w:r w:rsidRPr="00ED04DA">
                        <w:rPr>
                          <w:rFonts w:cs="Tahoma"/>
                          <w:color w:val="0B5294"/>
                          <w:spacing w:val="-4"/>
                          <w:sz w:val="24"/>
                          <w:szCs w:val="24"/>
                          <w:rtl/>
                        </w:rPr>
                        <w:t xml:space="preserve"> </w:t>
                      </w:r>
                      <w:r w:rsidRPr="00ED04DA">
                        <w:rPr>
                          <w:rFonts w:cs="Tahoma" w:hint="eastAsia"/>
                          <w:color w:val="0B5294"/>
                          <w:spacing w:val="-4"/>
                          <w:sz w:val="24"/>
                          <w:szCs w:val="24"/>
                          <w:rtl/>
                        </w:rPr>
                        <w:t>כזו</w:t>
                      </w:r>
                      <w:r w:rsidRPr="00ED04DA">
                        <w:rPr>
                          <w:rFonts w:cs="Tahoma"/>
                          <w:color w:val="0B5294"/>
                          <w:spacing w:val="-4"/>
                          <w:sz w:val="24"/>
                          <w:szCs w:val="24"/>
                          <w:rtl/>
                        </w:rPr>
                        <w:t xml:space="preserve"> </w:t>
                      </w:r>
                      <w:r w:rsidRPr="00ED04DA">
                        <w:rPr>
                          <w:rFonts w:cs="Tahoma" w:hint="eastAsia"/>
                          <w:color w:val="0B5294"/>
                          <w:spacing w:val="-4"/>
                          <w:sz w:val="24"/>
                          <w:szCs w:val="24"/>
                          <w:rtl/>
                        </w:rPr>
                        <w:t>אינו</w:t>
                      </w:r>
                      <w:r w:rsidRPr="00ED04DA">
                        <w:rPr>
                          <w:rFonts w:cs="Tahoma"/>
                          <w:color w:val="0B5294"/>
                          <w:spacing w:val="-4"/>
                          <w:sz w:val="24"/>
                          <w:szCs w:val="24"/>
                          <w:rtl/>
                        </w:rPr>
                        <w:t xml:space="preserve"> </w:t>
                      </w:r>
                      <w:r w:rsidRPr="00ED04DA">
                        <w:rPr>
                          <w:rFonts w:cs="Tahoma" w:hint="eastAsia"/>
                          <w:color w:val="0B5294"/>
                          <w:spacing w:val="-4"/>
                          <w:sz w:val="24"/>
                          <w:szCs w:val="24"/>
                          <w:rtl/>
                        </w:rPr>
                        <w:t>מתיישב</w:t>
                      </w:r>
                      <w:r w:rsidRPr="00ED04DA">
                        <w:rPr>
                          <w:rFonts w:cs="Tahoma"/>
                          <w:color w:val="0B5294"/>
                          <w:spacing w:val="-4"/>
                          <w:sz w:val="24"/>
                          <w:szCs w:val="24"/>
                          <w:rtl/>
                        </w:rPr>
                        <w:t xml:space="preserve"> </w:t>
                      </w:r>
                      <w:r w:rsidRPr="00ED04DA">
                        <w:rPr>
                          <w:rFonts w:cs="Tahoma" w:hint="eastAsia"/>
                          <w:color w:val="0B5294"/>
                          <w:spacing w:val="-4"/>
                          <w:sz w:val="24"/>
                          <w:szCs w:val="24"/>
                          <w:rtl/>
                        </w:rPr>
                        <w:t>עם</w:t>
                      </w:r>
                      <w:r w:rsidRPr="00ED04DA">
                        <w:rPr>
                          <w:rFonts w:cs="Tahoma"/>
                          <w:color w:val="0B5294"/>
                          <w:spacing w:val="-4"/>
                          <w:sz w:val="24"/>
                          <w:szCs w:val="24"/>
                          <w:rtl/>
                        </w:rPr>
                        <w:t xml:space="preserve"> </w:t>
                      </w:r>
                      <w:r w:rsidRPr="00ED04DA">
                        <w:rPr>
                          <w:rFonts w:cs="Tahoma" w:hint="eastAsia"/>
                          <w:color w:val="0B5294"/>
                          <w:spacing w:val="-4"/>
                          <w:sz w:val="24"/>
                          <w:szCs w:val="24"/>
                          <w:rtl/>
                        </w:rPr>
                        <w:t>היות</w:t>
                      </w:r>
                      <w:r w:rsidRPr="00ED04DA">
                        <w:rPr>
                          <w:rFonts w:cs="Tahoma"/>
                          <w:color w:val="0B5294"/>
                          <w:spacing w:val="-4"/>
                          <w:sz w:val="24"/>
                          <w:szCs w:val="24"/>
                          <w:rtl/>
                        </w:rPr>
                        <w:t xml:space="preserve"> </w:t>
                      </w:r>
                      <w:r w:rsidRPr="00ED04DA">
                        <w:rPr>
                          <w:rFonts w:cs="Tahoma" w:hint="eastAsia"/>
                          <w:color w:val="0B5294"/>
                          <w:spacing w:val="-4"/>
                          <w:sz w:val="24"/>
                          <w:szCs w:val="24"/>
                          <w:rtl/>
                        </w:rPr>
                        <w:t>המועצה</w:t>
                      </w:r>
                      <w:r w:rsidRPr="00ED04DA">
                        <w:rPr>
                          <w:rFonts w:cs="Tahoma"/>
                          <w:color w:val="0B5294"/>
                          <w:spacing w:val="-4"/>
                          <w:sz w:val="24"/>
                          <w:szCs w:val="24"/>
                          <w:rtl/>
                        </w:rPr>
                        <w:t xml:space="preserve"> </w:t>
                      </w:r>
                      <w:r w:rsidRPr="00ED04DA">
                        <w:rPr>
                          <w:rFonts w:cs="Tahoma" w:hint="eastAsia"/>
                          <w:color w:val="0B5294"/>
                          <w:spacing w:val="-4"/>
                          <w:sz w:val="24"/>
                          <w:szCs w:val="24"/>
                          <w:rtl/>
                        </w:rPr>
                        <w:t>אחראית</w:t>
                      </w:r>
                      <w:r w:rsidRPr="00ED04DA">
                        <w:rPr>
                          <w:rFonts w:cs="Tahoma"/>
                          <w:color w:val="0B5294"/>
                          <w:spacing w:val="-4"/>
                          <w:sz w:val="24"/>
                          <w:szCs w:val="24"/>
                          <w:rtl/>
                        </w:rPr>
                        <w:t xml:space="preserve"> </w:t>
                      </w:r>
                      <w:r w:rsidRPr="00ED04DA">
                        <w:rPr>
                          <w:rFonts w:cs="Tahoma" w:hint="eastAsia"/>
                          <w:color w:val="0B5294"/>
                          <w:spacing w:val="-4"/>
                          <w:sz w:val="24"/>
                          <w:szCs w:val="24"/>
                          <w:rtl/>
                        </w:rPr>
                        <w:t>גם</w:t>
                      </w:r>
                      <w:r w:rsidRPr="00ED04DA">
                        <w:rPr>
                          <w:rFonts w:cs="Tahoma"/>
                          <w:color w:val="0B5294"/>
                          <w:spacing w:val="-4"/>
                          <w:sz w:val="24"/>
                          <w:szCs w:val="24"/>
                          <w:rtl/>
                        </w:rPr>
                        <w:t xml:space="preserve"> </w:t>
                      </w:r>
                      <w:r w:rsidRPr="00ED04DA">
                        <w:rPr>
                          <w:rFonts w:cs="Tahoma" w:hint="eastAsia"/>
                          <w:color w:val="0B5294"/>
                          <w:spacing w:val="-4"/>
                          <w:sz w:val="24"/>
                          <w:szCs w:val="24"/>
                          <w:rtl/>
                        </w:rPr>
                        <w:t>לשוק</w:t>
                      </w:r>
                      <w:r w:rsidRPr="00ED04DA">
                        <w:rPr>
                          <w:rFonts w:cs="Tahoma"/>
                          <w:color w:val="0B5294"/>
                          <w:spacing w:val="-4"/>
                          <w:sz w:val="24"/>
                          <w:szCs w:val="24"/>
                          <w:rtl/>
                        </w:rPr>
                        <w:t xml:space="preserve"> </w:t>
                      </w:r>
                      <w:r w:rsidRPr="00ED04DA">
                        <w:rPr>
                          <w:rFonts w:cs="Tahoma" w:hint="eastAsia"/>
                          <w:color w:val="0B5294"/>
                          <w:spacing w:val="-4"/>
                          <w:sz w:val="24"/>
                          <w:szCs w:val="24"/>
                          <w:rtl/>
                        </w:rPr>
                        <w:t>הסיטונאי</w:t>
                      </w:r>
                      <w:r w:rsidRPr="00ED04DA">
                        <w:rPr>
                          <w:rFonts w:cs="Tahoma"/>
                          <w:color w:val="0B5294"/>
                          <w:spacing w:val="-4"/>
                          <w:sz w:val="24"/>
                          <w:szCs w:val="24"/>
                          <w:rtl/>
                        </w:rPr>
                        <w:t xml:space="preserve"> </w:t>
                      </w:r>
                      <w:r w:rsidRPr="00ED04DA">
                        <w:rPr>
                          <w:rFonts w:cs="Tahoma" w:hint="eastAsia"/>
                          <w:color w:val="0B5294"/>
                          <w:spacing w:val="-4"/>
                          <w:sz w:val="24"/>
                          <w:szCs w:val="24"/>
                          <w:rtl/>
                        </w:rPr>
                        <w:t>לתוצרת</w:t>
                      </w:r>
                      <w:r w:rsidRPr="00ED04DA">
                        <w:rPr>
                          <w:rFonts w:cs="Tahoma"/>
                          <w:color w:val="0B5294"/>
                          <w:spacing w:val="-4"/>
                          <w:sz w:val="24"/>
                          <w:szCs w:val="24"/>
                          <w:rtl/>
                        </w:rPr>
                        <w:t xml:space="preserve"> </w:t>
                      </w:r>
                      <w:r w:rsidRPr="00ED04DA">
                        <w:rPr>
                          <w:rFonts w:cs="Tahoma" w:hint="eastAsia"/>
                          <w:color w:val="0B5294"/>
                          <w:spacing w:val="-4"/>
                          <w:sz w:val="24"/>
                          <w:szCs w:val="24"/>
                          <w:rtl/>
                        </w:rPr>
                        <w:t>חקלאית</w:t>
                      </w:r>
                      <w:r w:rsidRPr="00ED04DA">
                        <w:rPr>
                          <w:rFonts w:cs="Tahoma"/>
                          <w:color w:val="0B5294"/>
                          <w:spacing w:val="-4"/>
                          <w:sz w:val="24"/>
                          <w:szCs w:val="24"/>
                          <w:rtl/>
                        </w:rPr>
                        <w:t xml:space="preserve"> </w:t>
                      </w:r>
                      <w:r w:rsidRPr="00ED04DA">
                        <w:rPr>
                          <w:rFonts w:cs="Tahoma" w:hint="eastAsia"/>
                          <w:color w:val="0B5294"/>
                          <w:spacing w:val="-4"/>
                          <w:sz w:val="24"/>
                          <w:szCs w:val="24"/>
                          <w:rtl/>
                        </w:rPr>
                        <w:t>הגדול</w:t>
                      </w:r>
                      <w:r w:rsidRPr="00ED04DA">
                        <w:rPr>
                          <w:rFonts w:cs="Tahoma"/>
                          <w:color w:val="0B5294"/>
                          <w:spacing w:val="-4"/>
                          <w:sz w:val="24"/>
                          <w:szCs w:val="24"/>
                          <w:rtl/>
                        </w:rPr>
                        <w:t xml:space="preserve"> </w:t>
                      </w:r>
                      <w:r w:rsidRPr="00ED04DA">
                        <w:rPr>
                          <w:rFonts w:cs="Tahoma" w:hint="eastAsia"/>
                          <w:color w:val="0B5294"/>
                          <w:spacing w:val="-4"/>
                          <w:sz w:val="24"/>
                          <w:szCs w:val="24"/>
                          <w:rtl/>
                        </w:rPr>
                        <w:t>בארץ</w:t>
                      </w:r>
                      <w:r w:rsidRPr="00ED04DA">
                        <w:rPr>
                          <w:rFonts w:cs="Tahoma"/>
                          <w:color w:val="0B5294"/>
                          <w:spacing w:val="-4"/>
                          <w:sz w:val="24"/>
                          <w:szCs w:val="24"/>
                          <w:rtl/>
                        </w:rPr>
                        <w:t xml:space="preserve">, </w:t>
                      </w:r>
                      <w:r w:rsidRPr="00ED04DA">
                        <w:rPr>
                          <w:rFonts w:cs="Tahoma" w:hint="eastAsia"/>
                          <w:color w:val="0B5294"/>
                          <w:spacing w:val="-4"/>
                          <w:sz w:val="24"/>
                          <w:szCs w:val="24"/>
                          <w:rtl/>
                        </w:rPr>
                        <w:t>ובהיקפים</w:t>
                      </w:r>
                      <w:r w:rsidRPr="00ED04DA">
                        <w:rPr>
                          <w:rFonts w:cs="Tahoma"/>
                          <w:color w:val="0B5294"/>
                          <w:spacing w:val="-4"/>
                          <w:sz w:val="24"/>
                          <w:szCs w:val="24"/>
                          <w:rtl/>
                        </w:rPr>
                        <w:t xml:space="preserve"> </w:t>
                      </w:r>
                      <w:r w:rsidRPr="00ED04DA">
                        <w:rPr>
                          <w:rFonts w:cs="Tahoma" w:hint="eastAsia"/>
                          <w:color w:val="0B5294"/>
                          <w:spacing w:val="-4"/>
                          <w:sz w:val="24"/>
                          <w:szCs w:val="24"/>
                          <w:rtl/>
                        </w:rPr>
                        <w:t>מהרחבים</w:t>
                      </w:r>
                      <w:r w:rsidRPr="00ED04DA">
                        <w:rPr>
                          <w:rFonts w:cs="Tahoma"/>
                          <w:color w:val="0B5294"/>
                          <w:spacing w:val="-4"/>
                          <w:sz w:val="24"/>
                          <w:szCs w:val="24"/>
                          <w:rtl/>
                        </w:rPr>
                        <w:t xml:space="preserve"> </w:t>
                      </w:r>
                      <w:r w:rsidRPr="00ED04DA">
                        <w:rPr>
                          <w:rFonts w:cs="Tahoma" w:hint="eastAsia"/>
                          <w:color w:val="0B5294"/>
                          <w:spacing w:val="-4"/>
                          <w:sz w:val="24"/>
                          <w:szCs w:val="24"/>
                          <w:rtl/>
                        </w:rPr>
                        <w:t>ביותר</w:t>
                      </w:r>
                      <w:r w:rsidRPr="00ED04DA">
                        <w:rPr>
                          <w:rFonts w:cs="Tahoma"/>
                          <w:color w:val="0B5294"/>
                          <w:spacing w:val="-4"/>
                          <w:sz w:val="24"/>
                          <w:szCs w:val="24"/>
                          <w:rtl/>
                        </w:rPr>
                        <w:t xml:space="preserve"> </w:t>
                      </w:r>
                      <w:r w:rsidRPr="00ED04DA">
                        <w:rPr>
                          <w:rFonts w:cs="Tahoma" w:hint="eastAsia"/>
                          <w:color w:val="0B5294"/>
                          <w:spacing w:val="-4"/>
                          <w:sz w:val="24"/>
                          <w:szCs w:val="24"/>
                          <w:rtl/>
                        </w:rPr>
                        <w:t>במדינה</w:t>
                      </w:r>
                    </w:p>
                    <w:p w:rsidR="00ED04DA" w:rsidRPr="00373C5D" w:rsidP="00ED04DA">
                      <w:pPr>
                        <w:spacing w:before="120" w:after="0" w:line="240" w:lineRule="atLeast"/>
                        <w:rPr>
                          <w:rFonts w:cs="Tahoma"/>
                          <w:b/>
                          <w:bCs/>
                          <w:color w:val="0B5294"/>
                          <w:sz w:val="48"/>
                          <w:szCs w:val="48"/>
                          <w:rtl/>
                        </w:rPr>
                      </w:pPr>
                      <w:drawing>
                        <wp:inline distT="0" distB="0" distL="0" distR="0">
                          <wp:extent cx="288000" cy="31337"/>
                          <wp:effectExtent l="0" t="0" r="0" b="6985"/>
                          <wp:docPr id="14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915319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0C4317" w:rsidR="006A0E07">
        <w:rPr>
          <w:rFonts w:hint="cs"/>
          <w:rtl/>
        </w:rPr>
        <w:t>המועצה הדתית באר יעקב והשוק הסיטונאי בצריפין</w:t>
      </w:r>
      <w:bookmarkEnd w:id="117"/>
      <w:bookmarkEnd w:id="118"/>
      <w:bookmarkEnd w:id="119"/>
      <w:bookmarkEnd w:id="120"/>
      <w:bookmarkEnd w:id="121"/>
      <w:bookmarkEnd w:id="122"/>
    </w:p>
    <w:p w:rsidR="006A0E07" w:rsidRPr="00B737AC" w:rsidP="00417A09">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בתחום המועצה המקומית באר יעקב מתגוררים </w:t>
      </w:r>
      <w:r w:rsidR="00417A09">
        <w:rPr>
          <w:rFonts w:ascii="Tahoma" w:hAnsi="Tahoma" w:cs="Tahoma" w:hint="cs"/>
          <w:b/>
          <w:sz w:val="17"/>
          <w:szCs w:val="17"/>
          <w:rtl/>
        </w:rPr>
        <w:t>למעלה מ-</w:t>
      </w:r>
      <w:r w:rsidRPr="00B737AC">
        <w:rPr>
          <w:rFonts w:ascii="Tahoma" w:hAnsi="Tahoma" w:cs="Tahoma" w:hint="cs"/>
          <w:b/>
          <w:sz w:val="17"/>
          <w:szCs w:val="17"/>
          <w:rtl/>
        </w:rPr>
        <w:t>18,000 תושבים והיישוב נמצא בתנופת פיתוח. בתחומי המועצה כמה מתחמי עסקים גדולים הנדרשים לתעודות כשרות, ובהם השוק הסיטונאי המיועד לאזור מרכז הארץ הממוקם בצריפין, קניון חדש בתחומי המועצה, בית החולים אסף הרופא ומרכז הקניות הצמוד אליו. נוסף לכך, במרחב המועצה המקומית מצויים כ-20 בתי עסק בתחום המזון. רב</w:t>
      </w:r>
      <w:r w:rsidRPr="00B737AC">
        <w:rPr>
          <w:rFonts w:ascii="Tahoma" w:hAnsi="Tahoma" w:cs="Tahoma"/>
          <w:b/>
          <w:sz w:val="17"/>
          <w:szCs w:val="17"/>
          <w:rtl/>
        </w:rPr>
        <w:t xml:space="preserve"> </w:t>
      </w:r>
      <w:r w:rsidRPr="00B737AC">
        <w:rPr>
          <w:rFonts w:ascii="Tahoma" w:hAnsi="Tahoma" w:cs="Tahoma" w:hint="cs"/>
          <w:b/>
          <w:sz w:val="17"/>
          <w:szCs w:val="17"/>
          <w:rtl/>
        </w:rPr>
        <w:t>היישוב הוא</w:t>
      </w:r>
      <w:r w:rsidRPr="00B737AC">
        <w:rPr>
          <w:rFonts w:ascii="Tahoma" w:hAnsi="Tahoma" w:cs="Tahoma"/>
          <w:b/>
          <w:sz w:val="17"/>
          <w:szCs w:val="17"/>
          <w:rtl/>
        </w:rPr>
        <w:t xml:space="preserve"> הרב אברהם </w:t>
      </w:r>
      <w:r w:rsidRPr="00B737AC">
        <w:rPr>
          <w:rFonts w:ascii="Tahoma" w:hAnsi="Tahoma" w:cs="Tahoma" w:hint="cs"/>
          <w:b/>
          <w:sz w:val="17"/>
          <w:szCs w:val="17"/>
          <w:rtl/>
        </w:rPr>
        <w:t>יעקובזון</w:t>
      </w:r>
      <w:r w:rsidRPr="00B737AC">
        <w:rPr>
          <w:rFonts w:ascii="Tahoma" w:hAnsi="Tahoma" w:cs="Tahoma"/>
          <w:b/>
          <w:sz w:val="17"/>
          <w:szCs w:val="17"/>
          <w:rtl/>
        </w:rPr>
        <w:t xml:space="preserve"> ויו"ר המועצה הדתית</w:t>
      </w:r>
      <w:r w:rsidRPr="00B737AC">
        <w:rPr>
          <w:rFonts w:ascii="Tahoma" w:hAnsi="Tahoma" w:cs="Tahoma" w:hint="cs"/>
          <w:b/>
          <w:sz w:val="17"/>
          <w:szCs w:val="17"/>
          <w:rtl/>
        </w:rPr>
        <w:t xml:space="preserve"> הוא</w:t>
      </w:r>
      <w:r w:rsidRPr="00B737AC">
        <w:rPr>
          <w:rFonts w:ascii="Tahoma" w:hAnsi="Tahoma" w:cs="Tahoma"/>
          <w:b/>
          <w:sz w:val="17"/>
          <w:szCs w:val="17"/>
          <w:rtl/>
        </w:rPr>
        <w:t xml:space="preserve"> </w:t>
      </w:r>
      <w:r w:rsidRPr="00B737AC">
        <w:rPr>
          <w:rFonts w:ascii="Tahoma" w:hAnsi="Tahoma" w:cs="Tahoma" w:hint="cs"/>
          <w:b/>
          <w:sz w:val="17"/>
          <w:szCs w:val="17"/>
          <w:rtl/>
        </w:rPr>
        <w:t xml:space="preserve">הרב </w:t>
      </w:r>
      <w:r w:rsidRPr="00B737AC">
        <w:rPr>
          <w:rFonts w:ascii="Tahoma" w:hAnsi="Tahoma" w:cs="Tahoma"/>
          <w:b/>
          <w:sz w:val="17"/>
          <w:szCs w:val="17"/>
          <w:rtl/>
        </w:rPr>
        <w:t>מנחם שפירא</w:t>
      </w:r>
      <w:r w:rsidRPr="00B737AC">
        <w:rPr>
          <w:rFonts w:ascii="Tahoma" w:hAnsi="Tahoma" w:cs="Tahoma" w:hint="cs"/>
          <w:b/>
          <w:sz w:val="17"/>
          <w:szCs w:val="17"/>
          <w:rtl/>
        </w:rPr>
        <w:t>.</w:t>
      </w:r>
    </w:p>
    <w:p w:rsidR="006A0E07" w:rsidRPr="00B737AC" w:rsidP="00494C0D">
      <w:pPr>
        <w:pStyle w:val="RESHET"/>
        <w:rPr>
          <w:highlight w:val="yellow"/>
          <w:rtl/>
        </w:rPr>
      </w:pPr>
      <w:bookmarkStart w:id="123" w:name="_Toc469296937"/>
      <w:bookmarkStart w:id="124" w:name="_Toc469297048"/>
      <w:bookmarkStart w:id="125" w:name="שרוןכאן"/>
      <w:r w:rsidRPr="00B737AC">
        <w:rPr>
          <w:rStyle w:val="Heading7Char"/>
          <w:rFonts w:ascii="Tahoma" w:hAnsi="Tahoma" w:cs="Tahoma" w:hint="eastAsia"/>
          <w:sz w:val="17"/>
          <w:szCs w:val="17"/>
          <w:rtl/>
        </w:rPr>
        <w:t>היעדר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תקנים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ועובדי</w:t>
      </w:r>
      <w:r w:rsidRPr="00B737AC">
        <w:rPr>
          <w:rStyle w:val="Heading7Char"/>
          <w:rFonts w:ascii="Tahoma" w:hAnsi="Tahoma" w:cs="Tahoma" w:hint="cs"/>
          <w:sz w:val="17"/>
          <w:szCs w:val="17"/>
          <w:rtl/>
        </w:rPr>
        <w:t xml:space="preserve"> מועצה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לטיפול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w:t>
      </w:r>
      <w:r w:rsidRPr="00B737AC">
        <w:rPr>
          <w:rStyle w:val="Heading7Char"/>
          <w:rFonts w:ascii="Tahoma" w:hAnsi="Tahoma" w:cs="Tahoma" w:hint="cs"/>
          <w:sz w:val="17"/>
          <w:szCs w:val="17"/>
          <w:rtl/>
        </w:rPr>
        <w:t>תחום ה</w:t>
      </w:r>
      <w:r w:rsidRPr="00B737AC">
        <w:rPr>
          <w:rStyle w:val="Heading7Char"/>
          <w:rFonts w:ascii="Tahoma" w:hAnsi="Tahoma" w:cs="Tahoma" w:hint="eastAsia"/>
          <w:sz w:val="17"/>
          <w:szCs w:val="17"/>
          <w:rtl/>
        </w:rPr>
        <w:t>כשרות</w:t>
      </w:r>
      <w:bookmarkEnd w:id="123"/>
      <w:bookmarkEnd w:id="124"/>
      <w:r w:rsidRPr="00B737AC">
        <w:rPr>
          <w:rStyle w:val="Heading7Char"/>
          <w:rFonts w:ascii="Tahoma" w:hAnsi="Tahoma" w:cs="Tahoma"/>
          <w:sz w:val="17"/>
          <w:szCs w:val="17"/>
          <w:rtl/>
        </w:rPr>
        <w:t>:</w:t>
      </w:r>
      <w:bookmarkEnd w:id="125"/>
      <w:r w:rsidRPr="00B737AC">
        <w:rPr>
          <w:rFonts w:hint="cs"/>
          <w:b/>
          <w:rtl/>
        </w:rPr>
        <w:t xml:space="preserve"> </w:t>
      </w:r>
      <w:r w:rsidRPr="00B737AC">
        <w:rPr>
          <w:rFonts w:hint="cs"/>
          <w:rtl/>
        </w:rPr>
        <w:t xml:space="preserve">אף שבתחומי המועצה הדתית </w:t>
      </w:r>
      <w:r w:rsidR="00ED04DA">
        <w:rPr>
          <w:rFonts w:hint="cs"/>
          <w:rtl/>
        </w:rPr>
        <w:t xml:space="preserve">באר יעקב </w:t>
      </w:r>
      <w:r w:rsidRPr="00B737AC">
        <w:rPr>
          <w:rFonts w:hint="cs"/>
          <w:rtl/>
        </w:rPr>
        <w:t xml:space="preserve">פועלים מתחמי עסקים גדולים הנדרשים להשגחת כשרות, המשרד לא קבע עבור המועצה הדתית תקן כוח אדם לתחום זה, ואין במועצה מחלקה לטיפול בכשרות וגם לא עובדים המועסקים בתחום זה. היעדר מחלקה ייעודית כזו אינו מתיישב עם היות המועצה אחראית גם לשוק הסיטונאי לתוצרת חקלאית הגדול בארץ, ובהיקפים מהרחבים ביותר במדינה. בנוסף, למועצה אין תיקי משגיחים ותיקי בתי עסק </w:t>
      </w:r>
      <w:r w:rsidRPr="00B737AC">
        <w:rPr>
          <w:rFonts w:hint="cs"/>
          <w:rtl/>
        </w:rPr>
        <w:t>מושגחים</w:t>
      </w:r>
      <w:r w:rsidRPr="00B737AC">
        <w:rPr>
          <w:rFonts w:hint="cs"/>
          <w:rtl/>
        </w:rPr>
        <w:t>, והיא לא חתמה על הסכמים עם בתי העסק להעסקת המשגיחים.</w:t>
      </w:r>
      <w:r w:rsidRPr="00ED04DA" w:rsidR="00ED04DA">
        <w:rPr>
          <w:noProof/>
          <w:rtl/>
          <w:lang w:eastAsia="en-US"/>
        </w:rPr>
        <w:t xml:space="preserve"> </w:t>
      </w:r>
    </w:p>
    <w:p w:rsidR="006A0E07" w:rsidRPr="00B737AC" w:rsidP="00494C0D">
      <w:pPr>
        <w:spacing w:before="180" w:after="24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העסקת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מפקח</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כשרות</w:t>
      </w:r>
      <w:r w:rsidRPr="00B737AC">
        <w:rPr>
          <w:rStyle w:val="Heading7Char"/>
          <w:rFonts w:ascii="Tahoma" w:hAnsi="Tahoma" w:cs="Tahoma"/>
          <w:sz w:val="17"/>
          <w:szCs w:val="17"/>
          <w:rtl/>
        </w:rPr>
        <w:t>:</w:t>
      </w:r>
      <w:r w:rsidRPr="00B737AC">
        <w:rPr>
          <w:rFonts w:ascii="Tahoma" w:hAnsi="Tahoma" w:cs="Tahoma" w:hint="cs"/>
          <w:b/>
          <w:sz w:val="17"/>
          <w:szCs w:val="17"/>
          <w:rtl/>
        </w:rPr>
        <w:t xml:space="preserve"> מענה לחלק מצורכי הפיקוח על השגחת הכשרות בבאר יעקב נותן מפקח כשרות</w:t>
      </w:r>
      <w:r w:rsidR="00417A09">
        <w:rPr>
          <w:rFonts w:ascii="Tahoma" w:hAnsi="Tahoma" w:cs="Tahoma" w:hint="cs"/>
          <w:b/>
          <w:sz w:val="17"/>
          <w:szCs w:val="17"/>
          <w:rtl/>
        </w:rPr>
        <w:t xml:space="preserve"> שאינו עובד המועצה</w:t>
      </w:r>
      <w:r w:rsidRPr="00B737AC">
        <w:rPr>
          <w:rFonts w:ascii="Tahoma" w:hAnsi="Tahoma" w:cs="Tahoma" w:hint="cs"/>
          <w:b/>
          <w:sz w:val="17"/>
          <w:szCs w:val="17"/>
          <w:rtl/>
        </w:rPr>
        <w:t>, נוסף למשרתו כמפקח במשרה מלאה במועצה דתית אחרת, וזאת לפי בקשתו של רב היישוב באר יעקב. במחצית השנייה של 2016 החל בעבודתו מפקח נוסף מטעם המועצה וגם הוא אינו נמנה עם עובדי המועצה.</w:t>
      </w:r>
    </w:p>
    <w:p w:rsidR="006A0E07" w:rsidRPr="00B737AC" w:rsidP="00494C0D">
      <w:pPr>
        <w:pStyle w:val="RESHET"/>
        <w:rPr>
          <w:rtl/>
        </w:rPr>
      </w:pPr>
      <w:r w:rsidRPr="00B737AC">
        <w:rPr>
          <w:rFonts w:hint="cs"/>
          <w:rtl/>
        </w:rPr>
        <w:t>המפקח מנהל את הקשר עם בתי העסק ביישוב, קובע את גובה אגרת הכשרות ומתכתב עם בעלי בתי העסק, ובכלל זה מוציא להם מכתבי התראה, לרבות התראה לפני נקיטת צעדים להסרת תעודות כשרות, וחותם בשמו כמועסק בשם "מחלקת כשרות באר יעקב", אף שהוא אינו "עובד ציבור" מטעם המועצה.</w:t>
      </w:r>
    </w:p>
    <w:p w:rsidR="006A0E07" w:rsidRPr="00B737AC" w:rsidP="00494C0D">
      <w:pPr>
        <w:pStyle w:val="RESHET"/>
        <w:rPr>
          <w:rtl/>
        </w:rPr>
      </w:pPr>
      <w:r w:rsidRPr="00B737AC">
        <w:rPr>
          <w:rFonts w:hint="cs"/>
          <w:rtl/>
        </w:rPr>
        <w:t>משרד מבקר המדינה מעיר ליו"ר המועצה הדתית באר יעקב כי עיסוקו של המפקח בבאר יעקב מנוגד לקבוע בנוהל הכשרות. תפקיד המפקח הוא תפקיד שלטוני, הכולל סמכויות מכוח נוהל הכשרות, ואיושו בגורם שאינו מעובדי המועצה לביצוע המשימה בהתנדבות אינו עולה בקנה אחד עם מהות התפקיד שחייב להיעשות מתוך אחריות ונאמנות; ממילא אין מוענקת למפקח הפרטי אחריות של "בעל תפקיד" או של "עובד ציבור".</w:t>
      </w:r>
    </w:p>
    <w:p w:rsidR="006A0E07" w:rsidRPr="00B737AC" w:rsidP="00494C0D">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בתשובתו מדצמבר 2016 מסר רב היישוב באר יעקב הרב </w:t>
      </w:r>
      <w:r w:rsidRPr="00B737AC">
        <w:rPr>
          <w:rFonts w:ascii="Tahoma" w:hAnsi="Tahoma" w:cs="Tahoma" w:hint="cs"/>
          <w:b/>
          <w:sz w:val="17"/>
          <w:szCs w:val="17"/>
          <w:rtl/>
        </w:rPr>
        <w:t>יעקובזון</w:t>
      </w:r>
      <w:r w:rsidRPr="00B737AC">
        <w:rPr>
          <w:rFonts w:ascii="Tahoma" w:hAnsi="Tahoma" w:cs="Tahoma" w:hint="cs"/>
          <w:b/>
          <w:sz w:val="17"/>
          <w:szCs w:val="17"/>
          <w:rtl/>
        </w:rPr>
        <w:t xml:space="preserve"> כי במועצה הדתית אין תקן למפקח כשרות, וזאת למרות פנייתה למשרד לשירותי דת לאשר תקן מפקח. סמנכ"לית </w:t>
      </w:r>
      <w:r w:rsidRPr="00B737AC">
        <w:rPr>
          <w:rFonts w:ascii="Tahoma" w:hAnsi="Tahoma" w:cs="Tahoma" w:hint="cs"/>
          <w:b/>
          <w:sz w:val="17"/>
          <w:szCs w:val="17"/>
          <w:rtl/>
        </w:rPr>
        <w:t>מינהל</w:t>
      </w:r>
      <w:r w:rsidRPr="00B737AC">
        <w:rPr>
          <w:rFonts w:ascii="Tahoma" w:hAnsi="Tahoma" w:cs="Tahoma" w:hint="cs"/>
          <w:b/>
          <w:sz w:val="17"/>
          <w:szCs w:val="17"/>
          <w:rtl/>
        </w:rPr>
        <w:t xml:space="preserve"> ארגון ומשאבי אנוש במשרד לשירותי דת מסרה כי המועצה לא הגישה טופסי בקשת תקן בנוהל המקובל.</w:t>
      </w:r>
    </w:p>
    <w:p w:rsidR="006A0E07" w:rsidRPr="00B737AC" w:rsidP="00494C0D">
      <w:pPr>
        <w:spacing w:after="240" w:line="240" w:lineRule="exact"/>
        <w:ind w:right="2268"/>
        <w:jc w:val="both"/>
        <w:rPr>
          <w:rFonts w:ascii="Tahoma" w:hAnsi="Tahoma" w:cs="Tahoma"/>
          <w:sz w:val="17"/>
          <w:szCs w:val="17"/>
          <w:rtl/>
        </w:rPr>
      </w:pPr>
      <w:r w:rsidRPr="00B737AC">
        <w:rPr>
          <w:rFonts w:ascii="Tahoma" w:hAnsi="Tahoma" w:cs="Tahoma" w:hint="cs"/>
          <w:sz w:val="17"/>
          <w:szCs w:val="17"/>
          <w:rtl/>
        </w:rPr>
        <w:t>באוגוסט 2014 מינה מנכ"ל המשרד דאז צוות לטיפול בסוגיה. בספטמבר 2014 המליץ צוות זה לקלוט</w:t>
      </w:r>
      <w:r w:rsidRPr="00B737AC">
        <w:rPr>
          <w:rFonts w:ascii="Tahoma" w:hAnsi="Tahoma" w:cs="Tahoma"/>
          <w:sz w:val="17"/>
          <w:szCs w:val="17"/>
          <w:rtl/>
        </w:rPr>
        <w:t xml:space="preserve"> </w:t>
      </w:r>
      <w:r w:rsidRPr="00B737AC">
        <w:rPr>
          <w:rFonts w:ascii="Tahoma" w:hAnsi="Tahoma" w:cs="Tahoma" w:hint="cs"/>
          <w:sz w:val="17"/>
          <w:szCs w:val="17"/>
          <w:rtl/>
        </w:rPr>
        <w:t>מפקח</w:t>
      </w:r>
      <w:r w:rsidRPr="00B737AC">
        <w:rPr>
          <w:rFonts w:ascii="Tahoma" w:hAnsi="Tahoma" w:cs="Tahoma"/>
          <w:sz w:val="17"/>
          <w:szCs w:val="17"/>
          <w:rtl/>
        </w:rPr>
        <w:t xml:space="preserve"> </w:t>
      </w:r>
      <w:r w:rsidRPr="00B737AC">
        <w:rPr>
          <w:rFonts w:ascii="Tahoma" w:hAnsi="Tahoma" w:cs="Tahoma" w:hint="cs"/>
          <w:sz w:val="17"/>
          <w:szCs w:val="17"/>
          <w:rtl/>
        </w:rPr>
        <w:t>כשרות</w:t>
      </w:r>
      <w:r w:rsidRPr="00B737AC">
        <w:rPr>
          <w:rFonts w:ascii="Tahoma" w:hAnsi="Tahoma" w:cs="Tahoma"/>
          <w:sz w:val="17"/>
          <w:szCs w:val="17"/>
          <w:rtl/>
        </w:rPr>
        <w:t xml:space="preserve"> </w:t>
      </w:r>
      <w:r w:rsidRPr="00B737AC">
        <w:rPr>
          <w:rFonts w:ascii="Tahoma" w:hAnsi="Tahoma" w:cs="Tahoma" w:hint="cs"/>
          <w:sz w:val="17"/>
          <w:szCs w:val="17"/>
          <w:rtl/>
        </w:rPr>
        <w:t>במועצה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 xml:space="preserve"> </w:t>
      </w:r>
      <w:r w:rsidRPr="00B737AC">
        <w:rPr>
          <w:rFonts w:ascii="Tahoma" w:hAnsi="Tahoma" w:cs="Tahoma" w:hint="cs"/>
          <w:sz w:val="17"/>
          <w:szCs w:val="17"/>
          <w:rtl/>
        </w:rPr>
        <w:t>באר</w:t>
      </w:r>
      <w:r w:rsidRPr="00B737AC">
        <w:rPr>
          <w:rFonts w:ascii="Tahoma" w:hAnsi="Tahoma" w:cs="Tahoma"/>
          <w:sz w:val="17"/>
          <w:szCs w:val="17"/>
          <w:rtl/>
        </w:rPr>
        <w:t xml:space="preserve"> </w:t>
      </w:r>
      <w:r w:rsidRPr="00B737AC">
        <w:rPr>
          <w:rFonts w:ascii="Tahoma" w:hAnsi="Tahoma" w:cs="Tahoma" w:hint="cs"/>
          <w:sz w:val="17"/>
          <w:szCs w:val="17"/>
          <w:rtl/>
        </w:rPr>
        <w:t>יעקב</w:t>
      </w:r>
      <w:r w:rsidRPr="00B737AC">
        <w:rPr>
          <w:rFonts w:ascii="Tahoma" w:hAnsi="Tahoma" w:cs="Tahoma"/>
          <w:sz w:val="17"/>
          <w:szCs w:val="17"/>
          <w:rtl/>
        </w:rPr>
        <w:t xml:space="preserve"> שיפקח על מתן ה</w:t>
      </w:r>
      <w:r w:rsidRPr="00B737AC">
        <w:rPr>
          <w:rFonts w:ascii="Tahoma" w:hAnsi="Tahoma" w:cs="Tahoma" w:hint="cs"/>
          <w:sz w:val="17"/>
          <w:szCs w:val="17"/>
          <w:rtl/>
        </w:rPr>
        <w:t xml:space="preserve">יתרי </w:t>
      </w:r>
      <w:r w:rsidRPr="00B737AC">
        <w:rPr>
          <w:rFonts w:ascii="Tahoma" w:hAnsi="Tahoma" w:cs="Tahoma"/>
          <w:sz w:val="17"/>
          <w:szCs w:val="17"/>
          <w:rtl/>
        </w:rPr>
        <w:t>כשרות</w:t>
      </w:r>
      <w:r w:rsidRPr="00B737AC">
        <w:rPr>
          <w:rFonts w:ascii="Tahoma" w:hAnsi="Tahoma" w:cs="Tahoma" w:hint="cs"/>
          <w:sz w:val="17"/>
          <w:szCs w:val="17"/>
          <w:rtl/>
        </w:rPr>
        <w:t>,</w:t>
      </w:r>
      <w:r w:rsidRPr="00B737AC">
        <w:rPr>
          <w:rFonts w:ascii="Tahoma" w:hAnsi="Tahoma" w:cs="Tahoma"/>
          <w:sz w:val="17"/>
          <w:szCs w:val="17"/>
          <w:rtl/>
        </w:rPr>
        <w:t xml:space="preserve"> ובכלל זה </w:t>
      </w:r>
      <w:r w:rsidRPr="00B737AC">
        <w:rPr>
          <w:rFonts w:ascii="Tahoma" w:hAnsi="Tahoma" w:cs="Tahoma" w:hint="cs"/>
          <w:sz w:val="17"/>
          <w:szCs w:val="17"/>
          <w:rtl/>
        </w:rPr>
        <w:t>פיקוח על</w:t>
      </w:r>
      <w:r w:rsidRPr="00B737AC">
        <w:rPr>
          <w:rFonts w:ascii="Tahoma" w:hAnsi="Tahoma" w:cs="Tahoma"/>
          <w:sz w:val="17"/>
          <w:szCs w:val="17"/>
          <w:rtl/>
        </w:rPr>
        <w:t xml:space="preserve"> </w:t>
      </w:r>
      <w:r w:rsidRPr="00B737AC">
        <w:rPr>
          <w:rFonts w:ascii="Tahoma" w:hAnsi="Tahoma" w:cs="Tahoma" w:hint="cs"/>
          <w:sz w:val="17"/>
          <w:szCs w:val="17"/>
          <w:rtl/>
        </w:rPr>
        <w:t>גביית</w:t>
      </w:r>
      <w:r w:rsidRPr="00B737AC">
        <w:rPr>
          <w:rFonts w:ascii="Tahoma" w:hAnsi="Tahoma" w:cs="Tahoma"/>
          <w:sz w:val="17"/>
          <w:szCs w:val="17"/>
          <w:rtl/>
        </w:rPr>
        <w:t xml:space="preserve"> </w:t>
      </w:r>
      <w:r w:rsidRPr="00B737AC">
        <w:rPr>
          <w:rFonts w:ascii="Tahoma" w:hAnsi="Tahoma" w:cs="Tahoma" w:hint="cs"/>
          <w:sz w:val="17"/>
          <w:szCs w:val="17"/>
          <w:rtl/>
        </w:rPr>
        <w:t>אגרות</w:t>
      </w:r>
      <w:r w:rsidRPr="00B737AC">
        <w:rPr>
          <w:rFonts w:ascii="Tahoma" w:hAnsi="Tahoma" w:cs="Tahoma"/>
          <w:sz w:val="17"/>
          <w:szCs w:val="17"/>
          <w:rtl/>
        </w:rPr>
        <w:t xml:space="preserve"> </w:t>
      </w:r>
      <w:r w:rsidRPr="00B737AC">
        <w:rPr>
          <w:rFonts w:ascii="Tahoma" w:hAnsi="Tahoma" w:cs="Tahoma" w:hint="cs"/>
          <w:sz w:val="17"/>
          <w:szCs w:val="17"/>
          <w:rtl/>
        </w:rPr>
        <w:t>מבעלי</w:t>
      </w:r>
      <w:r w:rsidRPr="00B737AC">
        <w:rPr>
          <w:rFonts w:ascii="Tahoma" w:hAnsi="Tahoma" w:cs="Tahoma"/>
          <w:sz w:val="17"/>
          <w:szCs w:val="17"/>
          <w:rtl/>
        </w:rPr>
        <w:t xml:space="preserve"> </w:t>
      </w:r>
      <w:r w:rsidRPr="00B737AC">
        <w:rPr>
          <w:rFonts w:ascii="Tahoma" w:hAnsi="Tahoma" w:cs="Tahoma" w:hint="cs"/>
          <w:sz w:val="17"/>
          <w:szCs w:val="17"/>
          <w:rtl/>
        </w:rPr>
        <w:t>העסקים</w:t>
      </w:r>
      <w:r w:rsidRPr="00B737AC">
        <w:rPr>
          <w:rFonts w:ascii="Tahoma" w:hAnsi="Tahoma" w:cs="Tahoma"/>
          <w:sz w:val="17"/>
          <w:szCs w:val="17"/>
          <w:rtl/>
        </w:rPr>
        <w:t xml:space="preserve"> </w:t>
      </w:r>
      <w:r w:rsidRPr="00B737AC">
        <w:rPr>
          <w:rFonts w:ascii="Tahoma" w:hAnsi="Tahoma" w:cs="Tahoma" w:hint="cs"/>
          <w:sz w:val="17"/>
          <w:szCs w:val="17"/>
          <w:rtl/>
        </w:rPr>
        <w:t>בשוק הסיטונאי בצריפין.</w:t>
      </w:r>
    </w:p>
    <w:p w:rsidR="006A0E07" w:rsidRPr="00B737AC" w:rsidP="00494C0D">
      <w:pPr>
        <w:pStyle w:val="RESHET"/>
        <w:rPr>
          <w:rtl/>
        </w:rPr>
      </w:pPr>
      <w:r w:rsidRPr="00B737AC">
        <w:rPr>
          <w:rFonts w:hint="cs"/>
          <w:rtl/>
        </w:rPr>
        <w:t>עד מועד סיום הביקורת לא יישם המשרד את המלצת הצוות, והצורך במערך פיקוח כשרות במועצה הדתית באר יעקב, לרבות הפעלתו בשוק הסיטונאי, נותר ללא כל מענה.</w:t>
      </w:r>
    </w:p>
    <w:p w:rsidR="006A0E07" w:rsidRPr="00B737AC" w:rsidP="00494C0D">
      <w:pPr>
        <w:pStyle w:val="RESHET"/>
        <w:rPr>
          <w:rtl/>
        </w:rPr>
      </w:pPr>
      <w:r w:rsidRPr="00B737AC">
        <w:rPr>
          <w:rFonts w:hint="cs"/>
          <w:rtl/>
        </w:rPr>
        <w:t xml:space="preserve">פועל יוצא מהתמשכות מצב זה הוא שהמועצה הדתית באר יעקב אינה </w:t>
      </w:r>
      <w:r w:rsidRPr="00B737AC">
        <w:rPr>
          <w:rtl/>
        </w:rPr>
        <w:t>מפעילה</w:t>
      </w:r>
      <w:r w:rsidRPr="00B737AC">
        <w:rPr>
          <w:rFonts w:hint="cs"/>
          <w:rtl/>
        </w:rPr>
        <w:t xml:space="preserve"> בעצמה את סמכותה בתחום הכשרות בכל שטח אחריותה.</w:t>
      </w:r>
    </w:p>
    <w:p w:rsidR="006A0E07" w:rsidRPr="00B737AC" w:rsidP="00B737AC">
      <w:pPr>
        <w:spacing w:line="240" w:lineRule="exact"/>
        <w:ind w:right="2268"/>
        <w:jc w:val="both"/>
        <w:rPr>
          <w:rFonts w:ascii="Tahoma" w:hAnsi="Tahoma" w:cs="Tahoma"/>
          <w:sz w:val="17"/>
          <w:szCs w:val="17"/>
          <w:rtl/>
        </w:rPr>
      </w:pPr>
    </w:p>
    <w:p w:rsidR="006A0E07" w:rsidRPr="000C4317" w:rsidP="00B737AC">
      <w:pPr>
        <w:pStyle w:val="KOT5"/>
        <w:rPr>
          <w:rtl/>
        </w:rPr>
      </w:pPr>
      <w:bookmarkStart w:id="126" w:name="_Toc469296942"/>
      <w:bookmarkStart w:id="127" w:name="_Toc469297051"/>
      <w:bookmarkStart w:id="128" w:name="_Toc472357651"/>
      <w:bookmarkStart w:id="129" w:name="_Toc472665083"/>
      <w:bookmarkStart w:id="130" w:name="_Toc473096527"/>
      <w:bookmarkStart w:id="131" w:name="_Toc474826302"/>
      <w:r w:rsidRPr="000C4317">
        <w:rPr>
          <w:rFonts w:hint="cs"/>
          <w:rtl/>
        </w:rPr>
        <w:t>מערך הכשרות בשוק הסיטונאי בצריפין</w:t>
      </w:r>
      <w:bookmarkEnd w:id="126"/>
      <w:bookmarkEnd w:id="127"/>
      <w:bookmarkEnd w:id="128"/>
      <w:bookmarkEnd w:id="129"/>
      <w:bookmarkEnd w:id="130"/>
      <w:bookmarkEnd w:id="131"/>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בשנת</w:t>
      </w:r>
      <w:r w:rsidRPr="00B737AC">
        <w:rPr>
          <w:rFonts w:ascii="Tahoma" w:hAnsi="Tahoma" w:cs="Tahoma"/>
          <w:sz w:val="17"/>
          <w:szCs w:val="17"/>
          <w:rtl/>
        </w:rPr>
        <w:t xml:space="preserve"> 2006 </w:t>
      </w:r>
      <w:r w:rsidRPr="00B737AC">
        <w:rPr>
          <w:rFonts w:ascii="Tahoma" w:hAnsi="Tahoma" w:cs="Tahoma" w:hint="cs"/>
          <w:sz w:val="17"/>
          <w:szCs w:val="17"/>
          <w:rtl/>
        </w:rPr>
        <w:t>החל</w:t>
      </w:r>
      <w:r w:rsidRPr="00B737AC">
        <w:rPr>
          <w:rFonts w:ascii="Tahoma" w:hAnsi="Tahoma" w:cs="Tahoma"/>
          <w:sz w:val="17"/>
          <w:szCs w:val="17"/>
          <w:rtl/>
        </w:rPr>
        <w:t xml:space="preserve"> </w:t>
      </w:r>
      <w:r w:rsidRPr="00B737AC">
        <w:rPr>
          <w:rFonts w:ascii="Tahoma" w:hAnsi="Tahoma" w:cs="Tahoma" w:hint="cs"/>
          <w:sz w:val="17"/>
          <w:szCs w:val="17"/>
          <w:rtl/>
        </w:rPr>
        <w:t>לפעול</w:t>
      </w:r>
      <w:r w:rsidRPr="00B737AC">
        <w:rPr>
          <w:rFonts w:ascii="Tahoma" w:hAnsi="Tahoma" w:cs="Tahoma"/>
          <w:sz w:val="17"/>
          <w:szCs w:val="17"/>
          <w:rtl/>
        </w:rPr>
        <w:t xml:space="preserve"> </w:t>
      </w:r>
      <w:r w:rsidRPr="00B737AC">
        <w:rPr>
          <w:rFonts w:ascii="Tahoma" w:hAnsi="Tahoma" w:cs="Tahoma" w:hint="cs"/>
          <w:sz w:val="17"/>
          <w:szCs w:val="17"/>
          <w:rtl/>
        </w:rPr>
        <w:t>בצריפין</w:t>
      </w:r>
      <w:r w:rsidRPr="00B737AC">
        <w:rPr>
          <w:rFonts w:ascii="Tahoma" w:hAnsi="Tahoma" w:cs="Tahoma"/>
          <w:sz w:val="17"/>
          <w:szCs w:val="17"/>
          <w:rtl/>
        </w:rPr>
        <w:t xml:space="preserve"> </w:t>
      </w:r>
      <w:r w:rsidRPr="00B737AC">
        <w:rPr>
          <w:rFonts w:ascii="Tahoma" w:hAnsi="Tahoma" w:cs="Tahoma" w:hint="cs"/>
          <w:sz w:val="17"/>
          <w:szCs w:val="17"/>
          <w:rtl/>
        </w:rPr>
        <w:t>השוק</w:t>
      </w:r>
      <w:r w:rsidRPr="00B737AC">
        <w:rPr>
          <w:rFonts w:ascii="Tahoma" w:hAnsi="Tahoma" w:cs="Tahoma"/>
          <w:sz w:val="17"/>
          <w:szCs w:val="17"/>
          <w:rtl/>
        </w:rPr>
        <w:t xml:space="preserve"> </w:t>
      </w:r>
      <w:r w:rsidRPr="00B737AC">
        <w:rPr>
          <w:rFonts w:ascii="Tahoma" w:hAnsi="Tahoma" w:cs="Tahoma" w:hint="cs"/>
          <w:sz w:val="17"/>
          <w:szCs w:val="17"/>
          <w:rtl/>
        </w:rPr>
        <w:t>הסיטונאי</w:t>
      </w:r>
      <w:r w:rsidRPr="00B737AC">
        <w:rPr>
          <w:rFonts w:ascii="Tahoma" w:hAnsi="Tahoma" w:cs="Tahoma"/>
          <w:sz w:val="17"/>
          <w:szCs w:val="17"/>
          <w:rtl/>
        </w:rPr>
        <w:t xml:space="preserve"> </w:t>
      </w:r>
      <w:r w:rsidRPr="00B737AC">
        <w:rPr>
          <w:rFonts w:ascii="Tahoma" w:hAnsi="Tahoma" w:cs="Tahoma" w:hint="cs"/>
          <w:sz w:val="17"/>
          <w:szCs w:val="17"/>
          <w:rtl/>
        </w:rPr>
        <w:t>הגדול</w:t>
      </w:r>
      <w:r w:rsidRPr="00B737AC">
        <w:rPr>
          <w:rFonts w:ascii="Tahoma" w:hAnsi="Tahoma" w:cs="Tahoma"/>
          <w:sz w:val="17"/>
          <w:szCs w:val="17"/>
          <w:rtl/>
        </w:rPr>
        <w:t xml:space="preserve"> </w:t>
      </w:r>
      <w:r w:rsidRPr="00B737AC">
        <w:rPr>
          <w:rFonts w:ascii="Tahoma" w:hAnsi="Tahoma" w:cs="Tahoma" w:hint="cs"/>
          <w:sz w:val="17"/>
          <w:szCs w:val="17"/>
          <w:rtl/>
        </w:rPr>
        <w:t>בארץ</w:t>
      </w:r>
      <w:r w:rsidRPr="00B737AC">
        <w:rPr>
          <w:rFonts w:ascii="Tahoma" w:hAnsi="Tahoma" w:cs="Tahoma"/>
          <w:sz w:val="17"/>
          <w:szCs w:val="17"/>
          <w:rtl/>
        </w:rPr>
        <w:t xml:space="preserve"> </w:t>
      </w:r>
      <w:r w:rsidRPr="00B737AC">
        <w:rPr>
          <w:rFonts w:ascii="Tahoma" w:hAnsi="Tahoma" w:cs="Tahoma" w:hint="cs"/>
          <w:sz w:val="17"/>
          <w:szCs w:val="17"/>
          <w:rtl/>
        </w:rPr>
        <w:t>לשיווק</w:t>
      </w:r>
      <w:r w:rsidRPr="00B737AC">
        <w:rPr>
          <w:rFonts w:ascii="Tahoma" w:hAnsi="Tahoma" w:cs="Tahoma"/>
          <w:sz w:val="17"/>
          <w:szCs w:val="17"/>
          <w:rtl/>
        </w:rPr>
        <w:t xml:space="preserve"> </w:t>
      </w:r>
      <w:r w:rsidRPr="00B737AC">
        <w:rPr>
          <w:rFonts w:ascii="Tahoma" w:hAnsi="Tahoma" w:cs="Tahoma" w:hint="cs"/>
          <w:sz w:val="17"/>
          <w:szCs w:val="17"/>
          <w:rtl/>
        </w:rPr>
        <w:t>תוצרת</w:t>
      </w:r>
      <w:r w:rsidRPr="00B737AC">
        <w:rPr>
          <w:rFonts w:ascii="Tahoma" w:hAnsi="Tahoma" w:cs="Tahoma"/>
          <w:sz w:val="17"/>
          <w:szCs w:val="17"/>
          <w:rtl/>
        </w:rPr>
        <w:t xml:space="preserve"> </w:t>
      </w:r>
      <w:r w:rsidRPr="00B737AC">
        <w:rPr>
          <w:rFonts w:ascii="Tahoma" w:hAnsi="Tahoma" w:cs="Tahoma" w:hint="cs"/>
          <w:sz w:val="17"/>
          <w:szCs w:val="17"/>
          <w:rtl/>
        </w:rPr>
        <w:t>חקלאית</w:t>
      </w:r>
      <w:r w:rsidRPr="00B737AC">
        <w:rPr>
          <w:rFonts w:ascii="Tahoma" w:hAnsi="Tahoma" w:cs="Tahoma"/>
          <w:sz w:val="17"/>
          <w:szCs w:val="17"/>
          <w:rtl/>
        </w:rPr>
        <w:t xml:space="preserve">. </w:t>
      </w:r>
      <w:r w:rsidRPr="00B737AC">
        <w:rPr>
          <w:rFonts w:ascii="Tahoma" w:hAnsi="Tahoma" w:cs="Tahoma" w:hint="cs"/>
          <w:sz w:val="17"/>
          <w:szCs w:val="17"/>
          <w:rtl/>
        </w:rPr>
        <w:t>השוק</w:t>
      </w:r>
      <w:r w:rsidRPr="00B737AC">
        <w:rPr>
          <w:rFonts w:ascii="Tahoma" w:hAnsi="Tahoma" w:cs="Tahoma"/>
          <w:sz w:val="17"/>
          <w:szCs w:val="17"/>
          <w:rtl/>
        </w:rPr>
        <w:t xml:space="preserve"> </w:t>
      </w:r>
      <w:r w:rsidRPr="00B737AC">
        <w:rPr>
          <w:rFonts w:ascii="Tahoma" w:hAnsi="Tahoma" w:cs="Tahoma" w:hint="cs"/>
          <w:sz w:val="17"/>
          <w:szCs w:val="17"/>
          <w:rtl/>
        </w:rPr>
        <w:t>החליף</w:t>
      </w:r>
      <w:r w:rsidRPr="00B737AC">
        <w:rPr>
          <w:rFonts w:ascii="Tahoma" w:hAnsi="Tahoma" w:cs="Tahoma"/>
          <w:sz w:val="17"/>
          <w:szCs w:val="17"/>
          <w:rtl/>
        </w:rPr>
        <w:t xml:space="preserve"> </w:t>
      </w:r>
      <w:r w:rsidRPr="00B737AC">
        <w:rPr>
          <w:rFonts w:ascii="Tahoma" w:hAnsi="Tahoma" w:cs="Tahoma" w:hint="cs"/>
          <w:sz w:val="17"/>
          <w:szCs w:val="17"/>
          <w:rtl/>
        </w:rPr>
        <w:t>את</w:t>
      </w:r>
      <w:r w:rsidRPr="00B737AC">
        <w:rPr>
          <w:rFonts w:ascii="Tahoma" w:hAnsi="Tahoma" w:cs="Tahoma"/>
          <w:sz w:val="17"/>
          <w:szCs w:val="17"/>
          <w:rtl/>
        </w:rPr>
        <w:t xml:space="preserve"> </w:t>
      </w:r>
      <w:r w:rsidRPr="00B737AC">
        <w:rPr>
          <w:rFonts w:ascii="Tahoma" w:hAnsi="Tahoma" w:cs="Tahoma" w:hint="cs"/>
          <w:sz w:val="17"/>
          <w:szCs w:val="17"/>
          <w:rtl/>
        </w:rPr>
        <w:t>השוק</w:t>
      </w:r>
      <w:r w:rsidRPr="00B737AC">
        <w:rPr>
          <w:rFonts w:ascii="Tahoma" w:hAnsi="Tahoma" w:cs="Tahoma"/>
          <w:sz w:val="17"/>
          <w:szCs w:val="17"/>
          <w:rtl/>
        </w:rPr>
        <w:t xml:space="preserve"> </w:t>
      </w:r>
      <w:r w:rsidRPr="00B737AC">
        <w:rPr>
          <w:rFonts w:ascii="Tahoma" w:hAnsi="Tahoma" w:cs="Tahoma" w:hint="cs"/>
          <w:sz w:val="17"/>
          <w:szCs w:val="17"/>
          <w:rtl/>
        </w:rPr>
        <w:t>הסיטונאי</w:t>
      </w:r>
      <w:r w:rsidRPr="00B737AC">
        <w:rPr>
          <w:rFonts w:ascii="Tahoma" w:hAnsi="Tahoma" w:cs="Tahoma"/>
          <w:sz w:val="17"/>
          <w:szCs w:val="17"/>
          <w:rtl/>
        </w:rPr>
        <w:t xml:space="preserve"> </w:t>
      </w:r>
      <w:r w:rsidRPr="00B737AC">
        <w:rPr>
          <w:rFonts w:ascii="Tahoma" w:hAnsi="Tahoma" w:cs="Tahoma" w:hint="cs"/>
          <w:sz w:val="17"/>
          <w:szCs w:val="17"/>
          <w:rtl/>
        </w:rPr>
        <w:t>שפעל</w:t>
      </w:r>
      <w:r w:rsidRPr="00B737AC">
        <w:rPr>
          <w:rFonts w:ascii="Tahoma" w:hAnsi="Tahoma" w:cs="Tahoma"/>
          <w:sz w:val="17"/>
          <w:szCs w:val="17"/>
          <w:rtl/>
        </w:rPr>
        <w:t xml:space="preserve"> </w:t>
      </w:r>
      <w:r w:rsidRPr="00B737AC">
        <w:rPr>
          <w:rFonts w:ascii="Tahoma" w:hAnsi="Tahoma" w:cs="Tahoma" w:hint="cs"/>
          <w:sz w:val="17"/>
          <w:szCs w:val="17"/>
          <w:rtl/>
        </w:rPr>
        <w:t>בלב</w:t>
      </w:r>
      <w:r w:rsidRPr="00B737AC">
        <w:rPr>
          <w:rFonts w:ascii="Tahoma" w:hAnsi="Tahoma" w:cs="Tahoma"/>
          <w:sz w:val="17"/>
          <w:szCs w:val="17"/>
          <w:rtl/>
        </w:rPr>
        <w:t xml:space="preserve"> </w:t>
      </w:r>
      <w:r w:rsidRPr="00B737AC">
        <w:rPr>
          <w:rFonts w:ascii="Tahoma" w:hAnsi="Tahoma" w:cs="Tahoma" w:hint="cs"/>
          <w:sz w:val="17"/>
          <w:szCs w:val="17"/>
          <w:rtl/>
        </w:rPr>
        <w:t>תל</w:t>
      </w:r>
      <w:r w:rsidRPr="00B737AC">
        <w:rPr>
          <w:rFonts w:ascii="Tahoma" w:hAnsi="Tahoma" w:cs="Tahoma"/>
          <w:sz w:val="17"/>
          <w:szCs w:val="17"/>
          <w:rtl/>
        </w:rPr>
        <w:t xml:space="preserve"> </w:t>
      </w:r>
      <w:r w:rsidRPr="00B737AC">
        <w:rPr>
          <w:rFonts w:ascii="Tahoma" w:hAnsi="Tahoma" w:cs="Tahoma" w:hint="cs"/>
          <w:sz w:val="17"/>
          <w:szCs w:val="17"/>
          <w:rtl/>
        </w:rPr>
        <w:t>אביב</w:t>
      </w:r>
      <w:r w:rsidRPr="00B737AC">
        <w:rPr>
          <w:rFonts w:ascii="Tahoma" w:hAnsi="Tahoma" w:cs="Tahoma"/>
          <w:sz w:val="17"/>
          <w:szCs w:val="17"/>
          <w:rtl/>
        </w:rPr>
        <w:t xml:space="preserve"> </w:t>
      </w:r>
      <w:r w:rsidRPr="00B737AC">
        <w:rPr>
          <w:rFonts w:ascii="Tahoma" w:hAnsi="Tahoma" w:cs="Tahoma" w:hint="cs"/>
          <w:sz w:val="17"/>
          <w:szCs w:val="17"/>
          <w:rtl/>
        </w:rPr>
        <w:t>והוא</w:t>
      </w:r>
      <w:r w:rsidRPr="00B737AC">
        <w:rPr>
          <w:rFonts w:ascii="Tahoma" w:hAnsi="Tahoma" w:cs="Tahoma"/>
          <w:sz w:val="17"/>
          <w:szCs w:val="17"/>
          <w:rtl/>
        </w:rPr>
        <w:t xml:space="preserve"> </w:t>
      </w:r>
      <w:r w:rsidRPr="00B737AC">
        <w:rPr>
          <w:rFonts w:ascii="Tahoma" w:hAnsi="Tahoma" w:cs="Tahoma" w:hint="cs"/>
          <w:sz w:val="17"/>
          <w:szCs w:val="17"/>
          <w:rtl/>
        </w:rPr>
        <w:t>משרת</w:t>
      </w:r>
      <w:r w:rsidRPr="00B737AC">
        <w:rPr>
          <w:rFonts w:ascii="Tahoma" w:hAnsi="Tahoma" w:cs="Tahoma"/>
          <w:sz w:val="17"/>
          <w:szCs w:val="17"/>
          <w:rtl/>
        </w:rPr>
        <w:t xml:space="preserve"> את מרכז הארץ. השוק נמצא בתחום המועצה המקומית באר יעקב</w:t>
      </w:r>
      <w:r w:rsidRPr="00B737AC">
        <w:rPr>
          <w:rFonts w:ascii="Tahoma" w:hAnsi="Tahoma" w:cs="Tahoma" w:hint="cs"/>
          <w:sz w:val="17"/>
          <w:szCs w:val="17"/>
          <w:rtl/>
        </w:rPr>
        <w:t>,</w:t>
      </w:r>
      <w:r w:rsidRPr="00B737AC">
        <w:rPr>
          <w:rFonts w:ascii="Tahoma" w:hAnsi="Tahoma" w:cs="Tahoma"/>
          <w:sz w:val="17"/>
          <w:szCs w:val="17"/>
          <w:rtl/>
        </w:rPr>
        <w:t xml:space="preserve"> ובהתאם מתן תעודות הכשרות ושירותי הפיקוח על הכשרות אמורים להיות באחריות</w:t>
      </w:r>
      <w:r w:rsidRPr="00B737AC">
        <w:rPr>
          <w:rFonts w:ascii="Tahoma" w:hAnsi="Tahoma" w:cs="Tahoma" w:hint="cs"/>
          <w:sz w:val="17"/>
          <w:szCs w:val="17"/>
          <w:rtl/>
        </w:rPr>
        <w:t>ם של</w:t>
      </w:r>
      <w:r w:rsidRPr="00B737AC">
        <w:rPr>
          <w:rFonts w:ascii="Tahoma" w:hAnsi="Tahoma" w:cs="Tahoma"/>
          <w:sz w:val="17"/>
          <w:szCs w:val="17"/>
          <w:rtl/>
        </w:rPr>
        <w:t xml:space="preserve"> הרב המקומי </w:t>
      </w:r>
      <w:r w:rsidRPr="00B737AC">
        <w:rPr>
          <w:rFonts w:ascii="Tahoma" w:hAnsi="Tahoma" w:cs="Tahoma" w:hint="cs"/>
          <w:sz w:val="17"/>
          <w:szCs w:val="17"/>
          <w:rtl/>
        </w:rPr>
        <w:t>ש</w:t>
      </w:r>
      <w:r w:rsidRPr="00B737AC">
        <w:rPr>
          <w:rFonts w:ascii="Tahoma" w:hAnsi="Tahoma" w:cs="Tahoma"/>
          <w:sz w:val="17"/>
          <w:szCs w:val="17"/>
          <w:rtl/>
        </w:rPr>
        <w:t>ל</w:t>
      </w:r>
      <w:r w:rsidRPr="00B737AC">
        <w:rPr>
          <w:rFonts w:ascii="Tahoma" w:hAnsi="Tahoma" w:cs="Tahoma" w:hint="cs"/>
          <w:sz w:val="17"/>
          <w:szCs w:val="17"/>
          <w:rtl/>
        </w:rPr>
        <w:t xml:space="preserve"> </w:t>
      </w:r>
      <w:r w:rsidRPr="00B737AC">
        <w:rPr>
          <w:rFonts w:ascii="Tahoma" w:hAnsi="Tahoma" w:cs="Tahoma"/>
          <w:sz w:val="17"/>
          <w:szCs w:val="17"/>
          <w:rtl/>
        </w:rPr>
        <w:t xml:space="preserve">באר יעקב הרב אברהם </w:t>
      </w:r>
      <w:r w:rsidRPr="00B737AC">
        <w:rPr>
          <w:rFonts w:ascii="Tahoma" w:hAnsi="Tahoma" w:cs="Tahoma" w:hint="cs"/>
          <w:sz w:val="17"/>
          <w:szCs w:val="17"/>
          <w:rtl/>
        </w:rPr>
        <w:t>יעקובזון</w:t>
      </w:r>
      <w:r w:rsidRPr="00B737AC">
        <w:rPr>
          <w:rFonts w:ascii="Tahoma" w:hAnsi="Tahoma" w:cs="Tahoma"/>
          <w:sz w:val="17"/>
          <w:szCs w:val="17"/>
          <w:rtl/>
        </w:rPr>
        <w:t xml:space="preserve"> </w:t>
      </w:r>
      <w:r w:rsidRPr="00B737AC">
        <w:rPr>
          <w:rFonts w:ascii="Tahoma" w:hAnsi="Tahoma" w:cs="Tahoma" w:hint="cs"/>
          <w:sz w:val="17"/>
          <w:szCs w:val="17"/>
          <w:rtl/>
        </w:rPr>
        <w:t>ושל המועצה</w:t>
      </w:r>
      <w:r w:rsidRPr="00B737AC">
        <w:rPr>
          <w:rFonts w:ascii="Tahoma" w:hAnsi="Tahoma" w:cs="Tahoma"/>
          <w:sz w:val="17"/>
          <w:szCs w:val="17"/>
          <w:rtl/>
        </w:rPr>
        <w:t xml:space="preserve"> </w:t>
      </w:r>
      <w:r w:rsidRPr="00B737AC">
        <w:rPr>
          <w:rFonts w:ascii="Tahoma" w:hAnsi="Tahoma" w:cs="Tahoma" w:hint="cs"/>
          <w:sz w:val="17"/>
          <w:szCs w:val="17"/>
          <w:rtl/>
        </w:rPr>
        <w:t>הדתית</w:t>
      </w:r>
      <w:r w:rsidRPr="00B737AC">
        <w:rPr>
          <w:rFonts w:ascii="Tahoma" w:hAnsi="Tahoma" w:cs="Tahoma"/>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בפגישה שקיימו נציגי משרד מבקר המדינה במרץ 2016 עם הרב </w:t>
      </w:r>
      <w:r w:rsidRPr="00B737AC">
        <w:rPr>
          <w:rFonts w:ascii="Tahoma" w:hAnsi="Tahoma" w:cs="Tahoma" w:hint="cs"/>
          <w:b/>
          <w:sz w:val="17"/>
          <w:szCs w:val="17"/>
          <w:rtl/>
        </w:rPr>
        <w:t>יעקובזון</w:t>
      </w:r>
      <w:r w:rsidRPr="00B737AC">
        <w:rPr>
          <w:rFonts w:ascii="Tahoma" w:hAnsi="Tahoma" w:cs="Tahoma" w:hint="cs"/>
          <w:b/>
          <w:sz w:val="17"/>
          <w:szCs w:val="17"/>
          <w:rtl/>
        </w:rPr>
        <w:t>, ובסיור שקיימו בבתי העסק שבשוק הסיטונאי, עלה כי</w:t>
      </w:r>
      <w:r w:rsidRPr="00B737AC">
        <w:rPr>
          <w:rFonts w:ascii="Tahoma" w:hAnsi="Tahoma" w:cs="Tahoma" w:hint="cs"/>
          <w:sz w:val="17"/>
          <w:szCs w:val="17"/>
          <w:rtl/>
        </w:rPr>
        <w:t xml:space="preserve"> תעודות הכשרות שבתי העסק בשוק הסיטונאי מקבלים הן תעודות של המועצה הדתית באר יעקב בחותמת המועצה הדתית ובחתימת רב היישוב;</w:t>
      </w:r>
      <w:r w:rsidRPr="00B737AC">
        <w:rPr>
          <w:rFonts w:ascii="Tahoma" w:hAnsi="Tahoma" w:cs="Tahoma" w:hint="cs"/>
          <w:b/>
          <w:sz w:val="17"/>
          <w:szCs w:val="17"/>
          <w:rtl/>
        </w:rPr>
        <w:t xml:space="preserve"> הפיקוח וההשגחה מטעם הרבנות המקומית נעשים בידי רב המכהן כרב אזורי במועצה אזורית מסוימת (להלן - הרב האזורי). הרב האזורי, המפקחים והמשגיחים מטעמו מועסקים באמצעות חברת כוח אדם חיצונית המשלמת להם את שכרם. הסוחרים בשוק הסיטונאי משלמים לחברה עבור שכר המשגיחים וכן "אגרת פיקוח"; הרב </w:t>
      </w:r>
      <w:r w:rsidRPr="00B737AC">
        <w:rPr>
          <w:rFonts w:ascii="Tahoma" w:hAnsi="Tahoma" w:cs="Tahoma" w:hint="cs"/>
          <w:b/>
          <w:sz w:val="17"/>
          <w:szCs w:val="17"/>
          <w:rtl/>
        </w:rPr>
        <w:t>יעקובזון</w:t>
      </w:r>
      <w:r w:rsidRPr="00B737AC">
        <w:rPr>
          <w:rFonts w:ascii="Tahoma" w:hAnsi="Tahoma" w:cs="Tahoma" w:hint="cs"/>
          <w:b/>
          <w:sz w:val="17"/>
          <w:szCs w:val="17"/>
          <w:rtl/>
        </w:rPr>
        <w:t xml:space="preserve"> סמך ידו על הסדר זה. יצוין שמערך דומה פעל גם כאשר השוק הסיטונאי היה בתחומי המועצה הדתית תל אביב-יפו.</w:t>
      </w:r>
    </w:p>
    <w:p w:rsidR="006A0E07" w:rsidRPr="00B737AC" w:rsidP="00417A09">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בתשובתו </w:t>
      </w:r>
      <w:r w:rsidR="00417A09">
        <w:rPr>
          <w:rFonts w:ascii="Tahoma" w:hAnsi="Tahoma" w:cs="Tahoma" w:hint="cs"/>
          <w:sz w:val="17"/>
          <w:szCs w:val="17"/>
          <w:rtl/>
        </w:rPr>
        <w:t xml:space="preserve">מדצמבר 2016 </w:t>
      </w:r>
      <w:r w:rsidRPr="00B737AC">
        <w:rPr>
          <w:rFonts w:ascii="Tahoma" w:hAnsi="Tahoma" w:cs="Tahoma" w:hint="cs"/>
          <w:sz w:val="17"/>
          <w:szCs w:val="17"/>
          <w:rtl/>
        </w:rPr>
        <w:t xml:space="preserve">מסר הרב </w:t>
      </w:r>
      <w:r w:rsidRPr="00B737AC">
        <w:rPr>
          <w:rFonts w:ascii="Tahoma" w:hAnsi="Tahoma" w:cs="Tahoma" w:hint="cs"/>
          <w:sz w:val="17"/>
          <w:szCs w:val="17"/>
          <w:rtl/>
        </w:rPr>
        <w:t>יעקובזון</w:t>
      </w:r>
      <w:r w:rsidRPr="00B737AC">
        <w:rPr>
          <w:rFonts w:ascii="Tahoma" w:hAnsi="Tahoma" w:cs="Tahoma" w:hint="cs"/>
          <w:sz w:val="17"/>
          <w:szCs w:val="17"/>
          <w:rtl/>
        </w:rPr>
        <w:t xml:space="preserve"> כי לא נתן לרב האזורי היתר להפעיל פיקוח בשוק הסיטונאי אלא הבהיר שהפיקוח יישאר בידי הרב, כפי שהתנהל הדבר כאשר השוק הסיטונאי היה בתל אביב, וזאת עד שהמועצה הדתית באר יעקב תוכל לקבל על עצמה את הפיקוח על השוק הסיטונאי. יו"ר המועצה הדתית באר יעקב מסר בתשובתו מדצמבר 2016 כי פנה כמה פעמים למשרד </w:t>
      </w:r>
      <w:r w:rsidR="00417A09">
        <w:rPr>
          <w:rFonts w:ascii="Tahoma" w:hAnsi="Tahoma" w:cs="Tahoma" w:hint="cs"/>
          <w:sz w:val="17"/>
          <w:szCs w:val="17"/>
          <w:rtl/>
        </w:rPr>
        <w:t>לשירותי דת</w:t>
      </w:r>
      <w:r w:rsidRPr="00B737AC">
        <w:rPr>
          <w:rFonts w:ascii="Tahoma" w:hAnsi="Tahoma" w:cs="Tahoma" w:hint="cs"/>
          <w:sz w:val="17"/>
          <w:szCs w:val="17"/>
          <w:rtl/>
        </w:rPr>
        <w:t xml:space="preserve"> לאישור תקן למפקח כשרות, אך מאחר שעל טופס הבקשה צריך לחתום רו"ח או חשב מלווה, והם לא הסכימו לחתום, הנושא לא טופל.</w:t>
      </w:r>
    </w:p>
    <w:p w:rsidR="006A0E07" w:rsidRPr="00B737AC" w:rsidP="00494C0D">
      <w:pPr>
        <w:spacing w:after="240" w:line="240" w:lineRule="exact"/>
        <w:ind w:right="2268"/>
        <w:jc w:val="both"/>
        <w:rPr>
          <w:rFonts w:ascii="Tahoma" w:hAnsi="Tahoma" w:cs="Tahoma"/>
          <w:sz w:val="17"/>
          <w:szCs w:val="17"/>
          <w:rtl/>
        </w:rPr>
      </w:pPr>
      <w:r w:rsidRPr="00B737AC">
        <w:rPr>
          <w:rFonts w:ascii="Tahoma" w:hAnsi="Tahoma" w:cs="Tahoma" w:hint="cs"/>
          <w:sz w:val="17"/>
          <w:szCs w:val="17"/>
          <w:rtl/>
        </w:rPr>
        <w:t xml:space="preserve">בתשובתו מדצמבר 2016 מסר הרב האזורי כי הוא משמש רב מומחה בתחום </w:t>
      </w:r>
      <w:r w:rsidRPr="00B737AC">
        <w:rPr>
          <w:rFonts w:ascii="Tahoma" w:hAnsi="Tahoma" w:cs="Tahoma" w:hint="cs"/>
          <w:sz w:val="17"/>
          <w:szCs w:val="17"/>
          <w:rtl/>
        </w:rPr>
        <w:t>וכ"ידא</w:t>
      </w:r>
      <w:r w:rsidRPr="00B737AC">
        <w:rPr>
          <w:rFonts w:ascii="Tahoma" w:hAnsi="Tahoma" w:cs="Tahoma" w:hint="cs"/>
          <w:sz w:val="17"/>
          <w:szCs w:val="17"/>
          <w:rtl/>
        </w:rPr>
        <w:t xml:space="preserve"> </w:t>
      </w:r>
      <w:r w:rsidRPr="00B737AC">
        <w:rPr>
          <w:rFonts w:ascii="Tahoma" w:hAnsi="Tahoma" w:cs="Tahoma" w:hint="cs"/>
          <w:sz w:val="17"/>
          <w:szCs w:val="17"/>
          <w:rtl/>
        </w:rPr>
        <w:t>אריכתא</w:t>
      </w:r>
      <w:r w:rsidRPr="00B737AC">
        <w:rPr>
          <w:rFonts w:ascii="Tahoma" w:hAnsi="Tahoma" w:cs="Tahoma" w:hint="cs"/>
          <w:sz w:val="17"/>
          <w:szCs w:val="17"/>
          <w:rtl/>
        </w:rPr>
        <w:t xml:space="preserve">" של הרב המקומי, המיישם בין היתר את נוהלי הכשרות ובודק תקלות </w:t>
      </w:r>
      <w:r w:rsidRPr="00B737AC">
        <w:rPr>
          <w:rFonts w:ascii="Tahoma" w:hAnsi="Tahoma" w:cs="Tahoma" w:hint="cs"/>
          <w:sz w:val="17"/>
          <w:szCs w:val="17"/>
          <w:rtl/>
        </w:rPr>
        <w:t>כשרותיות</w:t>
      </w:r>
      <w:r w:rsidRPr="00B737AC">
        <w:rPr>
          <w:rFonts w:ascii="Tahoma" w:hAnsi="Tahoma" w:cs="Tahoma" w:hint="cs"/>
          <w:sz w:val="17"/>
          <w:szCs w:val="17"/>
          <w:rtl/>
        </w:rPr>
        <w:t>.</w:t>
      </w:r>
    </w:p>
    <w:p w:rsidR="006A0E07" w:rsidRPr="00B737AC" w:rsidP="00494C0D">
      <w:pPr>
        <w:pStyle w:val="RESHET"/>
        <w:rPr>
          <w:rtl/>
        </w:rPr>
      </w:pPr>
      <w:r w:rsidRPr="00B737AC">
        <w:rPr>
          <w:rFonts w:hint="cs"/>
          <w:rtl/>
        </w:rPr>
        <w:t xml:space="preserve">ההיתר שנתן לכך רב היישוב באר יעקב הרב אברהם </w:t>
      </w:r>
      <w:r w:rsidRPr="00B737AC">
        <w:rPr>
          <w:rFonts w:hint="cs"/>
          <w:rtl/>
        </w:rPr>
        <w:t>יעקובזון</w:t>
      </w:r>
      <w:r w:rsidRPr="00B737AC">
        <w:rPr>
          <w:rFonts w:hint="cs"/>
          <w:rtl/>
        </w:rPr>
        <w:t xml:space="preserve"> נעשה על פי שיקול דעתו הבלעדי, בלי שהתקבל אישור מהרבנות או מהמשרד ובלי שהתקיים תהליך שוויוני ושקוף שיבטיח לגורמי כשרות אחרים הזדמנות שווה להתמודדות על הפעלת מערך הכשרות בשוק הסיטונאי בצריפין; יש להעיר לרב </w:t>
      </w:r>
      <w:r w:rsidRPr="00B737AC">
        <w:rPr>
          <w:rFonts w:hint="cs"/>
          <w:rtl/>
        </w:rPr>
        <w:t>יעקובזון</w:t>
      </w:r>
      <w:r w:rsidRPr="00B737AC">
        <w:rPr>
          <w:rFonts w:hint="cs"/>
          <w:rtl/>
        </w:rPr>
        <w:t xml:space="preserve"> על התנהלותו זו. כמו כן, יש להעיר על כך גם למשרד לשירותי דת שלא מצא לנכון לתקנן את המועצה הדתית באר יעקב באופן שיבטיח מערך השגחת כשרות מטעמה, ולא חייב את המועצה הדתית לקיים מכרז לבחירת המציע המתאים והאיכותי ביותר למשימות אלה, תוך מתן הזדמנות שווה למציעים.</w:t>
      </w:r>
    </w:p>
    <w:p w:rsidR="006A0E07" w:rsidRPr="00B737AC" w:rsidP="00494C0D">
      <w:pPr>
        <w:spacing w:before="180" w:after="240" w:line="240" w:lineRule="exact"/>
        <w:ind w:right="2268"/>
        <w:jc w:val="both"/>
        <w:rPr>
          <w:rFonts w:ascii="Tahoma" w:hAnsi="Tahoma" w:cs="Tahoma"/>
          <w:b/>
          <w:sz w:val="17"/>
          <w:szCs w:val="17"/>
          <w:rtl/>
        </w:rPr>
      </w:pPr>
      <w:bookmarkStart w:id="132" w:name="_Toc469296943"/>
      <w:bookmarkStart w:id="133" w:name="_Toc469297052"/>
      <w:r w:rsidRPr="00B737AC">
        <w:rPr>
          <w:rStyle w:val="Heading7Char"/>
          <w:rFonts w:ascii="Tahoma" w:hAnsi="Tahoma" w:cs="Tahoma" w:hint="cs"/>
          <w:sz w:val="17"/>
          <w:szCs w:val="17"/>
          <w:rtl/>
        </w:rPr>
        <w:t xml:space="preserve">אי-גביית אגרות כשרות </w:t>
      </w:r>
      <w:r w:rsidRPr="00B737AC">
        <w:rPr>
          <w:rStyle w:val="Heading7Char"/>
          <w:rFonts w:ascii="Tahoma" w:hAnsi="Tahoma" w:cs="Tahoma"/>
          <w:sz w:val="17"/>
          <w:szCs w:val="17"/>
          <w:rtl/>
        </w:rPr>
        <w:t xml:space="preserve">בשוק הסיטונאי </w:t>
      </w:r>
      <w:r w:rsidRPr="00B737AC">
        <w:rPr>
          <w:rStyle w:val="Heading7Char"/>
          <w:rFonts w:ascii="Tahoma" w:hAnsi="Tahoma" w:cs="Tahoma" w:hint="cs"/>
          <w:sz w:val="17"/>
          <w:szCs w:val="17"/>
          <w:rtl/>
        </w:rPr>
        <w:t>בצריפין</w:t>
      </w:r>
      <w:bookmarkEnd w:id="132"/>
      <w:bookmarkEnd w:id="133"/>
      <w:r w:rsidRPr="00B737AC">
        <w:rPr>
          <w:rStyle w:val="Heading7Char"/>
          <w:rFonts w:ascii="Tahoma" w:hAnsi="Tahoma" w:cs="Tahoma"/>
          <w:sz w:val="17"/>
          <w:szCs w:val="17"/>
          <w:rtl/>
        </w:rPr>
        <w:t>:</w:t>
      </w:r>
      <w:r w:rsidRPr="00B737AC">
        <w:rPr>
          <w:rFonts w:ascii="Tahoma" w:hAnsi="Tahoma" w:cs="Tahoma" w:hint="cs"/>
          <w:b/>
          <w:sz w:val="17"/>
          <w:szCs w:val="17"/>
          <w:rtl/>
        </w:rPr>
        <w:t xml:space="preserve"> נציגי הרבנות הראשית העריכו כי ההכנסה השנתית הצפויה מאגרות כשרות בשוק הסיטונאי היא </w:t>
      </w:r>
      <w:r w:rsidR="00494C0D">
        <w:rPr>
          <w:rFonts w:ascii="Tahoma" w:hAnsi="Tahoma" w:cs="Tahoma"/>
          <w:b/>
          <w:sz w:val="17"/>
          <w:szCs w:val="17"/>
          <w:rtl/>
        </w:rPr>
        <w:br/>
      </w:r>
      <w:r w:rsidRPr="00B737AC">
        <w:rPr>
          <w:rFonts w:ascii="Tahoma" w:hAnsi="Tahoma" w:cs="Tahoma" w:hint="cs"/>
          <w:b/>
          <w:sz w:val="17"/>
          <w:szCs w:val="17"/>
          <w:rtl/>
        </w:rPr>
        <w:t>כ-250,000-200,000 ש"ח.</w:t>
      </w:r>
    </w:p>
    <w:p w:rsidR="006A0E07" w:rsidRPr="00B737AC" w:rsidP="00494C0D">
      <w:pPr>
        <w:pStyle w:val="RESHET"/>
        <w:rPr>
          <w:rtl/>
        </w:rPr>
      </w:pPr>
      <w:r w:rsidRPr="00B737AC">
        <w:rPr>
          <w:rFonts w:hint="cs"/>
          <w:rtl/>
        </w:rPr>
        <w:t>אולם מעיון בדוחות הכספיים של המועצה הדתית באר יעקב לשנת 2014 עולה כי בשנים 2014-2013 גבתה המועצה הדתית אגרות כשרות בהיקף של כ-29,000 ש"ח וכ-19,000 ש"ח בלבד, בהתאמה. אגרות אלה לא כללו אגרות כשרות שהיו אמורים סוחרי השוק להעביר לקופת המועצה הדתית. התקנות</w:t>
      </w:r>
      <w:r w:rsidR="00417A09">
        <w:rPr>
          <w:rFonts w:hint="cs"/>
          <w:rtl/>
        </w:rPr>
        <w:t xml:space="preserve"> </w:t>
      </w:r>
      <w:r w:rsidRPr="00B737AC">
        <w:rPr>
          <w:rFonts w:hint="cs"/>
          <w:rtl/>
        </w:rPr>
        <w:t>הנוגעות לתשלום אגרת כשרות</w:t>
      </w:r>
      <w:r>
        <w:rPr>
          <w:rStyle w:val="FootnoteReference0"/>
          <w:rtl/>
        </w:rPr>
        <w:footnoteReference w:id="52"/>
      </w:r>
      <w:r w:rsidRPr="00B737AC">
        <w:rPr>
          <w:rFonts w:hint="cs"/>
          <w:rtl/>
        </w:rPr>
        <w:t xml:space="preserve"> מחייבות את המועצה הדתית לגבות אגרת כשרות קודם מתן תעודת הכשר. בפועל פעלה הרבנות המקומית באר יעקב בניגוד לתקנות בכך שהעניקה תעודות הכשר בלי לגבות אגרות. אגרת כשרות זו היה בכוחה לממן את עלות העסקת מפקח כשרות, או אף כמה כאלה, מטעם המועצה הדתית באר יעקב.</w:t>
      </w:r>
    </w:p>
    <w:p w:rsidR="006A0E07" w:rsidRPr="00B737AC" w:rsidP="00494C0D">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בעקבות הביקורת, בינואר 2017 העבירה המועצה הדתית באר יעקב למשרד מבקר המדינה העתק מכתבה לסוחרי השוק הסיטונאי כי משנת 2017 היא לא תוכל להנפיק תעודת הכשר ללא תשלום אגרה כחוק.</w:t>
      </w:r>
    </w:p>
    <w:p w:rsidR="006A0E07" w:rsidP="00B737AC">
      <w:pPr>
        <w:spacing w:line="240" w:lineRule="exact"/>
        <w:ind w:right="2268"/>
        <w:jc w:val="both"/>
        <w:rPr>
          <w:rFonts w:ascii="Tahoma" w:hAnsi="Tahoma" w:cs="Tahoma"/>
          <w:sz w:val="17"/>
          <w:szCs w:val="17"/>
          <w:rtl/>
        </w:rPr>
      </w:pPr>
    </w:p>
    <w:p w:rsidR="00494C0D" w:rsidRPr="00B737AC" w:rsidP="00B737AC">
      <w:pPr>
        <w:spacing w:line="240" w:lineRule="exact"/>
        <w:ind w:right="2268"/>
        <w:jc w:val="both"/>
        <w:rPr>
          <w:rFonts w:ascii="Tahoma" w:hAnsi="Tahoma" w:cs="Tahoma"/>
          <w:sz w:val="17"/>
          <w:szCs w:val="17"/>
          <w:rtl/>
        </w:rPr>
      </w:pPr>
    </w:p>
    <w:p w:rsidR="006A0E07" w:rsidRPr="00B318DE" w:rsidP="00B737AC">
      <w:pPr>
        <w:pStyle w:val="KOT4"/>
        <w:rPr>
          <w:rtl/>
        </w:rPr>
      </w:pPr>
      <w:bookmarkStart w:id="134" w:name="_Toc472876745"/>
      <w:bookmarkStart w:id="135" w:name="_Toc473096528"/>
      <w:bookmarkStart w:id="136" w:name="_Toc474826303"/>
      <w:r w:rsidRPr="00B318DE">
        <w:rPr>
          <w:rFonts w:hint="cs"/>
          <w:rtl/>
        </w:rPr>
        <w:t>‏</w:t>
      </w:r>
      <w:r>
        <w:rPr>
          <w:rFonts w:hint="cs"/>
          <w:rtl/>
        </w:rPr>
        <w:t>השגחה במודל ייחודי ב</w:t>
      </w:r>
      <w:r w:rsidRPr="00B318DE">
        <w:rPr>
          <w:rFonts w:hint="eastAsia"/>
          <w:rtl/>
        </w:rPr>
        <w:t>מועצה</w:t>
      </w:r>
      <w:r w:rsidRPr="00B318DE">
        <w:rPr>
          <w:rtl/>
        </w:rPr>
        <w:t xml:space="preserve"> </w:t>
      </w:r>
      <w:r w:rsidRPr="00B318DE">
        <w:rPr>
          <w:rFonts w:hint="eastAsia"/>
          <w:rtl/>
        </w:rPr>
        <w:t>הדתית</w:t>
      </w:r>
      <w:r w:rsidRPr="00B318DE">
        <w:rPr>
          <w:rtl/>
        </w:rPr>
        <w:t xml:space="preserve"> </w:t>
      </w:r>
      <w:r w:rsidRPr="00B318DE">
        <w:rPr>
          <w:rFonts w:hint="eastAsia"/>
          <w:rtl/>
        </w:rPr>
        <w:t>רחובות</w:t>
      </w:r>
      <w:bookmarkEnd w:id="134"/>
      <w:bookmarkEnd w:id="135"/>
      <w:bookmarkEnd w:id="136"/>
    </w:p>
    <w:p w:rsidR="006A0E07" w:rsidRPr="00B737AC" w:rsidP="00D939A1">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המועצה הדתית רחובות מפקחת על הכשרות בכ-190 בתי עסק בעיר. בצוות מחלקת הכשרות מנהל מחלקה, מזכיר בחצי משרה ו-11 "משגיחי כשרות נודדים" המשמשים בפועל מפקחי כשרות - 9 במשרות בתקן ו-2 המועסקים באמצעות חברת כוח אדם. המועצה הדתית מפעילה </w:t>
      </w:r>
      <w:r w:rsidR="00D939A1">
        <w:rPr>
          <w:rFonts w:ascii="Tahoma" w:hAnsi="Tahoma" w:cs="Tahoma" w:hint="cs"/>
          <w:b/>
          <w:sz w:val="17"/>
          <w:szCs w:val="17"/>
          <w:rtl/>
        </w:rPr>
        <w:t>72</w:t>
      </w:r>
      <w:r w:rsidRPr="00B737AC">
        <w:rPr>
          <w:rFonts w:ascii="Tahoma" w:hAnsi="Tahoma" w:cs="Tahoma" w:hint="cs"/>
          <w:b/>
          <w:sz w:val="17"/>
          <w:szCs w:val="17"/>
          <w:rtl/>
        </w:rPr>
        <w:t xml:space="preserve"> "נאמני כשרות" בתפקיד של משגיחי כשרות; כולם מועסקים באמצעות חברת כוח אדם. רב העיר הוא הרב שמחה הכהן קוק ויו"ר המועצה הדתית הוא מר אלדד </w:t>
      </w:r>
      <w:r w:rsidRPr="00B737AC">
        <w:rPr>
          <w:rFonts w:ascii="Tahoma" w:hAnsi="Tahoma" w:cs="Tahoma" w:hint="cs"/>
          <w:b/>
          <w:sz w:val="17"/>
          <w:szCs w:val="17"/>
          <w:rtl/>
        </w:rPr>
        <w:t>גדסי</w:t>
      </w:r>
      <w:r w:rsidRPr="00B737AC">
        <w:rPr>
          <w:rFonts w:ascii="Tahoma" w:hAnsi="Tahoma" w:cs="Tahoma" w:hint="cs"/>
          <w:b/>
          <w:sz w:val="17"/>
          <w:szCs w:val="17"/>
          <w:rtl/>
        </w:rPr>
        <w:t>.</w:t>
      </w:r>
    </w:p>
    <w:p w:rsidR="006A0E07" w:rsidRPr="00B737AC" w:rsidP="00494C0D">
      <w:pPr>
        <w:spacing w:after="24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השגחה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במודל</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ייחודי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של</w:t>
      </w:r>
      <w:r w:rsidRPr="00B737AC">
        <w:rPr>
          <w:rStyle w:val="Heading7Char"/>
          <w:rFonts w:ascii="Tahoma" w:hAnsi="Tahoma" w:cs="Tahoma"/>
          <w:sz w:val="17"/>
          <w:szCs w:val="17"/>
          <w:rtl/>
        </w:rPr>
        <w:t xml:space="preserve"> משגיחי </w:t>
      </w:r>
      <w:r w:rsidRPr="00B737AC">
        <w:rPr>
          <w:rStyle w:val="Heading7Char"/>
          <w:rFonts w:ascii="Tahoma" w:hAnsi="Tahoma" w:cs="Tahoma" w:hint="eastAsia"/>
          <w:sz w:val="17"/>
          <w:szCs w:val="17"/>
          <w:rtl/>
        </w:rPr>
        <w:t>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נודדים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ו</w:t>
      </w:r>
      <w:r w:rsidRPr="00B737AC">
        <w:rPr>
          <w:rStyle w:val="Heading7Char"/>
          <w:rFonts w:ascii="Tahoma" w:hAnsi="Tahoma" w:cs="Tahoma" w:hint="cs"/>
          <w:sz w:val="17"/>
          <w:szCs w:val="17"/>
          <w:rtl/>
        </w:rPr>
        <w:t xml:space="preserve">של </w:t>
      </w:r>
      <w:r w:rsidRPr="00B737AC">
        <w:rPr>
          <w:rStyle w:val="Heading7Char"/>
          <w:rFonts w:ascii="Tahoma" w:hAnsi="Tahoma" w:cs="Tahoma"/>
          <w:sz w:val="17"/>
          <w:szCs w:val="17"/>
          <w:rtl/>
        </w:rPr>
        <w:t xml:space="preserve">נאמני </w:t>
      </w:r>
      <w:r w:rsidRPr="00B737AC">
        <w:rPr>
          <w:rStyle w:val="Heading7Char"/>
          <w:rFonts w:ascii="Tahoma" w:hAnsi="Tahoma" w:cs="Tahoma" w:hint="eastAsia"/>
          <w:sz w:val="17"/>
          <w:szCs w:val="17"/>
          <w:rtl/>
        </w:rPr>
        <w:t>כשרות</w:t>
      </w:r>
      <w:r w:rsidRPr="00B737AC">
        <w:rPr>
          <w:rStyle w:val="Heading7Char"/>
          <w:rFonts w:ascii="Tahoma" w:hAnsi="Tahoma" w:cs="Tahoma"/>
          <w:sz w:val="17"/>
          <w:szCs w:val="17"/>
          <w:rtl/>
        </w:rPr>
        <w:t>:</w:t>
      </w:r>
      <w:r w:rsidRPr="00B737AC">
        <w:rPr>
          <w:rFonts w:ascii="Tahoma" w:hAnsi="Tahoma" w:cs="Tahoma" w:hint="cs"/>
          <w:b/>
          <w:sz w:val="17"/>
          <w:szCs w:val="17"/>
          <w:rtl/>
        </w:rPr>
        <w:t xml:space="preserve"> במועצה נהוג מודל ייחודי להפעלת מערך הכשרות, ולפיו הפיקוח על הכשרות נעשה באופן מעשי בידי משגיחי כשרות נודדים, וההשגחה נעשית בידי נאמני כשרות האמורים לעבוד בבית העסק </w:t>
      </w:r>
      <w:r w:rsidRPr="00B737AC">
        <w:rPr>
          <w:rFonts w:ascii="Tahoma" w:hAnsi="Tahoma" w:cs="Tahoma" w:hint="cs"/>
          <w:b/>
          <w:sz w:val="17"/>
          <w:szCs w:val="17"/>
          <w:rtl/>
        </w:rPr>
        <w:t>המושגח</w:t>
      </w:r>
      <w:r w:rsidRPr="00B737AC">
        <w:rPr>
          <w:rFonts w:ascii="Tahoma" w:hAnsi="Tahoma" w:cs="Tahoma" w:hint="cs"/>
          <w:b/>
          <w:sz w:val="17"/>
          <w:szCs w:val="17"/>
          <w:rtl/>
        </w:rPr>
        <w:t xml:space="preserve"> גם בעבודות מטבח מסוימות. קליטת נאמני הכשרות מצויה בידי המועצה הדתית ותנאי העסקתם והיקף שעות ההשגחה שלהם נקבעים בהסכם שבין המועצה הדתית לבעל העסק </w:t>
      </w:r>
      <w:r w:rsidRPr="00B737AC">
        <w:rPr>
          <w:rFonts w:ascii="Tahoma" w:hAnsi="Tahoma" w:cs="Tahoma" w:hint="cs"/>
          <w:b/>
          <w:sz w:val="17"/>
          <w:szCs w:val="17"/>
          <w:rtl/>
        </w:rPr>
        <w:t>המושגח</w:t>
      </w:r>
      <w:r w:rsidRPr="00B737AC">
        <w:rPr>
          <w:rFonts w:ascii="Tahoma" w:hAnsi="Tahoma" w:cs="Tahoma" w:hint="cs"/>
          <w:b/>
          <w:sz w:val="17"/>
          <w:szCs w:val="17"/>
          <w:rtl/>
        </w:rPr>
        <w:t>. לדברי נציגי המועצה, נאמני הכשרות אמורים להימצא בבית העסק במהלך היום ולפרק זמן ארוך יותר ממשגיחים "רגילים".</w:t>
      </w:r>
    </w:p>
    <w:p w:rsidR="006A0E07" w:rsidRPr="00B737AC" w:rsidP="00494C0D">
      <w:pPr>
        <w:pStyle w:val="RESHET"/>
      </w:pPr>
      <w:r w:rsidRPr="00B737AC">
        <w:rPr>
          <w:rFonts w:hint="cs"/>
          <w:rtl/>
        </w:rPr>
        <w:t xml:space="preserve">נציגי משרד מבקר המדינה סיירו בין בתי עסק </w:t>
      </w:r>
      <w:r w:rsidRPr="00B737AC">
        <w:rPr>
          <w:rFonts w:hint="cs"/>
          <w:rtl/>
        </w:rPr>
        <w:t>מושגחים</w:t>
      </w:r>
      <w:r w:rsidRPr="00B737AC">
        <w:rPr>
          <w:rFonts w:hint="cs"/>
          <w:rtl/>
        </w:rPr>
        <w:t xml:space="preserve"> בעיר רחובות והעלו כי מודל ההפעלה של המועצה הדתית רחובות אינו תמיד מיושם בפועל:</w:t>
      </w:r>
    </w:p>
    <w:p w:rsidR="006A0E07" w:rsidRPr="00B737AC" w:rsidP="00494C0D">
      <w:pPr>
        <w:pStyle w:val="ListParagraph"/>
        <w:numPr>
          <w:ilvl w:val="0"/>
          <w:numId w:val="21"/>
        </w:numPr>
        <w:autoSpaceDE/>
        <w:autoSpaceDN/>
        <w:adjustRightInd/>
        <w:spacing w:before="180" w:line="240" w:lineRule="exact"/>
        <w:ind w:left="340" w:right="2268"/>
        <w:rPr>
          <w:b/>
          <w:sz w:val="17"/>
          <w:szCs w:val="17"/>
        </w:rPr>
      </w:pPr>
      <w:r w:rsidRPr="00B737AC">
        <w:rPr>
          <w:rFonts w:hint="cs"/>
          <w:b/>
          <w:sz w:val="17"/>
          <w:szCs w:val="17"/>
          <w:rtl/>
        </w:rPr>
        <w:t xml:space="preserve">נאמני הכשרות אינם מועסקים על פי המודל שקבעה המועצה הדתית, דהיינו ביצוע עבודות מטבח בבית העסק </w:t>
      </w:r>
      <w:r w:rsidRPr="00B737AC">
        <w:rPr>
          <w:rFonts w:hint="cs"/>
          <w:b/>
          <w:sz w:val="17"/>
          <w:szCs w:val="17"/>
          <w:rtl/>
        </w:rPr>
        <w:t>המושגח</w:t>
      </w:r>
      <w:r w:rsidRPr="00B737AC">
        <w:rPr>
          <w:rFonts w:hint="cs"/>
          <w:b/>
          <w:sz w:val="17"/>
          <w:szCs w:val="17"/>
          <w:rtl/>
        </w:rPr>
        <w:t xml:space="preserve"> ונוכחות במשך כמה שעות ביום. בפועל, הם מגיעים לבית העסק </w:t>
      </w:r>
      <w:r w:rsidRPr="00B737AC">
        <w:rPr>
          <w:rFonts w:hint="cs"/>
          <w:b/>
          <w:sz w:val="17"/>
          <w:szCs w:val="17"/>
          <w:rtl/>
        </w:rPr>
        <w:t>המושגח</w:t>
      </w:r>
      <w:r w:rsidRPr="00B737AC">
        <w:rPr>
          <w:rFonts w:hint="cs"/>
          <w:b/>
          <w:sz w:val="17"/>
          <w:szCs w:val="17"/>
          <w:rtl/>
        </w:rPr>
        <w:t xml:space="preserve"> לפרק זמן קצר באופן ניכר מפרק הזמן שנקבע להם.</w:t>
      </w:r>
    </w:p>
    <w:p w:rsidR="006A0E07" w:rsidRPr="00B737AC" w:rsidP="00494C0D">
      <w:pPr>
        <w:pStyle w:val="ListParagraph"/>
        <w:numPr>
          <w:ilvl w:val="0"/>
          <w:numId w:val="0"/>
        </w:numPr>
        <w:spacing w:line="240" w:lineRule="exact"/>
        <w:ind w:left="340" w:right="2268"/>
        <w:rPr>
          <w:b/>
          <w:sz w:val="17"/>
          <w:szCs w:val="17"/>
          <w:rtl/>
        </w:rPr>
      </w:pPr>
      <w:r w:rsidRPr="00B737AC">
        <w:rPr>
          <w:rFonts w:hint="cs"/>
          <w:b/>
          <w:sz w:val="17"/>
          <w:szCs w:val="17"/>
          <w:rtl/>
        </w:rPr>
        <w:t>בעלי העסקים מסרו לנציגי משרד מבקר המדינה כי הם מוותרים על העסקתם של נאמני הכשרות כעובדי בית העסק במשך כמה שעות ביום, אף שהשכר המשולם להם הוא לפי היקף השעות שנקבע להם כנאמני כשרות הצריכים גם לעבוד בבית העסק.</w:t>
      </w:r>
    </w:p>
    <w:p w:rsidR="006A0E07" w:rsidRPr="00B737AC" w:rsidP="00F41B61">
      <w:pPr>
        <w:pStyle w:val="ListParagraph"/>
        <w:numPr>
          <w:ilvl w:val="0"/>
          <w:numId w:val="21"/>
        </w:numPr>
        <w:autoSpaceDE/>
        <w:autoSpaceDN/>
        <w:adjustRightInd/>
        <w:spacing w:line="240" w:lineRule="exact"/>
        <w:ind w:left="340" w:right="2268"/>
        <w:rPr>
          <w:b/>
          <w:sz w:val="17"/>
          <w:szCs w:val="17"/>
        </w:rPr>
      </w:pPr>
      <w:r w:rsidRPr="00B737AC">
        <w:rPr>
          <w:rFonts w:hint="cs"/>
          <w:b/>
          <w:sz w:val="17"/>
          <w:szCs w:val="17"/>
          <w:rtl/>
        </w:rPr>
        <w:t>משגיחי הכשרות הנודדים פועלים באופן מעשי כמפקחי כשרות ביתר המועצות הדתיות, והם מגיעים לבתי העסק אחת ליום או אחת לכמה ימים לפרק זמן קצר.</w:t>
      </w:r>
    </w:p>
    <w:p w:rsidR="006A0E07" w:rsidRPr="00B737AC" w:rsidP="00494C0D">
      <w:pPr>
        <w:spacing w:after="240" w:line="240" w:lineRule="exact"/>
        <w:ind w:right="2268"/>
        <w:jc w:val="both"/>
        <w:rPr>
          <w:rFonts w:ascii="Tahoma" w:hAnsi="Tahoma" w:cs="Tahoma"/>
          <w:b/>
          <w:sz w:val="17"/>
          <w:szCs w:val="17"/>
        </w:rPr>
      </w:pPr>
      <w:r w:rsidRPr="00B737AC">
        <w:rPr>
          <w:rFonts w:ascii="Tahoma" w:hAnsi="Tahoma" w:cs="Tahoma"/>
          <w:b/>
          <w:sz w:val="17"/>
          <w:szCs w:val="17"/>
          <w:rtl/>
        </w:rPr>
        <w:t xml:space="preserve">בתשובתה </w:t>
      </w:r>
      <w:r w:rsidRPr="00B737AC">
        <w:rPr>
          <w:rFonts w:ascii="Tahoma" w:hAnsi="Tahoma" w:cs="Tahoma" w:hint="cs"/>
          <w:b/>
          <w:sz w:val="17"/>
          <w:szCs w:val="17"/>
          <w:rtl/>
        </w:rPr>
        <w:t xml:space="preserve">מסרה </w:t>
      </w:r>
      <w:r w:rsidRPr="00B737AC">
        <w:rPr>
          <w:rFonts w:ascii="Tahoma" w:hAnsi="Tahoma" w:cs="Tahoma"/>
          <w:b/>
          <w:sz w:val="17"/>
          <w:szCs w:val="17"/>
          <w:rtl/>
        </w:rPr>
        <w:t xml:space="preserve">המועצה הדתית רחובות </w:t>
      </w:r>
      <w:r w:rsidRPr="00B737AC">
        <w:rPr>
          <w:rFonts w:ascii="Tahoma" w:hAnsi="Tahoma" w:cs="Tahoma" w:hint="cs"/>
          <w:b/>
          <w:sz w:val="17"/>
          <w:szCs w:val="17"/>
          <w:rtl/>
        </w:rPr>
        <w:t>כי</w:t>
      </w:r>
      <w:r w:rsidRPr="00B737AC">
        <w:rPr>
          <w:rFonts w:ascii="Tahoma" w:hAnsi="Tahoma" w:cs="Tahoma"/>
          <w:b/>
          <w:sz w:val="17"/>
          <w:szCs w:val="17"/>
          <w:rtl/>
        </w:rPr>
        <w:t xml:space="preserve"> "בעסק שאין נאמן כשרות המשגיח הנודד מבצע את כל עבודות הכשרות</w:t>
      </w:r>
      <w:r w:rsidRPr="00B737AC">
        <w:rPr>
          <w:rFonts w:ascii="Tahoma" w:hAnsi="Tahoma" w:cs="Tahoma" w:hint="cs"/>
          <w:b/>
          <w:sz w:val="17"/>
          <w:szCs w:val="17"/>
          <w:rtl/>
        </w:rPr>
        <w:t>"</w:t>
      </w:r>
      <w:r w:rsidRPr="00B737AC">
        <w:rPr>
          <w:rFonts w:ascii="Tahoma" w:hAnsi="Tahoma" w:cs="Tahoma"/>
          <w:b/>
          <w:sz w:val="17"/>
          <w:szCs w:val="17"/>
          <w:rtl/>
        </w:rPr>
        <w:t xml:space="preserve"> וכי </w:t>
      </w:r>
      <w:r w:rsidRPr="00B737AC">
        <w:rPr>
          <w:rFonts w:ascii="Tahoma" w:hAnsi="Tahoma" w:cs="Tahoma" w:hint="cs"/>
          <w:b/>
          <w:sz w:val="17"/>
          <w:szCs w:val="17"/>
          <w:rtl/>
        </w:rPr>
        <w:t>"</w:t>
      </w:r>
      <w:r w:rsidRPr="00B737AC">
        <w:rPr>
          <w:rFonts w:ascii="Tahoma" w:hAnsi="Tahoma" w:cs="Tahoma"/>
          <w:b/>
          <w:sz w:val="17"/>
          <w:szCs w:val="17"/>
          <w:rtl/>
        </w:rPr>
        <w:t>בזמן שנאמן הכשרות לא בעסק, המשגיח כשרות נודד מבצע עבודות השגחה".</w:t>
      </w:r>
    </w:p>
    <w:p w:rsidR="006A0E07" w:rsidRPr="00B737AC" w:rsidP="00C03C23">
      <w:pPr>
        <w:pStyle w:val="RESHET"/>
        <w:rPr>
          <w:rtl/>
        </w:rPr>
      </w:pPr>
      <w:r w:rsidRPr="00B737AC">
        <w:rPr>
          <w:rFonts w:hint="cs"/>
          <w:rtl/>
        </w:rPr>
        <w:t xml:space="preserve">מתשובת המועצה הדתית רחובות עולה, כי במקרים מסוימים מתערבבים תפקידי ההשגחה והפיקוח על ההשגחה. ערבוב התפקידים נוגד את נוהל הכשרות שמטרתו להבטיח </w:t>
      </w:r>
      <w:r w:rsidR="00C03C23">
        <w:rPr>
          <w:rFonts w:hint="cs"/>
          <w:rtl/>
        </w:rPr>
        <w:t>שההשגחה</w:t>
      </w:r>
      <w:r w:rsidRPr="00B737AC">
        <w:rPr>
          <w:rFonts w:hint="cs"/>
          <w:rtl/>
        </w:rPr>
        <w:t xml:space="preserve"> והפיקוח על ההשגחה יבוצעו באמצעות שני בעלי תפקידים שונים, וללא תלות במשגיח.</w:t>
      </w:r>
    </w:p>
    <w:p w:rsidR="006A0E07" w:rsidRPr="00B737AC" w:rsidP="00494C0D">
      <w:pPr>
        <w:pStyle w:val="RESHET"/>
        <w:rPr>
          <w:rtl/>
        </w:rPr>
      </w:pPr>
      <w:r w:rsidRPr="00B737AC">
        <w:rPr>
          <w:rFonts w:hint="cs"/>
          <w:rtl/>
        </w:rPr>
        <w:t>עולה מתוך כך, כי המודל שהמועצה הדתית רחובות מפעילה בתחומה לא נותן מענה להוראות הנוהל ויתרה מכך, אף עלול, בסופו של דבר, להביא לעיתים להתייקרות עלות ההשגחה - זאת מאחר והמשגיחים (נאמני הכשרות) נמצאים בבתי העסק זמן קצר בלבד, ולעומת זאת שכרם משולם לפי מלוא מכסת השעות המיועדות לתפקידם כ"נאמני כשרות".</w:t>
      </w:r>
    </w:p>
    <w:p w:rsidR="006A0E07" w:rsidRPr="00B737AC" w:rsidP="00B737AC">
      <w:pPr>
        <w:spacing w:line="240" w:lineRule="exact"/>
        <w:ind w:right="2268"/>
        <w:jc w:val="both"/>
        <w:rPr>
          <w:rFonts w:ascii="Tahoma" w:hAnsi="Tahoma" w:cs="Tahoma"/>
          <w:bCs/>
          <w:sz w:val="17"/>
          <w:szCs w:val="17"/>
          <w:rtl/>
        </w:rPr>
      </w:pPr>
    </w:p>
    <w:p w:rsidR="006A0E07" w:rsidRPr="00512CB8" w:rsidP="00B737AC">
      <w:pPr>
        <w:pStyle w:val="KOT4"/>
        <w:rPr>
          <w:rtl/>
        </w:rPr>
      </w:pPr>
      <w:bookmarkStart w:id="137" w:name="_Toc472876746"/>
      <w:bookmarkStart w:id="138" w:name="_Toc473096529"/>
      <w:bookmarkStart w:id="139" w:name="_Toc474826304"/>
      <w:r w:rsidRPr="00512CB8">
        <w:rPr>
          <w:rFonts w:hint="cs"/>
          <w:rtl/>
        </w:rPr>
        <w:t>הרבנות לכשרות ארצית</w:t>
      </w:r>
      <w:bookmarkEnd w:id="137"/>
      <w:bookmarkEnd w:id="138"/>
      <w:bookmarkEnd w:id="139"/>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ממרץ 1998, על פי החלטת הרב הראשי דאז הרב בקשי דורון, פועלת הרבנות לכשרות ארצית, האחראית לטיפול בכשרות באזורים שבהם אין פועלות מועצות דתיות. במאי 2010 הועברה האחריות הזאת למועצה הדתית נתניה.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באוקטובר 2015, בהמשך לבקשתו של הרב הראשי של נתניה דאז להפסיק לכהן כאחראי לרבנות לכשרות ארצית, הסמיכה מועצת הרבנות את הרב הראשי לישראל הרב דוד ברוך לאו כנותן תעודת הכשרות מטעם הרבנות לכשרות ארצית.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הרבנות לכשרות ארצית פרוסה ברחבי הארץ והיא מופקדת על כ-80 בתי עסק - מפעלים, מאפיות, מחלבות, מפעלי שימורים, עסקים המתמחים באירוח, קייטרינג, משחטת עופות ובית מטבחיים. בבתי העסק האלה היא מפעילה כ-25 משגיחים המקבלים את שכרם ישירות מבעלי העסקים.</w:t>
      </w:r>
    </w:p>
    <w:p w:rsidR="006A0E07" w:rsidRPr="00B737AC" w:rsidP="00B737AC">
      <w:pPr>
        <w:spacing w:line="240" w:lineRule="exact"/>
        <w:ind w:right="2268"/>
        <w:jc w:val="both"/>
        <w:rPr>
          <w:rFonts w:ascii="Tahoma" w:hAnsi="Tahoma" w:cs="Tahoma"/>
          <w:sz w:val="17"/>
          <w:szCs w:val="17"/>
          <w:rtl/>
        </w:rPr>
      </w:pPr>
    </w:p>
    <w:p w:rsidR="006A0E07" w:rsidRPr="00512CB8" w:rsidP="00B737AC">
      <w:pPr>
        <w:pStyle w:val="KOT5"/>
        <w:rPr>
          <w:rtl/>
        </w:rPr>
      </w:pPr>
      <w:bookmarkStart w:id="140" w:name="_Toc473096530"/>
      <w:bookmarkStart w:id="141" w:name="_Toc474826305"/>
      <w:r w:rsidRPr="00512CB8">
        <w:rPr>
          <w:rFonts w:hint="cs"/>
          <w:rtl/>
        </w:rPr>
        <w:t>הפעלתה של הרבנות לכשרות ארצית</w:t>
      </w:r>
      <w:bookmarkEnd w:id="140"/>
      <w:bookmarkEnd w:id="141"/>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מיולי 2009 עד דצמבר 2014 שימש מר </w:t>
      </w:r>
      <w:r w:rsidRPr="00B737AC">
        <w:rPr>
          <w:rFonts w:ascii="Tahoma" w:hAnsi="Tahoma" w:cs="Tahoma" w:hint="cs"/>
          <w:b/>
          <w:sz w:val="17"/>
          <w:szCs w:val="17"/>
          <w:rtl/>
        </w:rPr>
        <w:t>ז'ילבר</w:t>
      </w:r>
      <w:r w:rsidRPr="00B737AC">
        <w:rPr>
          <w:rFonts w:ascii="Tahoma" w:hAnsi="Tahoma" w:cs="Tahoma" w:hint="cs"/>
          <w:b/>
          <w:sz w:val="17"/>
          <w:szCs w:val="17"/>
          <w:rtl/>
        </w:rPr>
        <w:t xml:space="preserve"> כהן בתפקיד מנהל מחלקת הכשרות בעיר נתניה (להלן - המנהל הקודם) ובתפקיד הממונה על הפעלתה של הרבנות לכשרות ארצית</w:t>
      </w:r>
      <w:r>
        <w:rPr>
          <w:rStyle w:val="FootnoteReference0"/>
          <w:rFonts w:ascii="Tahoma" w:hAnsi="Tahoma" w:cs="Tahoma"/>
          <w:b/>
          <w:sz w:val="17"/>
          <w:szCs w:val="17"/>
          <w:rtl/>
        </w:rPr>
        <w:footnoteReference w:id="53"/>
      </w:r>
      <w:r w:rsidRPr="00B737AC">
        <w:rPr>
          <w:rFonts w:ascii="Tahoma" w:hAnsi="Tahoma" w:cs="Tahoma" w:hint="cs"/>
          <w:b/>
          <w:sz w:val="17"/>
          <w:szCs w:val="17"/>
          <w:rtl/>
        </w:rPr>
        <w:t xml:space="preserve">. בנובמבר 2015 מינה הרב הראשי לישראל, הרב לאו, את הרב משה </w:t>
      </w:r>
      <w:r w:rsidRPr="00B737AC">
        <w:rPr>
          <w:rFonts w:ascii="Tahoma" w:hAnsi="Tahoma" w:cs="Tahoma" w:hint="cs"/>
          <w:b/>
          <w:sz w:val="17"/>
          <w:szCs w:val="17"/>
          <w:rtl/>
        </w:rPr>
        <w:t>ניזרי</w:t>
      </w:r>
      <w:r w:rsidRPr="00B737AC">
        <w:rPr>
          <w:rFonts w:ascii="Tahoma" w:hAnsi="Tahoma" w:cs="Tahoma" w:hint="cs"/>
          <w:b/>
          <w:sz w:val="17"/>
          <w:szCs w:val="17"/>
          <w:rtl/>
        </w:rPr>
        <w:t xml:space="preserve"> (להלן - המנהל הנוכחי), המכהן שנים רבות כמנהל מחלקת נישואין במועצה הדתית נתניה, לממונה על הרבנות לכשרות ארצית. במשך עשרות שנים, עד פטירתו ביולי 2016, שימש הרב דוד שלוש ז"ל בתפקיד הרב של נתניה ובתפקיד הממונה על הכשרות בעיר. מסוף 2011 עד יולי 2015 שימש מר יהודה כהן יו"ר המועצה הדתית נתניה.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כבר באוגוסט 2015 פנתה לשכת הרב הראשי </w:t>
      </w:r>
      <w:r w:rsidR="00C03C23">
        <w:rPr>
          <w:rFonts w:ascii="Tahoma" w:hAnsi="Tahoma" w:cs="Tahoma" w:hint="cs"/>
          <w:b/>
          <w:sz w:val="17"/>
          <w:szCs w:val="17"/>
          <w:rtl/>
        </w:rPr>
        <w:t xml:space="preserve">לישראל </w:t>
      </w:r>
      <w:r w:rsidRPr="00B737AC">
        <w:rPr>
          <w:rFonts w:ascii="Tahoma" w:hAnsi="Tahoma" w:cs="Tahoma" w:hint="cs"/>
          <w:b/>
          <w:sz w:val="17"/>
          <w:szCs w:val="17"/>
          <w:rtl/>
        </w:rPr>
        <w:t xml:space="preserve">למנהל אגף הכשרות </w:t>
      </w:r>
      <w:r w:rsidR="00C03C23">
        <w:rPr>
          <w:rFonts w:ascii="Tahoma" w:hAnsi="Tahoma" w:cs="Tahoma" w:hint="cs"/>
          <w:b/>
          <w:sz w:val="17"/>
          <w:szCs w:val="17"/>
          <w:rtl/>
        </w:rPr>
        <w:t xml:space="preserve">ברבנות </w:t>
      </w:r>
      <w:r w:rsidRPr="00B737AC">
        <w:rPr>
          <w:rFonts w:ascii="Tahoma" w:hAnsi="Tahoma" w:cs="Tahoma" w:hint="cs"/>
          <w:b/>
          <w:sz w:val="17"/>
          <w:szCs w:val="17"/>
          <w:rtl/>
        </w:rPr>
        <w:t>כדי שיבחן חלופות למתכונת הפעלתה של הרבנות לכשרות ארצית. עד מועד סיום הביקורת לא העביר מנהל אגף הכשרות מסמך בחינת חלופות למועצת הרבנות.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sz w:val="17"/>
          <w:szCs w:val="17"/>
          <w:rtl/>
        </w:rPr>
        <w:t>ביוני 2016 הודיע הממונה דאז על המועצה הדתית נתניה מר אשר אוחנה</w:t>
      </w:r>
      <w:r>
        <w:rPr>
          <w:rStyle w:val="FootnoteReference0"/>
          <w:rFonts w:ascii="Tahoma" w:hAnsi="Tahoma" w:cs="Tahoma"/>
          <w:b/>
          <w:sz w:val="17"/>
          <w:szCs w:val="17"/>
          <w:rtl/>
        </w:rPr>
        <w:footnoteReference w:id="54"/>
      </w:r>
      <w:r w:rsidRPr="00B737AC">
        <w:rPr>
          <w:rFonts w:ascii="Tahoma" w:hAnsi="Tahoma" w:cs="Tahoma" w:hint="cs"/>
          <w:sz w:val="17"/>
          <w:szCs w:val="17"/>
          <w:rtl/>
        </w:rPr>
        <w:t xml:space="preserve"> כי מינואר 2017 תחדל המועצה הדתית נתניה להיות אחראית לרבנות לכשרות ארצית. ואכן, </w:t>
      </w:r>
      <w:r w:rsidR="00547733">
        <w:rPr>
          <w:rFonts w:ascii="Tahoma" w:hAnsi="Tahoma" w:cs="Tahoma"/>
          <w:sz w:val="17"/>
          <w:szCs w:val="17"/>
          <w:rtl/>
        </w:rPr>
        <w:br/>
      </w:r>
      <w:r w:rsidRPr="00B737AC">
        <w:rPr>
          <w:rFonts w:ascii="Tahoma" w:hAnsi="Tahoma" w:cs="Tahoma" w:hint="cs"/>
          <w:sz w:val="17"/>
          <w:szCs w:val="17"/>
          <w:rtl/>
        </w:rPr>
        <w:t>מ-1.1.17 הופסקה פעילותה של הרבנות לכשרות הארצית ומפקחיה שהופעלו באמצעות המועצה הדתית נתניה קיבלו מכתבי פיטורין.</w:t>
      </w:r>
      <w:r w:rsidRPr="00B737AC">
        <w:rPr>
          <w:rFonts w:ascii="Tahoma" w:hAnsi="Tahoma" w:cs="Tahoma" w:hint="cs"/>
          <w:bCs/>
          <w:sz w:val="17"/>
          <w:szCs w:val="17"/>
          <w:rtl/>
        </w:rPr>
        <w:t xml:space="preserve"> </w:t>
      </w:r>
      <w:r w:rsidRPr="00B737AC">
        <w:rPr>
          <w:rFonts w:ascii="Tahoma" w:hAnsi="Tahoma" w:cs="Tahoma" w:hint="cs"/>
          <w:b/>
          <w:sz w:val="17"/>
          <w:szCs w:val="17"/>
          <w:rtl/>
        </w:rPr>
        <w:t xml:space="preserve">אשר על כן, בעלי בתי עסק </w:t>
      </w:r>
      <w:r w:rsidRPr="00B737AC">
        <w:rPr>
          <w:rFonts w:ascii="Tahoma" w:hAnsi="Tahoma" w:cs="Tahoma" w:hint="cs"/>
          <w:b/>
          <w:sz w:val="17"/>
          <w:szCs w:val="17"/>
          <w:rtl/>
        </w:rPr>
        <w:t>מושגחים</w:t>
      </w:r>
      <w:r w:rsidRPr="00B737AC">
        <w:rPr>
          <w:rFonts w:ascii="Tahoma" w:hAnsi="Tahoma" w:cs="Tahoma" w:hint="cs"/>
          <w:b/>
          <w:sz w:val="17"/>
          <w:szCs w:val="17"/>
          <w:rtl/>
        </w:rPr>
        <w:t xml:space="preserve"> הפסיקו לקבל ממועד זה תעודות הכשר רבעוניות מטעם הרבנות לכשרות ארצית. בתחילת ינואר 2017 התקבלו במשרד מבקר המדינה תלונות מבעלי בתי עסק ולפיהן הם מתקשים לשווק את תוצרתם ללא תעודות הכשר.</w:t>
      </w:r>
    </w:p>
    <w:p w:rsidR="006A0E07" w:rsidRPr="00B737AC" w:rsidP="00494C0D">
      <w:pPr>
        <w:spacing w:after="240" w:line="240" w:lineRule="exact"/>
        <w:ind w:right="2268"/>
        <w:jc w:val="both"/>
        <w:rPr>
          <w:rFonts w:ascii="Tahoma" w:hAnsi="Tahoma" w:cs="Tahoma"/>
          <w:sz w:val="17"/>
          <w:szCs w:val="17"/>
          <w:rtl/>
        </w:rPr>
      </w:pPr>
      <w:r w:rsidRPr="00B737AC">
        <w:rPr>
          <w:rFonts w:ascii="Tahoma" w:hAnsi="Tahoma" w:cs="Tahoma" w:hint="cs"/>
          <w:sz w:val="17"/>
          <w:szCs w:val="17"/>
          <w:rtl/>
        </w:rPr>
        <w:t xml:space="preserve">בדצמבר 2016 מסר עוזר הרב הראשי </w:t>
      </w:r>
      <w:r w:rsidR="00C03C23">
        <w:rPr>
          <w:rFonts w:ascii="Tahoma" w:hAnsi="Tahoma" w:cs="Tahoma" w:hint="cs"/>
          <w:sz w:val="17"/>
          <w:szCs w:val="17"/>
          <w:rtl/>
        </w:rPr>
        <w:t xml:space="preserve">לישראל </w:t>
      </w:r>
      <w:r w:rsidRPr="00B737AC">
        <w:rPr>
          <w:rFonts w:ascii="Tahoma" w:hAnsi="Tahoma" w:cs="Tahoma" w:hint="cs"/>
          <w:sz w:val="17"/>
          <w:szCs w:val="17"/>
          <w:rtl/>
        </w:rPr>
        <w:t>למשרד מבקר המדינה כי ב-</w:t>
      </w:r>
      <w:r w:rsidRPr="00B737AC">
        <w:rPr>
          <w:rFonts w:ascii="Tahoma" w:hAnsi="Tahoma" w:cs="Tahoma"/>
          <w:sz w:val="17"/>
          <w:szCs w:val="17"/>
          <w:rtl/>
        </w:rPr>
        <w:t>14.12</w:t>
      </w:r>
      <w:r w:rsidRPr="00B737AC">
        <w:rPr>
          <w:rFonts w:ascii="Tahoma" w:hAnsi="Tahoma" w:cs="Tahoma" w:hint="cs"/>
          <w:sz w:val="17"/>
          <w:szCs w:val="17"/>
          <w:rtl/>
        </w:rPr>
        <w:t xml:space="preserve">.16 הודיע הרב הראשי בתחילת ישיבת מועצת הרבנות הראשית כי מיום 1.1.17 הכשרות </w:t>
      </w:r>
      <w:r w:rsidRPr="00B737AC">
        <w:rPr>
          <w:rFonts w:ascii="Tahoma" w:hAnsi="Tahoma" w:cs="Tahoma" w:hint="cs"/>
          <w:sz w:val="17"/>
          <w:szCs w:val="17"/>
          <w:rtl/>
        </w:rPr>
        <w:t>הארצית תהיה באחריות רב אחר. בינואר 2017 מועצת הרבנות הסמיכה את הרב אליהו אילוז, רב העיר אור עקיבא, כאחראי לרבנות לכשרות ארצית.</w:t>
      </w:r>
    </w:p>
    <w:p w:rsidR="006A0E07" w:rsidRPr="00B737AC" w:rsidP="00C03C23">
      <w:pPr>
        <w:pStyle w:val="RESHET"/>
        <w:rPr>
          <w:rtl/>
        </w:rPr>
      </w:pPr>
      <w:r w:rsidRPr="0012789B">
        <w:rPr>
          <w:noProof/>
          <w:rtl/>
          <w:lang w:eastAsia="en-US"/>
        </w:rPr>
        <mc:AlternateContent>
          <mc:Choice Requires="wps">
            <w:drawing>
              <wp:anchor distT="0" distB="0" distL="114300" distR="114300" simplePos="0" relativeHeight="251697152" behindDoc="1" locked="0" layoutInCell="1" allowOverlap="1">
                <wp:simplePos x="0" y="0"/>
                <wp:positionH relativeFrom="margin">
                  <wp:posOffset>-431800</wp:posOffset>
                </wp:positionH>
                <wp:positionV relativeFrom="margin">
                  <wp:align>top</wp:align>
                </wp:positionV>
                <wp:extent cx="1619885" cy="5340350"/>
                <wp:effectExtent l="0" t="0" r="0" b="0"/>
                <wp:wrapNone/>
                <wp:docPr id="69"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5340350"/>
                        </a:xfrm>
                        <a:prstGeom prst="rect">
                          <a:avLst/>
                        </a:prstGeom>
                        <a:noFill/>
                        <a:ln w="9525">
                          <a:noFill/>
                          <a:miter lim="800000"/>
                          <a:headEnd/>
                          <a:tailEnd/>
                        </a:ln>
                      </wps:spPr>
                      <wps:txbx>
                        <w:txbxContent>
                          <w:p w:rsidR="00D007E4" w:rsidRPr="00373C5D" w:rsidP="00C03C23">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43085560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241345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939A1">
                            <w:pPr>
                              <w:spacing w:after="0" w:line="240" w:lineRule="auto"/>
                              <w:rPr>
                                <w:color w:val="0B5294"/>
                                <w:spacing w:val="-4"/>
                                <w:sz w:val="24"/>
                                <w:szCs w:val="24"/>
                                <w:rtl/>
                                <w:cs/>
                              </w:rPr>
                            </w:pPr>
                            <w:r w:rsidRPr="00C03C23">
                              <w:rPr>
                                <w:rFonts w:cs="Tahoma" w:hint="eastAsia"/>
                                <w:color w:val="0B5294"/>
                                <w:spacing w:val="-4"/>
                                <w:sz w:val="24"/>
                                <w:szCs w:val="24"/>
                                <w:rtl/>
                              </w:rPr>
                              <w:t>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לכשרות</w:t>
                            </w:r>
                            <w:r w:rsidRPr="00C03C23">
                              <w:rPr>
                                <w:rFonts w:cs="Tahoma"/>
                                <w:color w:val="0B5294"/>
                                <w:spacing w:val="-4"/>
                                <w:sz w:val="24"/>
                                <w:szCs w:val="24"/>
                                <w:rtl/>
                              </w:rPr>
                              <w:t xml:space="preserve"> </w:t>
                            </w:r>
                            <w:r w:rsidRPr="00C03C23">
                              <w:rPr>
                                <w:rFonts w:cs="Tahoma" w:hint="eastAsia"/>
                                <w:color w:val="0B5294"/>
                                <w:spacing w:val="-4"/>
                                <w:sz w:val="24"/>
                                <w:szCs w:val="24"/>
                                <w:rtl/>
                              </w:rPr>
                              <w:t>ארצית</w:t>
                            </w:r>
                            <w:r w:rsidRPr="00C03C23">
                              <w:rPr>
                                <w:rFonts w:cs="Tahoma"/>
                                <w:color w:val="0B5294"/>
                                <w:spacing w:val="-4"/>
                                <w:sz w:val="24"/>
                                <w:szCs w:val="24"/>
                                <w:rtl/>
                              </w:rPr>
                              <w:t xml:space="preserve"> </w:t>
                            </w:r>
                            <w:r w:rsidRPr="00C03C23">
                              <w:rPr>
                                <w:rFonts w:cs="Tahoma" w:hint="eastAsia"/>
                                <w:color w:val="0B5294"/>
                                <w:spacing w:val="-4"/>
                                <w:sz w:val="24"/>
                                <w:szCs w:val="24"/>
                                <w:rtl/>
                              </w:rPr>
                              <w:t>וברבנות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אין</w:t>
                            </w:r>
                            <w:r w:rsidRPr="00C03C23">
                              <w:rPr>
                                <w:rFonts w:cs="Tahoma"/>
                                <w:color w:val="0B5294"/>
                                <w:spacing w:val="-4"/>
                                <w:sz w:val="24"/>
                                <w:szCs w:val="24"/>
                                <w:rtl/>
                              </w:rPr>
                              <w:t xml:space="preserve"> </w:t>
                            </w:r>
                            <w:r w:rsidRPr="00C03C23">
                              <w:rPr>
                                <w:rFonts w:cs="Tahoma" w:hint="eastAsia"/>
                                <w:color w:val="0B5294"/>
                                <w:spacing w:val="-4"/>
                                <w:sz w:val="24"/>
                                <w:szCs w:val="24"/>
                                <w:rtl/>
                              </w:rPr>
                              <w:t>מצויים</w:t>
                            </w:r>
                            <w:r w:rsidRPr="00C03C23">
                              <w:rPr>
                                <w:rFonts w:cs="Tahoma"/>
                                <w:color w:val="0B5294"/>
                                <w:spacing w:val="-4"/>
                                <w:sz w:val="24"/>
                                <w:szCs w:val="24"/>
                                <w:rtl/>
                              </w:rPr>
                              <w:t xml:space="preserve"> </w:t>
                            </w:r>
                            <w:r w:rsidRPr="00C03C23">
                              <w:rPr>
                                <w:rFonts w:cs="Tahoma" w:hint="eastAsia"/>
                                <w:color w:val="0B5294"/>
                                <w:spacing w:val="-4"/>
                                <w:sz w:val="24"/>
                                <w:szCs w:val="24"/>
                                <w:rtl/>
                              </w:rPr>
                              <w:t>מסמכים</w:t>
                            </w:r>
                            <w:r w:rsidRPr="00C03C23">
                              <w:rPr>
                                <w:rFonts w:cs="Tahoma"/>
                                <w:color w:val="0B5294"/>
                                <w:spacing w:val="-4"/>
                                <w:sz w:val="24"/>
                                <w:szCs w:val="24"/>
                                <w:rtl/>
                              </w:rPr>
                              <w:t xml:space="preserve"> </w:t>
                            </w:r>
                            <w:r w:rsidRPr="00C03C23">
                              <w:rPr>
                                <w:rFonts w:cs="Tahoma" w:hint="eastAsia"/>
                                <w:color w:val="0B5294"/>
                                <w:spacing w:val="-4"/>
                                <w:sz w:val="24"/>
                                <w:szCs w:val="24"/>
                                <w:rtl/>
                              </w:rPr>
                              <w:t>המסדירים</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העברת</w:t>
                            </w:r>
                            <w:r w:rsidRPr="00C03C23">
                              <w:rPr>
                                <w:rFonts w:cs="Tahoma"/>
                                <w:color w:val="0B5294"/>
                                <w:spacing w:val="-4"/>
                                <w:sz w:val="24"/>
                                <w:szCs w:val="24"/>
                                <w:rtl/>
                              </w:rPr>
                              <w:t xml:space="preserve"> </w:t>
                            </w:r>
                            <w:r w:rsidRPr="00C03C23">
                              <w:rPr>
                                <w:rFonts w:cs="Tahoma" w:hint="eastAsia"/>
                                <w:color w:val="0B5294"/>
                                <w:spacing w:val="-4"/>
                                <w:sz w:val="24"/>
                                <w:szCs w:val="24"/>
                                <w:rtl/>
                              </w:rPr>
                              <w:t>האחריות</w:t>
                            </w:r>
                            <w:r w:rsidRPr="00C03C23">
                              <w:rPr>
                                <w:rFonts w:cs="Tahoma"/>
                                <w:color w:val="0B5294"/>
                                <w:spacing w:val="-4"/>
                                <w:sz w:val="24"/>
                                <w:szCs w:val="24"/>
                                <w:rtl/>
                              </w:rPr>
                              <w:t xml:space="preserve"> </w:t>
                            </w:r>
                            <w:r w:rsidRPr="00C03C23">
                              <w:rPr>
                                <w:rFonts w:cs="Tahoma" w:hint="eastAsia"/>
                                <w:color w:val="0B5294"/>
                                <w:spacing w:val="-4"/>
                                <w:sz w:val="24"/>
                                <w:szCs w:val="24"/>
                                <w:rtl/>
                              </w:rPr>
                              <w:t>להשגחה</w:t>
                            </w:r>
                            <w:r w:rsidRPr="00C03C23">
                              <w:rPr>
                                <w:rFonts w:cs="Tahoma"/>
                                <w:color w:val="0B5294"/>
                                <w:spacing w:val="-4"/>
                                <w:sz w:val="24"/>
                                <w:szCs w:val="24"/>
                                <w:rtl/>
                              </w:rPr>
                              <w:t xml:space="preserve"> </w:t>
                            </w:r>
                            <w:r w:rsidRPr="00C03C23">
                              <w:rPr>
                                <w:rFonts w:cs="Tahoma" w:hint="eastAsia"/>
                                <w:color w:val="0B5294"/>
                                <w:spacing w:val="-4"/>
                                <w:sz w:val="24"/>
                                <w:szCs w:val="24"/>
                                <w:rtl/>
                              </w:rPr>
                              <w:t>בנתב</w:t>
                            </w:r>
                            <w:r w:rsidRPr="00C03C23">
                              <w:rPr>
                                <w:rFonts w:cs="Tahoma"/>
                                <w:color w:val="0B5294"/>
                                <w:spacing w:val="-4"/>
                                <w:sz w:val="24"/>
                                <w:szCs w:val="24"/>
                                <w:rtl/>
                              </w:rPr>
                              <w:t>"</w:t>
                            </w:r>
                            <w:r w:rsidRPr="00C03C23">
                              <w:rPr>
                                <w:rFonts w:cs="Tahoma" w:hint="eastAsia"/>
                                <w:color w:val="0B5294"/>
                                <w:spacing w:val="-4"/>
                                <w:sz w:val="24"/>
                                <w:szCs w:val="24"/>
                                <w:rtl/>
                              </w:rPr>
                              <w:t>ג</w:t>
                            </w:r>
                            <w:r w:rsidRPr="00C03C23">
                              <w:rPr>
                                <w:rFonts w:cs="Tahoma"/>
                                <w:color w:val="0B5294"/>
                                <w:spacing w:val="-4"/>
                                <w:sz w:val="24"/>
                                <w:szCs w:val="24"/>
                                <w:rtl/>
                              </w:rPr>
                              <w:t xml:space="preserve"> </w:t>
                            </w:r>
                            <w:r w:rsidRPr="00C03C23">
                              <w:rPr>
                                <w:rFonts w:cs="Tahoma" w:hint="eastAsia"/>
                                <w:color w:val="0B5294"/>
                                <w:spacing w:val="-4"/>
                                <w:sz w:val="24"/>
                                <w:szCs w:val="24"/>
                                <w:rtl/>
                              </w:rPr>
                              <w:t>לגופי</w:t>
                            </w:r>
                            <w:r w:rsidRPr="00C03C23">
                              <w:rPr>
                                <w:rFonts w:cs="Tahoma"/>
                                <w:color w:val="0B5294"/>
                                <w:spacing w:val="-4"/>
                                <w:sz w:val="24"/>
                                <w:szCs w:val="24"/>
                                <w:rtl/>
                              </w:rPr>
                              <w:t xml:space="preserve"> </w:t>
                            </w:r>
                            <w:r w:rsidRPr="00C03C23">
                              <w:rPr>
                                <w:rFonts w:cs="Tahoma" w:hint="eastAsia"/>
                                <w:color w:val="0B5294"/>
                                <w:spacing w:val="-4"/>
                                <w:sz w:val="24"/>
                                <w:szCs w:val="24"/>
                                <w:rtl/>
                              </w:rPr>
                              <w:t>השגחה</w:t>
                            </w:r>
                            <w:r w:rsidRPr="00C03C23">
                              <w:rPr>
                                <w:rFonts w:cs="Tahoma"/>
                                <w:color w:val="0B5294"/>
                                <w:spacing w:val="-4"/>
                                <w:sz w:val="24"/>
                                <w:szCs w:val="24"/>
                                <w:rtl/>
                              </w:rPr>
                              <w:t xml:space="preserve"> </w:t>
                            </w:r>
                            <w:r w:rsidRPr="00C03C23">
                              <w:rPr>
                                <w:rFonts w:cs="Tahoma" w:hint="eastAsia"/>
                                <w:color w:val="0B5294"/>
                                <w:spacing w:val="-4"/>
                                <w:sz w:val="24"/>
                                <w:szCs w:val="24"/>
                                <w:rtl/>
                              </w:rPr>
                              <w:t>פרטיים</w:t>
                            </w:r>
                            <w:r w:rsidRPr="00C03C23">
                              <w:rPr>
                                <w:rFonts w:cs="Tahoma"/>
                                <w:color w:val="0B5294"/>
                                <w:spacing w:val="-4"/>
                                <w:sz w:val="24"/>
                                <w:szCs w:val="24"/>
                                <w:rtl/>
                              </w:rPr>
                              <w:t xml:space="preserve">, </w:t>
                            </w:r>
                            <w:r w:rsidRPr="00C03C23">
                              <w:rPr>
                                <w:rFonts w:cs="Tahoma" w:hint="eastAsia"/>
                                <w:color w:val="0B5294"/>
                                <w:spacing w:val="-4"/>
                                <w:sz w:val="24"/>
                                <w:szCs w:val="24"/>
                                <w:rtl/>
                              </w:rPr>
                              <w:t>וכלל</w:t>
                            </w:r>
                            <w:r w:rsidRPr="00C03C23">
                              <w:rPr>
                                <w:rFonts w:cs="Tahoma"/>
                                <w:color w:val="0B5294"/>
                                <w:spacing w:val="-4"/>
                                <w:sz w:val="24"/>
                                <w:szCs w:val="24"/>
                                <w:rtl/>
                              </w:rPr>
                              <w:t xml:space="preserve"> </w:t>
                            </w:r>
                            <w:r w:rsidRPr="00C03C23">
                              <w:rPr>
                                <w:rFonts w:cs="Tahoma" w:hint="eastAsia"/>
                                <w:color w:val="0B5294"/>
                                <w:spacing w:val="-4"/>
                                <w:sz w:val="24"/>
                                <w:szCs w:val="24"/>
                                <w:rtl/>
                              </w:rPr>
                              <w:t>לא</w:t>
                            </w:r>
                            <w:r w:rsidRPr="00C03C23">
                              <w:rPr>
                                <w:rFonts w:cs="Tahoma"/>
                                <w:color w:val="0B5294"/>
                                <w:spacing w:val="-4"/>
                                <w:sz w:val="24"/>
                                <w:szCs w:val="24"/>
                                <w:rtl/>
                              </w:rPr>
                              <w:t xml:space="preserve"> </w:t>
                            </w:r>
                            <w:r w:rsidRPr="00C03C23">
                              <w:rPr>
                                <w:rFonts w:cs="Tahoma" w:hint="eastAsia"/>
                                <w:color w:val="0B5294"/>
                                <w:spacing w:val="-4"/>
                                <w:sz w:val="24"/>
                                <w:szCs w:val="24"/>
                                <w:rtl/>
                              </w:rPr>
                              <w:t>ברור</w:t>
                            </w:r>
                            <w:r w:rsidRPr="00C03C23">
                              <w:rPr>
                                <w:rFonts w:cs="Tahoma"/>
                                <w:color w:val="0B5294"/>
                                <w:spacing w:val="-4"/>
                                <w:sz w:val="24"/>
                                <w:szCs w:val="24"/>
                                <w:rtl/>
                              </w:rPr>
                              <w:t xml:space="preserve"> </w:t>
                            </w:r>
                            <w:r w:rsidRPr="00C03C23">
                              <w:rPr>
                                <w:rFonts w:cs="Tahoma" w:hint="eastAsia"/>
                                <w:color w:val="0B5294"/>
                                <w:spacing w:val="-4"/>
                                <w:sz w:val="24"/>
                                <w:szCs w:val="24"/>
                                <w:rtl/>
                              </w:rPr>
                              <w:t>מהו</w:t>
                            </w:r>
                            <w:r w:rsidRPr="00C03C23">
                              <w:rPr>
                                <w:rFonts w:cs="Tahoma"/>
                                <w:color w:val="0B5294"/>
                                <w:spacing w:val="-4"/>
                                <w:sz w:val="24"/>
                                <w:szCs w:val="24"/>
                                <w:rtl/>
                              </w:rPr>
                              <w:t xml:space="preserve"> </w:t>
                            </w:r>
                            <w:r w:rsidRPr="00C03C23">
                              <w:rPr>
                                <w:rFonts w:cs="Tahoma" w:hint="eastAsia"/>
                                <w:color w:val="0B5294"/>
                                <w:spacing w:val="-4"/>
                                <w:sz w:val="24"/>
                                <w:szCs w:val="24"/>
                                <w:rtl/>
                              </w:rPr>
                              <w:t>הבסיס</w:t>
                            </w:r>
                            <w:r w:rsidRPr="00C03C23">
                              <w:rPr>
                                <w:rFonts w:cs="Tahoma"/>
                                <w:color w:val="0B5294"/>
                                <w:spacing w:val="-4"/>
                                <w:sz w:val="24"/>
                                <w:szCs w:val="24"/>
                                <w:rtl/>
                              </w:rPr>
                              <w:t xml:space="preserve"> </w:t>
                            </w:r>
                            <w:r w:rsidRPr="00C03C23">
                              <w:rPr>
                                <w:rFonts w:cs="Tahoma" w:hint="eastAsia"/>
                                <w:color w:val="0B5294"/>
                                <w:spacing w:val="-4"/>
                                <w:sz w:val="24"/>
                                <w:szCs w:val="24"/>
                                <w:rtl/>
                              </w:rPr>
                              <w:t>החוקי</w:t>
                            </w:r>
                            <w:r w:rsidRPr="00C03C23">
                              <w:rPr>
                                <w:rFonts w:cs="Tahoma"/>
                                <w:color w:val="0B5294"/>
                                <w:spacing w:val="-4"/>
                                <w:sz w:val="24"/>
                                <w:szCs w:val="24"/>
                                <w:rtl/>
                              </w:rPr>
                              <w:t xml:space="preserve"> </w:t>
                            </w:r>
                            <w:r w:rsidRPr="00C03C23">
                              <w:rPr>
                                <w:rFonts w:cs="Tahoma" w:hint="eastAsia"/>
                                <w:color w:val="0B5294"/>
                                <w:spacing w:val="-4"/>
                                <w:sz w:val="24"/>
                                <w:szCs w:val="24"/>
                                <w:rtl/>
                              </w:rPr>
                              <w:t>לפעולתם</w:t>
                            </w:r>
                            <w:r w:rsidRPr="00C03C23">
                              <w:rPr>
                                <w:rFonts w:cs="Tahoma"/>
                                <w:color w:val="0B5294"/>
                                <w:spacing w:val="-4"/>
                                <w:sz w:val="24"/>
                                <w:szCs w:val="24"/>
                                <w:rtl/>
                              </w:rPr>
                              <w:t xml:space="preserve"> </w:t>
                            </w:r>
                            <w:r w:rsidRPr="00C03C23">
                              <w:rPr>
                                <w:rFonts w:cs="Tahoma" w:hint="eastAsia"/>
                                <w:color w:val="0B5294"/>
                                <w:spacing w:val="-4"/>
                                <w:sz w:val="24"/>
                                <w:szCs w:val="24"/>
                                <w:rtl/>
                              </w:rPr>
                              <w:t>במקום</w:t>
                            </w:r>
                            <w:r w:rsidRPr="00C03C23">
                              <w:rPr>
                                <w:rFonts w:cs="Tahoma"/>
                                <w:color w:val="0B5294"/>
                                <w:spacing w:val="-4"/>
                                <w:sz w:val="24"/>
                                <w:szCs w:val="24"/>
                                <w:rtl/>
                              </w:rPr>
                              <w:t xml:space="preserve">, </w:t>
                            </w:r>
                            <w:r w:rsidRPr="00C03C23">
                              <w:rPr>
                                <w:rFonts w:cs="Tahoma" w:hint="eastAsia"/>
                                <w:color w:val="0B5294"/>
                                <w:spacing w:val="-4"/>
                                <w:sz w:val="24"/>
                                <w:szCs w:val="24"/>
                                <w:rtl/>
                              </w:rPr>
                              <w:t>כל</w:t>
                            </w:r>
                            <w:r w:rsidRPr="00C03C23">
                              <w:rPr>
                                <w:rFonts w:cs="Tahoma"/>
                                <w:color w:val="0B5294"/>
                                <w:spacing w:val="-4"/>
                                <w:sz w:val="24"/>
                                <w:szCs w:val="24"/>
                                <w:rtl/>
                              </w:rPr>
                              <w:t xml:space="preserve"> </w:t>
                            </w:r>
                            <w:r w:rsidRPr="00C03C23">
                              <w:rPr>
                                <w:rFonts w:cs="Tahoma" w:hint="eastAsia"/>
                                <w:color w:val="0B5294"/>
                                <w:spacing w:val="-4"/>
                                <w:sz w:val="24"/>
                                <w:szCs w:val="24"/>
                                <w:rtl/>
                              </w:rPr>
                              <w:t>שכן</w:t>
                            </w:r>
                            <w:r w:rsidRPr="00C03C23">
                              <w:rPr>
                                <w:rFonts w:cs="Tahoma"/>
                                <w:color w:val="0B5294"/>
                                <w:spacing w:val="-4"/>
                                <w:sz w:val="24"/>
                                <w:szCs w:val="24"/>
                                <w:rtl/>
                              </w:rPr>
                              <w:t xml:space="preserve"> </w:t>
                            </w:r>
                            <w:r w:rsidRPr="00C03C23">
                              <w:rPr>
                                <w:rFonts w:cs="Tahoma" w:hint="eastAsia"/>
                                <w:color w:val="0B5294"/>
                                <w:spacing w:val="-4"/>
                                <w:sz w:val="24"/>
                                <w:szCs w:val="24"/>
                                <w:rtl/>
                              </w:rPr>
                              <w:t>בחירתם</w:t>
                            </w:r>
                            <w:r w:rsidRPr="00C03C23">
                              <w:rPr>
                                <w:rFonts w:cs="Tahoma"/>
                                <w:color w:val="0B5294"/>
                                <w:spacing w:val="-4"/>
                                <w:sz w:val="24"/>
                                <w:szCs w:val="24"/>
                                <w:rtl/>
                              </w:rPr>
                              <w:t xml:space="preserve">. </w:t>
                            </w:r>
                            <w:r w:rsidRPr="00C03C23">
                              <w:rPr>
                                <w:rFonts w:cs="Tahoma" w:hint="eastAsia"/>
                                <w:color w:val="0B5294"/>
                                <w:spacing w:val="-4"/>
                                <w:sz w:val="24"/>
                                <w:szCs w:val="24"/>
                                <w:rtl/>
                              </w:rPr>
                              <w:t>במהלך</w:t>
                            </w:r>
                            <w:r w:rsidRPr="00C03C23">
                              <w:rPr>
                                <w:rFonts w:cs="Tahoma"/>
                                <w:color w:val="0B5294"/>
                                <w:spacing w:val="-4"/>
                                <w:sz w:val="24"/>
                                <w:szCs w:val="24"/>
                                <w:rtl/>
                              </w:rPr>
                              <w:t xml:space="preserve"> </w:t>
                            </w:r>
                            <w:r w:rsidRPr="00C03C23">
                              <w:rPr>
                                <w:rFonts w:cs="Tahoma" w:hint="eastAsia"/>
                                <w:color w:val="0B5294"/>
                                <w:spacing w:val="-4"/>
                                <w:sz w:val="24"/>
                                <w:szCs w:val="24"/>
                                <w:rtl/>
                              </w:rPr>
                              <w:t>הביקורת</w:t>
                            </w:r>
                            <w:r w:rsidRPr="00C03C23">
                              <w:rPr>
                                <w:rFonts w:cs="Tahoma"/>
                                <w:color w:val="0B5294"/>
                                <w:spacing w:val="-4"/>
                                <w:sz w:val="24"/>
                                <w:szCs w:val="24"/>
                                <w:rtl/>
                              </w:rPr>
                              <w:t xml:space="preserve">, </w:t>
                            </w:r>
                            <w:r w:rsidRPr="00C03C23">
                              <w:rPr>
                                <w:rFonts w:cs="Tahoma" w:hint="eastAsia"/>
                                <w:color w:val="0B5294"/>
                                <w:spacing w:val="-4"/>
                                <w:sz w:val="24"/>
                                <w:szCs w:val="24"/>
                                <w:rtl/>
                              </w:rPr>
                              <w:t>ביוני</w:t>
                            </w:r>
                            <w:r w:rsidRPr="00C03C23">
                              <w:rPr>
                                <w:rFonts w:cs="Tahoma"/>
                                <w:color w:val="0B5294"/>
                                <w:spacing w:val="-4"/>
                                <w:sz w:val="24"/>
                                <w:szCs w:val="24"/>
                                <w:rtl/>
                              </w:rPr>
                              <w:t xml:space="preserve"> 2016, </w:t>
                            </w:r>
                            <w:r w:rsidRPr="00C03C23">
                              <w:rPr>
                                <w:rFonts w:cs="Tahoma" w:hint="eastAsia"/>
                                <w:color w:val="0B5294"/>
                                <w:spacing w:val="-4"/>
                                <w:sz w:val="24"/>
                                <w:szCs w:val="24"/>
                                <w:rtl/>
                              </w:rPr>
                              <w:t>לא</w:t>
                            </w:r>
                            <w:r w:rsidRPr="00C03C23">
                              <w:rPr>
                                <w:rFonts w:cs="Tahoma"/>
                                <w:color w:val="0B5294"/>
                                <w:spacing w:val="-4"/>
                                <w:sz w:val="24"/>
                                <w:szCs w:val="24"/>
                                <w:rtl/>
                              </w:rPr>
                              <w:t xml:space="preserve"> </w:t>
                            </w:r>
                            <w:r w:rsidRPr="00C03C23">
                              <w:rPr>
                                <w:rFonts w:cs="Tahoma" w:hint="eastAsia"/>
                                <w:color w:val="0B5294"/>
                                <w:spacing w:val="-4"/>
                                <w:sz w:val="24"/>
                                <w:szCs w:val="24"/>
                                <w:rtl/>
                              </w:rPr>
                              <w:t>היו</w:t>
                            </w:r>
                            <w:r w:rsidRPr="00C03C23">
                              <w:rPr>
                                <w:rFonts w:cs="Tahoma"/>
                                <w:color w:val="0B5294"/>
                                <w:spacing w:val="-4"/>
                                <w:sz w:val="24"/>
                                <w:szCs w:val="24"/>
                                <w:rtl/>
                              </w:rPr>
                              <w:t xml:space="preserve"> </w:t>
                            </w:r>
                            <w:r w:rsidRPr="00C03C23">
                              <w:rPr>
                                <w:rFonts w:cs="Tahoma" w:hint="eastAsia"/>
                                <w:color w:val="0B5294"/>
                                <w:spacing w:val="-4"/>
                                <w:sz w:val="24"/>
                                <w:szCs w:val="24"/>
                                <w:rtl/>
                              </w:rPr>
                              <w:t>בידי</w:t>
                            </w:r>
                            <w:r w:rsidRPr="00C03C23">
                              <w:rPr>
                                <w:rFonts w:cs="Tahoma"/>
                                <w:color w:val="0B5294"/>
                                <w:spacing w:val="-4"/>
                                <w:sz w:val="24"/>
                                <w:szCs w:val="24"/>
                                <w:rtl/>
                              </w:rPr>
                              <w:t xml:space="preserve"> </w:t>
                            </w:r>
                            <w:r w:rsidRPr="00C03C23">
                              <w:rPr>
                                <w:rFonts w:cs="Tahoma" w:hint="eastAsia"/>
                                <w:color w:val="0B5294"/>
                                <w:spacing w:val="-4"/>
                                <w:sz w:val="24"/>
                                <w:szCs w:val="24"/>
                                <w:rtl/>
                              </w:rPr>
                              <w:t>אגף</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נתונים</w:t>
                            </w:r>
                            <w:r w:rsidRPr="00C03C23">
                              <w:rPr>
                                <w:rFonts w:cs="Tahoma"/>
                                <w:color w:val="0B5294"/>
                                <w:spacing w:val="-4"/>
                                <w:sz w:val="24"/>
                                <w:szCs w:val="24"/>
                                <w:rtl/>
                              </w:rPr>
                              <w:t xml:space="preserve"> </w:t>
                            </w:r>
                            <w:r w:rsidRPr="00C03C23">
                              <w:rPr>
                                <w:rFonts w:cs="Tahoma" w:hint="eastAsia"/>
                                <w:color w:val="0B5294"/>
                                <w:spacing w:val="-4"/>
                                <w:sz w:val="24"/>
                                <w:szCs w:val="24"/>
                                <w:rtl/>
                              </w:rPr>
                              <w:t>מעודכנים</w:t>
                            </w:r>
                            <w:r w:rsidRPr="00C03C23">
                              <w:rPr>
                                <w:rFonts w:cs="Tahoma"/>
                                <w:color w:val="0B5294"/>
                                <w:spacing w:val="-4"/>
                                <w:sz w:val="24"/>
                                <w:szCs w:val="24"/>
                                <w:rtl/>
                              </w:rPr>
                              <w:t xml:space="preserve"> </w:t>
                            </w:r>
                            <w:r w:rsidRPr="00C03C23">
                              <w:rPr>
                                <w:rFonts w:cs="Tahoma" w:hint="eastAsia"/>
                                <w:color w:val="0B5294"/>
                                <w:spacing w:val="-4"/>
                                <w:sz w:val="24"/>
                                <w:szCs w:val="24"/>
                                <w:rtl/>
                              </w:rPr>
                              <w:t>על</w:t>
                            </w:r>
                            <w:r w:rsidRPr="00C03C23">
                              <w:rPr>
                                <w:rFonts w:cs="Tahoma"/>
                                <w:color w:val="0B5294"/>
                                <w:spacing w:val="-4"/>
                                <w:sz w:val="24"/>
                                <w:szCs w:val="24"/>
                                <w:rtl/>
                              </w:rPr>
                              <w:t xml:space="preserve"> </w:t>
                            </w:r>
                            <w:r w:rsidRPr="00C03C23">
                              <w:rPr>
                                <w:rFonts w:cs="Tahoma" w:hint="eastAsia"/>
                                <w:color w:val="0B5294"/>
                                <w:spacing w:val="-4"/>
                                <w:sz w:val="24"/>
                                <w:szCs w:val="24"/>
                                <w:rtl/>
                              </w:rPr>
                              <w:t>הגופים</w:t>
                            </w:r>
                            <w:r w:rsidRPr="00C03C23">
                              <w:rPr>
                                <w:rFonts w:cs="Tahoma"/>
                                <w:color w:val="0B5294"/>
                                <w:spacing w:val="-4"/>
                                <w:sz w:val="24"/>
                                <w:szCs w:val="24"/>
                                <w:rtl/>
                              </w:rPr>
                              <w:t xml:space="preserve"> </w:t>
                            </w:r>
                            <w:r w:rsidRPr="00C03C23">
                              <w:rPr>
                                <w:rFonts w:cs="Tahoma" w:hint="eastAsia"/>
                                <w:color w:val="0B5294"/>
                                <w:spacing w:val="-4"/>
                                <w:sz w:val="24"/>
                                <w:szCs w:val="24"/>
                                <w:rtl/>
                              </w:rPr>
                              <w:t>הנותנים</w:t>
                            </w:r>
                            <w:r w:rsidRPr="00C03C23">
                              <w:rPr>
                                <w:rFonts w:cs="Tahoma"/>
                                <w:color w:val="0B5294"/>
                                <w:spacing w:val="-4"/>
                                <w:sz w:val="24"/>
                                <w:szCs w:val="24"/>
                                <w:rtl/>
                              </w:rPr>
                              <w:t xml:space="preserve"> </w:t>
                            </w:r>
                            <w:r w:rsidRPr="00C03C23">
                              <w:rPr>
                                <w:rFonts w:cs="Tahoma" w:hint="eastAsia"/>
                                <w:color w:val="0B5294"/>
                                <w:spacing w:val="-4"/>
                                <w:sz w:val="24"/>
                                <w:szCs w:val="24"/>
                                <w:rtl/>
                              </w:rPr>
                              <w:t>תעודות</w:t>
                            </w:r>
                            <w:r w:rsidRPr="00C03C23">
                              <w:rPr>
                                <w:rFonts w:cs="Tahoma"/>
                                <w:color w:val="0B5294"/>
                                <w:spacing w:val="-4"/>
                                <w:sz w:val="24"/>
                                <w:szCs w:val="24"/>
                                <w:rtl/>
                              </w:rPr>
                              <w:t xml:space="preserve"> </w:t>
                            </w:r>
                            <w:r w:rsidRPr="00C03C23">
                              <w:rPr>
                                <w:rFonts w:cs="Tahoma" w:hint="eastAsia"/>
                                <w:color w:val="0B5294"/>
                                <w:spacing w:val="-4"/>
                                <w:sz w:val="24"/>
                                <w:szCs w:val="24"/>
                                <w:rtl/>
                              </w:rPr>
                              <w:t>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בנתב</w:t>
                            </w:r>
                            <w:r w:rsidRPr="00C03C23">
                              <w:rPr>
                                <w:rFonts w:cs="Tahoma"/>
                                <w:color w:val="0B5294"/>
                                <w:spacing w:val="-4"/>
                                <w:sz w:val="24"/>
                                <w:szCs w:val="24"/>
                                <w:rtl/>
                              </w:rPr>
                              <w:t>"</w:t>
                            </w:r>
                            <w:r w:rsidRPr="00C03C23">
                              <w:rPr>
                                <w:rFonts w:cs="Tahoma" w:hint="eastAsia"/>
                                <w:color w:val="0B5294"/>
                                <w:spacing w:val="-4"/>
                                <w:sz w:val="24"/>
                                <w:szCs w:val="24"/>
                                <w:rtl/>
                              </w:rPr>
                              <w:t>ג</w:t>
                            </w:r>
                            <w:r w:rsidRPr="00C03C23">
                              <w:rPr>
                                <w:rFonts w:cs="Tahoma"/>
                                <w:color w:val="0B5294"/>
                                <w:spacing w:val="-4"/>
                                <w:sz w:val="24"/>
                                <w:szCs w:val="24"/>
                                <w:rtl/>
                              </w:rPr>
                              <w:t xml:space="preserve"> </w:t>
                            </w:r>
                            <w:r w:rsidRPr="00C03C23">
                              <w:rPr>
                                <w:rFonts w:cs="Tahoma" w:hint="eastAsia"/>
                                <w:color w:val="0B5294"/>
                                <w:spacing w:val="-4"/>
                                <w:sz w:val="24"/>
                                <w:szCs w:val="24"/>
                                <w:rtl/>
                              </w:rPr>
                              <w:t>ועל</w:t>
                            </w:r>
                            <w:r w:rsidRPr="00C03C23">
                              <w:rPr>
                                <w:rFonts w:cs="Tahoma"/>
                                <w:color w:val="0B5294"/>
                                <w:spacing w:val="-4"/>
                                <w:sz w:val="24"/>
                                <w:szCs w:val="24"/>
                                <w:rtl/>
                              </w:rPr>
                              <w:t xml:space="preserve"> </w:t>
                            </w:r>
                            <w:r w:rsidRPr="00C03C23">
                              <w:rPr>
                                <w:rFonts w:cs="Tahoma" w:hint="eastAsia"/>
                                <w:color w:val="0B5294"/>
                                <w:spacing w:val="-4"/>
                                <w:sz w:val="24"/>
                                <w:szCs w:val="24"/>
                                <w:rtl/>
                              </w:rPr>
                              <w:t>מקור</w:t>
                            </w:r>
                            <w:r w:rsidRPr="00C03C23">
                              <w:rPr>
                                <w:rFonts w:cs="Tahoma"/>
                                <w:color w:val="0B5294"/>
                                <w:spacing w:val="-4"/>
                                <w:sz w:val="24"/>
                                <w:szCs w:val="24"/>
                                <w:rtl/>
                              </w:rPr>
                              <w:t xml:space="preserve"> </w:t>
                            </w:r>
                            <w:r w:rsidRPr="00C03C23">
                              <w:rPr>
                                <w:rFonts w:cs="Tahoma" w:hint="eastAsia"/>
                                <w:color w:val="0B5294"/>
                                <w:spacing w:val="-4"/>
                                <w:sz w:val="24"/>
                                <w:szCs w:val="24"/>
                                <w:rtl/>
                              </w:rPr>
                              <w:t>סמכותם</w:t>
                            </w:r>
                            <w:r w:rsidRPr="00C03C23">
                              <w:rPr>
                                <w:rFonts w:cs="Tahoma"/>
                                <w:color w:val="0B5294"/>
                                <w:spacing w:val="-4"/>
                                <w:sz w:val="24"/>
                                <w:szCs w:val="24"/>
                                <w:rtl/>
                              </w:rPr>
                              <w:t xml:space="preserve"> </w:t>
                            </w:r>
                            <w:r w:rsidRPr="00C03C23">
                              <w:rPr>
                                <w:rFonts w:cs="Tahoma" w:hint="eastAsia"/>
                                <w:color w:val="0B5294"/>
                                <w:spacing w:val="-4"/>
                                <w:sz w:val="24"/>
                                <w:szCs w:val="24"/>
                                <w:rtl/>
                              </w:rPr>
                              <w:t>לעשות</w:t>
                            </w:r>
                            <w:r w:rsidRPr="00C03C23">
                              <w:rPr>
                                <w:rFonts w:cs="Tahoma"/>
                                <w:color w:val="0B5294"/>
                                <w:spacing w:val="-4"/>
                                <w:sz w:val="24"/>
                                <w:szCs w:val="24"/>
                                <w:rtl/>
                              </w:rPr>
                              <w:t xml:space="preserve"> </w:t>
                            </w:r>
                            <w:r w:rsidRPr="00C03C23">
                              <w:rPr>
                                <w:rFonts w:cs="Tahoma" w:hint="eastAsia"/>
                                <w:color w:val="0B5294"/>
                                <w:spacing w:val="-4"/>
                                <w:sz w:val="24"/>
                                <w:szCs w:val="24"/>
                                <w:rtl/>
                              </w:rPr>
                              <w:t>זאת</w:t>
                            </w:r>
                          </w:p>
                          <w:p w:rsidR="00D007E4" w:rsidRPr="00373C5D" w:rsidP="00C03C23">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36592650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01276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4" type="#_x0000_t202" style="width:127.55pt;height:42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18304" filled="f" stroked="f">
                <v:textbox>
                  <w:txbxContent>
                    <w:p w:rsidR="00D007E4" w:rsidRPr="00373C5D" w:rsidP="00C03C23">
                      <w:pPr>
                        <w:spacing w:line="240" w:lineRule="atLeast"/>
                        <w:rPr>
                          <w:rFonts w:cs="Tahoma"/>
                          <w:b/>
                          <w:bCs/>
                          <w:color w:val="0B5294"/>
                          <w:sz w:val="48"/>
                          <w:szCs w:val="48"/>
                          <w:rtl/>
                        </w:rPr>
                      </w:pPr>
                      <w:drawing>
                        <wp:inline distT="0" distB="0" distL="0" distR="0">
                          <wp:extent cx="311150" cy="256800"/>
                          <wp:effectExtent l="0" t="0" r="0" b="0"/>
                          <wp:docPr id="7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018001"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939A1">
                      <w:pPr>
                        <w:spacing w:after="0" w:line="240" w:lineRule="auto"/>
                        <w:rPr>
                          <w:color w:val="0B5294"/>
                          <w:spacing w:val="-4"/>
                          <w:sz w:val="24"/>
                          <w:szCs w:val="24"/>
                          <w:rtl/>
                          <w:cs/>
                        </w:rPr>
                      </w:pPr>
                      <w:r w:rsidRPr="00C03C23">
                        <w:rPr>
                          <w:rFonts w:cs="Tahoma" w:hint="eastAsia"/>
                          <w:color w:val="0B5294"/>
                          <w:spacing w:val="-4"/>
                          <w:sz w:val="24"/>
                          <w:szCs w:val="24"/>
                          <w:rtl/>
                        </w:rPr>
                        <w:t>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לכשרות</w:t>
                      </w:r>
                      <w:r w:rsidRPr="00C03C23">
                        <w:rPr>
                          <w:rFonts w:cs="Tahoma"/>
                          <w:color w:val="0B5294"/>
                          <w:spacing w:val="-4"/>
                          <w:sz w:val="24"/>
                          <w:szCs w:val="24"/>
                          <w:rtl/>
                        </w:rPr>
                        <w:t xml:space="preserve"> </w:t>
                      </w:r>
                      <w:r w:rsidRPr="00C03C23">
                        <w:rPr>
                          <w:rFonts w:cs="Tahoma" w:hint="eastAsia"/>
                          <w:color w:val="0B5294"/>
                          <w:spacing w:val="-4"/>
                          <w:sz w:val="24"/>
                          <w:szCs w:val="24"/>
                          <w:rtl/>
                        </w:rPr>
                        <w:t>ארצית</w:t>
                      </w:r>
                      <w:r w:rsidRPr="00C03C23">
                        <w:rPr>
                          <w:rFonts w:cs="Tahoma"/>
                          <w:color w:val="0B5294"/>
                          <w:spacing w:val="-4"/>
                          <w:sz w:val="24"/>
                          <w:szCs w:val="24"/>
                          <w:rtl/>
                        </w:rPr>
                        <w:t xml:space="preserve"> </w:t>
                      </w:r>
                      <w:r w:rsidRPr="00C03C23">
                        <w:rPr>
                          <w:rFonts w:cs="Tahoma" w:hint="eastAsia"/>
                          <w:color w:val="0B5294"/>
                          <w:spacing w:val="-4"/>
                          <w:sz w:val="24"/>
                          <w:szCs w:val="24"/>
                          <w:rtl/>
                        </w:rPr>
                        <w:t>וברבנות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אין</w:t>
                      </w:r>
                      <w:r w:rsidRPr="00C03C23">
                        <w:rPr>
                          <w:rFonts w:cs="Tahoma"/>
                          <w:color w:val="0B5294"/>
                          <w:spacing w:val="-4"/>
                          <w:sz w:val="24"/>
                          <w:szCs w:val="24"/>
                          <w:rtl/>
                        </w:rPr>
                        <w:t xml:space="preserve"> </w:t>
                      </w:r>
                      <w:r w:rsidRPr="00C03C23">
                        <w:rPr>
                          <w:rFonts w:cs="Tahoma" w:hint="eastAsia"/>
                          <w:color w:val="0B5294"/>
                          <w:spacing w:val="-4"/>
                          <w:sz w:val="24"/>
                          <w:szCs w:val="24"/>
                          <w:rtl/>
                        </w:rPr>
                        <w:t>מצויים</w:t>
                      </w:r>
                      <w:r w:rsidRPr="00C03C23">
                        <w:rPr>
                          <w:rFonts w:cs="Tahoma"/>
                          <w:color w:val="0B5294"/>
                          <w:spacing w:val="-4"/>
                          <w:sz w:val="24"/>
                          <w:szCs w:val="24"/>
                          <w:rtl/>
                        </w:rPr>
                        <w:t xml:space="preserve"> </w:t>
                      </w:r>
                      <w:r w:rsidRPr="00C03C23">
                        <w:rPr>
                          <w:rFonts w:cs="Tahoma" w:hint="eastAsia"/>
                          <w:color w:val="0B5294"/>
                          <w:spacing w:val="-4"/>
                          <w:sz w:val="24"/>
                          <w:szCs w:val="24"/>
                          <w:rtl/>
                        </w:rPr>
                        <w:t>מסמכים</w:t>
                      </w:r>
                      <w:r w:rsidRPr="00C03C23">
                        <w:rPr>
                          <w:rFonts w:cs="Tahoma"/>
                          <w:color w:val="0B5294"/>
                          <w:spacing w:val="-4"/>
                          <w:sz w:val="24"/>
                          <w:szCs w:val="24"/>
                          <w:rtl/>
                        </w:rPr>
                        <w:t xml:space="preserve"> </w:t>
                      </w:r>
                      <w:r w:rsidRPr="00C03C23">
                        <w:rPr>
                          <w:rFonts w:cs="Tahoma" w:hint="eastAsia"/>
                          <w:color w:val="0B5294"/>
                          <w:spacing w:val="-4"/>
                          <w:sz w:val="24"/>
                          <w:szCs w:val="24"/>
                          <w:rtl/>
                        </w:rPr>
                        <w:t>המסדירים</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העברת</w:t>
                      </w:r>
                      <w:r w:rsidRPr="00C03C23">
                        <w:rPr>
                          <w:rFonts w:cs="Tahoma"/>
                          <w:color w:val="0B5294"/>
                          <w:spacing w:val="-4"/>
                          <w:sz w:val="24"/>
                          <w:szCs w:val="24"/>
                          <w:rtl/>
                        </w:rPr>
                        <w:t xml:space="preserve"> </w:t>
                      </w:r>
                      <w:r w:rsidRPr="00C03C23">
                        <w:rPr>
                          <w:rFonts w:cs="Tahoma" w:hint="eastAsia"/>
                          <w:color w:val="0B5294"/>
                          <w:spacing w:val="-4"/>
                          <w:sz w:val="24"/>
                          <w:szCs w:val="24"/>
                          <w:rtl/>
                        </w:rPr>
                        <w:t>האחריות</w:t>
                      </w:r>
                      <w:r w:rsidRPr="00C03C23">
                        <w:rPr>
                          <w:rFonts w:cs="Tahoma"/>
                          <w:color w:val="0B5294"/>
                          <w:spacing w:val="-4"/>
                          <w:sz w:val="24"/>
                          <w:szCs w:val="24"/>
                          <w:rtl/>
                        </w:rPr>
                        <w:t xml:space="preserve"> </w:t>
                      </w:r>
                      <w:r w:rsidRPr="00C03C23">
                        <w:rPr>
                          <w:rFonts w:cs="Tahoma" w:hint="eastAsia"/>
                          <w:color w:val="0B5294"/>
                          <w:spacing w:val="-4"/>
                          <w:sz w:val="24"/>
                          <w:szCs w:val="24"/>
                          <w:rtl/>
                        </w:rPr>
                        <w:t>להשגחה</w:t>
                      </w:r>
                      <w:r w:rsidRPr="00C03C23">
                        <w:rPr>
                          <w:rFonts w:cs="Tahoma"/>
                          <w:color w:val="0B5294"/>
                          <w:spacing w:val="-4"/>
                          <w:sz w:val="24"/>
                          <w:szCs w:val="24"/>
                          <w:rtl/>
                        </w:rPr>
                        <w:t xml:space="preserve"> </w:t>
                      </w:r>
                      <w:r w:rsidRPr="00C03C23">
                        <w:rPr>
                          <w:rFonts w:cs="Tahoma" w:hint="eastAsia"/>
                          <w:color w:val="0B5294"/>
                          <w:spacing w:val="-4"/>
                          <w:sz w:val="24"/>
                          <w:szCs w:val="24"/>
                          <w:rtl/>
                        </w:rPr>
                        <w:t>בנתב</w:t>
                      </w:r>
                      <w:r w:rsidRPr="00C03C23">
                        <w:rPr>
                          <w:rFonts w:cs="Tahoma"/>
                          <w:color w:val="0B5294"/>
                          <w:spacing w:val="-4"/>
                          <w:sz w:val="24"/>
                          <w:szCs w:val="24"/>
                          <w:rtl/>
                        </w:rPr>
                        <w:t>"</w:t>
                      </w:r>
                      <w:r w:rsidRPr="00C03C23">
                        <w:rPr>
                          <w:rFonts w:cs="Tahoma" w:hint="eastAsia"/>
                          <w:color w:val="0B5294"/>
                          <w:spacing w:val="-4"/>
                          <w:sz w:val="24"/>
                          <w:szCs w:val="24"/>
                          <w:rtl/>
                        </w:rPr>
                        <w:t>ג</w:t>
                      </w:r>
                      <w:r w:rsidRPr="00C03C23">
                        <w:rPr>
                          <w:rFonts w:cs="Tahoma"/>
                          <w:color w:val="0B5294"/>
                          <w:spacing w:val="-4"/>
                          <w:sz w:val="24"/>
                          <w:szCs w:val="24"/>
                          <w:rtl/>
                        </w:rPr>
                        <w:t xml:space="preserve"> </w:t>
                      </w:r>
                      <w:r w:rsidRPr="00C03C23">
                        <w:rPr>
                          <w:rFonts w:cs="Tahoma" w:hint="eastAsia"/>
                          <w:color w:val="0B5294"/>
                          <w:spacing w:val="-4"/>
                          <w:sz w:val="24"/>
                          <w:szCs w:val="24"/>
                          <w:rtl/>
                        </w:rPr>
                        <w:t>לגופי</w:t>
                      </w:r>
                      <w:r w:rsidRPr="00C03C23">
                        <w:rPr>
                          <w:rFonts w:cs="Tahoma"/>
                          <w:color w:val="0B5294"/>
                          <w:spacing w:val="-4"/>
                          <w:sz w:val="24"/>
                          <w:szCs w:val="24"/>
                          <w:rtl/>
                        </w:rPr>
                        <w:t xml:space="preserve"> </w:t>
                      </w:r>
                      <w:r w:rsidRPr="00C03C23">
                        <w:rPr>
                          <w:rFonts w:cs="Tahoma" w:hint="eastAsia"/>
                          <w:color w:val="0B5294"/>
                          <w:spacing w:val="-4"/>
                          <w:sz w:val="24"/>
                          <w:szCs w:val="24"/>
                          <w:rtl/>
                        </w:rPr>
                        <w:t>השגחה</w:t>
                      </w:r>
                      <w:r w:rsidRPr="00C03C23">
                        <w:rPr>
                          <w:rFonts w:cs="Tahoma"/>
                          <w:color w:val="0B5294"/>
                          <w:spacing w:val="-4"/>
                          <w:sz w:val="24"/>
                          <w:szCs w:val="24"/>
                          <w:rtl/>
                        </w:rPr>
                        <w:t xml:space="preserve"> </w:t>
                      </w:r>
                      <w:r w:rsidRPr="00C03C23">
                        <w:rPr>
                          <w:rFonts w:cs="Tahoma" w:hint="eastAsia"/>
                          <w:color w:val="0B5294"/>
                          <w:spacing w:val="-4"/>
                          <w:sz w:val="24"/>
                          <w:szCs w:val="24"/>
                          <w:rtl/>
                        </w:rPr>
                        <w:t>פרטיים</w:t>
                      </w:r>
                      <w:r w:rsidRPr="00C03C23">
                        <w:rPr>
                          <w:rFonts w:cs="Tahoma"/>
                          <w:color w:val="0B5294"/>
                          <w:spacing w:val="-4"/>
                          <w:sz w:val="24"/>
                          <w:szCs w:val="24"/>
                          <w:rtl/>
                        </w:rPr>
                        <w:t xml:space="preserve">, </w:t>
                      </w:r>
                      <w:r w:rsidRPr="00C03C23">
                        <w:rPr>
                          <w:rFonts w:cs="Tahoma" w:hint="eastAsia"/>
                          <w:color w:val="0B5294"/>
                          <w:spacing w:val="-4"/>
                          <w:sz w:val="24"/>
                          <w:szCs w:val="24"/>
                          <w:rtl/>
                        </w:rPr>
                        <w:t>וכלל</w:t>
                      </w:r>
                      <w:r w:rsidRPr="00C03C23">
                        <w:rPr>
                          <w:rFonts w:cs="Tahoma"/>
                          <w:color w:val="0B5294"/>
                          <w:spacing w:val="-4"/>
                          <w:sz w:val="24"/>
                          <w:szCs w:val="24"/>
                          <w:rtl/>
                        </w:rPr>
                        <w:t xml:space="preserve"> </w:t>
                      </w:r>
                      <w:r w:rsidRPr="00C03C23">
                        <w:rPr>
                          <w:rFonts w:cs="Tahoma" w:hint="eastAsia"/>
                          <w:color w:val="0B5294"/>
                          <w:spacing w:val="-4"/>
                          <w:sz w:val="24"/>
                          <w:szCs w:val="24"/>
                          <w:rtl/>
                        </w:rPr>
                        <w:t>לא</w:t>
                      </w:r>
                      <w:r w:rsidRPr="00C03C23">
                        <w:rPr>
                          <w:rFonts w:cs="Tahoma"/>
                          <w:color w:val="0B5294"/>
                          <w:spacing w:val="-4"/>
                          <w:sz w:val="24"/>
                          <w:szCs w:val="24"/>
                          <w:rtl/>
                        </w:rPr>
                        <w:t xml:space="preserve"> </w:t>
                      </w:r>
                      <w:r w:rsidRPr="00C03C23">
                        <w:rPr>
                          <w:rFonts w:cs="Tahoma" w:hint="eastAsia"/>
                          <w:color w:val="0B5294"/>
                          <w:spacing w:val="-4"/>
                          <w:sz w:val="24"/>
                          <w:szCs w:val="24"/>
                          <w:rtl/>
                        </w:rPr>
                        <w:t>ברור</w:t>
                      </w:r>
                      <w:r w:rsidRPr="00C03C23">
                        <w:rPr>
                          <w:rFonts w:cs="Tahoma"/>
                          <w:color w:val="0B5294"/>
                          <w:spacing w:val="-4"/>
                          <w:sz w:val="24"/>
                          <w:szCs w:val="24"/>
                          <w:rtl/>
                        </w:rPr>
                        <w:t xml:space="preserve"> </w:t>
                      </w:r>
                      <w:r w:rsidRPr="00C03C23">
                        <w:rPr>
                          <w:rFonts w:cs="Tahoma" w:hint="eastAsia"/>
                          <w:color w:val="0B5294"/>
                          <w:spacing w:val="-4"/>
                          <w:sz w:val="24"/>
                          <w:szCs w:val="24"/>
                          <w:rtl/>
                        </w:rPr>
                        <w:t>מהו</w:t>
                      </w:r>
                      <w:r w:rsidRPr="00C03C23">
                        <w:rPr>
                          <w:rFonts w:cs="Tahoma"/>
                          <w:color w:val="0B5294"/>
                          <w:spacing w:val="-4"/>
                          <w:sz w:val="24"/>
                          <w:szCs w:val="24"/>
                          <w:rtl/>
                        </w:rPr>
                        <w:t xml:space="preserve"> </w:t>
                      </w:r>
                      <w:r w:rsidRPr="00C03C23">
                        <w:rPr>
                          <w:rFonts w:cs="Tahoma" w:hint="eastAsia"/>
                          <w:color w:val="0B5294"/>
                          <w:spacing w:val="-4"/>
                          <w:sz w:val="24"/>
                          <w:szCs w:val="24"/>
                          <w:rtl/>
                        </w:rPr>
                        <w:t>הבסיס</w:t>
                      </w:r>
                      <w:r w:rsidRPr="00C03C23">
                        <w:rPr>
                          <w:rFonts w:cs="Tahoma"/>
                          <w:color w:val="0B5294"/>
                          <w:spacing w:val="-4"/>
                          <w:sz w:val="24"/>
                          <w:szCs w:val="24"/>
                          <w:rtl/>
                        </w:rPr>
                        <w:t xml:space="preserve"> </w:t>
                      </w:r>
                      <w:r w:rsidRPr="00C03C23">
                        <w:rPr>
                          <w:rFonts w:cs="Tahoma" w:hint="eastAsia"/>
                          <w:color w:val="0B5294"/>
                          <w:spacing w:val="-4"/>
                          <w:sz w:val="24"/>
                          <w:szCs w:val="24"/>
                          <w:rtl/>
                        </w:rPr>
                        <w:t>החוקי</w:t>
                      </w:r>
                      <w:r w:rsidRPr="00C03C23">
                        <w:rPr>
                          <w:rFonts w:cs="Tahoma"/>
                          <w:color w:val="0B5294"/>
                          <w:spacing w:val="-4"/>
                          <w:sz w:val="24"/>
                          <w:szCs w:val="24"/>
                          <w:rtl/>
                        </w:rPr>
                        <w:t xml:space="preserve"> </w:t>
                      </w:r>
                      <w:r w:rsidRPr="00C03C23">
                        <w:rPr>
                          <w:rFonts w:cs="Tahoma" w:hint="eastAsia"/>
                          <w:color w:val="0B5294"/>
                          <w:spacing w:val="-4"/>
                          <w:sz w:val="24"/>
                          <w:szCs w:val="24"/>
                          <w:rtl/>
                        </w:rPr>
                        <w:t>לפעולתם</w:t>
                      </w:r>
                      <w:r w:rsidRPr="00C03C23">
                        <w:rPr>
                          <w:rFonts w:cs="Tahoma"/>
                          <w:color w:val="0B5294"/>
                          <w:spacing w:val="-4"/>
                          <w:sz w:val="24"/>
                          <w:szCs w:val="24"/>
                          <w:rtl/>
                        </w:rPr>
                        <w:t xml:space="preserve"> </w:t>
                      </w:r>
                      <w:r w:rsidRPr="00C03C23">
                        <w:rPr>
                          <w:rFonts w:cs="Tahoma" w:hint="eastAsia"/>
                          <w:color w:val="0B5294"/>
                          <w:spacing w:val="-4"/>
                          <w:sz w:val="24"/>
                          <w:szCs w:val="24"/>
                          <w:rtl/>
                        </w:rPr>
                        <w:t>במקום</w:t>
                      </w:r>
                      <w:r w:rsidRPr="00C03C23">
                        <w:rPr>
                          <w:rFonts w:cs="Tahoma"/>
                          <w:color w:val="0B5294"/>
                          <w:spacing w:val="-4"/>
                          <w:sz w:val="24"/>
                          <w:szCs w:val="24"/>
                          <w:rtl/>
                        </w:rPr>
                        <w:t xml:space="preserve">, </w:t>
                      </w:r>
                      <w:r w:rsidRPr="00C03C23">
                        <w:rPr>
                          <w:rFonts w:cs="Tahoma" w:hint="eastAsia"/>
                          <w:color w:val="0B5294"/>
                          <w:spacing w:val="-4"/>
                          <w:sz w:val="24"/>
                          <w:szCs w:val="24"/>
                          <w:rtl/>
                        </w:rPr>
                        <w:t>כל</w:t>
                      </w:r>
                      <w:r w:rsidRPr="00C03C23">
                        <w:rPr>
                          <w:rFonts w:cs="Tahoma"/>
                          <w:color w:val="0B5294"/>
                          <w:spacing w:val="-4"/>
                          <w:sz w:val="24"/>
                          <w:szCs w:val="24"/>
                          <w:rtl/>
                        </w:rPr>
                        <w:t xml:space="preserve"> </w:t>
                      </w:r>
                      <w:r w:rsidRPr="00C03C23">
                        <w:rPr>
                          <w:rFonts w:cs="Tahoma" w:hint="eastAsia"/>
                          <w:color w:val="0B5294"/>
                          <w:spacing w:val="-4"/>
                          <w:sz w:val="24"/>
                          <w:szCs w:val="24"/>
                          <w:rtl/>
                        </w:rPr>
                        <w:t>שכן</w:t>
                      </w:r>
                      <w:r w:rsidRPr="00C03C23">
                        <w:rPr>
                          <w:rFonts w:cs="Tahoma"/>
                          <w:color w:val="0B5294"/>
                          <w:spacing w:val="-4"/>
                          <w:sz w:val="24"/>
                          <w:szCs w:val="24"/>
                          <w:rtl/>
                        </w:rPr>
                        <w:t xml:space="preserve"> </w:t>
                      </w:r>
                      <w:r w:rsidRPr="00C03C23">
                        <w:rPr>
                          <w:rFonts w:cs="Tahoma" w:hint="eastAsia"/>
                          <w:color w:val="0B5294"/>
                          <w:spacing w:val="-4"/>
                          <w:sz w:val="24"/>
                          <w:szCs w:val="24"/>
                          <w:rtl/>
                        </w:rPr>
                        <w:t>בחירתם</w:t>
                      </w:r>
                      <w:r w:rsidRPr="00C03C23">
                        <w:rPr>
                          <w:rFonts w:cs="Tahoma"/>
                          <w:color w:val="0B5294"/>
                          <w:spacing w:val="-4"/>
                          <w:sz w:val="24"/>
                          <w:szCs w:val="24"/>
                          <w:rtl/>
                        </w:rPr>
                        <w:t xml:space="preserve">. </w:t>
                      </w:r>
                      <w:r w:rsidRPr="00C03C23">
                        <w:rPr>
                          <w:rFonts w:cs="Tahoma" w:hint="eastAsia"/>
                          <w:color w:val="0B5294"/>
                          <w:spacing w:val="-4"/>
                          <w:sz w:val="24"/>
                          <w:szCs w:val="24"/>
                          <w:rtl/>
                        </w:rPr>
                        <w:t>במהלך</w:t>
                      </w:r>
                      <w:r w:rsidRPr="00C03C23">
                        <w:rPr>
                          <w:rFonts w:cs="Tahoma"/>
                          <w:color w:val="0B5294"/>
                          <w:spacing w:val="-4"/>
                          <w:sz w:val="24"/>
                          <w:szCs w:val="24"/>
                          <w:rtl/>
                        </w:rPr>
                        <w:t xml:space="preserve"> </w:t>
                      </w:r>
                      <w:r w:rsidRPr="00C03C23">
                        <w:rPr>
                          <w:rFonts w:cs="Tahoma" w:hint="eastAsia"/>
                          <w:color w:val="0B5294"/>
                          <w:spacing w:val="-4"/>
                          <w:sz w:val="24"/>
                          <w:szCs w:val="24"/>
                          <w:rtl/>
                        </w:rPr>
                        <w:t>הביקורת</w:t>
                      </w:r>
                      <w:r w:rsidRPr="00C03C23">
                        <w:rPr>
                          <w:rFonts w:cs="Tahoma"/>
                          <w:color w:val="0B5294"/>
                          <w:spacing w:val="-4"/>
                          <w:sz w:val="24"/>
                          <w:szCs w:val="24"/>
                          <w:rtl/>
                        </w:rPr>
                        <w:t xml:space="preserve">, </w:t>
                      </w:r>
                      <w:r w:rsidRPr="00C03C23">
                        <w:rPr>
                          <w:rFonts w:cs="Tahoma" w:hint="eastAsia"/>
                          <w:color w:val="0B5294"/>
                          <w:spacing w:val="-4"/>
                          <w:sz w:val="24"/>
                          <w:szCs w:val="24"/>
                          <w:rtl/>
                        </w:rPr>
                        <w:t>ביוני</w:t>
                      </w:r>
                      <w:r w:rsidRPr="00C03C23">
                        <w:rPr>
                          <w:rFonts w:cs="Tahoma"/>
                          <w:color w:val="0B5294"/>
                          <w:spacing w:val="-4"/>
                          <w:sz w:val="24"/>
                          <w:szCs w:val="24"/>
                          <w:rtl/>
                        </w:rPr>
                        <w:t xml:space="preserve"> 2016, </w:t>
                      </w:r>
                      <w:r w:rsidRPr="00C03C23">
                        <w:rPr>
                          <w:rFonts w:cs="Tahoma" w:hint="eastAsia"/>
                          <w:color w:val="0B5294"/>
                          <w:spacing w:val="-4"/>
                          <w:sz w:val="24"/>
                          <w:szCs w:val="24"/>
                          <w:rtl/>
                        </w:rPr>
                        <w:t>לא</w:t>
                      </w:r>
                      <w:r w:rsidRPr="00C03C23">
                        <w:rPr>
                          <w:rFonts w:cs="Tahoma"/>
                          <w:color w:val="0B5294"/>
                          <w:spacing w:val="-4"/>
                          <w:sz w:val="24"/>
                          <w:szCs w:val="24"/>
                          <w:rtl/>
                        </w:rPr>
                        <w:t xml:space="preserve"> </w:t>
                      </w:r>
                      <w:r w:rsidRPr="00C03C23">
                        <w:rPr>
                          <w:rFonts w:cs="Tahoma" w:hint="eastAsia"/>
                          <w:color w:val="0B5294"/>
                          <w:spacing w:val="-4"/>
                          <w:sz w:val="24"/>
                          <w:szCs w:val="24"/>
                          <w:rtl/>
                        </w:rPr>
                        <w:t>היו</w:t>
                      </w:r>
                      <w:r w:rsidRPr="00C03C23">
                        <w:rPr>
                          <w:rFonts w:cs="Tahoma"/>
                          <w:color w:val="0B5294"/>
                          <w:spacing w:val="-4"/>
                          <w:sz w:val="24"/>
                          <w:szCs w:val="24"/>
                          <w:rtl/>
                        </w:rPr>
                        <w:t xml:space="preserve"> </w:t>
                      </w:r>
                      <w:r w:rsidRPr="00C03C23">
                        <w:rPr>
                          <w:rFonts w:cs="Tahoma" w:hint="eastAsia"/>
                          <w:color w:val="0B5294"/>
                          <w:spacing w:val="-4"/>
                          <w:sz w:val="24"/>
                          <w:szCs w:val="24"/>
                          <w:rtl/>
                        </w:rPr>
                        <w:t>בידי</w:t>
                      </w:r>
                      <w:r w:rsidRPr="00C03C23">
                        <w:rPr>
                          <w:rFonts w:cs="Tahoma"/>
                          <w:color w:val="0B5294"/>
                          <w:spacing w:val="-4"/>
                          <w:sz w:val="24"/>
                          <w:szCs w:val="24"/>
                          <w:rtl/>
                        </w:rPr>
                        <w:t xml:space="preserve"> </w:t>
                      </w:r>
                      <w:r w:rsidRPr="00C03C23">
                        <w:rPr>
                          <w:rFonts w:cs="Tahoma" w:hint="eastAsia"/>
                          <w:color w:val="0B5294"/>
                          <w:spacing w:val="-4"/>
                          <w:sz w:val="24"/>
                          <w:szCs w:val="24"/>
                          <w:rtl/>
                        </w:rPr>
                        <w:t>אגף</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ברבנות</w:t>
                      </w:r>
                      <w:r w:rsidRPr="00C03C23">
                        <w:rPr>
                          <w:rFonts w:cs="Tahoma"/>
                          <w:color w:val="0B5294"/>
                          <w:spacing w:val="-4"/>
                          <w:sz w:val="24"/>
                          <w:szCs w:val="24"/>
                          <w:rtl/>
                        </w:rPr>
                        <w:t xml:space="preserve"> </w:t>
                      </w:r>
                      <w:r w:rsidRPr="00C03C23">
                        <w:rPr>
                          <w:rFonts w:cs="Tahoma" w:hint="eastAsia"/>
                          <w:color w:val="0B5294"/>
                          <w:spacing w:val="-4"/>
                          <w:sz w:val="24"/>
                          <w:szCs w:val="24"/>
                          <w:rtl/>
                        </w:rPr>
                        <w:t>נתונים</w:t>
                      </w:r>
                      <w:r w:rsidRPr="00C03C23">
                        <w:rPr>
                          <w:rFonts w:cs="Tahoma"/>
                          <w:color w:val="0B5294"/>
                          <w:spacing w:val="-4"/>
                          <w:sz w:val="24"/>
                          <w:szCs w:val="24"/>
                          <w:rtl/>
                        </w:rPr>
                        <w:t xml:space="preserve"> </w:t>
                      </w:r>
                      <w:r w:rsidRPr="00C03C23">
                        <w:rPr>
                          <w:rFonts w:cs="Tahoma" w:hint="eastAsia"/>
                          <w:color w:val="0B5294"/>
                          <w:spacing w:val="-4"/>
                          <w:sz w:val="24"/>
                          <w:szCs w:val="24"/>
                          <w:rtl/>
                        </w:rPr>
                        <w:t>מעודכנים</w:t>
                      </w:r>
                      <w:r w:rsidRPr="00C03C23">
                        <w:rPr>
                          <w:rFonts w:cs="Tahoma"/>
                          <w:color w:val="0B5294"/>
                          <w:spacing w:val="-4"/>
                          <w:sz w:val="24"/>
                          <w:szCs w:val="24"/>
                          <w:rtl/>
                        </w:rPr>
                        <w:t xml:space="preserve"> </w:t>
                      </w:r>
                      <w:r w:rsidRPr="00C03C23">
                        <w:rPr>
                          <w:rFonts w:cs="Tahoma" w:hint="eastAsia"/>
                          <w:color w:val="0B5294"/>
                          <w:spacing w:val="-4"/>
                          <w:sz w:val="24"/>
                          <w:szCs w:val="24"/>
                          <w:rtl/>
                        </w:rPr>
                        <w:t>על</w:t>
                      </w:r>
                      <w:r w:rsidRPr="00C03C23">
                        <w:rPr>
                          <w:rFonts w:cs="Tahoma"/>
                          <w:color w:val="0B5294"/>
                          <w:spacing w:val="-4"/>
                          <w:sz w:val="24"/>
                          <w:szCs w:val="24"/>
                          <w:rtl/>
                        </w:rPr>
                        <w:t xml:space="preserve"> </w:t>
                      </w:r>
                      <w:r w:rsidRPr="00C03C23">
                        <w:rPr>
                          <w:rFonts w:cs="Tahoma" w:hint="eastAsia"/>
                          <w:color w:val="0B5294"/>
                          <w:spacing w:val="-4"/>
                          <w:sz w:val="24"/>
                          <w:szCs w:val="24"/>
                          <w:rtl/>
                        </w:rPr>
                        <w:t>הגופים</w:t>
                      </w:r>
                      <w:r w:rsidRPr="00C03C23">
                        <w:rPr>
                          <w:rFonts w:cs="Tahoma"/>
                          <w:color w:val="0B5294"/>
                          <w:spacing w:val="-4"/>
                          <w:sz w:val="24"/>
                          <w:szCs w:val="24"/>
                          <w:rtl/>
                        </w:rPr>
                        <w:t xml:space="preserve"> </w:t>
                      </w:r>
                      <w:r w:rsidRPr="00C03C23">
                        <w:rPr>
                          <w:rFonts w:cs="Tahoma" w:hint="eastAsia"/>
                          <w:color w:val="0B5294"/>
                          <w:spacing w:val="-4"/>
                          <w:sz w:val="24"/>
                          <w:szCs w:val="24"/>
                          <w:rtl/>
                        </w:rPr>
                        <w:t>הנותנים</w:t>
                      </w:r>
                      <w:r w:rsidRPr="00C03C23">
                        <w:rPr>
                          <w:rFonts w:cs="Tahoma"/>
                          <w:color w:val="0B5294"/>
                          <w:spacing w:val="-4"/>
                          <w:sz w:val="24"/>
                          <w:szCs w:val="24"/>
                          <w:rtl/>
                        </w:rPr>
                        <w:t xml:space="preserve"> </w:t>
                      </w:r>
                      <w:r w:rsidRPr="00C03C23">
                        <w:rPr>
                          <w:rFonts w:cs="Tahoma" w:hint="eastAsia"/>
                          <w:color w:val="0B5294"/>
                          <w:spacing w:val="-4"/>
                          <w:sz w:val="24"/>
                          <w:szCs w:val="24"/>
                          <w:rtl/>
                        </w:rPr>
                        <w:t>תעודות</w:t>
                      </w:r>
                      <w:r w:rsidRPr="00C03C23">
                        <w:rPr>
                          <w:rFonts w:cs="Tahoma"/>
                          <w:color w:val="0B5294"/>
                          <w:spacing w:val="-4"/>
                          <w:sz w:val="24"/>
                          <w:szCs w:val="24"/>
                          <w:rtl/>
                        </w:rPr>
                        <w:t xml:space="preserve"> </w:t>
                      </w:r>
                      <w:r w:rsidRPr="00C03C23">
                        <w:rPr>
                          <w:rFonts w:cs="Tahoma" w:hint="eastAsia"/>
                          <w:color w:val="0B5294"/>
                          <w:spacing w:val="-4"/>
                          <w:sz w:val="24"/>
                          <w:szCs w:val="24"/>
                          <w:rtl/>
                        </w:rPr>
                        <w:t>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בנתב</w:t>
                      </w:r>
                      <w:r w:rsidRPr="00C03C23">
                        <w:rPr>
                          <w:rFonts w:cs="Tahoma"/>
                          <w:color w:val="0B5294"/>
                          <w:spacing w:val="-4"/>
                          <w:sz w:val="24"/>
                          <w:szCs w:val="24"/>
                          <w:rtl/>
                        </w:rPr>
                        <w:t>"</w:t>
                      </w:r>
                      <w:r w:rsidRPr="00C03C23">
                        <w:rPr>
                          <w:rFonts w:cs="Tahoma" w:hint="eastAsia"/>
                          <w:color w:val="0B5294"/>
                          <w:spacing w:val="-4"/>
                          <w:sz w:val="24"/>
                          <w:szCs w:val="24"/>
                          <w:rtl/>
                        </w:rPr>
                        <w:t>ג</w:t>
                      </w:r>
                      <w:r w:rsidRPr="00C03C23">
                        <w:rPr>
                          <w:rFonts w:cs="Tahoma"/>
                          <w:color w:val="0B5294"/>
                          <w:spacing w:val="-4"/>
                          <w:sz w:val="24"/>
                          <w:szCs w:val="24"/>
                          <w:rtl/>
                        </w:rPr>
                        <w:t xml:space="preserve"> </w:t>
                      </w:r>
                      <w:r w:rsidRPr="00C03C23">
                        <w:rPr>
                          <w:rFonts w:cs="Tahoma" w:hint="eastAsia"/>
                          <w:color w:val="0B5294"/>
                          <w:spacing w:val="-4"/>
                          <w:sz w:val="24"/>
                          <w:szCs w:val="24"/>
                          <w:rtl/>
                        </w:rPr>
                        <w:t>ועל</w:t>
                      </w:r>
                      <w:r w:rsidRPr="00C03C23">
                        <w:rPr>
                          <w:rFonts w:cs="Tahoma"/>
                          <w:color w:val="0B5294"/>
                          <w:spacing w:val="-4"/>
                          <w:sz w:val="24"/>
                          <w:szCs w:val="24"/>
                          <w:rtl/>
                        </w:rPr>
                        <w:t xml:space="preserve"> </w:t>
                      </w:r>
                      <w:r w:rsidRPr="00C03C23">
                        <w:rPr>
                          <w:rFonts w:cs="Tahoma" w:hint="eastAsia"/>
                          <w:color w:val="0B5294"/>
                          <w:spacing w:val="-4"/>
                          <w:sz w:val="24"/>
                          <w:szCs w:val="24"/>
                          <w:rtl/>
                        </w:rPr>
                        <w:t>מקור</w:t>
                      </w:r>
                      <w:r w:rsidRPr="00C03C23">
                        <w:rPr>
                          <w:rFonts w:cs="Tahoma"/>
                          <w:color w:val="0B5294"/>
                          <w:spacing w:val="-4"/>
                          <w:sz w:val="24"/>
                          <w:szCs w:val="24"/>
                          <w:rtl/>
                        </w:rPr>
                        <w:t xml:space="preserve"> </w:t>
                      </w:r>
                      <w:r w:rsidRPr="00C03C23">
                        <w:rPr>
                          <w:rFonts w:cs="Tahoma" w:hint="eastAsia"/>
                          <w:color w:val="0B5294"/>
                          <w:spacing w:val="-4"/>
                          <w:sz w:val="24"/>
                          <w:szCs w:val="24"/>
                          <w:rtl/>
                        </w:rPr>
                        <w:t>סמכותם</w:t>
                      </w:r>
                      <w:r w:rsidRPr="00C03C23">
                        <w:rPr>
                          <w:rFonts w:cs="Tahoma"/>
                          <w:color w:val="0B5294"/>
                          <w:spacing w:val="-4"/>
                          <w:sz w:val="24"/>
                          <w:szCs w:val="24"/>
                          <w:rtl/>
                        </w:rPr>
                        <w:t xml:space="preserve"> </w:t>
                      </w:r>
                      <w:r w:rsidRPr="00C03C23">
                        <w:rPr>
                          <w:rFonts w:cs="Tahoma" w:hint="eastAsia"/>
                          <w:color w:val="0B5294"/>
                          <w:spacing w:val="-4"/>
                          <w:sz w:val="24"/>
                          <w:szCs w:val="24"/>
                          <w:rtl/>
                        </w:rPr>
                        <w:t>לעשות</w:t>
                      </w:r>
                      <w:r w:rsidRPr="00C03C23">
                        <w:rPr>
                          <w:rFonts w:cs="Tahoma"/>
                          <w:color w:val="0B5294"/>
                          <w:spacing w:val="-4"/>
                          <w:sz w:val="24"/>
                          <w:szCs w:val="24"/>
                          <w:rtl/>
                        </w:rPr>
                        <w:t xml:space="preserve"> </w:t>
                      </w:r>
                      <w:r w:rsidRPr="00C03C23">
                        <w:rPr>
                          <w:rFonts w:cs="Tahoma" w:hint="eastAsia"/>
                          <w:color w:val="0B5294"/>
                          <w:spacing w:val="-4"/>
                          <w:sz w:val="24"/>
                          <w:szCs w:val="24"/>
                          <w:rtl/>
                        </w:rPr>
                        <w:t>זאת</w:t>
                      </w:r>
                    </w:p>
                    <w:p w:rsidR="00D007E4" w:rsidRPr="00373C5D" w:rsidP="00C03C23">
                      <w:pPr>
                        <w:spacing w:before="120" w:after="0" w:line="240" w:lineRule="atLeast"/>
                        <w:rPr>
                          <w:rFonts w:cs="Tahoma"/>
                          <w:b/>
                          <w:bCs/>
                          <w:color w:val="0B5294"/>
                          <w:sz w:val="48"/>
                          <w:szCs w:val="48"/>
                          <w:rtl/>
                        </w:rPr>
                      </w:pPr>
                      <w:drawing>
                        <wp:inline distT="0" distB="0" distL="0" distR="0">
                          <wp:extent cx="288000" cy="31337"/>
                          <wp:effectExtent l="0" t="0" r="0" b="6985"/>
                          <wp:docPr id="7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27187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B737AC" w:rsidR="006A0E07">
        <w:rPr>
          <w:rFonts w:hint="cs"/>
          <w:rtl/>
        </w:rPr>
        <w:t xml:space="preserve">לנוכח הממצאים שהועלו בנוגע להפעלתה של הרבנות לכשרות ארצית ואשר </w:t>
      </w:r>
      <w:r w:rsidRPr="00C03C23" w:rsidR="006A0E07">
        <w:rPr>
          <w:rFonts w:hint="cs"/>
          <w:spacing w:val="-2"/>
          <w:rtl/>
        </w:rPr>
        <w:t>יתוארו להלן</w:t>
      </w:r>
      <w:r>
        <w:rPr>
          <w:rStyle w:val="FootnoteReference0"/>
          <w:spacing w:val="-2"/>
          <w:rtl/>
        </w:rPr>
        <w:footnoteReference w:id="55"/>
      </w:r>
      <w:r w:rsidRPr="00C03C23" w:rsidR="006A0E07">
        <w:rPr>
          <w:rFonts w:hint="cs"/>
          <w:spacing w:val="-2"/>
          <w:rtl/>
        </w:rPr>
        <w:t>, על המשרד ועל הרבנות להפעיל את סמכותם ולהסדיר בהקדם א</w:t>
      </w:r>
      <w:r w:rsidRPr="00B737AC" w:rsidR="006A0E07">
        <w:rPr>
          <w:rFonts w:hint="cs"/>
          <w:rtl/>
        </w:rPr>
        <w:t xml:space="preserve">ת מתכונת ההפעלה הרצויה של הרבנות לכשרות ארצית על פי הוראות החוק ולפי סדרי </w:t>
      </w:r>
      <w:r w:rsidRPr="00B737AC" w:rsidR="006A0E07">
        <w:rPr>
          <w:rFonts w:hint="cs"/>
          <w:rtl/>
        </w:rPr>
        <w:t>מינהל</w:t>
      </w:r>
      <w:r w:rsidRPr="00B737AC" w:rsidR="006A0E07">
        <w:rPr>
          <w:rFonts w:hint="cs"/>
          <w:rtl/>
        </w:rPr>
        <w:t xml:space="preserve"> תקין.</w:t>
      </w:r>
    </w:p>
    <w:p w:rsidR="006A0E07" w:rsidRPr="00B737AC" w:rsidP="00B737AC">
      <w:pPr>
        <w:spacing w:line="240" w:lineRule="exact"/>
        <w:ind w:right="2268"/>
        <w:jc w:val="both"/>
        <w:rPr>
          <w:rFonts w:ascii="Tahoma" w:hAnsi="Tahoma" w:cs="Tahoma"/>
          <w:bCs/>
          <w:sz w:val="17"/>
          <w:szCs w:val="17"/>
          <w:rtl/>
        </w:rPr>
      </w:pPr>
    </w:p>
    <w:p w:rsidR="006A0E07" w:rsidRPr="003210F0" w:rsidP="00B737AC">
      <w:pPr>
        <w:pStyle w:val="KOT5"/>
        <w:rPr>
          <w:rtl/>
        </w:rPr>
      </w:pPr>
      <w:bookmarkStart w:id="142" w:name="_Toc472665087"/>
      <w:bookmarkStart w:id="143" w:name="_Toc473096531"/>
      <w:bookmarkStart w:id="144" w:name="_Toc474826306"/>
      <w:r w:rsidRPr="003210F0">
        <w:rPr>
          <w:rFonts w:hint="cs"/>
          <w:rtl/>
        </w:rPr>
        <w:t>ההשגחה בנתב"ג</w:t>
      </w:r>
      <w:bookmarkEnd w:id="142"/>
      <w:bookmarkEnd w:id="143"/>
      <w:bookmarkEnd w:id="144"/>
    </w:p>
    <w:p w:rsidR="006A0E07" w:rsidRPr="00B737AC" w:rsidP="00494C0D">
      <w:pPr>
        <w:pStyle w:val="RESHET"/>
        <w:rPr>
          <w:rtl/>
        </w:rPr>
      </w:pPr>
      <w:r w:rsidRPr="00494C0D">
        <w:rPr>
          <w:rStyle w:val="Heading7Char"/>
          <w:rFonts w:ascii="Tahoma" w:hAnsi="Tahoma" w:cs="Tahoma" w:hint="eastAsia"/>
          <w:sz w:val="17"/>
          <w:szCs w:val="17"/>
          <w:rtl/>
          <w:lang w:eastAsia="en-US"/>
        </w:rPr>
        <w:t>גופים</w:t>
      </w:r>
      <w:r w:rsidRPr="00494C0D">
        <w:rPr>
          <w:rStyle w:val="Heading7Char"/>
          <w:rFonts w:ascii="Tahoma" w:hAnsi="Tahoma" w:cs="Tahoma"/>
          <w:sz w:val="17"/>
          <w:szCs w:val="17"/>
          <w:rtl/>
          <w:lang w:eastAsia="en-US"/>
        </w:rPr>
        <w:t xml:space="preserve"> </w:t>
      </w:r>
      <w:r w:rsidRPr="00494C0D">
        <w:rPr>
          <w:rStyle w:val="Heading7Char"/>
          <w:rFonts w:ascii="Tahoma" w:hAnsi="Tahoma" w:cs="Tahoma" w:hint="eastAsia"/>
          <w:sz w:val="17"/>
          <w:szCs w:val="17"/>
          <w:rtl/>
          <w:lang w:eastAsia="en-US"/>
        </w:rPr>
        <w:t>פרטיים</w:t>
      </w:r>
      <w:r w:rsidRPr="00494C0D">
        <w:rPr>
          <w:rStyle w:val="Heading7Char"/>
          <w:rFonts w:ascii="Tahoma" w:hAnsi="Tahoma" w:cs="Tahoma"/>
          <w:sz w:val="17"/>
          <w:szCs w:val="17"/>
          <w:rtl/>
          <w:lang w:eastAsia="en-US"/>
        </w:rPr>
        <w:t xml:space="preserve"> </w:t>
      </w:r>
      <w:r w:rsidRPr="00494C0D">
        <w:rPr>
          <w:rStyle w:val="Heading7Char"/>
          <w:rFonts w:ascii="Tahoma" w:hAnsi="Tahoma" w:cs="Tahoma" w:hint="eastAsia"/>
          <w:sz w:val="17"/>
          <w:szCs w:val="17"/>
          <w:rtl/>
          <w:lang w:eastAsia="en-US"/>
        </w:rPr>
        <w:t>משגיחים</w:t>
      </w:r>
      <w:r w:rsidRPr="00494C0D">
        <w:rPr>
          <w:rStyle w:val="Heading7Char"/>
          <w:rFonts w:ascii="Tahoma" w:hAnsi="Tahoma" w:cs="Tahoma"/>
          <w:sz w:val="17"/>
          <w:szCs w:val="17"/>
          <w:rtl/>
          <w:lang w:eastAsia="en-US"/>
        </w:rPr>
        <w:t xml:space="preserve"> </w:t>
      </w:r>
      <w:r w:rsidRPr="00494C0D">
        <w:rPr>
          <w:rStyle w:val="Heading7Char"/>
          <w:rFonts w:ascii="Tahoma" w:hAnsi="Tahoma" w:cs="Tahoma" w:hint="eastAsia"/>
          <w:sz w:val="17"/>
          <w:szCs w:val="17"/>
          <w:rtl/>
          <w:lang w:eastAsia="en-US"/>
        </w:rPr>
        <w:t>בנתב</w:t>
      </w:r>
      <w:r w:rsidRPr="00494C0D">
        <w:rPr>
          <w:rStyle w:val="Heading7Char"/>
          <w:rFonts w:ascii="Tahoma" w:hAnsi="Tahoma" w:cs="Tahoma"/>
          <w:sz w:val="17"/>
          <w:szCs w:val="17"/>
          <w:rtl/>
          <w:lang w:eastAsia="en-US"/>
        </w:rPr>
        <w:t>"ג:</w:t>
      </w:r>
      <w:r w:rsidRPr="00B737AC">
        <w:rPr>
          <w:rFonts w:hint="cs"/>
          <w:rtl/>
        </w:rPr>
        <w:t xml:space="preserve"> מהביקורת עולה כי במהלך השנים קיבלה לאחריותה הרבנות לכשרות ארצית את ההשגחה בנמל התעופה בן גוריון (להלן - נתב"ג), ומסרה את הפיקוח על הכשרות במקומות אלה לארבעה גופי השגחה פרטיים שונים.</w:t>
      </w:r>
    </w:p>
    <w:p w:rsidR="006A0E07" w:rsidRPr="00B737AC" w:rsidP="00494C0D">
      <w:pPr>
        <w:pStyle w:val="RESHET"/>
        <w:rPr>
          <w:rtl/>
        </w:rPr>
      </w:pPr>
      <w:r w:rsidRPr="00B737AC">
        <w:rPr>
          <w:rFonts w:hint="cs"/>
          <w:rtl/>
        </w:rPr>
        <w:t>נמצא כי ברבנות לכשרות ארצית וברבנות אין מצויים מסמכים המסדירים את העברת האחריות להשגחה בנתב"ג לגופי השגחה פרטיים, וכלל לא ברור מהו הבסיס החוקי לפעולתם במקום, כל שכן בחירתם. עוד נמצא כי במהלך הביקורת, ביוני 2016, לא היו בידי אגף הכשרות ברבנות נתונים מעודכנים על הגופים הנותנים תעודות כשרות בנתב"ג ועל מקור סמכותם לעשות זאת.</w:t>
      </w:r>
      <w:r w:rsidRPr="00C03C23" w:rsidR="00C03C23">
        <w:rPr>
          <w:noProof/>
          <w:rtl/>
        </w:rPr>
        <w:t xml:space="preserve"> </w:t>
      </w:r>
    </w:p>
    <w:p w:rsidR="006A0E07" w:rsidRPr="00B737AC" w:rsidP="00494C0D">
      <w:pPr>
        <w:pStyle w:val="RESHET"/>
        <w:rPr>
          <w:rtl/>
        </w:rPr>
      </w:pPr>
      <w:r w:rsidRPr="00B737AC">
        <w:rPr>
          <w:rFonts w:hint="cs"/>
          <w:rtl/>
        </w:rPr>
        <w:t>זאת ועוד, על תעודות הכשרות בנתב"ג מופיעה הכותרת "הרבנות לכשרות ארצית, באישור הרבנות הראשית לישראל", אף שהרבנות לכשרות ארצית אינה ממונה בפועל על מתן תעודות כשרות בנתב"ג, אינה מקבלת דיווחים על הנעשה במתחם ואינה גובה אגרת השגחה מבתי העסק הפועלים בו. יחידת ה</w:t>
      </w:r>
      <w:r w:rsidRPr="00B737AC">
        <w:rPr>
          <w:rtl/>
        </w:rPr>
        <w:t xml:space="preserve">כשרות </w:t>
      </w:r>
      <w:r w:rsidRPr="00B737AC">
        <w:rPr>
          <w:rFonts w:hint="cs"/>
          <w:rtl/>
        </w:rPr>
        <w:t>ה</w:t>
      </w:r>
      <w:r w:rsidRPr="00B737AC">
        <w:rPr>
          <w:rtl/>
        </w:rPr>
        <w:t xml:space="preserve">ארצית </w:t>
      </w:r>
      <w:r w:rsidRPr="00B737AC">
        <w:rPr>
          <w:rFonts w:hint="cs"/>
          <w:rtl/>
        </w:rPr>
        <w:t>והרבנות אינן יודעות</w:t>
      </w:r>
      <w:r w:rsidRPr="00B737AC">
        <w:rPr>
          <w:rtl/>
        </w:rPr>
        <w:t xml:space="preserve"> מי</w:t>
      </w:r>
      <w:r w:rsidRPr="00B737AC">
        <w:rPr>
          <w:rFonts w:hint="cs"/>
          <w:rtl/>
        </w:rPr>
        <w:t>הו הגורם</w:t>
      </w:r>
      <w:r w:rsidRPr="00B737AC">
        <w:rPr>
          <w:rtl/>
        </w:rPr>
        <w:t xml:space="preserve"> </w:t>
      </w:r>
      <w:r w:rsidRPr="00B737AC">
        <w:rPr>
          <w:rFonts w:hint="cs"/>
          <w:rtl/>
        </w:rPr>
        <w:t>ה</w:t>
      </w:r>
      <w:r w:rsidRPr="00B737AC">
        <w:rPr>
          <w:rtl/>
        </w:rPr>
        <w:t xml:space="preserve">גובה את האגרות והיכן </w:t>
      </w:r>
      <w:r w:rsidRPr="00B737AC">
        <w:rPr>
          <w:rFonts w:hint="cs"/>
          <w:rtl/>
        </w:rPr>
        <w:t>תשלומיהן מופקדים</w:t>
      </w:r>
      <w:r w:rsidRPr="00B737AC">
        <w:rPr>
          <w:rtl/>
        </w:rPr>
        <w:t>. מדובר ב</w:t>
      </w:r>
      <w:r w:rsidRPr="00B737AC">
        <w:rPr>
          <w:rFonts w:hint="cs"/>
          <w:rtl/>
        </w:rPr>
        <w:t xml:space="preserve">בתי </w:t>
      </w:r>
      <w:r w:rsidRPr="00B737AC">
        <w:rPr>
          <w:rtl/>
        </w:rPr>
        <w:t xml:space="preserve">עסק </w:t>
      </w:r>
      <w:r w:rsidRPr="00B737AC">
        <w:rPr>
          <w:rtl/>
        </w:rPr>
        <w:t>מושגחים</w:t>
      </w:r>
      <w:r w:rsidRPr="00B737AC">
        <w:rPr>
          <w:rtl/>
        </w:rPr>
        <w:t xml:space="preserve"> </w:t>
      </w:r>
      <w:r w:rsidRPr="00B737AC">
        <w:rPr>
          <w:rFonts w:hint="cs"/>
          <w:rtl/>
        </w:rPr>
        <w:t>גדולים</w:t>
      </w:r>
      <w:r w:rsidRPr="00B737AC">
        <w:rPr>
          <w:rtl/>
        </w:rPr>
        <w:t xml:space="preserve"> ש</w:t>
      </w:r>
      <w:r w:rsidRPr="00B737AC">
        <w:rPr>
          <w:rFonts w:hint="cs"/>
          <w:rtl/>
        </w:rPr>
        <w:t xml:space="preserve">הסכום </w:t>
      </w:r>
      <w:r w:rsidRPr="00B737AC">
        <w:rPr>
          <w:rtl/>
        </w:rPr>
        <w:t xml:space="preserve">המשוער של האגרות האמורות להיות משולמות </w:t>
      </w:r>
      <w:r w:rsidRPr="00B737AC">
        <w:rPr>
          <w:rFonts w:hint="cs"/>
          <w:rtl/>
        </w:rPr>
        <w:t>גבוה מאוד</w:t>
      </w:r>
      <w:r w:rsidRPr="00B737AC">
        <w:rPr>
          <w:rtl/>
        </w:rPr>
        <w:t>.</w:t>
      </w:r>
    </w:p>
    <w:p w:rsidR="006A0E07" w:rsidRPr="00B737AC" w:rsidP="00494C0D">
      <w:pPr>
        <w:pStyle w:val="RESHET"/>
        <w:rPr>
          <w:rtl/>
        </w:rPr>
      </w:pPr>
      <w:r w:rsidRPr="00B737AC">
        <w:rPr>
          <w:rFonts w:hint="cs"/>
          <w:rtl/>
        </w:rPr>
        <w:t>משרד מבקר המדינה מעיר בחומרה למועצת הרבנות וליחידת הכשרות הארצית כי הן אפשרו לגופי השגחה פרטיים להפעיל את סמכות ההשגחה בנתב"ג בלי שמועצת הרבנות הסמיכה אותם לכך; ההשגחה במתחם נעשית בניגוד לחוק איסור הונאה בכשרות ותוך התנערותו של גוף ההשגחה המוסדי, דהיינו הרבנות, מאחריותו ומסמכותו.</w:t>
      </w:r>
    </w:p>
    <w:p w:rsidR="006A0E07" w:rsidRPr="00B737AC" w:rsidP="00494C0D">
      <w:pPr>
        <w:spacing w:before="18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ליקויים</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שהרבנות מצאה</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בהשגחת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הכשרות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בנתב</w:t>
      </w:r>
      <w:r w:rsidRPr="00B737AC">
        <w:rPr>
          <w:rStyle w:val="Heading7Char"/>
          <w:rFonts w:ascii="Tahoma" w:hAnsi="Tahoma" w:cs="Tahoma"/>
          <w:sz w:val="17"/>
          <w:szCs w:val="17"/>
          <w:rtl/>
        </w:rPr>
        <w:t>"ג:</w:t>
      </w:r>
      <w:r w:rsidRPr="00B737AC">
        <w:rPr>
          <w:rFonts w:ascii="Tahoma" w:hAnsi="Tahoma" w:cs="Tahoma" w:hint="cs"/>
          <w:sz w:val="17"/>
          <w:szCs w:val="17"/>
          <w:rtl/>
        </w:rPr>
        <w:t xml:space="preserve"> </w:t>
      </w:r>
      <w:r w:rsidRPr="00B737AC">
        <w:rPr>
          <w:rFonts w:ascii="Tahoma" w:hAnsi="Tahoma" w:cs="Tahoma" w:hint="cs"/>
          <w:b/>
          <w:sz w:val="17"/>
          <w:szCs w:val="17"/>
          <w:rtl/>
        </w:rPr>
        <w:t xml:space="preserve">בבדיקה שערכה הרבנות במתחם נתב"ג ביולי 2016 נמצא כי ההשגחה במתחם מתחלקת בין ארבעה רבנים הפועלים מטעם ארבעת גופי ההשגחה הפרטיים, והרבנות או כל מועצה דתית אחרת אינן מעורבות בהשגחה הנעשית במתחם. ארבעת הרבנים מנפיקים לבתי העסק </w:t>
      </w:r>
      <w:r w:rsidRPr="00B737AC">
        <w:rPr>
          <w:rFonts w:ascii="Tahoma" w:hAnsi="Tahoma" w:cs="Tahoma" w:hint="cs"/>
          <w:b/>
          <w:sz w:val="17"/>
          <w:szCs w:val="17"/>
          <w:rtl/>
        </w:rPr>
        <w:t>המושגחים</w:t>
      </w:r>
      <w:r w:rsidRPr="00B737AC">
        <w:rPr>
          <w:rFonts w:ascii="Tahoma" w:hAnsi="Tahoma" w:cs="Tahoma" w:hint="cs"/>
          <w:b/>
          <w:sz w:val="17"/>
          <w:szCs w:val="17"/>
          <w:rtl/>
        </w:rPr>
        <w:t xml:space="preserve"> בנתב"ג תעודות כשרות בשם הרבנות לכשרות ארצית.</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ביולי 2016 התקיים דיון בנושא זה ברבנות הראשית, וגורמי המקצוע ציינו כי ריבוי נותני ההכשר בנתב"ג וחוסר ההסדרה בנושא מובילים לכשלים </w:t>
      </w:r>
      <w:r w:rsidRPr="00B737AC">
        <w:rPr>
          <w:rFonts w:ascii="Tahoma" w:hAnsi="Tahoma" w:cs="Tahoma" w:hint="cs"/>
          <w:sz w:val="17"/>
          <w:szCs w:val="17"/>
          <w:rtl/>
        </w:rPr>
        <w:t>כשרותיים</w:t>
      </w:r>
      <w:r w:rsidRPr="00B737AC">
        <w:rPr>
          <w:rFonts w:ascii="Tahoma" w:hAnsi="Tahoma" w:cs="Tahoma" w:hint="cs"/>
          <w:sz w:val="17"/>
          <w:szCs w:val="17"/>
          <w:rtl/>
        </w:rPr>
        <w:t>, בעיקר בנושא שמירת השבת. בדיון צוין כי "בעיה זו באה לידי ביטוי לאחרונה, כאשר רב א' הסיר את תעודת ההכשר שנתן לבית אוכל במתחם, וכבר למחרת ניתנה למקום תעודת הכשר חדשה מאת רב אחר".</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בתשובתו למשרד מבקר המדינה מסר הרב א' כי הכשרות במקום נעשית ללא תקלות, אף שהמפקח מטעם הרבנות חושב אחרת. לדבריו, הרבנים הראשיים לישראל אינם תומכים בדעתו של המפקח בנושא זה.</w:t>
      </w:r>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sz w:val="17"/>
          <w:szCs w:val="17"/>
          <w:rtl/>
        </w:rPr>
        <w:t xml:space="preserve">בתשובתה מסרה הרבנות כי "לטענת הרב </w:t>
      </w:r>
      <w:r w:rsidR="00C03C23">
        <w:rPr>
          <w:rFonts w:ascii="Tahoma" w:hAnsi="Tahoma" w:cs="Tahoma" w:hint="cs"/>
          <w:sz w:val="17"/>
          <w:szCs w:val="17"/>
          <w:rtl/>
        </w:rPr>
        <w:t>[</w:t>
      </w:r>
      <w:r w:rsidRPr="00B737AC">
        <w:rPr>
          <w:rFonts w:ascii="Tahoma" w:hAnsi="Tahoma" w:cs="Tahoma" w:hint="cs"/>
          <w:sz w:val="17"/>
          <w:szCs w:val="17"/>
          <w:rtl/>
        </w:rPr>
        <w:t>א'</w:t>
      </w:r>
      <w:r w:rsidR="00C03C23">
        <w:rPr>
          <w:rFonts w:ascii="Tahoma" w:hAnsi="Tahoma" w:cs="Tahoma" w:hint="cs"/>
          <w:sz w:val="17"/>
          <w:szCs w:val="17"/>
          <w:rtl/>
        </w:rPr>
        <w:t>]</w:t>
      </w:r>
      <w:r w:rsidRPr="00B737AC">
        <w:rPr>
          <w:rFonts w:ascii="Tahoma" w:hAnsi="Tahoma" w:cs="Tahoma" w:hint="cs"/>
          <w:sz w:val="17"/>
          <w:szCs w:val="17"/>
          <w:rtl/>
        </w:rPr>
        <w:t xml:space="preserve">, הרב הראשי דאז ביקש ממנו להמשיך לתת כשרות בנתב"ג תחת הרבנות לכשרות ארצית. האגף הניח שפעילות זו נעשית בשיתוף ובידוע </w:t>
      </w:r>
      <w:r w:rsidRPr="00B737AC">
        <w:rPr>
          <w:rFonts w:ascii="Tahoma" w:hAnsi="Tahoma" w:cs="Tahoma" w:hint="cs"/>
          <w:sz w:val="17"/>
          <w:szCs w:val="17"/>
          <w:rtl/>
        </w:rPr>
        <w:t>מועצ"ד</w:t>
      </w:r>
      <w:r w:rsidRPr="00B737AC">
        <w:rPr>
          <w:rFonts w:ascii="Tahoma" w:hAnsi="Tahoma" w:cs="Tahoma" w:hint="cs"/>
          <w:sz w:val="17"/>
          <w:szCs w:val="17"/>
          <w:rtl/>
        </w:rPr>
        <w:t xml:space="preserve"> [מועצה דתית] נתניה ורק בחודשים האחרונים, לאחר בירור הנושא עלה כי אין לרבנות לכשרות ארצית כל קשר לרב [א']". הרבנות הוסיפה כי בדיקת האגף </w:t>
      </w:r>
      <w:r w:rsidR="00C03C23">
        <w:rPr>
          <w:rFonts w:ascii="Tahoma" w:hAnsi="Tahoma" w:cs="Tahoma" w:hint="cs"/>
          <w:sz w:val="17"/>
          <w:szCs w:val="17"/>
          <w:rtl/>
        </w:rPr>
        <w:t xml:space="preserve">לכשרות </w:t>
      </w:r>
      <w:r w:rsidRPr="00B737AC">
        <w:rPr>
          <w:rFonts w:ascii="Tahoma" w:hAnsi="Tahoma" w:cs="Tahoma" w:hint="cs"/>
          <w:sz w:val="17"/>
          <w:szCs w:val="17"/>
          <w:rtl/>
        </w:rPr>
        <w:t>העלתה שמכתבי ההסמכה של הגורמים המופקדים כיום על הכשרות בנתב"ג אינם ברורים ומעמדם מוטל בספק. היא ציינה כי היא כבר החלה בהסדרת הנושא במסגרת תהליך שבסיומו יופקד גורם או גורמים מתאימים על מתן שירותי כשרות בתחום נתב"ג.</w:t>
      </w:r>
    </w:p>
    <w:p w:rsidR="006A0E07" w:rsidRPr="00B737AC" w:rsidP="00494C0D">
      <w:pPr>
        <w:pStyle w:val="RESHET"/>
        <w:rPr>
          <w:rtl/>
        </w:rPr>
      </w:pPr>
      <w:r w:rsidRPr="00B737AC">
        <w:rPr>
          <w:rFonts w:hint="cs"/>
          <w:rtl/>
        </w:rPr>
        <w:t xml:space="preserve">על הרבנות להפעיל את סמכותה ולקבוע בהקדם מיהו הגורם המוסמך לתת הכשר לבתי </w:t>
      </w:r>
      <w:r w:rsidR="00C03C23">
        <w:rPr>
          <w:rFonts w:hint="cs"/>
          <w:rtl/>
        </w:rPr>
        <w:t xml:space="preserve">האוכל ולבתי </w:t>
      </w:r>
      <w:r w:rsidRPr="00B737AC">
        <w:rPr>
          <w:rFonts w:hint="cs"/>
          <w:rtl/>
        </w:rPr>
        <w:t>העסק הרבים הפועלים בנתב"ג ולהסדיר את סוגיית תשלומי האגרות.</w:t>
      </w:r>
      <w:r w:rsidRPr="00D939A1" w:rsidR="00D939A1">
        <w:rPr>
          <w:noProof/>
          <w:rtl/>
          <w:lang w:eastAsia="en-US"/>
        </w:rPr>
        <w:t xml:space="preserve"> </w:t>
      </w:r>
      <w:r w:rsidRPr="0012789B" w:rsidR="00D939A1">
        <w:rPr>
          <w:noProof/>
          <w:rtl/>
          <w:lang w:eastAsia="en-US"/>
        </w:rPr>
        <mc:AlternateContent>
          <mc:Choice Requires="wps">
            <w:drawing>
              <wp:anchor distT="0" distB="0" distL="114300" distR="114300" simplePos="0" relativeHeight="251752448" behindDoc="1" locked="0" layoutInCell="1" allowOverlap="1">
                <wp:simplePos x="0" y="0"/>
                <wp:positionH relativeFrom="margin">
                  <wp:posOffset>-431800</wp:posOffset>
                </wp:positionH>
                <wp:positionV relativeFrom="margin">
                  <wp:align>top</wp:align>
                </wp:positionV>
                <wp:extent cx="1620000" cy="5338800"/>
                <wp:effectExtent l="0" t="0" r="0" b="0"/>
                <wp:wrapNone/>
                <wp:docPr id="143"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38800"/>
                        </a:xfrm>
                        <a:prstGeom prst="rect">
                          <a:avLst/>
                        </a:prstGeom>
                        <a:noFill/>
                        <a:ln w="9525">
                          <a:noFill/>
                          <a:miter lim="800000"/>
                          <a:headEnd/>
                          <a:tailEnd/>
                        </a:ln>
                      </wps:spPr>
                      <wps:txbx>
                        <w:txbxContent>
                          <w:p w:rsidR="00D939A1" w:rsidRPr="00373C5D" w:rsidP="00D939A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33912589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54176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על</w:t>
                            </w:r>
                            <w:r w:rsidRPr="00D939A1">
                              <w:rPr>
                                <w:rFonts w:cs="Tahoma"/>
                                <w:color w:val="0B5294"/>
                                <w:spacing w:val="-4"/>
                                <w:sz w:val="24"/>
                                <w:szCs w:val="24"/>
                                <w:rtl/>
                              </w:rPr>
                              <w:t xml:space="preserve"> </w:t>
                            </w:r>
                            <w:r w:rsidRPr="00D939A1">
                              <w:rPr>
                                <w:rFonts w:cs="Tahoma" w:hint="eastAsia"/>
                                <w:color w:val="0B5294"/>
                                <w:spacing w:val="-4"/>
                                <w:sz w:val="24"/>
                                <w:szCs w:val="24"/>
                                <w:rtl/>
                              </w:rPr>
                              <w:t>הרבנות</w:t>
                            </w:r>
                            <w:r w:rsidRPr="00D939A1">
                              <w:rPr>
                                <w:rFonts w:cs="Tahoma"/>
                                <w:color w:val="0B5294"/>
                                <w:spacing w:val="-4"/>
                                <w:sz w:val="24"/>
                                <w:szCs w:val="24"/>
                                <w:rtl/>
                              </w:rPr>
                              <w:t xml:space="preserve"> </w:t>
                            </w:r>
                            <w:r w:rsidRPr="00D939A1">
                              <w:rPr>
                                <w:rFonts w:cs="Tahoma" w:hint="eastAsia"/>
                                <w:color w:val="0B5294"/>
                                <w:spacing w:val="-4"/>
                                <w:sz w:val="24"/>
                                <w:szCs w:val="24"/>
                                <w:rtl/>
                              </w:rPr>
                              <w:t>להפעיל</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סמכותה</w:t>
                            </w:r>
                            <w:r w:rsidRPr="00D939A1">
                              <w:rPr>
                                <w:rFonts w:cs="Tahoma"/>
                                <w:color w:val="0B5294"/>
                                <w:spacing w:val="-4"/>
                                <w:sz w:val="24"/>
                                <w:szCs w:val="24"/>
                                <w:rtl/>
                              </w:rPr>
                              <w:t xml:space="preserve"> </w:t>
                            </w:r>
                            <w:r w:rsidRPr="00D939A1">
                              <w:rPr>
                                <w:rFonts w:cs="Tahoma" w:hint="eastAsia"/>
                                <w:color w:val="0B5294"/>
                                <w:spacing w:val="-4"/>
                                <w:sz w:val="24"/>
                                <w:szCs w:val="24"/>
                                <w:rtl/>
                              </w:rPr>
                              <w:t>ולקבוע</w:t>
                            </w:r>
                            <w:r w:rsidRPr="00D939A1">
                              <w:rPr>
                                <w:rFonts w:cs="Tahoma"/>
                                <w:color w:val="0B5294"/>
                                <w:spacing w:val="-4"/>
                                <w:sz w:val="24"/>
                                <w:szCs w:val="24"/>
                                <w:rtl/>
                              </w:rPr>
                              <w:t xml:space="preserve"> </w:t>
                            </w:r>
                            <w:r w:rsidRPr="00D939A1">
                              <w:rPr>
                                <w:rFonts w:cs="Tahoma" w:hint="eastAsia"/>
                                <w:color w:val="0B5294"/>
                                <w:spacing w:val="-4"/>
                                <w:sz w:val="24"/>
                                <w:szCs w:val="24"/>
                                <w:rtl/>
                              </w:rPr>
                              <w:t>בהקדם</w:t>
                            </w:r>
                            <w:r w:rsidRPr="00D939A1">
                              <w:rPr>
                                <w:rFonts w:cs="Tahoma"/>
                                <w:color w:val="0B5294"/>
                                <w:spacing w:val="-4"/>
                                <w:sz w:val="24"/>
                                <w:szCs w:val="24"/>
                                <w:rtl/>
                              </w:rPr>
                              <w:t xml:space="preserve"> </w:t>
                            </w:r>
                            <w:r w:rsidRPr="00D939A1">
                              <w:rPr>
                                <w:rFonts w:cs="Tahoma" w:hint="eastAsia"/>
                                <w:color w:val="0B5294"/>
                                <w:spacing w:val="-4"/>
                                <w:sz w:val="24"/>
                                <w:szCs w:val="24"/>
                                <w:rtl/>
                              </w:rPr>
                              <w:t>מיהו</w:t>
                            </w:r>
                            <w:r w:rsidRPr="00D939A1">
                              <w:rPr>
                                <w:rFonts w:cs="Tahoma"/>
                                <w:color w:val="0B5294"/>
                                <w:spacing w:val="-4"/>
                                <w:sz w:val="24"/>
                                <w:szCs w:val="24"/>
                                <w:rtl/>
                              </w:rPr>
                              <w:t xml:space="preserve"> </w:t>
                            </w:r>
                            <w:r w:rsidRPr="00D939A1">
                              <w:rPr>
                                <w:rFonts w:cs="Tahoma" w:hint="eastAsia"/>
                                <w:color w:val="0B5294"/>
                                <w:spacing w:val="-4"/>
                                <w:sz w:val="24"/>
                                <w:szCs w:val="24"/>
                                <w:rtl/>
                              </w:rPr>
                              <w:t>הגורם</w:t>
                            </w:r>
                            <w:r w:rsidRPr="00D939A1">
                              <w:rPr>
                                <w:rFonts w:cs="Tahoma"/>
                                <w:color w:val="0B5294"/>
                                <w:spacing w:val="-4"/>
                                <w:sz w:val="24"/>
                                <w:szCs w:val="24"/>
                                <w:rtl/>
                              </w:rPr>
                              <w:t xml:space="preserve"> </w:t>
                            </w:r>
                            <w:r w:rsidRPr="00D939A1">
                              <w:rPr>
                                <w:rFonts w:cs="Tahoma" w:hint="eastAsia"/>
                                <w:color w:val="0B5294"/>
                                <w:spacing w:val="-4"/>
                                <w:sz w:val="24"/>
                                <w:szCs w:val="24"/>
                                <w:rtl/>
                              </w:rPr>
                              <w:t>המוסמך</w:t>
                            </w:r>
                            <w:r w:rsidRPr="00D939A1">
                              <w:rPr>
                                <w:rFonts w:cs="Tahoma"/>
                                <w:color w:val="0B5294"/>
                                <w:spacing w:val="-4"/>
                                <w:sz w:val="24"/>
                                <w:szCs w:val="24"/>
                                <w:rtl/>
                              </w:rPr>
                              <w:t xml:space="preserve"> </w:t>
                            </w:r>
                            <w:r w:rsidRPr="00D939A1">
                              <w:rPr>
                                <w:rFonts w:cs="Tahoma" w:hint="eastAsia"/>
                                <w:color w:val="0B5294"/>
                                <w:spacing w:val="-4"/>
                                <w:sz w:val="24"/>
                                <w:szCs w:val="24"/>
                                <w:rtl/>
                              </w:rPr>
                              <w:t>לתת</w:t>
                            </w:r>
                            <w:r w:rsidRPr="00D939A1">
                              <w:rPr>
                                <w:rFonts w:cs="Tahoma"/>
                                <w:color w:val="0B5294"/>
                                <w:spacing w:val="-4"/>
                                <w:sz w:val="24"/>
                                <w:szCs w:val="24"/>
                                <w:rtl/>
                              </w:rPr>
                              <w:t xml:space="preserve"> </w:t>
                            </w:r>
                            <w:r w:rsidRPr="00D939A1">
                              <w:rPr>
                                <w:rFonts w:cs="Tahoma" w:hint="eastAsia"/>
                                <w:color w:val="0B5294"/>
                                <w:spacing w:val="-4"/>
                                <w:sz w:val="24"/>
                                <w:szCs w:val="24"/>
                                <w:rtl/>
                              </w:rPr>
                              <w:t>הכשר</w:t>
                            </w:r>
                            <w:r w:rsidRPr="00D939A1">
                              <w:rPr>
                                <w:rFonts w:cs="Tahoma"/>
                                <w:color w:val="0B5294"/>
                                <w:spacing w:val="-4"/>
                                <w:sz w:val="24"/>
                                <w:szCs w:val="24"/>
                                <w:rtl/>
                              </w:rPr>
                              <w:t xml:space="preserve"> </w:t>
                            </w:r>
                            <w:r w:rsidRPr="00D939A1">
                              <w:rPr>
                                <w:rFonts w:cs="Tahoma" w:hint="eastAsia"/>
                                <w:color w:val="0B5294"/>
                                <w:spacing w:val="-4"/>
                                <w:sz w:val="24"/>
                                <w:szCs w:val="24"/>
                                <w:rtl/>
                              </w:rPr>
                              <w:t>לבתי</w:t>
                            </w:r>
                            <w:r w:rsidRPr="00D939A1">
                              <w:rPr>
                                <w:rFonts w:cs="Tahoma"/>
                                <w:color w:val="0B5294"/>
                                <w:spacing w:val="-4"/>
                                <w:sz w:val="24"/>
                                <w:szCs w:val="24"/>
                                <w:rtl/>
                              </w:rPr>
                              <w:t xml:space="preserve"> </w:t>
                            </w:r>
                            <w:r w:rsidRPr="00D939A1">
                              <w:rPr>
                                <w:rFonts w:cs="Tahoma" w:hint="eastAsia"/>
                                <w:color w:val="0B5294"/>
                                <w:spacing w:val="-4"/>
                                <w:sz w:val="24"/>
                                <w:szCs w:val="24"/>
                                <w:rtl/>
                              </w:rPr>
                              <w:t>האוכל</w:t>
                            </w:r>
                            <w:r w:rsidRPr="00D939A1">
                              <w:rPr>
                                <w:rFonts w:cs="Tahoma"/>
                                <w:color w:val="0B5294"/>
                                <w:spacing w:val="-4"/>
                                <w:sz w:val="24"/>
                                <w:szCs w:val="24"/>
                                <w:rtl/>
                              </w:rPr>
                              <w:t xml:space="preserve"> </w:t>
                            </w:r>
                            <w:r w:rsidRPr="00D939A1">
                              <w:rPr>
                                <w:rFonts w:cs="Tahoma" w:hint="eastAsia"/>
                                <w:color w:val="0B5294"/>
                                <w:spacing w:val="-4"/>
                                <w:sz w:val="24"/>
                                <w:szCs w:val="24"/>
                                <w:rtl/>
                              </w:rPr>
                              <w:t>ולבתי</w:t>
                            </w:r>
                            <w:r w:rsidRPr="00D939A1">
                              <w:rPr>
                                <w:rFonts w:cs="Tahoma"/>
                                <w:color w:val="0B5294"/>
                                <w:spacing w:val="-4"/>
                                <w:sz w:val="24"/>
                                <w:szCs w:val="24"/>
                                <w:rtl/>
                              </w:rPr>
                              <w:t xml:space="preserve"> </w:t>
                            </w:r>
                            <w:r w:rsidRPr="00D939A1">
                              <w:rPr>
                                <w:rFonts w:cs="Tahoma" w:hint="eastAsia"/>
                                <w:color w:val="0B5294"/>
                                <w:spacing w:val="-4"/>
                                <w:sz w:val="24"/>
                                <w:szCs w:val="24"/>
                                <w:rtl/>
                              </w:rPr>
                              <w:t>העסק</w:t>
                            </w:r>
                            <w:r w:rsidRPr="00D939A1">
                              <w:rPr>
                                <w:rFonts w:cs="Tahoma"/>
                                <w:color w:val="0B5294"/>
                                <w:spacing w:val="-4"/>
                                <w:sz w:val="24"/>
                                <w:szCs w:val="24"/>
                                <w:rtl/>
                              </w:rPr>
                              <w:t xml:space="preserve"> </w:t>
                            </w:r>
                            <w:r w:rsidRPr="00D939A1">
                              <w:rPr>
                                <w:rFonts w:cs="Tahoma" w:hint="eastAsia"/>
                                <w:color w:val="0B5294"/>
                                <w:spacing w:val="-4"/>
                                <w:sz w:val="24"/>
                                <w:szCs w:val="24"/>
                                <w:rtl/>
                              </w:rPr>
                              <w:t>הרבים</w:t>
                            </w:r>
                            <w:r w:rsidRPr="00D939A1">
                              <w:rPr>
                                <w:rFonts w:cs="Tahoma"/>
                                <w:color w:val="0B5294"/>
                                <w:spacing w:val="-4"/>
                                <w:sz w:val="24"/>
                                <w:szCs w:val="24"/>
                                <w:rtl/>
                              </w:rPr>
                              <w:t xml:space="preserve"> </w:t>
                            </w:r>
                            <w:r w:rsidRPr="00D939A1">
                              <w:rPr>
                                <w:rFonts w:cs="Tahoma" w:hint="eastAsia"/>
                                <w:color w:val="0B5294"/>
                                <w:spacing w:val="-4"/>
                                <w:sz w:val="24"/>
                                <w:szCs w:val="24"/>
                                <w:rtl/>
                              </w:rPr>
                              <w:t>הפועלים</w:t>
                            </w:r>
                            <w:r w:rsidRPr="00D939A1">
                              <w:rPr>
                                <w:rFonts w:cs="Tahoma"/>
                                <w:color w:val="0B5294"/>
                                <w:spacing w:val="-4"/>
                                <w:sz w:val="24"/>
                                <w:szCs w:val="24"/>
                                <w:rtl/>
                              </w:rPr>
                              <w:t xml:space="preserve"> </w:t>
                            </w:r>
                            <w:r w:rsidRPr="00D939A1">
                              <w:rPr>
                                <w:rFonts w:cs="Tahoma" w:hint="eastAsia"/>
                                <w:color w:val="0B5294"/>
                                <w:spacing w:val="-4"/>
                                <w:sz w:val="24"/>
                                <w:szCs w:val="24"/>
                                <w:rtl/>
                              </w:rPr>
                              <w:t>בנתב</w:t>
                            </w:r>
                            <w:r w:rsidRPr="00D939A1">
                              <w:rPr>
                                <w:rFonts w:cs="Tahoma"/>
                                <w:color w:val="0B5294"/>
                                <w:spacing w:val="-4"/>
                                <w:sz w:val="24"/>
                                <w:szCs w:val="24"/>
                                <w:rtl/>
                              </w:rPr>
                              <w:t>"</w:t>
                            </w:r>
                            <w:r w:rsidRPr="00D939A1">
                              <w:rPr>
                                <w:rFonts w:cs="Tahoma" w:hint="eastAsia"/>
                                <w:color w:val="0B5294"/>
                                <w:spacing w:val="-4"/>
                                <w:sz w:val="24"/>
                                <w:szCs w:val="24"/>
                                <w:rtl/>
                              </w:rPr>
                              <w:t>ג</w:t>
                            </w:r>
                            <w:r w:rsidRPr="00D939A1">
                              <w:rPr>
                                <w:rFonts w:cs="Tahoma"/>
                                <w:color w:val="0B5294"/>
                                <w:spacing w:val="-4"/>
                                <w:sz w:val="24"/>
                                <w:szCs w:val="24"/>
                                <w:rtl/>
                              </w:rPr>
                              <w:t xml:space="preserve"> </w:t>
                            </w:r>
                            <w:r w:rsidRPr="00D939A1">
                              <w:rPr>
                                <w:rFonts w:cs="Tahoma" w:hint="eastAsia"/>
                                <w:color w:val="0B5294"/>
                                <w:spacing w:val="-4"/>
                                <w:sz w:val="24"/>
                                <w:szCs w:val="24"/>
                                <w:rtl/>
                              </w:rPr>
                              <w:t>ולהסדיר</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סוגיית</w:t>
                            </w:r>
                            <w:r w:rsidRPr="00D939A1">
                              <w:rPr>
                                <w:rFonts w:cs="Tahoma"/>
                                <w:color w:val="0B5294"/>
                                <w:spacing w:val="-4"/>
                                <w:sz w:val="24"/>
                                <w:szCs w:val="24"/>
                                <w:rtl/>
                              </w:rPr>
                              <w:t xml:space="preserve"> </w:t>
                            </w:r>
                            <w:r w:rsidRPr="00D939A1">
                              <w:rPr>
                                <w:rFonts w:cs="Tahoma" w:hint="eastAsia"/>
                                <w:color w:val="0B5294"/>
                                <w:spacing w:val="-4"/>
                                <w:sz w:val="24"/>
                                <w:szCs w:val="24"/>
                                <w:rtl/>
                              </w:rPr>
                              <w:t>תשלומי</w:t>
                            </w:r>
                            <w:r w:rsidRPr="00D939A1">
                              <w:rPr>
                                <w:rFonts w:cs="Tahoma"/>
                                <w:color w:val="0B5294"/>
                                <w:spacing w:val="-4"/>
                                <w:sz w:val="24"/>
                                <w:szCs w:val="24"/>
                                <w:rtl/>
                              </w:rPr>
                              <w:t xml:space="preserve"> </w:t>
                            </w:r>
                            <w:r w:rsidRPr="00D939A1">
                              <w:rPr>
                                <w:rFonts w:cs="Tahoma" w:hint="eastAsia"/>
                                <w:color w:val="0B5294"/>
                                <w:spacing w:val="-4"/>
                                <w:sz w:val="24"/>
                                <w:szCs w:val="24"/>
                                <w:rtl/>
                              </w:rPr>
                              <w:t>האגרות</w:t>
                            </w:r>
                          </w:p>
                          <w:p w:rsidR="00D939A1" w:rsidRPr="00373C5D" w:rsidP="00D939A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30438683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678326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5" type="#_x0000_t202" style="width:127.55pt;height:420.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63008" filled="f" stroked="f">
                <v:textbox>
                  <w:txbxContent>
                    <w:p w:rsidR="00D939A1" w:rsidRPr="00373C5D" w:rsidP="00D939A1">
                      <w:pPr>
                        <w:spacing w:line="240" w:lineRule="atLeast"/>
                        <w:rPr>
                          <w:rFonts w:cs="Tahoma"/>
                          <w:b/>
                          <w:bCs/>
                          <w:color w:val="0B5294"/>
                          <w:sz w:val="48"/>
                          <w:szCs w:val="48"/>
                          <w:rtl/>
                        </w:rPr>
                      </w:pPr>
                      <w:drawing>
                        <wp:inline distT="0" distB="0" distL="0" distR="0">
                          <wp:extent cx="311150" cy="256800"/>
                          <wp:effectExtent l="0" t="0" r="0" b="0"/>
                          <wp:docPr id="14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39921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על</w:t>
                      </w:r>
                      <w:r w:rsidRPr="00D939A1">
                        <w:rPr>
                          <w:rFonts w:cs="Tahoma"/>
                          <w:color w:val="0B5294"/>
                          <w:spacing w:val="-4"/>
                          <w:sz w:val="24"/>
                          <w:szCs w:val="24"/>
                          <w:rtl/>
                        </w:rPr>
                        <w:t xml:space="preserve"> </w:t>
                      </w:r>
                      <w:r w:rsidRPr="00D939A1">
                        <w:rPr>
                          <w:rFonts w:cs="Tahoma" w:hint="eastAsia"/>
                          <w:color w:val="0B5294"/>
                          <w:spacing w:val="-4"/>
                          <w:sz w:val="24"/>
                          <w:szCs w:val="24"/>
                          <w:rtl/>
                        </w:rPr>
                        <w:t>הרבנות</w:t>
                      </w:r>
                      <w:r w:rsidRPr="00D939A1">
                        <w:rPr>
                          <w:rFonts w:cs="Tahoma"/>
                          <w:color w:val="0B5294"/>
                          <w:spacing w:val="-4"/>
                          <w:sz w:val="24"/>
                          <w:szCs w:val="24"/>
                          <w:rtl/>
                        </w:rPr>
                        <w:t xml:space="preserve"> </w:t>
                      </w:r>
                      <w:r w:rsidRPr="00D939A1">
                        <w:rPr>
                          <w:rFonts w:cs="Tahoma" w:hint="eastAsia"/>
                          <w:color w:val="0B5294"/>
                          <w:spacing w:val="-4"/>
                          <w:sz w:val="24"/>
                          <w:szCs w:val="24"/>
                          <w:rtl/>
                        </w:rPr>
                        <w:t>להפעיל</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סמכותה</w:t>
                      </w:r>
                      <w:r w:rsidRPr="00D939A1">
                        <w:rPr>
                          <w:rFonts w:cs="Tahoma"/>
                          <w:color w:val="0B5294"/>
                          <w:spacing w:val="-4"/>
                          <w:sz w:val="24"/>
                          <w:szCs w:val="24"/>
                          <w:rtl/>
                        </w:rPr>
                        <w:t xml:space="preserve"> </w:t>
                      </w:r>
                      <w:r w:rsidRPr="00D939A1">
                        <w:rPr>
                          <w:rFonts w:cs="Tahoma" w:hint="eastAsia"/>
                          <w:color w:val="0B5294"/>
                          <w:spacing w:val="-4"/>
                          <w:sz w:val="24"/>
                          <w:szCs w:val="24"/>
                          <w:rtl/>
                        </w:rPr>
                        <w:t>ולקבוע</w:t>
                      </w:r>
                      <w:r w:rsidRPr="00D939A1">
                        <w:rPr>
                          <w:rFonts w:cs="Tahoma"/>
                          <w:color w:val="0B5294"/>
                          <w:spacing w:val="-4"/>
                          <w:sz w:val="24"/>
                          <w:szCs w:val="24"/>
                          <w:rtl/>
                        </w:rPr>
                        <w:t xml:space="preserve"> </w:t>
                      </w:r>
                      <w:r w:rsidRPr="00D939A1">
                        <w:rPr>
                          <w:rFonts w:cs="Tahoma" w:hint="eastAsia"/>
                          <w:color w:val="0B5294"/>
                          <w:spacing w:val="-4"/>
                          <w:sz w:val="24"/>
                          <w:szCs w:val="24"/>
                          <w:rtl/>
                        </w:rPr>
                        <w:t>בהקדם</w:t>
                      </w:r>
                      <w:r w:rsidRPr="00D939A1">
                        <w:rPr>
                          <w:rFonts w:cs="Tahoma"/>
                          <w:color w:val="0B5294"/>
                          <w:spacing w:val="-4"/>
                          <w:sz w:val="24"/>
                          <w:szCs w:val="24"/>
                          <w:rtl/>
                        </w:rPr>
                        <w:t xml:space="preserve"> </w:t>
                      </w:r>
                      <w:r w:rsidRPr="00D939A1">
                        <w:rPr>
                          <w:rFonts w:cs="Tahoma" w:hint="eastAsia"/>
                          <w:color w:val="0B5294"/>
                          <w:spacing w:val="-4"/>
                          <w:sz w:val="24"/>
                          <w:szCs w:val="24"/>
                          <w:rtl/>
                        </w:rPr>
                        <w:t>מיהו</w:t>
                      </w:r>
                      <w:r w:rsidRPr="00D939A1">
                        <w:rPr>
                          <w:rFonts w:cs="Tahoma"/>
                          <w:color w:val="0B5294"/>
                          <w:spacing w:val="-4"/>
                          <w:sz w:val="24"/>
                          <w:szCs w:val="24"/>
                          <w:rtl/>
                        </w:rPr>
                        <w:t xml:space="preserve"> </w:t>
                      </w:r>
                      <w:r w:rsidRPr="00D939A1">
                        <w:rPr>
                          <w:rFonts w:cs="Tahoma" w:hint="eastAsia"/>
                          <w:color w:val="0B5294"/>
                          <w:spacing w:val="-4"/>
                          <w:sz w:val="24"/>
                          <w:szCs w:val="24"/>
                          <w:rtl/>
                        </w:rPr>
                        <w:t>הגורם</w:t>
                      </w:r>
                      <w:r w:rsidRPr="00D939A1">
                        <w:rPr>
                          <w:rFonts w:cs="Tahoma"/>
                          <w:color w:val="0B5294"/>
                          <w:spacing w:val="-4"/>
                          <w:sz w:val="24"/>
                          <w:szCs w:val="24"/>
                          <w:rtl/>
                        </w:rPr>
                        <w:t xml:space="preserve"> </w:t>
                      </w:r>
                      <w:r w:rsidRPr="00D939A1">
                        <w:rPr>
                          <w:rFonts w:cs="Tahoma" w:hint="eastAsia"/>
                          <w:color w:val="0B5294"/>
                          <w:spacing w:val="-4"/>
                          <w:sz w:val="24"/>
                          <w:szCs w:val="24"/>
                          <w:rtl/>
                        </w:rPr>
                        <w:t>המוסמך</w:t>
                      </w:r>
                      <w:r w:rsidRPr="00D939A1">
                        <w:rPr>
                          <w:rFonts w:cs="Tahoma"/>
                          <w:color w:val="0B5294"/>
                          <w:spacing w:val="-4"/>
                          <w:sz w:val="24"/>
                          <w:szCs w:val="24"/>
                          <w:rtl/>
                        </w:rPr>
                        <w:t xml:space="preserve"> </w:t>
                      </w:r>
                      <w:r w:rsidRPr="00D939A1">
                        <w:rPr>
                          <w:rFonts w:cs="Tahoma" w:hint="eastAsia"/>
                          <w:color w:val="0B5294"/>
                          <w:spacing w:val="-4"/>
                          <w:sz w:val="24"/>
                          <w:szCs w:val="24"/>
                          <w:rtl/>
                        </w:rPr>
                        <w:t>לתת</w:t>
                      </w:r>
                      <w:r w:rsidRPr="00D939A1">
                        <w:rPr>
                          <w:rFonts w:cs="Tahoma"/>
                          <w:color w:val="0B5294"/>
                          <w:spacing w:val="-4"/>
                          <w:sz w:val="24"/>
                          <w:szCs w:val="24"/>
                          <w:rtl/>
                        </w:rPr>
                        <w:t xml:space="preserve"> </w:t>
                      </w:r>
                      <w:r w:rsidRPr="00D939A1">
                        <w:rPr>
                          <w:rFonts w:cs="Tahoma" w:hint="eastAsia"/>
                          <w:color w:val="0B5294"/>
                          <w:spacing w:val="-4"/>
                          <w:sz w:val="24"/>
                          <w:szCs w:val="24"/>
                          <w:rtl/>
                        </w:rPr>
                        <w:t>הכשר</w:t>
                      </w:r>
                      <w:r w:rsidRPr="00D939A1">
                        <w:rPr>
                          <w:rFonts w:cs="Tahoma"/>
                          <w:color w:val="0B5294"/>
                          <w:spacing w:val="-4"/>
                          <w:sz w:val="24"/>
                          <w:szCs w:val="24"/>
                          <w:rtl/>
                        </w:rPr>
                        <w:t xml:space="preserve"> </w:t>
                      </w:r>
                      <w:r w:rsidRPr="00D939A1">
                        <w:rPr>
                          <w:rFonts w:cs="Tahoma" w:hint="eastAsia"/>
                          <w:color w:val="0B5294"/>
                          <w:spacing w:val="-4"/>
                          <w:sz w:val="24"/>
                          <w:szCs w:val="24"/>
                          <w:rtl/>
                        </w:rPr>
                        <w:t>לבתי</w:t>
                      </w:r>
                      <w:r w:rsidRPr="00D939A1">
                        <w:rPr>
                          <w:rFonts w:cs="Tahoma"/>
                          <w:color w:val="0B5294"/>
                          <w:spacing w:val="-4"/>
                          <w:sz w:val="24"/>
                          <w:szCs w:val="24"/>
                          <w:rtl/>
                        </w:rPr>
                        <w:t xml:space="preserve"> </w:t>
                      </w:r>
                      <w:r w:rsidRPr="00D939A1">
                        <w:rPr>
                          <w:rFonts w:cs="Tahoma" w:hint="eastAsia"/>
                          <w:color w:val="0B5294"/>
                          <w:spacing w:val="-4"/>
                          <w:sz w:val="24"/>
                          <w:szCs w:val="24"/>
                          <w:rtl/>
                        </w:rPr>
                        <w:t>האוכל</w:t>
                      </w:r>
                      <w:r w:rsidRPr="00D939A1">
                        <w:rPr>
                          <w:rFonts w:cs="Tahoma"/>
                          <w:color w:val="0B5294"/>
                          <w:spacing w:val="-4"/>
                          <w:sz w:val="24"/>
                          <w:szCs w:val="24"/>
                          <w:rtl/>
                        </w:rPr>
                        <w:t xml:space="preserve"> </w:t>
                      </w:r>
                      <w:r w:rsidRPr="00D939A1">
                        <w:rPr>
                          <w:rFonts w:cs="Tahoma" w:hint="eastAsia"/>
                          <w:color w:val="0B5294"/>
                          <w:spacing w:val="-4"/>
                          <w:sz w:val="24"/>
                          <w:szCs w:val="24"/>
                          <w:rtl/>
                        </w:rPr>
                        <w:t>ולבתי</w:t>
                      </w:r>
                      <w:r w:rsidRPr="00D939A1">
                        <w:rPr>
                          <w:rFonts w:cs="Tahoma"/>
                          <w:color w:val="0B5294"/>
                          <w:spacing w:val="-4"/>
                          <w:sz w:val="24"/>
                          <w:szCs w:val="24"/>
                          <w:rtl/>
                        </w:rPr>
                        <w:t xml:space="preserve"> </w:t>
                      </w:r>
                      <w:r w:rsidRPr="00D939A1">
                        <w:rPr>
                          <w:rFonts w:cs="Tahoma" w:hint="eastAsia"/>
                          <w:color w:val="0B5294"/>
                          <w:spacing w:val="-4"/>
                          <w:sz w:val="24"/>
                          <w:szCs w:val="24"/>
                          <w:rtl/>
                        </w:rPr>
                        <w:t>העסק</w:t>
                      </w:r>
                      <w:r w:rsidRPr="00D939A1">
                        <w:rPr>
                          <w:rFonts w:cs="Tahoma"/>
                          <w:color w:val="0B5294"/>
                          <w:spacing w:val="-4"/>
                          <w:sz w:val="24"/>
                          <w:szCs w:val="24"/>
                          <w:rtl/>
                        </w:rPr>
                        <w:t xml:space="preserve"> </w:t>
                      </w:r>
                      <w:r w:rsidRPr="00D939A1">
                        <w:rPr>
                          <w:rFonts w:cs="Tahoma" w:hint="eastAsia"/>
                          <w:color w:val="0B5294"/>
                          <w:spacing w:val="-4"/>
                          <w:sz w:val="24"/>
                          <w:szCs w:val="24"/>
                          <w:rtl/>
                        </w:rPr>
                        <w:t>הרבים</w:t>
                      </w:r>
                      <w:r w:rsidRPr="00D939A1">
                        <w:rPr>
                          <w:rFonts w:cs="Tahoma"/>
                          <w:color w:val="0B5294"/>
                          <w:spacing w:val="-4"/>
                          <w:sz w:val="24"/>
                          <w:szCs w:val="24"/>
                          <w:rtl/>
                        </w:rPr>
                        <w:t xml:space="preserve"> </w:t>
                      </w:r>
                      <w:r w:rsidRPr="00D939A1">
                        <w:rPr>
                          <w:rFonts w:cs="Tahoma" w:hint="eastAsia"/>
                          <w:color w:val="0B5294"/>
                          <w:spacing w:val="-4"/>
                          <w:sz w:val="24"/>
                          <w:szCs w:val="24"/>
                          <w:rtl/>
                        </w:rPr>
                        <w:t>הפועלים</w:t>
                      </w:r>
                      <w:r w:rsidRPr="00D939A1">
                        <w:rPr>
                          <w:rFonts w:cs="Tahoma"/>
                          <w:color w:val="0B5294"/>
                          <w:spacing w:val="-4"/>
                          <w:sz w:val="24"/>
                          <w:szCs w:val="24"/>
                          <w:rtl/>
                        </w:rPr>
                        <w:t xml:space="preserve"> </w:t>
                      </w:r>
                      <w:r w:rsidRPr="00D939A1">
                        <w:rPr>
                          <w:rFonts w:cs="Tahoma" w:hint="eastAsia"/>
                          <w:color w:val="0B5294"/>
                          <w:spacing w:val="-4"/>
                          <w:sz w:val="24"/>
                          <w:szCs w:val="24"/>
                          <w:rtl/>
                        </w:rPr>
                        <w:t>בנתב</w:t>
                      </w:r>
                      <w:r w:rsidRPr="00D939A1">
                        <w:rPr>
                          <w:rFonts w:cs="Tahoma"/>
                          <w:color w:val="0B5294"/>
                          <w:spacing w:val="-4"/>
                          <w:sz w:val="24"/>
                          <w:szCs w:val="24"/>
                          <w:rtl/>
                        </w:rPr>
                        <w:t>"</w:t>
                      </w:r>
                      <w:r w:rsidRPr="00D939A1">
                        <w:rPr>
                          <w:rFonts w:cs="Tahoma" w:hint="eastAsia"/>
                          <w:color w:val="0B5294"/>
                          <w:spacing w:val="-4"/>
                          <w:sz w:val="24"/>
                          <w:szCs w:val="24"/>
                          <w:rtl/>
                        </w:rPr>
                        <w:t>ג</w:t>
                      </w:r>
                      <w:r w:rsidRPr="00D939A1">
                        <w:rPr>
                          <w:rFonts w:cs="Tahoma"/>
                          <w:color w:val="0B5294"/>
                          <w:spacing w:val="-4"/>
                          <w:sz w:val="24"/>
                          <w:szCs w:val="24"/>
                          <w:rtl/>
                        </w:rPr>
                        <w:t xml:space="preserve"> </w:t>
                      </w:r>
                      <w:r w:rsidRPr="00D939A1">
                        <w:rPr>
                          <w:rFonts w:cs="Tahoma" w:hint="eastAsia"/>
                          <w:color w:val="0B5294"/>
                          <w:spacing w:val="-4"/>
                          <w:sz w:val="24"/>
                          <w:szCs w:val="24"/>
                          <w:rtl/>
                        </w:rPr>
                        <w:t>ולהסדיר</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סוגיית</w:t>
                      </w:r>
                      <w:r w:rsidRPr="00D939A1">
                        <w:rPr>
                          <w:rFonts w:cs="Tahoma"/>
                          <w:color w:val="0B5294"/>
                          <w:spacing w:val="-4"/>
                          <w:sz w:val="24"/>
                          <w:szCs w:val="24"/>
                          <w:rtl/>
                        </w:rPr>
                        <w:t xml:space="preserve"> </w:t>
                      </w:r>
                      <w:r w:rsidRPr="00D939A1">
                        <w:rPr>
                          <w:rFonts w:cs="Tahoma" w:hint="eastAsia"/>
                          <w:color w:val="0B5294"/>
                          <w:spacing w:val="-4"/>
                          <w:sz w:val="24"/>
                          <w:szCs w:val="24"/>
                          <w:rtl/>
                        </w:rPr>
                        <w:t>תשלומי</w:t>
                      </w:r>
                      <w:r w:rsidRPr="00D939A1">
                        <w:rPr>
                          <w:rFonts w:cs="Tahoma"/>
                          <w:color w:val="0B5294"/>
                          <w:spacing w:val="-4"/>
                          <w:sz w:val="24"/>
                          <w:szCs w:val="24"/>
                          <w:rtl/>
                        </w:rPr>
                        <w:t xml:space="preserve"> </w:t>
                      </w:r>
                      <w:r w:rsidRPr="00D939A1">
                        <w:rPr>
                          <w:rFonts w:cs="Tahoma" w:hint="eastAsia"/>
                          <w:color w:val="0B5294"/>
                          <w:spacing w:val="-4"/>
                          <w:sz w:val="24"/>
                          <w:szCs w:val="24"/>
                          <w:rtl/>
                        </w:rPr>
                        <w:t>האגרות</w:t>
                      </w:r>
                    </w:p>
                    <w:p w:rsidR="00D939A1" w:rsidRPr="00373C5D" w:rsidP="00D939A1">
                      <w:pPr>
                        <w:spacing w:before="120" w:after="0" w:line="240" w:lineRule="atLeast"/>
                        <w:rPr>
                          <w:rFonts w:cs="Tahoma"/>
                          <w:b/>
                          <w:bCs/>
                          <w:color w:val="0B5294"/>
                          <w:sz w:val="48"/>
                          <w:szCs w:val="48"/>
                          <w:rtl/>
                        </w:rPr>
                      </w:pPr>
                      <w:drawing>
                        <wp:inline distT="0" distB="0" distL="0" distR="0">
                          <wp:extent cx="288000" cy="31337"/>
                          <wp:effectExtent l="0" t="0" r="0" b="6985"/>
                          <wp:docPr id="14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715100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494C0D" w:rsidRPr="00D43E82" w:rsidP="00494C0D">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494C0D">
      <w:pPr>
        <w:pStyle w:val="RESHET"/>
        <w:rPr>
          <w:rtl/>
        </w:rPr>
      </w:pPr>
      <w:r w:rsidRPr="00B737AC">
        <w:rPr>
          <w:rFonts w:hint="cs"/>
          <w:rtl/>
        </w:rPr>
        <w:t xml:space="preserve">ממצאי הביקורת בתחום סוגיית הפעלת מערך הכשרות במועצות הדתיות מצביעים על כשל של המועצות הדתיות, לרבות המועצות הדתיות ירושלים, נתניה וחיפה, בכל הנוגע לאכיפת הוראות נוהל הכשרות. מועצות דתיות אלה מאפשרות העסקת בעלי תפקידים במועצה, ובכלל זה מזכירי מחלקות כשרות, מפקחים ועובדי מחלקת הכשרות כמשגיחים, אף שהדבר נאסר משום החשש שהם עלולים להיקלע אגב כך למצב של ניגוד עניינים. בעלי תפקידים אלה יכולים לשמש משגיחים ובלבד שקיבלו לכך היתר מיוחד, דבר שלא קרה במקרים שהועלו בביקורת. המועצות הדתיות מאפשרות גם העסקה בלתי אפשרית של עובדיהן מבחינת היקף שעות עבודתם גם כמפקחים וגם כמשגיחים; מצב זה מעמיד בספק את איכות עבודתם בשני התפקידים בעת ובעונה אחת. מתוך כך עולה החשש שעבודה כמשגיח הפכה להכנסה נוספת וקבועה של עובדי המועצות הדתיות, אף שבפועל לא ניתן להבטיח שהם עושים מלאכתם נאמנה, או לחילופין הם עושים את עבודתם כמשגיחים במקום למלא את תפקידם במועצה; מדובר בעצימת עיניים חמורה ביותר של המועצות הדתיות בנושא זה העלולה לפגוע ברמת הכשרות ובאמון הציבור במערך הכשרות שהמדינה אמורה להבטיח את קיומו, כמו גם בהטעיה של בתי העסק המשלמים בעבור שעות השגחה שלא תמיד מבוצעות בפועל. אגב כך, נוצר מצב נוח ומתאים לכל הצדדים, דהיינו בתי העסק משלמים עבור ההשגחה אך היא נעשית באופן חלקי המאפשר להם גמישות ונוחות; המשגיחים, שהם גם עובדי המועצות ולעתים אף אלה האמורים לפקח על מערך הכשרות, נותנים יד להתנהלות זו וזוכים להכנסה נוספת קבועה ושוטפת. זהו מצב לא תקין </w:t>
      </w:r>
      <w:r w:rsidR="00C03C23">
        <w:rPr>
          <w:rFonts w:hint="cs"/>
          <w:rtl/>
        </w:rPr>
        <w:t>ו</w:t>
      </w:r>
      <w:r w:rsidRPr="00B737AC">
        <w:rPr>
          <w:rFonts w:hint="cs"/>
          <w:rtl/>
        </w:rPr>
        <w:t>על המשרד לתת דעתו לכך ולהסדירו לאלתר.</w:t>
      </w:r>
    </w:p>
    <w:p w:rsidR="006A0E07" w:rsidRPr="00B737AC" w:rsidP="00494C0D">
      <w:pPr>
        <w:pStyle w:val="RESHET"/>
        <w:rPr>
          <w:b/>
          <w:rtl/>
        </w:rPr>
      </w:pPr>
      <w:r w:rsidRPr="00B737AC">
        <w:rPr>
          <w:rFonts w:hint="cs"/>
          <w:b/>
          <w:rtl/>
        </w:rPr>
        <w:t>לנוכח היעילות שבמערכת דיווח אמינה ועדכנית, על</w:t>
      </w:r>
      <w:r w:rsidRPr="00B737AC">
        <w:rPr>
          <w:b/>
          <w:rtl/>
        </w:rPr>
        <w:t xml:space="preserve"> </w:t>
      </w:r>
      <w:r w:rsidRPr="00B737AC">
        <w:rPr>
          <w:rFonts w:hint="cs"/>
          <w:b/>
          <w:rtl/>
        </w:rPr>
        <w:t>המשרד</w:t>
      </w:r>
      <w:r w:rsidRPr="00B737AC">
        <w:rPr>
          <w:b/>
          <w:rtl/>
        </w:rPr>
        <w:t xml:space="preserve"> </w:t>
      </w:r>
      <w:r w:rsidRPr="00B737AC">
        <w:rPr>
          <w:rFonts w:hint="cs"/>
          <w:b/>
          <w:rtl/>
        </w:rPr>
        <w:t>לקדם</w:t>
      </w:r>
      <w:r w:rsidRPr="00B737AC">
        <w:rPr>
          <w:b/>
          <w:rtl/>
        </w:rPr>
        <w:t xml:space="preserve"> </w:t>
      </w:r>
      <w:r w:rsidRPr="00B737AC">
        <w:rPr>
          <w:rFonts w:hint="cs"/>
          <w:b/>
          <w:rtl/>
        </w:rPr>
        <w:t>הפעלתה של מערכת</w:t>
      </w:r>
      <w:r w:rsidRPr="00B737AC">
        <w:rPr>
          <w:b/>
          <w:rtl/>
        </w:rPr>
        <w:t xml:space="preserve"> </w:t>
      </w:r>
      <w:r w:rsidRPr="00B737AC">
        <w:rPr>
          <w:rFonts w:hint="cs"/>
          <w:b/>
          <w:rtl/>
        </w:rPr>
        <w:t>דיווח נוכחות ממוחשבת של משגיחים בכל</w:t>
      </w:r>
      <w:r w:rsidRPr="00B737AC">
        <w:rPr>
          <w:b/>
          <w:rtl/>
        </w:rPr>
        <w:t xml:space="preserve"> </w:t>
      </w:r>
      <w:r w:rsidRPr="00B737AC">
        <w:rPr>
          <w:rFonts w:hint="cs"/>
          <w:b/>
          <w:rtl/>
        </w:rPr>
        <w:t>המועצות</w:t>
      </w:r>
      <w:r w:rsidRPr="00B737AC">
        <w:rPr>
          <w:b/>
          <w:rtl/>
        </w:rPr>
        <w:t xml:space="preserve"> </w:t>
      </w:r>
      <w:r w:rsidRPr="00B737AC">
        <w:rPr>
          <w:rFonts w:hint="cs"/>
          <w:b/>
          <w:rtl/>
        </w:rPr>
        <w:t>הדתיות,</w:t>
      </w:r>
      <w:r w:rsidRPr="00B737AC">
        <w:rPr>
          <w:b/>
          <w:rtl/>
        </w:rPr>
        <w:t xml:space="preserve"> </w:t>
      </w:r>
      <w:r w:rsidRPr="00B737AC">
        <w:rPr>
          <w:rFonts w:hint="cs"/>
          <w:b/>
          <w:rtl/>
        </w:rPr>
        <w:t>כך שהפיקוח</w:t>
      </w:r>
      <w:r w:rsidRPr="00B737AC">
        <w:rPr>
          <w:b/>
          <w:rtl/>
        </w:rPr>
        <w:t xml:space="preserve"> </w:t>
      </w:r>
      <w:r w:rsidRPr="00B737AC">
        <w:rPr>
          <w:rFonts w:hint="cs"/>
          <w:b/>
          <w:rtl/>
        </w:rPr>
        <w:t>על</w:t>
      </w:r>
      <w:r w:rsidRPr="00B737AC">
        <w:rPr>
          <w:b/>
          <w:rtl/>
        </w:rPr>
        <w:t xml:space="preserve"> </w:t>
      </w:r>
      <w:r w:rsidRPr="00B737AC">
        <w:rPr>
          <w:rFonts w:hint="cs"/>
          <w:b/>
          <w:rtl/>
        </w:rPr>
        <w:t>נוכחות</w:t>
      </w:r>
      <w:r w:rsidRPr="00B737AC">
        <w:rPr>
          <w:b/>
          <w:rtl/>
        </w:rPr>
        <w:t xml:space="preserve"> </w:t>
      </w:r>
      <w:r w:rsidRPr="00B737AC">
        <w:rPr>
          <w:rFonts w:hint="cs"/>
          <w:b/>
          <w:rtl/>
        </w:rPr>
        <w:t>משגיחי</w:t>
      </w:r>
      <w:r w:rsidRPr="00B737AC">
        <w:rPr>
          <w:b/>
          <w:rtl/>
        </w:rPr>
        <w:t xml:space="preserve"> </w:t>
      </w:r>
      <w:r w:rsidRPr="00B737AC">
        <w:rPr>
          <w:rFonts w:hint="cs"/>
          <w:b/>
          <w:rtl/>
        </w:rPr>
        <w:t>כשרות</w:t>
      </w:r>
      <w:r w:rsidRPr="00B737AC">
        <w:rPr>
          <w:b/>
          <w:rtl/>
        </w:rPr>
        <w:t xml:space="preserve"> </w:t>
      </w:r>
      <w:r w:rsidRPr="00B737AC">
        <w:rPr>
          <w:rFonts w:hint="cs"/>
          <w:b/>
          <w:rtl/>
        </w:rPr>
        <w:t>בבתי</w:t>
      </w:r>
      <w:r w:rsidRPr="00B737AC">
        <w:rPr>
          <w:b/>
          <w:rtl/>
        </w:rPr>
        <w:t xml:space="preserve"> </w:t>
      </w:r>
      <w:r w:rsidRPr="00B737AC">
        <w:rPr>
          <w:rFonts w:hint="cs"/>
          <w:b/>
          <w:rtl/>
        </w:rPr>
        <w:t>העסק תהיה אפקטיבית</w:t>
      </w:r>
      <w:r w:rsidRPr="00B737AC">
        <w:rPr>
          <w:b/>
          <w:rtl/>
        </w:rPr>
        <w:t>.</w:t>
      </w:r>
      <w:r w:rsidRPr="00C03C23" w:rsidR="00C03C23">
        <w:rPr>
          <w:noProof/>
          <w:rtl/>
        </w:rPr>
        <w:t xml:space="preserve"> </w:t>
      </w:r>
      <w:r w:rsidRPr="0012789B" w:rsidR="00C03C23">
        <w:rPr>
          <w:noProof/>
          <w:rtl/>
          <w:lang w:eastAsia="en-US"/>
        </w:rPr>
        <mc:AlternateContent>
          <mc:Choice Requires="wps">
            <w:drawing>
              <wp:anchor distT="0" distB="0" distL="114300" distR="114300" simplePos="0" relativeHeight="251699200" behindDoc="1" locked="0" layoutInCell="1" allowOverlap="1">
                <wp:simplePos x="0" y="0"/>
                <wp:positionH relativeFrom="margin">
                  <wp:posOffset>-431800</wp:posOffset>
                </wp:positionH>
                <wp:positionV relativeFrom="margin">
                  <wp:align>top</wp:align>
                </wp:positionV>
                <wp:extent cx="1620000" cy="4140000"/>
                <wp:effectExtent l="0" t="0" r="0" b="0"/>
                <wp:wrapNone/>
                <wp:docPr id="7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C03C23">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01014340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9432041"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C03C23">
                            <w:pPr>
                              <w:spacing w:after="0" w:line="240" w:lineRule="auto"/>
                              <w:rPr>
                                <w:color w:val="0B5294"/>
                                <w:spacing w:val="-4"/>
                                <w:sz w:val="24"/>
                                <w:szCs w:val="24"/>
                                <w:rtl/>
                                <w:cs/>
                              </w:rPr>
                            </w:pPr>
                            <w:r>
                              <w:rPr>
                                <w:rFonts w:cs="Tahoma" w:hint="cs"/>
                                <w:color w:val="0B5294"/>
                                <w:spacing w:val="-4"/>
                                <w:sz w:val="24"/>
                                <w:szCs w:val="24"/>
                                <w:rtl/>
                              </w:rPr>
                              <w:t xml:space="preserve">יש </w:t>
                            </w:r>
                            <w:r w:rsidRPr="00C03C23">
                              <w:rPr>
                                <w:rFonts w:cs="Tahoma" w:hint="eastAsia"/>
                                <w:color w:val="0B5294"/>
                                <w:spacing w:val="-4"/>
                                <w:sz w:val="24"/>
                                <w:szCs w:val="24"/>
                                <w:rtl/>
                              </w:rPr>
                              <w:t>להדגיש</w:t>
                            </w:r>
                            <w:r w:rsidRPr="00C03C23">
                              <w:rPr>
                                <w:rFonts w:cs="Tahoma"/>
                                <w:color w:val="0B5294"/>
                                <w:spacing w:val="-4"/>
                                <w:sz w:val="24"/>
                                <w:szCs w:val="24"/>
                                <w:rtl/>
                              </w:rPr>
                              <w:t xml:space="preserve"> </w:t>
                            </w:r>
                            <w:r w:rsidRPr="00C03C23">
                              <w:rPr>
                                <w:rFonts w:cs="Tahoma" w:hint="eastAsia"/>
                                <w:color w:val="0B5294"/>
                                <w:spacing w:val="-4"/>
                                <w:sz w:val="24"/>
                                <w:szCs w:val="24"/>
                                <w:rtl/>
                              </w:rPr>
                              <w:t>במיוחד</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הליקויים</w:t>
                            </w:r>
                            <w:r w:rsidRPr="00C03C23">
                              <w:rPr>
                                <w:rFonts w:cs="Tahoma"/>
                                <w:color w:val="0B5294"/>
                                <w:spacing w:val="-4"/>
                                <w:sz w:val="24"/>
                                <w:szCs w:val="24"/>
                                <w:rtl/>
                              </w:rPr>
                              <w:t xml:space="preserve"> </w:t>
                            </w:r>
                            <w:r w:rsidRPr="00C03C23">
                              <w:rPr>
                                <w:rFonts w:cs="Tahoma" w:hint="eastAsia"/>
                                <w:color w:val="0B5294"/>
                                <w:spacing w:val="-4"/>
                                <w:sz w:val="24"/>
                                <w:szCs w:val="24"/>
                                <w:rtl/>
                              </w:rPr>
                              <w:t>החמורים</w:t>
                            </w:r>
                            <w:r w:rsidRPr="00C03C23">
                              <w:rPr>
                                <w:rFonts w:cs="Tahoma"/>
                                <w:color w:val="0B5294"/>
                                <w:spacing w:val="-4"/>
                                <w:sz w:val="24"/>
                                <w:szCs w:val="24"/>
                                <w:rtl/>
                              </w:rPr>
                              <w:t xml:space="preserve"> </w:t>
                            </w:r>
                            <w:r w:rsidRPr="00C03C23">
                              <w:rPr>
                                <w:rFonts w:cs="Tahoma" w:hint="eastAsia"/>
                                <w:color w:val="0B5294"/>
                                <w:spacing w:val="-4"/>
                                <w:sz w:val="24"/>
                                <w:szCs w:val="24"/>
                                <w:rtl/>
                              </w:rPr>
                              <w:t>ביותר</w:t>
                            </w:r>
                            <w:r w:rsidRPr="00C03C23">
                              <w:rPr>
                                <w:rFonts w:cs="Tahoma"/>
                                <w:color w:val="0B5294"/>
                                <w:spacing w:val="-4"/>
                                <w:sz w:val="24"/>
                                <w:szCs w:val="24"/>
                                <w:rtl/>
                              </w:rPr>
                              <w:t xml:space="preserve"> </w:t>
                            </w:r>
                            <w:r w:rsidRPr="00C03C23">
                              <w:rPr>
                                <w:rFonts w:cs="Tahoma" w:hint="eastAsia"/>
                                <w:color w:val="0B5294"/>
                                <w:spacing w:val="-4"/>
                                <w:sz w:val="24"/>
                                <w:szCs w:val="24"/>
                                <w:rtl/>
                              </w:rPr>
                              <w:t>שהועלו</w:t>
                            </w:r>
                            <w:r w:rsidRPr="00C03C23">
                              <w:rPr>
                                <w:rFonts w:cs="Tahoma"/>
                                <w:color w:val="0B5294"/>
                                <w:spacing w:val="-4"/>
                                <w:sz w:val="24"/>
                                <w:szCs w:val="24"/>
                                <w:rtl/>
                              </w:rPr>
                              <w:t xml:space="preserve"> </w:t>
                            </w:r>
                            <w:r w:rsidRPr="00C03C23">
                              <w:rPr>
                                <w:rFonts w:cs="Tahoma" w:hint="eastAsia"/>
                                <w:color w:val="0B5294"/>
                                <w:spacing w:val="-4"/>
                                <w:sz w:val="24"/>
                                <w:szCs w:val="24"/>
                                <w:rtl/>
                              </w:rPr>
                              <w:t>בנוגע</w:t>
                            </w:r>
                            <w:r w:rsidRPr="00C03C23">
                              <w:rPr>
                                <w:rFonts w:cs="Tahoma"/>
                                <w:color w:val="0B5294"/>
                                <w:spacing w:val="-4"/>
                                <w:sz w:val="24"/>
                                <w:szCs w:val="24"/>
                                <w:rtl/>
                              </w:rPr>
                              <w:t xml:space="preserve"> </w:t>
                            </w:r>
                            <w:r w:rsidRPr="00C03C23">
                              <w:rPr>
                                <w:rFonts w:cs="Tahoma" w:hint="eastAsia"/>
                                <w:color w:val="0B5294"/>
                                <w:spacing w:val="-4"/>
                                <w:sz w:val="24"/>
                                <w:szCs w:val="24"/>
                                <w:rtl/>
                              </w:rPr>
                              <w:t>למרכיבים</w:t>
                            </w:r>
                            <w:r w:rsidRPr="00C03C23">
                              <w:rPr>
                                <w:rFonts w:cs="Tahoma"/>
                                <w:color w:val="0B5294"/>
                                <w:spacing w:val="-4"/>
                                <w:sz w:val="24"/>
                                <w:szCs w:val="24"/>
                                <w:rtl/>
                              </w:rPr>
                              <w:t xml:space="preserve"> </w:t>
                            </w:r>
                            <w:r w:rsidRPr="00C03C23">
                              <w:rPr>
                                <w:rFonts w:cs="Tahoma" w:hint="eastAsia"/>
                                <w:color w:val="0B5294"/>
                                <w:spacing w:val="-4"/>
                                <w:sz w:val="24"/>
                                <w:szCs w:val="24"/>
                                <w:rtl/>
                              </w:rPr>
                              <w:t>רבים</w:t>
                            </w:r>
                            <w:r w:rsidRPr="00C03C23">
                              <w:rPr>
                                <w:rFonts w:cs="Tahoma"/>
                                <w:color w:val="0B5294"/>
                                <w:spacing w:val="-4"/>
                                <w:sz w:val="24"/>
                                <w:szCs w:val="24"/>
                                <w:rtl/>
                              </w:rPr>
                              <w:t xml:space="preserve"> </w:t>
                            </w:r>
                            <w:r w:rsidRPr="00C03C23">
                              <w:rPr>
                                <w:rFonts w:cs="Tahoma" w:hint="eastAsia"/>
                                <w:color w:val="0B5294"/>
                                <w:spacing w:val="-4"/>
                                <w:sz w:val="24"/>
                                <w:szCs w:val="24"/>
                                <w:rtl/>
                              </w:rPr>
                              <w:t>בהפעלת</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העיר</w:t>
                            </w:r>
                            <w:r w:rsidRPr="00C03C23">
                              <w:rPr>
                                <w:rFonts w:cs="Tahoma"/>
                                <w:color w:val="0B5294"/>
                                <w:spacing w:val="-4"/>
                                <w:sz w:val="24"/>
                                <w:szCs w:val="24"/>
                                <w:rtl/>
                              </w:rPr>
                              <w:t xml:space="preserve"> </w:t>
                            </w:r>
                            <w:r w:rsidRPr="00C03C23">
                              <w:rPr>
                                <w:rFonts w:cs="Tahoma" w:hint="eastAsia"/>
                                <w:color w:val="0B5294"/>
                                <w:spacing w:val="-4"/>
                                <w:sz w:val="24"/>
                                <w:szCs w:val="24"/>
                                <w:rtl/>
                              </w:rPr>
                              <w:t>ירושלים</w:t>
                            </w:r>
                            <w:r w:rsidRPr="00C03C23">
                              <w:rPr>
                                <w:rFonts w:cs="Tahoma"/>
                                <w:color w:val="0B5294"/>
                                <w:spacing w:val="-4"/>
                                <w:sz w:val="24"/>
                                <w:szCs w:val="24"/>
                                <w:rtl/>
                              </w:rPr>
                              <w:t xml:space="preserve">. </w:t>
                            </w:r>
                            <w:r w:rsidRPr="00C03C23">
                              <w:rPr>
                                <w:rFonts w:cs="Tahoma" w:hint="eastAsia"/>
                                <w:color w:val="0B5294"/>
                                <w:spacing w:val="-4"/>
                                <w:sz w:val="24"/>
                                <w:szCs w:val="24"/>
                                <w:rtl/>
                              </w:rPr>
                              <w:t>מדובר</w:t>
                            </w:r>
                            <w:r w:rsidRPr="00C03C23">
                              <w:rPr>
                                <w:rFonts w:cs="Tahoma"/>
                                <w:color w:val="0B5294"/>
                                <w:spacing w:val="-4"/>
                                <w:sz w:val="24"/>
                                <w:szCs w:val="24"/>
                                <w:rtl/>
                              </w:rPr>
                              <w:t xml:space="preserve"> </w:t>
                            </w:r>
                            <w:r w:rsidRPr="00C03C23">
                              <w:rPr>
                                <w:rFonts w:cs="Tahoma" w:hint="eastAsia"/>
                                <w:color w:val="0B5294"/>
                                <w:spacing w:val="-4"/>
                                <w:sz w:val="24"/>
                                <w:szCs w:val="24"/>
                                <w:rtl/>
                              </w:rPr>
                              <w:t>בניהול</w:t>
                            </w:r>
                            <w:r w:rsidRPr="00C03C23">
                              <w:rPr>
                                <w:rFonts w:cs="Tahoma"/>
                                <w:color w:val="0B5294"/>
                                <w:spacing w:val="-4"/>
                                <w:sz w:val="24"/>
                                <w:szCs w:val="24"/>
                                <w:rtl/>
                              </w:rPr>
                              <w:t xml:space="preserve">, </w:t>
                            </w:r>
                            <w:r w:rsidRPr="00C03C23">
                              <w:rPr>
                                <w:rFonts w:cs="Tahoma" w:hint="eastAsia"/>
                                <w:color w:val="0B5294"/>
                                <w:spacing w:val="-4"/>
                                <w:sz w:val="24"/>
                                <w:szCs w:val="24"/>
                                <w:rtl/>
                              </w:rPr>
                              <w:t>בהפעלה</w:t>
                            </w:r>
                            <w:r w:rsidRPr="00C03C23">
                              <w:rPr>
                                <w:rFonts w:cs="Tahoma"/>
                                <w:color w:val="0B5294"/>
                                <w:spacing w:val="-4"/>
                                <w:sz w:val="24"/>
                                <w:szCs w:val="24"/>
                                <w:rtl/>
                              </w:rPr>
                              <w:t xml:space="preserve"> </w:t>
                            </w:r>
                            <w:r w:rsidRPr="00C03C23">
                              <w:rPr>
                                <w:rFonts w:cs="Tahoma" w:hint="eastAsia"/>
                                <w:color w:val="0B5294"/>
                                <w:spacing w:val="-4"/>
                                <w:sz w:val="24"/>
                                <w:szCs w:val="24"/>
                                <w:rtl/>
                              </w:rPr>
                              <w:t>בפיקוח</w:t>
                            </w:r>
                            <w:r w:rsidRPr="00C03C23">
                              <w:rPr>
                                <w:rFonts w:cs="Tahoma"/>
                                <w:color w:val="0B5294"/>
                                <w:spacing w:val="-4"/>
                                <w:sz w:val="24"/>
                                <w:szCs w:val="24"/>
                                <w:rtl/>
                              </w:rPr>
                              <w:t xml:space="preserve"> </w:t>
                            </w:r>
                            <w:r w:rsidRPr="00C03C23">
                              <w:rPr>
                                <w:rFonts w:cs="Tahoma" w:hint="eastAsia"/>
                                <w:color w:val="0B5294"/>
                                <w:spacing w:val="-4"/>
                                <w:sz w:val="24"/>
                                <w:szCs w:val="24"/>
                                <w:rtl/>
                              </w:rPr>
                              <w:t>ובבקרה</w:t>
                            </w:r>
                            <w:r w:rsidRPr="00C03C23">
                              <w:rPr>
                                <w:rFonts w:cs="Tahoma"/>
                                <w:color w:val="0B5294"/>
                                <w:spacing w:val="-4"/>
                                <w:sz w:val="24"/>
                                <w:szCs w:val="24"/>
                                <w:rtl/>
                              </w:rPr>
                              <w:t xml:space="preserve"> </w:t>
                            </w:r>
                            <w:r w:rsidRPr="00C03C23">
                              <w:rPr>
                                <w:rFonts w:cs="Tahoma" w:hint="eastAsia"/>
                                <w:color w:val="0B5294"/>
                                <w:spacing w:val="-4"/>
                                <w:sz w:val="24"/>
                                <w:szCs w:val="24"/>
                                <w:rtl/>
                              </w:rPr>
                              <w:t>כושלים</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הדורשים</w:t>
                            </w:r>
                            <w:r w:rsidRPr="00C03C23">
                              <w:rPr>
                                <w:rFonts w:cs="Tahoma"/>
                                <w:color w:val="0B5294"/>
                                <w:spacing w:val="-4"/>
                                <w:sz w:val="24"/>
                                <w:szCs w:val="24"/>
                                <w:rtl/>
                              </w:rPr>
                              <w:t xml:space="preserve"> </w:t>
                            </w:r>
                            <w:r w:rsidRPr="00C03C23">
                              <w:rPr>
                                <w:rFonts w:cs="Tahoma" w:hint="eastAsia"/>
                                <w:color w:val="0B5294"/>
                                <w:spacing w:val="-4"/>
                                <w:sz w:val="24"/>
                                <w:szCs w:val="24"/>
                                <w:rtl/>
                              </w:rPr>
                              <w:t>שידוד</w:t>
                            </w:r>
                            <w:r w:rsidRPr="00C03C23">
                              <w:rPr>
                                <w:rFonts w:cs="Tahoma"/>
                                <w:color w:val="0B5294"/>
                                <w:spacing w:val="-4"/>
                                <w:sz w:val="24"/>
                                <w:szCs w:val="24"/>
                                <w:rtl/>
                              </w:rPr>
                              <w:t xml:space="preserve"> </w:t>
                            </w:r>
                            <w:r w:rsidRPr="00C03C23">
                              <w:rPr>
                                <w:rFonts w:cs="Tahoma" w:hint="eastAsia"/>
                                <w:color w:val="0B5294"/>
                                <w:spacing w:val="-4"/>
                                <w:sz w:val="24"/>
                                <w:szCs w:val="24"/>
                                <w:rtl/>
                              </w:rPr>
                              <w:t>מערכות</w:t>
                            </w:r>
                            <w:r w:rsidRPr="00C03C23">
                              <w:rPr>
                                <w:rFonts w:cs="Tahoma"/>
                                <w:color w:val="0B5294"/>
                                <w:spacing w:val="-4"/>
                                <w:sz w:val="24"/>
                                <w:szCs w:val="24"/>
                                <w:rtl/>
                              </w:rPr>
                              <w:t xml:space="preserve"> </w:t>
                            </w:r>
                            <w:r w:rsidRPr="00C03C23">
                              <w:rPr>
                                <w:rFonts w:cs="Tahoma" w:hint="eastAsia"/>
                                <w:color w:val="0B5294"/>
                                <w:spacing w:val="-4"/>
                                <w:sz w:val="24"/>
                                <w:szCs w:val="24"/>
                                <w:rtl/>
                              </w:rPr>
                              <w:t>יסודי</w:t>
                            </w:r>
                          </w:p>
                          <w:p w:rsidR="00D007E4" w:rsidRPr="00373C5D" w:rsidP="00C03C23">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94631301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3291253"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6"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16256" filled="f" stroked="f">
                <v:textbox>
                  <w:txbxContent>
                    <w:p w:rsidR="00D007E4" w:rsidRPr="00373C5D" w:rsidP="00C03C23">
                      <w:pPr>
                        <w:spacing w:line="240" w:lineRule="atLeast"/>
                        <w:rPr>
                          <w:rFonts w:cs="Tahoma"/>
                          <w:b/>
                          <w:bCs/>
                          <w:color w:val="0B5294"/>
                          <w:sz w:val="48"/>
                          <w:szCs w:val="48"/>
                          <w:rtl/>
                        </w:rPr>
                      </w:pPr>
                      <w:drawing>
                        <wp:inline distT="0" distB="0" distL="0" distR="0">
                          <wp:extent cx="311150" cy="256800"/>
                          <wp:effectExtent l="0" t="0" r="0" b="0"/>
                          <wp:docPr id="7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42192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C03C23">
                      <w:pPr>
                        <w:spacing w:after="0" w:line="240" w:lineRule="auto"/>
                        <w:rPr>
                          <w:color w:val="0B5294"/>
                          <w:spacing w:val="-4"/>
                          <w:sz w:val="24"/>
                          <w:szCs w:val="24"/>
                          <w:rtl/>
                          <w:cs/>
                        </w:rPr>
                      </w:pPr>
                      <w:r>
                        <w:rPr>
                          <w:rFonts w:cs="Tahoma" w:hint="cs"/>
                          <w:color w:val="0B5294"/>
                          <w:spacing w:val="-4"/>
                          <w:sz w:val="24"/>
                          <w:szCs w:val="24"/>
                          <w:rtl/>
                        </w:rPr>
                        <w:t xml:space="preserve">יש </w:t>
                      </w:r>
                      <w:r w:rsidRPr="00C03C23">
                        <w:rPr>
                          <w:rFonts w:cs="Tahoma" w:hint="eastAsia"/>
                          <w:color w:val="0B5294"/>
                          <w:spacing w:val="-4"/>
                          <w:sz w:val="24"/>
                          <w:szCs w:val="24"/>
                          <w:rtl/>
                        </w:rPr>
                        <w:t>להדגיש</w:t>
                      </w:r>
                      <w:r w:rsidRPr="00C03C23">
                        <w:rPr>
                          <w:rFonts w:cs="Tahoma"/>
                          <w:color w:val="0B5294"/>
                          <w:spacing w:val="-4"/>
                          <w:sz w:val="24"/>
                          <w:szCs w:val="24"/>
                          <w:rtl/>
                        </w:rPr>
                        <w:t xml:space="preserve"> </w:t>
                      </w:r>
                      <w:r w:rsidRPr="00C03C23">
                        <w:rPr>
                          <w:rFonts w:cs="Tahoma" w:hint="eastAsia"/>
                          <w:color w:val="0B5294"/>
                          <w:spacing w:val="-4"/>
                          <w:sz w:val="24"/>
                          <w:szCs w:val="24"/>
                          <w:rtl/>
                        </w:rPr>
                        <w:t>במיוחד</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הליקויים</w:t>
                      </w:r>
                      <w:r w:rsidRPr="00C03C23">
                        <w:rPr>
                          <w:rFonts w:cs="Tahoma"/>
                          <w:color w:val="0B5294"/>
                          <w:spacing w:val="-4"/>
                          <w:sz w:val="24"/>
                          <w:szCs w:val="24"/>
                          <w:rtl/>
                        </w:rPr>
                        <w:t xml:space="preserve"> </w:t>
                      </w:r>
                      <w:r w:rsidRPr="00C03C23">
                        <w:rPr>
                          <w:rFonts w:cs="Tahoma" w:hint="eastAsia"/>
                          <w:color w:val="0B5294"/>
                          <w:spacing w:val="-4"/>
                          <w:sz w:val="24"/>
                          <w:szCs w:val="24"/>
                          <w:rtl/>
                        </w:rPr>
                        <w:t>החמורים</w:t>
                      </w:r>
                      <w:r w:rsidRPr="00C03C23">
                        <w:rPr>
                          <w:rFonts w:cs="Tahoma"/>
                          <w:color w:val="0B5294"/>
                          <w:spacing w:val="-4"/>
                          <w:sz w:val="24"/>
                          <w:szCs w:val="24"/>
                          <w:rtl/>
                        </w:rPr>
                        <w:t xml:space="preserve"> </w:t>
                      </w:r>
                      <w:r w:rsidRPr="00C03C23">
                        <w:rPr>
                          <w:rFonts w:cs="Tahoma" w:hint="eastAsia"/>
                          <w:color w:val="0B5294"/>
                          <w:spacing w:val="-4"/>
                          <w:sz w:val="24"/>
                          <w:szCs w:val="24"/>
                          <w:rtl/>
                        </w:rPr>
                        <w:t>ביותר</w:t>
                      </w:r>
                      <w:r w:rsidRPr="00C03C23">
                        <w:rPr>
                          <w:rFonts w:cs="Tahoma"/>
                          <w:color w:val="0B5294"/>
                          <w:spacing w:val="-4"/>
                          <w:sz w:val="24"/>
                          <w:szCs w:val="24"/>
                          <w:rtl/>
                        </w:rPr>
                        <w:t xml:space="preserve"> </w:t>
                      </w:r>
                      <w:r w:rsidRPr="00C03C23">
                        <w:rPr>
                          <w:rFonts w:cs="Tahoma" w:hint="eastAsia"/>
                          <w:color w:val="0B5294"/>
                          <w:spacing w:val="-4"/>
                          <w:sz w:val="24"/>
                          <w:szCs w:val="24"/>
                          <w:rtl/>
                        </w:rPr>
                        <w:t>שהועלו</w:t>
                      </w:r>
                      <w:r w:rsidRPr="00C03C23">
                        <w:rPr>
                          <w:rFonts w:cs="Tahoma"/>
                          <w:color w:val="0B5294"/>
                          <w:spacing w:val="-4"/>
                          <w:sz w:val="24"/>
                          <w:szCs w:val="24"/>
                          <w:rtl/>
                        </w:rPr>
                        <w:t xml:space="preserve"> </w:t>
                      </w:r>
                      <w:r w:rsidRPr="00C03C23">
                        <w:rPr>
                          <w:rFonts w:cs="Tahoma" w:hint="eastAsia"/>
                          <w:color w:val="0B5294"/>
                          <w:spacing w:val="-4"/>
                          <w:sz w:val="24"/>
                          <w:szCs w:val="24"/>
                          <w:rtl/>
                        </w:rPr>
                        <w:t>בנוגע</w:t>
                      </w:r>
                      <w:r w:rsidRPr="00C03C23">
                        <w:rPr>
                          <w:rFonts w:cs="Tahoma"/>
                          <w:color w:val="0B5294"/>
                          <w:spacing w:val="-4"/>
                          <w:sz w:val="24"/>
                          <w:szCs w:val="24"/>
                          <w:rtl/>
                        </w:rPr>
                        <w:t xml:space="preserve"> </w:t>
                      </w:r>
                      <w:r w:rsidRPr="00C03C23">
                        <w:rPr>
                          <w:rFonts w:cs="Tahoma" w:hint="eastAsia"/>
                          <w:color w:val="0B5294"/>
                          <w:spacing w:val="-4"/>
                          <w:sz w:val="24"/>
                          <w:szCs w:val="24"/>
                          <w:rtl/>
                        </w:rPr>
                        <w:t>למרכיבים</w:t>
                      </w:r>
                      <w:r w:rsidRPr="00C03C23">
                        <w:rPr>
                          <w:rFonts w:cs="Tahoma"/>
                          <w:color w:val="0B5294"/>
                          <w:spacing w:val="-4"/>
                          <w:sz w:val="24"/>
                          <w:szCs w:val="24"/>
                          <w:rtl/>
                        </w:rPr>
                        <w:t xml:space="preserve"> </w:t>
                      </w:r>
                      <w:r w:rsidRPr="00C03C23">
                        <w:rPr>
                          <w:rFonts w:cs="Tahoma" w:hint="eastAsia"/>
                          <w:color w:val="0B5294"/>
                          <w:spacing w:val="-4"/>
                          <w:sz w:val="24"/>
                          <w:szCs w:val="24"/>
                          <w:rtl/>
                        </w:rPr>
                        <w:t>רבים</w:t>
                      </w:r>
                      <w:r w:rsidRPr="00C03C23">
                        <w:rPr>
                          <w:rFonts w:cs="Tahoma"/>
                          <w:color w:val="0B5294"/>
                          <w:spacing w:val="-4"/>
                          <w:sz w:val="24"/>
                          <w:szCs w:val="24"/>
                          <w:rtl/>
                        </w:rPr>
                        <w:t xml:space="preserve"> </w:t>
                      </w:r>
                      <w:r w:rsidRPr="00C03C23">
                        <w:rPr>
                          <w:rFonts w:cs="Tahoma" w:hint="eastAsia"/>
                          <w:color w:val="0B5294"/>
                          <w:spacing w:val="-4"/>
                          <w:sz w:val="24"/>
                          <w:szCs w:val="24"/>
                          <w:rtl/>
                        </w:rPr>
                        <w:t>בהפעלת</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העיר</w:t>
                      </w:r>
                      <w:r w:rsidRPr="00C03C23">
                        <w:rPr>
                          <w:rFonts w:cs="Tahoma"/>
                          <w:color w:val="0B5294"/>
                          <w:spacing w:val="-4"/>
                          <w:sz w:val="24"/>
                          <w:szCs w:val="24"/>
                          <w:rtl/>
                        </w:rPr>
                        <w:t xml:space="preserve"> </w:t>
                      </w:r>
                      <w:r w:rsidRPr="00C03C23">
                        <w:rPr>
                          <w:rFonts w:cs="Tahoma" w:hint="eastAsia"/>
                          <w:color w:val="0B5294"/>
                          <w:spacing w:val="-4"/>
                          <w:sz w:val="24"/>
                          <w:szCs w:val="24"/>
                          <w:rtl/>
                        </w:rPr>
                        <w:t>ירושלים</w:t>
                      </w:r>
                      <w:r w:rsidRPr="00C03C23">
                        <w:rPr>
                          <w:rFonts w:cs="Tahoma"/>
                          <w:color w:val="0B5294"/>
                          <w:spacing w:val="-4"/>
                          <w:sz w:val="24"/>
                          <w:szCs w:val="24"/>
                          <w:rtl/>
                        </w:rPr>
                        <w:t xml:space="preserve">. </w:t>
                      </w:r>
                      <w:r w:rsidRPr="00C03C23">
                        <w:rPr>
                          <w:rFonts w:cs="Tahoma" w:hint="eastAsia"/>
                          <w:color w:val="0B5294"/>
                          <w:spacing w:val="-4"/>
                          <w:sz w:val="24"/>
                          <w:szCs w:val="24"/>
                          <w:rtl/>
                        </w:rPr>
                        <w:t>מדובר</w:t>
                      </w:r>
                      <w:r w:rsidRPr="00C03C23">
                        <w:rPr>
                          <w:rFonts w:cs="Tahoma"/>
                          <w:color w:val="0B5294"/>
                          <w:spacing w:val="-4"/>
                          <w:sz w:val="24"/>
                          <w:szCs w:val="24"/>
                          <w:rtl/>
                        </w:rPr>
                        <w:t xml:space="preserve"> </w:t>
                      </w:r>
                      <w:r w:rsidRPr="00C03C23">
                        <w:rPr>
                          <w:rFonts w:cs="Tahoma" w:hint="eastAsia"/>
                          <w:color w:val="0B5294"/>
                          <w:spacing w:val="-4"/>
                          <w:sz w:val="24"/>
                          <w:szCs w:val="24"/>
                          <w:rtl/>
                        </w:rPr>
                        <w:t>בניהול</w:t>
                      </w:r>
                      <w:r w:rsidRPr="00C03C23">
                        <w:rPr>
                          <w:rFonts w:cs="Tahoma"/>
                          <w:color w:val="0B5294"/>
                          <w:spacing w:val="-4"/>
                          <w:sz w:val="24"/>
                          <w:szCs w:val="24"/>
                          <w:rtl/>
                        </w:rPr>
                        <w:t xml:space="preserve">, </w:t>
                      </w:r>
                      <w:r w:rsidRPr="00C03C23">
                        <w:rPr>
                          <w:rFonts w:cs="Tahoma" w:hint="eastAsia"/>
                          <w:color w:val="0B5294"/>
                          <w:spacing w:val="-4"/>
                          <w:sz w:val="24"/>
                          <w:szCs w:val="24"/>
                          <w:rtl/>
                        </w:rPr>
                        <w:t>בהפעלה</w:t>
                      </w:r>
                      <w:r w:rsidRPr="00C03C23">
                        <w:rPr>
                          <w:rFonts w:cs="Tahoma"/>
                          <w:color w:val="0B5294"/>
                          <w:spacing w:val="-4"/>
                          <w:sz w:val="24"/>
                          <w:szCs w:val="24"/>
                          <w:rtl/>
                        </w:rPr>
                        <w:t xml:space="preserve"> </w:t>
                      </w:r>
                      <w:r w:rsidRPr="00C03C23">
                        <w:rPr>
                          <w:rFonts w:cs="Tahoma" w:hint="eastAsia"/>
                          <w:color w:val="0B5294"/>
                          <w:spacing w:val="-4"/>
                          <w:sz w:val="24"/>
                          <w:szCs w:val="24"/>
                          <w:rtl/>
                        </w:rPr>
                        <w:t>בפיקוח</w:t>
                      </w:r>
                      <w:r w:rsidRPr="00C03C23">
                        <w:rPr>
                          <w:rFonts w:cs="Tahoma"/>
                          <w:color w:val="0B5294"/>
                          <w:spacing w:val="-4"/>
                          <w:sz w:val="24"/>
                          <w:szCs w:val="24"/>
                          <w:rtl/>
                        </w:rPr>
                        <w:t xml:space="preserve"> </w:t>
                      </w:r>
                      <w:r w:rsidRPr="00C03C23">
                        <w:rPr>
                          <w:rFonts w:cs="Tahoma" w:hint="eastAsia"/>
                          <w:color w:val="0B5294"/>
                          <w:spacing w:val="-4"/>
                          <w:sz w:val="24"/>
                          <w:szCs w:val="24"/>
                          <w:rtl/>
                        </w:rPr>
                        <w:t>ובבקרה</w:t>
                      </w:r>
                      <w:r w:rsidRPr="00C03C23">
                        <w:rPr>
                          <w:rFonts w:cs="Tahoma"/>
                          <w:color w:val="0B5294"/>
                          <w:spacing w:val="-4"/>
                          <w:sz w:val="24"/>
                          <w:szCs w:val="24"/>
                          <w:rtl/>
                        </w:rPr>
                        <w:t xml:space="preserve"> </w:t>
                      </w:r>
                      <w:r w:rsidRPr="00C03C23">
                        <w:rPr>
                          <w:rFonts w:cs="Tahoma" w:hint="eastAsia"/>
                          <w:color w:val="0B5294"/>
                          <w:spacing w:val="-4"/>
                          <w:sz w:val="24"/>
                          <w:szCs w:val="24"/>
                          <w:rtl/>
                        </w:rPr>
                        <w:t>כושלים</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הדורשים</w:t>
                      </w:r>
                      <w:r w:rsidRPr="00C03C23">
                        <w:rPr>
                          <w:rFonts w:cs="Tahoma"/>
                          <w:color w:val="0B5294"/>
                          <w:spacing w:val="-4"/>
                          <w:sz w:val="24"/>
                          <w:szCs w:val="24"/>
                          <w:rtl/>
                        </w:rPr>
                        <w:t xml:space="preserve"> </w:t>
                      </w:r>
                      <w:r w:rsidRPr="00C03C23">
                        <w:rPr>
                          <w:rFonts w:cs="Tahoma" w:hint="eastAsia"/>
                          <w:color w:val="0B5294"/>
                          <w:spacing w:val="-4"/>
                          <w:sz w:val="24"/>
                          <w:szCs w:val="24"/>
                          <w:rtl/>
                        </w:rPr>
                        <w:t>שידוד</w:t>
                      </w:r>
                      <w:r w:rsidRPr="00C03C23">
                        <w:rPr>
                          <w:rFonts w:cs="Tahoma"/>
                          <w:color w:val="0B5294"/>
                          <w:spacing w:val="-4"/>
                          <w:sz w:val="24"/>
                          <w:szCs w:val="24"/>
                          <w:rtl/>
                        </w:rPr>
                        <w:t xml:space="preserve"> </w:t>
                      </w:r>
                      <w:r w:rsidRPr="00C03C23">
                        <w:rPr>
                          <w:rFonts w:cs="Tahoma" w:hint="eastAsia"/>
                          <w:color w:val="0B5294"/>
                          <w:spacing w:val="-4"/>
                          <w:sz w:val="24"/>
                          <w:szCs w:val="24"/>
                          <w:rtl/>
                        </w:rPr>
                        <w:t>מערכות</w:t>
                      </w:r>
                      <w:r w:rsidRPr="00C03C23">
                        <w:rPr>
                          <w:rFonts w:cs="Tahoma"/>
                          <w:color w:val="0B5294"/>
                          <w:spacing w:val="-4"/>
                          <w:sz w:val="24"/>
                          <w:szCs w:val="24"/>
                          <w:rtl/>
                        </w:rPr>
                        <w:t xml:space="preserve"> </w:t>
                      </w:r>
                      <w:r w:rsidRPr="00C03C23">
                        <w:rPr>
                          <w:rFonts w:cs="Tahoma" w:hint="eastAsia"/>
                          <w:color w:val="0B5294"/>
                          <w:spacing w:val="-4"/>
                          <w:sz w:val="24"/>
                          <w:szCs w:val="24"/>
                          <w:rtl/>
                        </w:rPr>
                        <w:t>יסודי</w:t>
                      </w:r>
                    </w:p>
                    <w:p w:rsidR="00D007E4" w:rsidRPr="00373C5D" w:rsidP="00C03C23">
                      <w:pPr>
                        <w:spacing w:before="120" w:after="0" w:line="240" w:lineRule="atLeast"/>
                        <w:rPr>
                          <w:rFonts w:cs="Tahoma"/>
                          <w:b/>
                          <w:bCs/>
                          <w:color w:val="0B5294"/>
                          <w:sz w:val="48"/>
                          <w:szCs w:val="48"/>
                          <w:rtl/>
                        </w:rPr>
                      </w:pPr>
                      <w:drawing>
                        <wp:inline distT="0" distB="0" distL="0" distR="0">
                          <wp:extent cx="288000" cy="31337"/>
                          <wp:effectExtent l="0" t="0" r="0" b="6985"/>
                          <wp:docPr id="7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3685455"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94C0D">
      <w:pPr>
        <w:pStyle w:val="RESHET"/>
        <w:rPr>
          <w:b/>
          <w:rtl/>
        </w:rPr>
      </w:pPr>
      <w:r w:rsidRPr="00B737AC">
        <w:rPr>
          <w:rFonts w:hint="cs"/>
          <w:rtl/>
        </w:rPr>
        <w:t xml:space="preserve">יש להדגיש במיוחד את הליקויים החמורים ביותר שהועלו בנוגע למרכיבים רבים בהפעלת מערך הכשרות של העיר ירושלים. מדובר בניהול, בהפעלה בפיקוח ובבקרה כושלים של מערך הכשרות, הדורשים שידוד מערכות יסודי. </w:t>
      </w:r>
      <w:r w:rsidRPr="00B737AC">
        <w:rPr>
          <w:rtl/>
        </w:rPr>
        <w:t xml:space="preserve">לא ניתן </w:t>
      </w:r>
      <w:r w:rsidRPr="00B737AC">
        <w:rPr>
          <w:rFonts w:hint="cs"/>
          <w:rtl/>
        </w:rPr>
        <w:t xml:space="preserve">להסכין עם </w:t>
      </w:r>
      <w:r w:rsidRPr="00B737AC">
        <w:rPr>
          <w:rtl/>
        </w:rPr>
        <w:t xml:space="preserve">סדרי </w:t>
      </w:r>
      <w:r w:rsidRPr="00B737AC">
        <w:rPr>
          <w:rtl/>
        </w:rPr>
        <w:t>המינהל</w:t>
      </w:r>
      <w:r w:rsidRPr="00B737AC">
        <w:rPr>
          <w:rtl/>
        </w:rPr>
        <w:t xml:space="preserve"> </w:t>
      </w:r>
      <w:r w:rsidRPr="00B737AC">
        <w:rPr>
          <w:rFonts w:hint="cs"/>
          <w:rtl/>
        </w:rPr>
        <w:t xml:space="preserve">הבלתי תקינים </w:t>
      </w:r>
      <w:r w:rsidRPr="00B737AC">
        <w:rPr>
          <w:rtl/>
        </w:rPr>
        <w:t>של</w:t>
      </w:r>
      <w:r w:rsidRPr="00B737AC">
        <w:rPr>
          <w:rFonts w:hint="cs"/>
          <w:rtl/>
        </w:rPr>
        <w:t xml:space="preserve"> </w:t>
      </w:r>
      <w:r w:rsidRPr="00B737AC">
        <w:rPr>
          <w:rtl/>
        </w:rPr>
        <w:t>ה</w:t>
      </w:r>
      <w:r w:rsidRPr="00B737AC">
        <w:rPr>
          <w:rFonts w:hint="cs"/>
          <w:rtl/>
        </w:rPr>
        <w:t>מועצה הדתית ירושלים;</w:t>
      </w:r>
      <w:r w:rsidRPr="00B737AC">
        <w:rPr>
          <w:rtl/>
        </w:rPr>
        <w:t xml:space="preserve"> מדובר במועצה הדתית הגדולה ביותר</w:t>
      </w:r>
      <w:r w:rsidRPr="00B737AC">
        <w:rPr>
          <w:rFonts w:hint="cs"/>
          <w:rtl/>
        </w:rPr>
        <w:t xml:space="preserve"> בישראל, המתנהלת ב</w:t>
      </w:r>
      <w:r w:rsidRPr="00B737AC">
        <w:rPr>
          <w:rtl/>
        </w:rPr>
        <w:t xml:space="preserve">עיר הבירה של </w:t>
      </w:r>
      <w:r w:rsidRPr="00B737AC">
        <w:rPr>
          <w:rFonts w:hint="cs"/>
          <w:rtl/>
        </w:rPr>
        <w:t>המדינה - עיר</w:t>
      </w:r>
      <w:r w:rsidRPr="00B737AC">
        <w:rPr>
          <w:rtl/>
        </w:rPr>
        <w:t xml:space="preserve"> </w:t>
      </w:r>
      <w:r w:rsidRPr="00B737AC">
        <w:rPr>
          <w:rFonts w:hint="cs"/>
          <w:rtl/>
        </w:rPr>
        <w:t xml:space="preserve">שלנוכח </w:t>
      </w:r>
      <w:r w:rsidRPr="00B737AC">
        <w:rPr>
          <w:rtl/>
        </w:rPr>
        <w:t xml:space="preserve">היקף </w:t>
      </w:r>
      <w:r w:rsidR="00C03C23">
        <w:rPr>
          <w:rFonts w:hint="cs"/>
          <w:rtl/>
        </w:rPr>
        <w:t xml:space="preserve">והרכב </w:t>
      </w:r>
      <w:r w:rsidRPr="00B737AC">
        <w:rPr>
          <w:rtl/>
        </w:rPr>
        <w:t>אוכלוסיי</w:t>
      </w:r>
      <w:r w:rsidRPr="00B737AC">
        <w:rPr>
          <w:rFonts w:hint="cs"/>
          <w:rtl/>
        </w:rPr>
        <w:t>ת</w:t>
      </w:r>
      <w:r w:rsidRPr="00B737AC">
        <w:rPr>
          <w:rtl/>
        </w:rPr>
        <w:t xml:space="preserve">ה </w:t>
      </w:r>
      <w:r w:rsidRPr="00B737AC">
        <w:rPr>
          <w:rFonts w:hint="cs"/>
          <w:rtl/>
        </w:rPr>
        <w:t>הביקוש</w:t>
      </w:r>
      <w:r w:rsidRPr="00B737AC">
        <w:rPr>
          <w:rtl/>
        </w:rPr>
        <w:t xml:space="preserve"> לשירותי הכשרות </w:t>
      </w:r>
      <w:r w:rsidRPr="00B737AC">
        <w:rPr>
          <w:rFonts w:hint="cs"/>
          <w:rtl/>
        </w:rPr>
        <w:t>הוא הגבוה מ</w:t>
      </w:r>
      <w:r w:rsidRPr="00B737AC">
        <w:rPr>
          <w:rtl/>
        </w:rPr>
        <w:t>בין הערים הגדולות. במצב הדברים שהועלה אין בידיה</w:t>
      </w:r>
      <w:r w:rsidRPr="00B737AC">
        <w:rPr>
          <w:rFonts w:hint="cs"/>
          <w:rtl/>
        </w:rPr>
        <w:t xml:space="preserve"> של המועצה הדתית</w:t>
      </w:r>
      <w:r w:rsidRPr="00B737AC">
        <w:rPr>
          <w:rtl/>
        </w:rPr>
        <w:t xml:space="preserve"> </w:t>
      </w:r>
      <w:r w:rsidRPr="00B737AC">
        <w:rPr>
          <w:rFonts w:hint="cs"/>
          <w:rtl/>
        </w:rPr>
        <w:t xml:space="preserve">די הצורך </w:t>
      </w:r>
      <w:r w:rsidRPr="00B737AC">
        <w:rPr>
          <w:rtl/>
        </w:rPr>
        <w:t xml:space="preserve">כלים בסיסיים </w:t>
      </w:r>
      <w:r w:rsidRPr="00B737AC">
        <w:rPr>
          <w:rFonts w:hint="cs"/>
          <w:rtl/>
        </w:rPr>
        <w:t>ל</w:t>
      </w:r>
      <w:r w:rsidRPr="00B737AC">
        <w:rPr>
          <w:rtl/>
        </w:rPr>
        <w:t xml:space="preserve">ניהול מערך הכשרות, </w:t>
      </w:r>
      <w:r w:rsidRPr="00B737AC">
        <w:rPr>
          <w:rFonts w:hint="cs"/>
          <w:rtl/>
        </w:rPr>
        <w:t xml:space="preserve">והיא מפגינה יכולת </w:t>
      </w:r>
      <w:r w:rsidRPr="00B737AC">
        <w:rPr>
          <w:rtl/>
        </w:rPr>
        <w:t>פיקוח רופפת</w:t>
      </w:r>
      <w:r w:rsidRPr="00B737AC">
        <w:rPr>
          <w:rFonts w:hint="cs"/>
          <w:rtl/>
        </w:rPr>
        <w:t xml:space="preserve"> מאוד</w:t>
      </w:r>
      <w:r w:rsidRPr="00B737AC">
        <w:rPr>
          <w:rtl/>
        </w:rPr>
        <w:t xml:space="preserve"> על </w:t>
      </w:r>
      <w:r w:rsidRPr="00B737AC">
        <w:rPr>
          <w:rFonts w:hint="cs"/>
          <w:rtl/>
        </w:rPr>
        <w:t>ה</w:t>
      </w:r>
      <w:r w:rsidRPr="00B737AC">
        <w:rPr>
          <w:rtl/>
        </w:rPr>
        <w:t>משגיח</w:t>
      </w:r>
      <w:r w:rsidRPr="00B737AC">
        <w:rPr>
          <w:rFonts w:hint="cs"/>
          <w:rtl/>
        </w:rPr>
        <w:t>ים</w:t>
      </w:r>
      <w:r w:rsidRPr="00B737AC">
        <w:rPr>
          <w:rtl/>
        </w:rPr>
        <w:t xml:space="preserve"> ועל בתי העסק</w:t>
      </w:r>
      <w:r w:rsidRPr="00B737AC">
        <w:rPr>
          <w:rFonts w:hint="cs"/>
          <w:rtl/>
        </w:rPr>
        <w:t>.</w:t>
      </w:r>
    </w:p>
    <w:p w:rsidR="006A0E07" w:rsidRPr="00B737AC" w:rsidP="00494C0D">
      <w:pPr>
        <w:spacing w:before="180" w:after="240" w:line="240" w:lineRule="exact"/>
        <w:ind w:right="2268"/>
        <w:jc w:val="both"/>
        <w:rPr>
          <w:rFonts w:ascii="Tahoma" w:hAnsi="Tahoma" w:cs="Tahoma"/>
          <w:sz w:val="17"/>
          <w:szCs w:val="17"/>
        </w:rPr>
      </w:pPr>
      <w:r w:rsidRPr="00B737AC">
        <w:rPr>
          <w:rFonts w:ascii="Tahoma" w:hAnsi="Tahoma" w:cs="Tahoma" w:hint="cs"/>
          <w:sz w:val="17"/>
          <w:szCs w:val="17"/>
          <w:rtl/>
        </w:rPr>
        <w:t>בתשובת המשרד הוא ציין כי מערכת "שירת הים" שעל פיתוחה הוא שוקד כיום אמורה לתת מענה לפחות לחלק מהליקויים שעלו בנוגע למערך הכשרות במועצות הדתיות. על פי הסברי המשרד, המערכת שאופיינה על פי דרישות נוהל הכשרות תאפשר ניהול תיק בית עסק שיהיה תנאי להנפקת תעודת הכשר. המערכת תאפשר גם ניהול תיק משגיח, לרבות תכנית עבודה למשגיח, ובאופן זה תיתן מענה לסוגיות כמו עבודת מפקחים כמשגיחי כשרות והיקף שעות עבודה בלתי סביר. המשרד</w:t>
      </w:r>
      <w:r w:rsidRPr="00B737AC">
        <w:rPr>
          <w:rFonts w:ascii="Tahoma" w:hAnsi="Tahoma" w:cs="Tahoma" w:hint="cs"/>
          <w:sz w:val="17"/>
          <w:szCs w:val="17"/>
          <w:rtl/>
        </w:rPr>
        <w:t xml:space="preserve"> </w:t>
      </w:r>
      <w:r w:rsidRPr="00B737AC">
        <w:rPr>
          <w:rFonts w:ascii="Tahoma" w:hAnsi="Tahoma" w:cs="Tahoma" w:hint="cs"/>
          <w:sz w:val="17"/>
          <w:szCs w:val="17"/>
          <w:rtl/>
        </w:rPr>
        <w:t xml:space="preserve">הוסיף כי ההצעה להקמת חברה ממשלתית שבמסגרתה יוקם מאגר משגיחים מרכזי </w:t>
      </w:r>
      <w:r w:rsidRPr="00B737AC">
        <w:rPr>
          <w:rFonts w:ascii="Tahoma" w:hAnsi="Tahoma" w:cs="Tahoma" w:hint="cs"/>
          <w:sz w:val="17"/>
          <w:szCs w:val="17"/>
          <w:rtl/>
        </w:rPr>
        <w:t>שתפעיל חברה פרטית ושרק מתוכו ניתן יהיה להעסיק משגיחי כשרות, תבטיח את תנאי העסקתם של משגיחי כשרות. הפעלת מאגר המשגיחים והקצאה של משגיחי כשרות מתוכו למועצות הדתיות תאפשר פיקוח על עבודת המשגיחים ומעקב אחריה ותמנע תופעות פסולות.</w:t>
      </w:r>
    </w:p>
    <w:p w:rsidR="006A0E07" w:rsidRPr="00B737AC" w:rsidP="00C03C23">
      <w:pPr>
        <w:pStyle w:val="RESHET"/>
        <w:rPr>
          <w:rtl/>
        </w:rPr>
      </w:pPr>
      <w:r>
        <w:rPr>
          <w:rFonts w:hint="cs"/>
          <w:rtl/>
        </w:rPr>
        <w:t xml:space="preserve">משרד מבקר המדינה מציין, כי </w:t>
      </w:r>
      <w:r w:rsidRPr="00B737AC">
        <w:rPr>
          <w:rFonts w:hint="cs"/>
          <w:rtl/>
        </w:rPr>
        <w:t xml:space="preserve">נכון למועד סיום הביקורת ועל פי הסברי </w:t>
      </w:r>
      <w:r w:rsidRPr="00B737AC">
        <w:rPr>
          <w:rFonts w:hint="cs"/>
          <w:rtl/>
          <w:lang w:val="fr-FR"/>
        </w:rPr>
        <w:t xml:space="preserve">מנהל אגף מערכות מידע של המשרד לשירותי דת לנציגי משרד מבקר המדינה, פיתוח מודול כשרות של מערכת "שירת הים" הושלם ב-90% מהמתוכנן; המודול במצבו הנוכחי הותקן בתחילת ספטמבר 2016 ל"הרצת פיילוט" בארבע מועצות דתיות. הוא ציין כי להערכתו תותקן המערכת לצורך הפעלתה המלאה במועצות הדתיות לקראת סוף 2017. ובאשר ליוזמה </w:t>
      </w:r>
      <w:r w:rsidRPr="00B737AC">
        <w:rPr>
          <w:rFonts w:hint="cs"/>
          <w:rtl/>
        </w:rPr>
        <w:t xml:space="preserve">להקמתה של חברה ממשלתית לניהול מערך הכשרות </w:t>
      </w:r>
      <w:r>
        <w:rPr>
          <w:rFonts w:hint="cs"/>
          <w:rtl/>
        </w:rPr>
        <w:t xml:space="preserve">משרד מבקר המדינה מציין, כי </w:t>
      </w:r>
      <w:r w:rsidRPr="00B737AC">
        <w:rPr>
          <w:rFonts w:hint="cs"/>
          <w:rtl/>
        </w:rPr>
        <w:t xml:space="preserve">זו טרם הבשילה לכלל החלטה המוסכמת על כל הגורמים המעורבים, בה בעת המשרד גם בוחן </w:t>
      </w:r>
      <w:r w:rsidRPr="00B737AC">
        <w:rPr>
          <w:rtl/>
        </w:rPr>
        <w:t xml:space="preserve">חלופות </w:t>
      </w:r>
      <w:r w:rsidRPr="00B737AC">
        <w:rPr>
          <w:rFonts w:hint="cs"/>
          <w:rtl/>
        </w:rPr>
        <w:t>נוספות. מכאן, בעת הקרובה טרם הבשיל המענה שהציג המשרד בנוגע לליקויים שעלו.</w:t>
      </w:r>
    </w:p>
    <w:p w:rsidR="006A0E07" w:rsidRPr="00B737AC" w:rsidP="00494C0D">
      <w:pPr>
        <w:pStyle w:val="RESHET"/>
        <w:rPr>
          <w:rtl/>
        </w:rPr>
      </w:pPr>
      <w:r w:rsidRPr="00B737AC">
        <w:rPr>
          <w:rFonts w:hint="cs"/>
          <w:rtl/>
        </w:rPr>
        <w:t xml:space="preserve">לכן, כל עוד לא הונהגה רפורמה מקיפה בהסדרת מערך הכשרות וכל עוד לא מופעלת מערכת סדורה לניהול מושכל של המערך, על המשרד להפעיל, באמצעים שברשותו, את אחריותו </w:t>
      </w:r>
      <w:r w:rsidRPr="00B737AC">
        <w:rPr>
          <w:rFonts w:hint="cs"/>
          <w:rtl/>
        </w:rPr>
        <w:t>המינהלית</w:t>
      </w:r>
      <w:r w:rsidRPr="00B737AC">
        <w:rPr>
          <w:rFonts w:hint="cs"/>
          <w:rtl/>
        </w:rPr>
        <w:t xml:space="preserve"> על עבודתן של המועצות הדתיות ולהגביר את הפיקוח על הנחיותיו ואת אכיפתן בתחומי עבודתן של המועצות הדתיות.</w:t>
      </w:r>
    </w:p>
    <w:p w:rsidR="006A0E07" w:rsidRPr="00B737AC" w:rsidP="00494C0D">
      <w:pPr>
        <w:spacing w:before="180" w:after="240" w:line="240" w:lineRule="exact"/>
        <w:ind w:right="2268"/>
        <w:jc w:val="both"/>
        <w:rPr>
          <w:rFonts w:ascii="Tahoma" w:hAnsi="Tahoma" w:cs="Tahoma"/>
          <w:b/>
          <w:bCs/>
          <w:sz w:val="17"/>
          <w:szCs w:val="17"/>
          <w:rtl/>
        </w:rPr>
      </w:pPr>
      <w:r w:rsidRPr="00B737AC">
        <w:rPr>
          <w:rFonts w:ascii="Tahoma" w:hAnsi="Tahoma" w:cs="Tahoma" w:hint="cs"/>
          <w:sz w:val="17"/>
          <w:szCs w:val="17"/>
          <w:rtl/>
        </w:rPr>
        <w:t xml:space="preserve">מנכ"ל הרבנות מר משה דגן ציין בתשובת הרבנות מינואר 2017 כי "עד היום, </w:t>
      </w:r>
      <w:r w:rsidRPr="00B737AC">
        <w:rPr>
          <w:rFonts w:ascii="Tahoma" w:hAnsi="Tahoma" w:cs="Tahoma" w:hint="cs"/>
          <w:sz w:val="17"/>
          <w:szCs w:val="17"/>
          <w:rtl/>
        </w:rPr>
        <w:t>הרה"ר</w:t>
      </w:r>
      <w:r w:rsidRPr="00B737AC">
        <w:rPr>
          <w:rFonts w:ascii="Tahoma" w:hAnsi="Tahoma" w:cs="Tahoma" w:hint="cs"/>
          <w:sz w:val="17"/>
          <w:szCs w:val="17"/>
          <w:rtl/>
        </w:rPr>
        <w:t xml:space="preserve"> לא ראתה את עצמה כמחויבת לרגולציה על </w:t>
      </w:r>
      <w:r w:rsidRPr="00B737AC">
        <w:rPr>
          <w:rFonts w:ascii="Tahoma" w:hAnsi="Tahoma" w:cs="Tahoma" w:hint="cs"/>
          <w:sz w:val="17"/>
          <w:szCs w:val="17"/>
          <w:rtl/>
        </w:rPr>
        <w:t>המועצ"ד</w:t>
      </w:r>
      <w:r w:rsidRPr="00B737AC">
        <w:rPr>
          <w:rFonts w:ascii="Tahoma" w:hAnsi="Tahoma" w:cs="Tahoma" w:hint="cs"/>
          <w:sz w:val="17"/>
          <w:szCs w:val="17"/>
          <w:rtl/>
        </w:rPr>
        <w:t xml:space="preserve"> וראתה במשרד לשירותי דת כאחראי על יישום המדיניות של </w:t>
      </w:r>
      <w:r w:rsidRPr="00B737AC">
        <w:rPr>
          <w:rFonts w:ascii="Tahoma" w:hAnsi="Tahoma" w:cs="Tahoma" w:hint="cs"/>
          <w:sz w:val="17"/>
          <w:szCs w:val="17"/>
          <w:rtl/>
        </w:rPr>
        <w:t>הרה"ר</w:t>
      </w:r>
      <w:r w:rsidRPr="00B737AC">
        <w:rPr>
          <w:rFonts w:ascii="Tahoma" w:hAnsi="Tahoma" w:cs="Tahoma" w:hint="cs"/>
          <w:sz w:val="17"/>
          <w:szCs w:val="17"/>
          <w:rtl/>
        </w:rPr>
        <w:t xml:space="preserve"> </w:t>
      </w:r>
      <w:r w:rsidRPr="00B737AC">
        <w:rPr>
          <w:rFonts w:ascii="Tahoma" w:hAnsi="Tahoma" w:cs="Tahoma" w:hint="cs"/>
          <w:sz w:val="17"/>
          <w:szCs w:val="17"/>
          <w:rtl/>
        </w:rPr>
        <w:t>במועצ"ד</w:t>
      </w:r>
      <w:r w:rsidRPr="00B737AC">
        <w:rPr>
          <w:rFonts w:ascii="Tahoma" w:hAnsi="Tahoma" w:cs="Tahoma" w:hint="cs"/>
          <w:sz w:val="17"/>
          <w:szCs w:val="17"/>
          <w:rtl/>
        </w:rPr>
        <w:t xml:space="preserve"> ולפיכך ישנן סוגיות שנפלו 'בין הכיסאות'". בשל האמור לעיל, מערך הכשרות לא נוהל כראוי, ולפיכך כמנכ"ל חדש שנכנס לתפקיד לאחרונה, "תחום הכשרות והסדרת הרגולציה לרבות בתיאומים הנדרשים מול המשרד לשירותי דת, והצרכים התקציביים לצורך כך, נמצא אצלי בסדר עדיפות גבוה מתוך אחריות ותפיסה שהרבנות הראשית רואה את עצמה כמחויבת לכל תחום הכשרות".</w:t>
      </w:r>
    </w:p>
    <w:p w:rsidR="006A0E07" w:rsidRPr="00B737AC" w:rsidP="00494C0D">
      <w:pPr>
        <w:pStyle w:val="RESHET"/>
        <w:rPr>
          <w:rtl/>
        </w:rPr>
      </w:pPr>
      <w:r w:rsidRPr="00B737AC">
        <w:rPr>
          <w:rFonts w:hint="cs"/>
          <w:rtl/>
        </w:rPr>
        <w:t>לנוכח הממצאים החמורים המועלים בדוח ביקורת זה בכל הנוגע לפעולות המועצות הדתיות בתחום הכשרות, ראוי ונכון הוא שהשר לשירותי דת, חה"כ דוד אזולאי, יפעיל</w:t>
      </w:r>
      <w:r w:rsidRPr="00B737AC">
        <w:rPr>
          <w:rtl/>
        </w:rPr>
        <w:t xml:space="preserve"> </w:t>
      </w:r>
      <w:r w:rsidRPr="00B737AC">
        <w:rPr>
          <w:rFonts w:hint="cs"/>
          <w:rtl/>
        </w:rPr>
        <w:t>את</w:t>
      </w:r>
      <w:r w:rsidRPr="00B737AC">
        <w:rPr>
          <w:rtl/>
        </w:rPr>
        <w:t xml:space="preserve"> </w:t>
      </w:r>
      <w:r w:rsidRPr="00B737AC">
        <w:rPr>
          <w:rFonts w:hint="cs"/>
          <w:rtl/>
        </w:rPr>
        <w:t>סמכותו</w:t>
      </w:r>
      <w:r w:rsidRPr="00B737AC">
        <w:rPr>
          <w:rtl/>
        </w:rPr>
        <w:t xml:space="preserve"> </w:t>
      </w:r>
      <w:r w:rsidRPr="00B737AC">
        <w:rPr>
          <w:rFonts w:hint="cs"/>
          <w:rtl/>
        </w:rPr>
        <w:t>המוענקת</w:t>
      </w:r>
      <w:r w:rsidRPr="00B737AC">
        <w:rPr>
          <w:rtl/>
        </w:rPr>
        <w:t xml:space="preserve"> </w:t>
      </w:r>
      <w:r w:rsidRPr="00B737AC">
        <w:rPr>
          <w:rFonts w:hint="cs"/>
          <w:rtl/>
        </w:rPr>
        <w:t>לו</w:t>
      </w:r>
      <w:r w:rsidRPr="00B737AC">
        <w:rPr>
          <w:rtl/>
        </w:rPr>
        <w:t xml:space="preserve"> </w:t>
      </w:r>
      <w:r w:rsidRPr="00B737AC">
        <w:rPr>
          <w:rFonts w:hint="cs"/>
          <w:rtl/>
        </w:rPr>
        <w:t>בחוק</w:t>
      </w:r>
      <w:r w:rsidRPr="00B737AC">
        <w:rPr>
          <w:rtl/>
        </w:rPr>
        <w:t xml:space="preserve"> </w:t>
      </w:r>
      <w:r w:rsidRPr="00B737AC">
        <w:rPr>
          <w:rFonts w:hint="cs"/>
          <w:rtl/>
        </w:rPr>
        <w:t>שירותי</w:t>
      </w:r>
      <w:r w:rsidRPr="00B737AC">
        <w:rPr>
          <w:rtl/>
        </w:rPr>
        <w:t xml:space="preserve"> </w:t>
      </w:r>
      <w:r w:rsidRPr="00B737AC">
        <w:rPr>
          <w:rFonts w:hint="cs"/>
          <w:rtl/>
        </w:rPr>
        <w:t>הדת ויתערב ללא דיחוי לצורך הנהגתה של רפורמה מקיפה להסדרת מערך הכשרות במועצות הדתיות.</w:t>
      </w:r>
      <w:r w:rsidRPr="00C03C23" w:rsidR="00C03C23">
        <w:rPr>
          <w:noProof/>
          <w:rtl/>
        </w:rPr>
        <w:t xml:space="preserve"> </w:t>
      </w:r>
      <w:r w:rsidRPr="0012789B" w:rsidR="00C03C23">
        <w:rPr>
          <w:noProof/>
          <w:rtl/>
          <w:lang w:eastAsia="en-US"/>
        </w:rPr>
        <mc:AlternateContent>
          <mc:Choice Requires="wps">
            <w:drawing>
              <wp:anchor distT="0" distB="0" distL="114300" distR="114300" simplePos="0" relativeHeight="251701248" behindDoc="1" locked="0" layoutInCell="1" allowOverlap="1">
                <wp:simplePos x="0" y="0"/>
                <wp:positionH relativeFrom="margin">
                  <wp:posOffset>-431800</wp:posOffset>
                </wp:positionH>
                <wp:positionV relativeFrom="margin">
                  <wp:align>top</wp:align>
                </wp:positionV>
                <wp:extent cx="1620000" cy="4140000"/>
                <wp:effectExtent l="0" t="0" r="0" b="0"/>
                <wp:wrapNone/>
                <wp:docPr id="7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C03C23">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41890330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0047496"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C03C23">
                            <w:pPr>
                              <w:spacing w:after="0" w:line="240" w:lineRule="auto"/>
                              <w:rPr>
                                <w:color w:val="0B5294"/>
                                <w:spacing w:val="-4"/>
                                <w:sz w:val="24"/>
                                <w:szCs w:val="24"/>
                                <w:rtl/>
                                <w:cs/>
                              </w:rPr>
                            </w:pPr>
                            <w:r w:rsidRPr="00C03C23">
                              <w:rPr>
                                <w:rFonts w:cs="Tahoma" w:hint="eastAsia"/>
                                <w:color w:val="0B5294"/>
                                <w:spacing w:val="-4"/>
                                <w:sz w:val="24"/>
                                <w:szCs w:val="24"/>
                                <w:rtl/>
                              </w:rPr>
                              <w:t>לנוכח</w:t>
                            </w:r>
                            <w:r w:rsidRPr="00C03C23">
                              <w:rPr>
                                <w:rFonts w:cs="Tahoma"/>
                                <w:color w:val="0B5294"/>
                                <w:spacing w:val="-4"/>
                                <w:sz w:val="24"/>
                                <w:szCs w:val="24"/>
                                <w:rtl/>
                              </w:rPr>
                              <w:t xml:space="preserve"> </w:t>
                            </w:r>
                            <w:r w:rsidRPr="00C03C23">
                              <w:rPr>
                                <w:rFonts w:cs="Tahoma" w:hint="eastAsia"/>
                                <w:color w:val="0B5294"/>
                                <w:spacing w:val="-4"/>
                                <w:sz w:val="24"/>
                                <w:szCs w:val="24"/>
                                <w:rtl/>
                              </w:rPr>
                              <w:t>הממצאים</w:t>
                            </w:r>
                            <w:r w:rsidRPr="00C03C23">
                              <w:rPr>
                                <w:rFonts w:cs="Tahoma"/>
                                <w:color w:val="0B5294"/>
                                <w:spacing w:val="-4"/>
                                <w:sz w:val="24"/>
                                <w:szCs w:val="24"/>
                                <w:rtl/>
                              </w:rPr>
                              <w:t xml:space="preserve"> </w:t>
                            </w:r>
                            <w:r w:rsidRPr="00C03C23">
                              <w:rPr>
                                <w:rFonts w:cs="Tahoma" w:hint="eastAsia"/>
                                <w:color w:val="0B5294"/>
                                <w:spacing w:val="-4"/>
                                <w:sz w:val="24"/>
                                <w:szCs w:val="24"/>
                                <w:rtl/>
                              </w:rPr>
                              <w:t>החמורים</w:t>
                            </w:r>
                            <w:r w:rsidRPr="00C03C23">
                              <w:rPr>
                                <w:rFonts w:cs="Tahoma"/>
                                <w:color w:val="0B5294"/>
                                <w:spacing w:val="-4"/>
                                <w:sz w:val="24"/>
                                <w:szCs w:val="24"/>
                                <w:rtl/>
                              </w:rPr>
                              <w:t xml:space="preserve"> </w:t>
                            </w:r>
                            <w:r w:rsidRPr="00C03C23">
                              <w:rPr>
                                <w:rFonts w:cs="Tahoma" w:hint="eastAsia"/>
                                <w:color w:val="0B5294"/>
                                <w:spacing w:val="-4"/>
                                <w:sz w:val="24"/>
                                <w:szCs w:val="24"/>
                                <w:rtl/>
                              </w:rPr>
                              <w:t>המועלים</w:t>
                            </w:r>
                            <w:r w:rsidRPr="00C03C23">
                              <w:rPr>
                                <w:rFonts w:cs="Tahoma"/>
                                <w:color w:val="0B5294"/>
                                <w:spacing w:val="-4"/>
                                <w:sz w:val="24"/>
                                <w:szCs w:val="24"/>
                                <w:rtl/>
                              </w:rPr>
                              <w:t xml:space="preserve"> </w:t>
                            </w:r>
                            <w:r w:rsidRPr="00C03C23">
                              <w:rPr>
                                <w:rFonts w:cs="Tahoma" w:hint="eastAsia"/>
                                <w:color w:val="0B5294"/>
                                <w:spacing w:val="-4"/>
                                <w:sz w:val="24"/>
                                <w:szCs w:val="24"/>
                                <w:rtl/>
                              </w:rPr>
                              <w:t>בדוח</w:t>
                            </w:r>
                            <w:r w:rsidRPr="00C03C23">
                              <w:rPr>
                                <w:rFonts w:cs="Tahoma"/>
                                <w:color w:val="0B5294"/>
                                <w:spacing w:val="-4"/>
                                <w:sz w:val="24"/>
                                <w:szCs w:val="24"/>
                                <w:rtl/>
                              </w:rPr>
                              <w:t xml:space="preserve"> </w:t>
                            </w:r>
                            <w:r w:rsidRPr="00C03C23">
                              <w:rPr>
                                <w:rFonts w:cs="Tahoma" w:hint="eastAsia"/>
                                <w:color w:val="0B5294"/>
                                <w:spacing w:val="-4"/>
                                <w:sz w:val="24"/>
                                <w:szCs w:val="24"/>
                                <w:rtl/>
                              </w:rPr>
                              <w:t>ביקורת</w:t>
                            </w:r>
                            <w:r w:rsidRPr="00C03C23">
                              <w:rPr>
                                <w:rFonts w:cs="Tahoma"/>
                                <w:color w:val="0B5294"/>
                                <w:spacing w:val="-4"/>
                                <w:sz w:val="24"/>
                                <w:szCs w:val="24"/>
                                <w:rtl/>
                              </w:rPr>
                              <w:t xml:space="preserve"> </w:t>
                            </w:r>
                            <w:r w:rsidRPr="00C03C23">
                              <w:rPr>
                                <w:rFonts w:cs="Tahoma" w:hint="eastAsia"/>
                                <w:color w:val="0B5294"/>
                                <w:spacing w:val="-4"/>
                                <w:sz w:val="24"/>
                                <w:szCs w:val="24"/>
                                <w:rtl/>
                              </w:rPr>
                              <w:t>זה</w:t>
                            </w:r>
                            <w:r w:rsidRPr="00C03C23">
                              <w:rPr>
                                <w:rFonts w:cs="Tahoma"/>
                                <w:color w:val="0B5294"/>
                                <w:spacing w:val="-4"/>
                                <w:sz w:val="24"/>
                                <w:szCs w:val="24"/>
                                <w:rtl/>
                              </w:rPr>
                              <w:t xml:space="preserve"> </w:t>
                            </w:r>
                            <w:r w:rsidRPr="00C03C23">
                              <w:rPr>
                                <w:rFonts w:cs="Tahoma" w:hint="eastAsia"/>
                                <w:color w:val="0B5294"/>
                                <w:spacing w:val="-4"/>
                                <w:sz w:val="24"/>
                                <w:szCs w:val="24"/>
                                <w:rtl/>
                              </w:rPr>
                              <w:t>בכל</w:t>
                            </w:r>
                            <w:r w:rsidRPr="00C03C23">
                              <w:rPr>
                                <w:rFonts w:cs="Tahoma"/>
                                <w:color w:val="0B5294"/>
                                <w:spacing w:val="-4"/>
                                <w:sz w:val="24"/>
                                <w:szCs w:val="24"/>
                                <w:rtl/>
                              </w:rPr>
                              <w:t xml:space="preserve"> </w:t>
                            </w:r>
                            <w:r w:rsidRPr="00C03C23">
                              <w:rPr>
                                <w:rFonts w:cs="Tahoma" w:hint="eastAsia"/>
                                <w:color w:val="0B5294"/>
                                <w:spacing w:val="-4"/>
                                <w:sz w:val="24"/>
                                <w:szCs w:val="24"/>
                                <w:rtl/>
                              </w:rPr>
                              <w:t>הנוגע</w:t>
                            </w:r>
                            <w:r w:rsidRPr="00C03C23">
                              <w:rPr>
                                <w:rFonts w:cs="Tahoma"/>
                                <w:color w:val="0B5294"/>
                                <w:spacing w:val="-4"/>
                                <w:sz w:val="24"/>
                                <w:szCs w:val="24"/>
                                <w:rtl/>
                              </w:rPr>
                              <w:t xml:space="preserve"> </w:t>
                            </w:r>
                            <w:r w:rsidRPr="00C03C23">
                              <w:rPr>
                                <w:rFonts w:cs="Tahoma" w:hint="eastAsia"/>
                                <w:color w:val="0B5294"/>
                                <w:spacing w:val="-4"/>
                                <w:sz w:val="24"/>
                                <w:szCs w:val="24"/>
                                <w:rtl/>
                              </w:rPr>
                              <w:t>לפעולות</w:t>
                            </w:r>
                            <w:r w:rsidRPr="00C03C23">
                              <w:rPr>
                                <w:rFonts w:cs="Tahoma"/>
                                <w:color w:val="0B5294"/>
                                <w:spacing w:val="-4"/>
                                <w:sz w:val="24"/>
                                <w:szCs w:val="24"/>
                                <w:rtl/>
                              </w:rPr>
                              <w:t xml:space="preserve"> </w:t>
                            </w:r>
                            <w:r w:rsidRPr="00C03C23">
                              <w:rPr>
                                <w:rFonts w:cs="Tahoma" w:hint="eastAsia"/>
                                <w:color w:val="0B5294"/>
                                <w:spacing w:val="-4"/>
                                <w:sz w:val="24"/>
                                <w:szCs w:val="24"/>
                                <w:rtl/>
                              </w:rPr>
                              <w:t>המועצות</w:t>
                            </w:r>
                            <w:r w:rsidRPr="00C03C23">
                              <w:rPr>
                                <w:rFonts w:cs="Tahoma"/>
                                <w:color w:val="0B5294"/>
                                <w:spacing w:val="-4"/>
                                <w:sz w:val="24"/>
                                <w:szCs w:val="24"/>
                                <w:rtl/>
                              </w:rPr>
                              <w:t xml:space="preserve"> </w:t>
                            </w:r>
                            <w:r w:rsidRPr="00C03C23">
                              <w:rPr>
                                <w:rFonts w:cs="Tahoma" w:hint="eastAsia"/>
                                <w:color w:val="0B5294"/>
                                <w:spacing w:val="-4"/>
                                <w:sz w:val="24"/>
                                <w:szCs w:val="24"/>
                                <w:rtl/>
                              </w:rPr>
                              <w:t>הדתיות</w:t>
                            </w:r>
                            <w:r w:rsidRPr="00C03C23">
                              <w:rPr>
                                <w:rFonts w:cs="Tahoma"/>
                                <w:color w:val="0B5294"/>
                                <w:spacing w:val="-4"/>
                                <w:sz w:val="24"/>
                                <w:szCs w:val="24"/>
                                <w:rtl/>
                              </w:rPr>
                              <w:t xml:space="preserve"> </w:t>
                            </w:r>
                            <w:r w:rsidRPr="00C03C23">
                              <w:rPr>
                                <w:rFonts w:cs="Tahoma" w:hint="eastAsia"/>
                                <w:color w:val="0B5294"/>
                                <w:spacing w:val="-4"/>
                                <w:sz w:val="24"/>
                                <w:szCs w:val="24"/>
                                <w:rtl/>
                              </w:rPr>
                              <w:t>בתחום</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ראוי</w:t>
                            </w:r>
                            <w:r w:rsidRPr="00C03C23">
                              <w:rPr>
                                <w:rFonts w:cs="Tahoma"/>
                                <w:color w:val="0B5294"/>
                                <w:spacing w:val="-4"/>
                                <w:sz w:val="24"/>
                                <w:szCs w:val="24"/>
                                <w:rtl/>
                              </w:rPr>
                              <w:t xml:space="preserve"> </w:t>
                            </w:r>
                            <w:r w:rsidRPr="00C03C23">
                              <w:rPr>
                                <w:rFonts w:cs="Tahoma" w:hint="eastAsia"/>
                                <w:color w:val="0B5294"/>
                                <w:spacing w:val="-4"/>
                                <w:sz w:val="24"/>
                                <w:szCs w:val="24"/>
                                <w:rtl/>
                              </w:rPr>
                              <w:t>ונכון</w:t>
                            </w:r>
                            <w:r w:rsidRPr="00C03C23">
                              <w:rPr>
                                <w:rFonts w:cs="Tahoma"/>
                                <w:color w:val="0B5294"/>
                                <w:spacing w:val="-4"/>
                                <w:sz w:val="24"/>
                                <w:szCs w:val="24"/>
                                <w:rtl/>
                              </w:rPr>
                              <w:t xml:space="preserve"> </w:t>
                            </w:r>
                            <w:r w:rsidRPr="00C03C23">
                              <w:rPr>
                                <w:rFonts w:cs="Tahoma" w:hint="eastAsia"/>
                                <w:color w:val="0B5294"/>
                                <w:spacing w:val="-4"/>
                                <w:sz w:val="24"/>
                                <w:szCs w:val="24"/>
                                <w:rtl/>
                              </w:rPr>
                              <w:t>הוא</w:t>
                            </w:r>
                            <w:r w:rsidRPr="00C03C23">
                              <w:rPr>
                                <w:rFonts w:cs="Tahoma"/>
                                <w:color w:val="0B5294"/>
                                <w:spacing w:val="-4"/>
                                <w:sz w:val="24"/>
                                <w:szCs w:val="24"/>
                                <w:rtl/>
                              </w:rPr>
                              <w:t xml:space="preserve"> </w:t>
                            </w:r>
                            <w:r w:rsidRPr="00C03C23">
                              <w:rPr>
                                <w:rFonts w:cs="Tahoma" w:hint="eastAsia"/>
                                <w:color w:val="0B5294"/>
                                <w:spacing w:val="-4"/>
                                <w:sz w:val="24"/>
                                <w:szCs w:val="24"/>
                                <w:rtl/>
                              </w:rPr>
                              <w:t>שהשר</w:t>
                            </w:r>
                            <w:r w:rsidRPr="00C03C23">
                              <w:rPr>
                                <w:rFonts w:cs="Tahoma"/>
                                <w:color w:val="0B5294"/>
                                <w:spacing w:val="-4"/>
                                <w:sz w:val="24"/>
                                <w:szCs w:val="24"/>
                                <w:rtl/>
                              </w:rPr>
                              <w:t xml:space="preserve"> </w:t>
                            </w:r>
                            <w:r w:rsidRPr="00C03C23">
                              <w:rPr>
                                <w:rFonts w:cs="Tahoma" w:hint="eastAsia"/>
                                <w:color w:val="0B5294"/>
                                <w:spacing w:val="-4"/>
                                <w:sz w:val="24"/>
                                <w:szCs w:val="24"/>
                                <w:rtl/>
                              </w:rPr>
                              <w:t>לשירותי</w:t>
                            </w:r>
                            <w:r w:rsidRPr="00C03C23">
                              <w:rPr>
                                <w:rFonts w:cs="Tahoma"/>
                                <w:color w:val="0B5294"/>
                                <w:spacing w:val="-4"/>
                                <w:sz w:val="24"/>
                                <w:szCs w:val="24"/>
                                <w:rtl/>
                              </w:rPr>
                              <w:t xml:space="preserve"> </w:t>
                            </w:r>
                            <w:r w:rsidRPr="00C03C23">
                              <w:rPr>
                                <w:rFonts w:cs="Tahoma" w:hint="eastAsia"/>
                                <w:color w:val="0B5294"/>
                                <w:spacing w:val="-4"/>
                                <w:sz w:val="24"/>
                                <w:szCs w:val="24"/>
                                <w:rtl/>
                              </w:rPr>
                              <w:t>דת</w:t>
                            </w:r>
                            <w:r w:rsidRPr="00C03C23">
                              <w:rPr>
                                <w:rFonts w:cs="Tahoma"/>
                                <w:color w:val="0B5294"/>
                                <w:spacing w:val="-4"/>
                                <w:sz w:val="24"/>
                                <w:szCs w:val="24"/>
                                <w:rtl/>
                              </w:rPr>
                              <w:t xml:space="preserve">, </w:t>
                            </w:r>
                            <w:r w:rsidRPr="00C03C23">
                              <w:rPr>
                                <w:rFonts w:cs="Tahoma" w:hint="eastAsia"/>
                                <w:color w:val="0B5294"/>
                                <w:spacing w:val="-4"/>
                                <w:sz w:val="24"/>
                                <w:szCs w:val="24"/>
                                <w:rtl/>
                              </w:rPr>
                              <w:t>חה</w:t>
                            </w:r>
                            <w:r w:rsidRPr="00C03C23">
                              <w:rPr>
                                <w:rFonts w:cs="Tahoma"/>
                                <w:color w:val="0B5294"/>
                                <w:spacing w:val="-4"/>
                                <w:sz w:val="24"/>
                                <w:szCs w:val="24"/>
                                <w:rtl/>
                              </w:rPr>
                              <w:t>"</w:t>
                            </w:r>
                            <w:r w:rsidRPr="00C03C23">
                              <w:rPr>
                                <w:rFonts w:cs="Tahoma" w:hint="eastAsia"/>
                                <w:color w:val="0B5294"/>
                                <w:spacing w:val="-4"/>
                                <w:sz w:val="24"/>
                                <w:szCs w:val="24"/>
                                <w:rtl/>
                              </w:rPr>
                              <w:t>כ</w:t>
                            </w:r>
                            <w:r w:rsidRPr="00C03C23">
                              <w:rPr>
                                <w:rFonts w:cs="Tahoma"/>
                                <w:color w:val="0B5294"/>
                                <w:spacing w:val="-4"/>
                                <w:sz w:val="24"/>
                                <w:szCs w:val="24"/>
                                <w:rtl/>
                              </w:rPr>
                              <w:t xml:space="preserve"> </w:t>
                            </w:r>
                            <w:r w:rsidRPr="00C03C23">
                              <w:rPr>
                                <w:rFonts w:cs="Tahoma" w:hint="eastAsia"/>
                                <w:color w:val="0B5294"/>
                                <w:spacing w:val="-4"/>
                                <w:sz w:val="24"/>
                                <w:szCs w:val="24"/>
                                <w:rtl/>
                              </w:rPr>
                              <w:t>דוד</w:t>
                            </w:r>
                            <w:r w:rsidRPr="00C03C23">
                              <w:rPr>
                                <w:rFonts w:cs="Tahoma"/>
                                <w:color w:val="0B5294"/>
                                <w:spacing w:val="-4"/>
                                <w:sz w:val="24"/>
                                <w:szCs w:val="24"/>
                                <w:rtl/>
                              </w:rPr>
                              <w:t xml:space="preserve"> </w:t>
                            </w:r>
                            <w:r w:rsidRPr="00C03C23">
                              <w:rPr>
                                <w:rFonts w:cs="Tahoma" w:hint="eastAsia"/>
                                <w:color w:val="0B5294"/>
                                <w:spacing w:val="-4"/>
                                <w:sz w:val="24"/>
                                <w:szCs w:val="24"/>
                                <w:rtl/>
                              </w:rPr>
                              <w:t>אזולאי</w:t>
                            </w:r>
                            <w:r w:rsidRPr="00C03C23">
                              <w:rPr>
                                <w:rFonts w:cs="Tahoma"/>
                                <w:color w:val="0B5294"/>
                                <w:spacing w:val="-4"/>
                                <w:sz w:val="24"/>
                                <w:szCs w:val="24"/>
                                <w:rtl/>
                              </w:rPr>
                              <w:t xml:space="preserve">, </w:t>
                            </w:r>
                            <w:r w:rsidRPr="00C03C23">
                              <w:rPr>
                                <w:rFonts w:cs="Tahoma" w:hint="eastAsia"/>
                                <w:color w:val="0B5294"/>
                                <w:spacing w:val="-4"/>
                                <w:sz w:val="24"/>
                                <w:szCs w:val="24"/>
                                <w:rtl/>
                              </w:rPr>
                              <w:t>יפעיל</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סמכותו</w:t>
                            </w:r>
                            <w:r w:rsidRPr="00C03C23">
                              <w:rPr>
                                <w:rFonts w:cs="Tahoma"/>
                                <w:color w:val="0B5294"/>
                                <w:spacing w:val="-4"/>
                                <w:sz w:val="24"/>
                                <w:szCs w:val="24"/>
                                <w:rtl/>
                              </w:rPr>
                              <w:t xml:space="preserve"> </w:t>
                            </w:r>
                            <w:r w:rsidRPr="00C03C23">
                              <w:rPr>
                                <w:rFonts w:cs="Tahoma" w:hint="eastAsia"/>
                                <w:color w:val="0B5294"/>
                                <w:spacing w:val="-4"/>
                                <w:sz w:val="24"/>
                                <w:szCs w:val="24"/>
                                <w:rtl/>
                              </w:rPr>
                              <w:t>המוענקת</w:t>
                            </w:r>
                            <w:r w:rsidRPr="00C03C23">
                              <w:rPr>
                                <w:rFonts w:cs="Tahoma"/>
                                <w:color w:val="0B5294"/>
                                <w:spacing w:val="-4"/>
                                <w:sz w:val="24"/>
                                <w:szCs w:val="24"/>
                                <w:rtl/>
                              </w:rPr>
                              <w:t xml:space="preserve"> </w:t>
                            </w:r>
                            <w:r w:rsidRPr="00C03C23">
                              <w:rPr>
                                <w:rFonts w:cs="Tahoma" w:hint="eastAsia"/>
                                <w:color w:val="0B5294"/>
                                <w:spacing w:val="-4"/>
                                <w:sz w:val="24"/>
                                <w:szCs w:val="24"/>
                                <w:rtl/>
                              </w:rPr>
                              <w:t>לו</w:t>
                            </w:r>
                            <w:r w:rsidRPr="00C03C23">
                              <w:rPr>
                                <w:rFonts w:cs="Tahoma"/>
                                <w:color w:val="0B5294"/>
                                <w:spacing w:val="-4"/>
                                <w:sz w:val="24"/>
                                <w:szCs w:val="24"/>
                                <w:rtl/>
                              </w:rPr>
                              <w:t xml:space="preserve"> </w:t>
                            </w:r>
                            <w:r w:rsidRPr="00C03C23">
                              <w:rPr>
                                <w:rFonts w:cs="Tahoma" w:hint="eastAsia"/>
                                <w:color w:val="0B5294"/>
                                <w:spacing w:val="-4"/>
                                <w:sz w:val="24"/>
                                <w:szCs w:val="24"/>
                                <w:rtl/>
                              </w:rPr>
                              <w:t>בחוק</w:t>
                            </w:r>
                            <w:r w:rsidRPr="00C03C23">
                              <w:rPr>
                                <w:rFonts w:cs="Tahoma"/>
                                <w:color w:val="0B5294"/>
                                <w:spacing w:val="-4"/>
                                <w:sz w:val="24"/>
                                <w:szCs w:val="24"/>
                                <w:rtl/>
                              </w:rPr>
                              <w:t xml:space="preserve"> </w:t>
                            </w:r>
                            <w:r w:rsidRPr="00C03C23">
                              <w:rPr>
                                <w:rFonts w:cs="Tahoma" w:hint="eastAsia"/>
                                <w:color w:val="0B5294"/>
                                <w:spacing w:val="-4"/>
                                <w:sz w:val="24"/>
                                <w:szCs w:val="24"/>
                                <w:rtl/>
                              </w:rPr>
                              <w:t>שירותי</w:t>
                            </w:r>
                            <w:r w:rsidRPr="00C03C23">
                              <w:rPr>
                                <w:rFonts w:cs="Tahoma"/>
                                <w:color w:val="0B5294"/>
                                <w:spacing w:val="-4"/>
                                <w:sz w:val="24"/>
                                <w:szCs w:val="24"/>
                                <w:rtl/>
                              </w:rPr>
                              <w:t xml:space="preserve"> </w:t>
                            </w:r>
                            <w:r w:rsidRPr="00C03C23">
                              <w:rPr>
                                <w:rFonts w:cs="Tahoma" w:hint="eastAsia"/>
                                <w:color w:val="0B5294"/>
                                <w:spacing w:val="-4"/>
                                <w:sz w:val="24"/>
                                <w:szCs w:val="24"/>
                                <w:rtl/>
                              </w:rPr>
                              <w:t>הדת</w:t>
                            </w:r>
                            <w:r w:rsidRPr="00C03C23">
                              <w:rPr>
                                <w:rFonts w:cs="Tahoma"/>
                                <w:color w:val="0B5294"/>
                                <w:spacing w:val="-4"/>
                                <w:sz w:val="24"/>
                                <w:szCs w:val="24"/>
                                <w:rtl/>
                              </w:rPr>
                              <w:t xml:space="preserve"> </w:t>
                            </w:r>
                            <w:r w:rsidRPr="00C03C23">
                              <w:rPr>
                                <w:rFonts w:cs="Tahoma" w:hint="eastAsia"/>
                                <w:color w:val="0B5294"/>
                                <w:spacing w:val="-4"/>
                                <w:sz w:val="24"/>
                                <w:szCs w:val="24"/>
                                <w:rtl/>
                              </w:rPr>
                              <w:t>ויתערב</w:t>
                            </w:r>
                            <w:r w:rsidRPr="00C03C23">
                              <w:rPr>
                                <w:rFonts w:cs="Tahoma"/>
                                <w:color w:val="0B5294"/>
                                <w:spacing w:val="-4"/>
                                <w:sz w:val="24"/>
                                <w:szCs w:val="24"/>
                                <w:rtl/>
                              </w:rPr>
                              <w:t xml:space="preserve"> </w:t>
                            </w:r>
                            <w:r w:rsidRPr="00C03C23">
                              <w:rPr>
                                <w:rFonts w:cs="Tahoma" w:hint="eastAsia"/>
                                <w:color w:val="0B5294"/>
                                <w:spacing w:val="-4"/>
                                <w:sz w:val="24"/>
                                <w:szCs w:val="24"/>
                                <w:rtl/>
                              </w:rPr>
                              <w:t>ללא</w:t>
                            </w:r>
                            <w:r w:rsidRPr="00C03C23">
                              <w:rPr>
                                <w:rFonts w:cs="Tahoma"/>
                                <w:color w:val="0B5294"/>
                                <w:spacing w:val="-4"/>
                                <w:sz w:val="24"/>
                                <w:szCs w:val="24"/>
                                <w:rtl/>
                              </w:rPr>
                              <w:t xml:space="preserve"> </w:t>
                            </w:r>
                            <w:r w:rsidRPr="00C03C23">
                              <w:rPr>
                                <w:rFonts w:cs="Tahoma" w:hint="eastAsia"/>
                                <w:color w:val="0B5294"/>
                                <w:spacing w:val="-4"/>
                                <w:sz w:val="24"/>
                                <w:szCs w:val="24"/>
                                <w:rtl/>
                              </w:rPr>
                              <w:t>דיחוי</w:t>
                            </w:r>
                            <w:r w:rsidRPr="00C03C23">
                              <w:rPr>
                                <w:rFonts w:cs="Tahoma"/>
                                <w:color w:val="0B5294"/>
                                <w:spacing w:val="-4"/>
                                <w:sz w:val="24"/>
                                <w:szCs w:val="24"/>
                                <w:rtl/>
                              </w:rPr>
                              <w:t xml:space="preserve"> </w:t>
                            </w:r>
                            <w:r w:rsidRPr="00C03C23">
                              <w:rPr>
                                <w:rFonts w:cs="Tahoma" w:hint="eastAsia"/>
                                <w:color w:val="0B5294"/>
                                <w:spacing w:val="-4"/>
                                <w:sz w:val="24"/>
                                <w:szCs w:val="24"/>
                                <w:rtl/>
                              </w:rPr>
                              <w:t>לצורך</w:t>
                            </w:r>
                            <w:r w:rsidRPr="00C03C23">
                              <w:rPr>
                                <w:rFonts w:cs="Tahoma"/>
                                <w:color w:val="0B5294"/>
                                <w:spacing w:val="-4"/>
                                <w:sz w:val="24"/>
                                <w:szCs w:val="24"/>
                                <w:rtl/>
                              </w:rPr>
                              <w:t xml:space="preserve"> </w:t>
                            </w:r>
                            <w:r w:rsidRPr="00C03C23">
                              <w:rPr>
                                <w:rFonts w:cs="Tahoma" w:hint="eastAsia"/>
                                <w:color w:val="0B5294"/>
                                <w:spacing w:val="-4"/>
                                <w:sz w:val="24"/>
                                <w:szCs w:val="24"/>
                                <w:rtl/>
                              </w:rPr>
                              <w:t>הנהגתה</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רפורמה</w:t>
                            </w:r>
                            <w:r w:rsidRPr="00C03C23">
                              <w:rPr>
                                <w:rFonts w:cs="Tahoma"/>
                                <w:color w:val="0B5294"/>
                                <w:spacing w:val="-4"/>
                                <w:sz w:val="24"/>
                                <w:szCs w:val="24"/>
                                <w:rtl/>
                              </w:rPr>
                              <w:t xml:space="preserve"> </w:t>
                            </w:r>
                            <w:r w:rsidRPr="00C03C23">
                              <w:rPr>
                                <w:rFonts w:cs="Tahoma" w:hint="eastAsia"/>
                                <w:color w:val="0B5294"/>
                                <w:spacing w:val="-4"/>
                                <w:sz w:val="24"/>
                                <w:szCs w:val="24"/>
                                <w:rtl/>
                              </w:rPr>
                              <w:t>מקיפה</w:t>
                            </w:r>
                            <w:r w:rsidRPr="00C03C23">
                              <w:rPr>
                                <w:rFonts w:cs="Tahoma"/>
                                <w:color w:val="0B5294"/>
                                <w:spacing w:val="-4"/>
                                <w:sz w:val="24"/>
                                <w:szCs w:val="24"/>
                                <w:rtl/>
                              </w:rPr>
                              <w:t xml:space="preserve"> </w:t>
                            </w:r>
                            <w:r w:rsidRPr="00C03C23">
                              <w:rPr>
                                <w:rFonts w:cs="Tahoma" w:hint="eastAsia"/>
                                <w:color w:val="0B5294"/>
                                <w:spacing w:val="-4"/>
                                <w:sz w:val="24"/>
                                <w:szCs w:val="24"/>
                                <w:rtl/>
                              </w:rPr>
                              <w:t>להסדרת</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במועצות</w:t>
                            </w:r>
                            <w:r w:rsidRPr="00C03C23">
                              <w:rPr>
                                <w:rFonts w:cs="Tahoma"/>
                                <w:color w:val="0B5294"/>
                                <w:spacing w:val="-4"/>
                                <w:sz w:val="24"/>
                                <w:szCs w:val="24"/>
                                <w:rtl/>
                              </w:rPr>
                              <w:t xml:space="preserve"> </w:t>
                            </w:r>
                            <w:r w:rsidRPr="00C03C23">
                              <w:rPr>
                                <w:rFonts w:cs="Tahoma" w:hint="eastAsia"/>
                                <w:color w:val="0B5294"/>
                                <w:spacing w:val="-4"/>
                                <w:sz w:val="24"/>
                                <w:szCs w:val="24"/>
                                <w:rtl/>
                              </w:rPr>
                              <w:t>הדתיות</w:t>
                            </w:r>
                          </w:p>
                          <w:p w:rsidR="00D007E4" w:rsidRPr="00373C5D" w:rsidP="00C03C23">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12176942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2350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7"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14208" filled="f" stroked="f">
                <v:textbox>
                  <w:txbxContent>
                    <w:p w:rsidR="00D007E4" w:rsidRPr="00373C5D" w:rsidP="00C03C23">
                      <w:pPr>
                        <w:spacing w:line="240" w:lineRule="atLeast"/>
                        <w:rPr>
                          <w:rFonts w:cs="Tahoma"/>
                          <w:b/>
                          <w:bCs/>
                          <w:color w:val="0B5294"/>
                          <w:sz w:val="48"/>
                          <w:szCs w:val="48"/>
                          <w:rtl/>
                        </w:rPr>
                      </w:pPr>
                      <w:drawing>
                        <wp:inline distT="0" distB="0" distL="0" distR="0">
                          <wp:extent cx="311150" cy="256800"/>
                          <wp:effectExtent l="0" t="0" r="0" b="0"/>
                          <wp:docPr id="7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7970501"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C03C23">
                      <w:pPr>
                        <w:spacing w:after="0" w:line="240" w:lineRule="auto"/>
                        <w:rPr>
                          <w:color w:val="0B5294"/>
                          <w:spacing w:val="-4"/>
                          <w:sz w:val="24"/>
                          <w:szCs w:val="24"/>
                          <w:rtl/>
                          <w:cs/>
                        </w:rPr>
                      </w:pPr>
                      <w:r w:rsidRPr="00C03C23">
                        <w:rPr>
                          <w:rFonts w:cs="Tahoma" w:hint="eastAsia"/>
                          <w:color w:val="0B5294"/>
                          <w:spacing w:val="-4"/>
                          <w:sz w:val="24"/>
                          <w:szCs w:val="24"/>
                          <w:rtl/>
                        </w:rPr>
                        <w:t>לנוכח</w:t>
                      </w:r>
                      <w:r w:rsidRPr="00C03C23">
                        <w:rPr>
                          <w:rFonts w:cs="Tahoma"/>
                          <w:color w:val="0B5294"/>
                          <w:spacing w:val="-4"/>
                          <w:sz w:val="24"/>
                          <w:szCs w:val="24"/>
                          <w:rtl/>
                        </w:rPr>
                        <w:t xml:space="preserve"> </w:t>
                      </w:r>
                      <w:r w:rsidRPr="00C03C23">
                        <w:rPr>
                          <w:rFonts w:cs="Tahoma" w:hint="eastAsia"/>
                          <w:color w:val="0B5294"/>
                          <w:spacing w:val="-4"/>
                          <w:sz w:val="24"/>
                          <w:szCs w:val="24"/>
                          <w:rtl/>
                        </w:rPr>
                        <w:t>הממצאים</w:t>
                      </w:r>
                      <w:r w:rsidRPr="00C03C23">
                        <w:rPr>
                          <w:rFonts w:cs="Tahoma"/>
                          <w:color w:val="0B5294"/>
                          <w:spacing w:val="-4"/>
                          <w:sz w:val="24"/>
                          <w:szCs w:val="24"/>
                          <w:rtl/>
                        </w:rPr>
                        <w:t xml:space="preserve"> </w:t>
                      </w:r>
                      <w:r w:rsidRPr="00C03C23">
                        <w:rPr>
                          <w:rFonts w:cs="Tahoma" w:hint="eastAsia"/>
                          <w:color w:val="0B5294"/>
                          <w:spacing w:val="-4"/>
                          <w:sz w:val="24"/>
                          <w:szCs w:val="24"/>
                          <w:rtl/>
                        </w:rPr>
                        <w:t>החמורים</w:t>
                      </w:r>
                      <w:r w:rsidRPr="00C03C23">
                        <w:rPr>
                          <w:rFonts w:cs="Tahoma"/>
                          <w:color w:val="0B5294"/>
                          <w:spacing w:val="-4"/>
                          <w:sz w:val="24"/>
                          <w:szCs w:val="24"/>
                          <w:rtl/>
                        </w:rPr>
                        <w:t xml:space="preserve"> </w:t>
                      </w:r>
                      <w:r w:rsidRPr="00C03C23">
                        <w:rPr>
                          <w:rFonts w:cs="Tahoma" w:hint="eastAsia"/>
                          <w:color w:val="0B5294"/>
                          <w:spacing w:val="-4"/>
                          <w:sz w:val="24"/>
                          <w:szCs w:val="24"/>
                          <w:rtl/>
                        </w:rPr>
                        <w:t>המועלים</w:t>
                      </w:r>
                      <w:r w:rsidRPr="00C03C23">
                        <w:rPr>
                          <w:rFonts w:cs="Tahoma"/>
                          <w:color w:val="0B5294"/>
                          <w:spacing w:val="-4"/>
                          <w:sz w:val="24"/>
                          <w:szCs w:val="24"/>
                          <w:rtl/>
                        </w:rPr>
                        <w:t xml:space="preserve"> </w:t>
                      </w:r>
                      <w:r w:rsidRPr="00C03C23">
                        <w:rPr>
                          <w:rFonts w:cs="Tahoma" w:hint="eastAsia"/>
                          <w:color w:val="0B5294"/>
                          <w:spacing w:val="-4"/>
                          <w:sz w:val="24"/>
                          <w:szCs w:val="24"/>
                          <w:rtl/>
                        </w:rPr>
                        <w:t>בדוח</w:t>
                      </w:r>
                      <w:r w:rsidRPr="00C03C23">
                        <w:rPr>
                          <w:rFonts w:cs="Tahoma"/>
                          <w:color w:val="0B5294"/>
                          <w:spacing w:val="-4"/>
                          <w:sz w:val="24"/>
                          <w:szCs w:val="24"/>
                          <w:rtl/>
                        </w:rPr>
                        <w:t xml:space="preserve"> </w:t>
                      </w:r>
                      <w:r w:rsidRPr="00C03C23">
                        <w:rPr>
                          <w:rFonts w:cs="Tahoma" w:hint="eastAsia"/>
                          <w:color w:val="0B5294"/>
                          <w:spacing w:val="-4"/>
                          <w:sz w:val="24"/>
                          <w:szCs w:val="24"/>
                          <w:rtl/>
                        </w:rPr>
                        <w:t>ביקורת</w:t>
                      </w:r>
                      <w:r w:rsidRPr="00C03C23">
                        <w:rPr>
                          <w:rFonts w:cs="Tahoma"/>
                          <w:color w:val="0B5294"/>
                          <w:spacing w:val="-4"/>
                          <w:sz w:val="24"/>
                          <w:szCs w:val="24"/>
                          <w:rtl/>
                        </w:rPr>
                        <w:t xml:space="preserve"> </w:t>
                      </w:r>
                      <w:r w:rsidRPr="00C03C23">
                        <w:rPr>
                          <w:rFonts w:cs="Tahoma" w:hint="eastAsia"/>
                          <w:color w:val="0B5294"/>
                          <w:spacing w:val="-4"/>
                          <w:sz w:val="24"/>
                          <w:szCs w:val="24"/>
                          <w:rtl/>
                        </w:rPr>
                        <w:t>זה</w:t>
                      </w:r>
                      <w:r w:rsidRPr="00C03C23">
                        <w:rPr>
                          <w:rFonts w:cs="Tahoma"/>
                          <w:color w:val="0B5294"/>
                          <w:spacing w:val="-4"/>
                          <w:sz w:val="24"/>
                          <w:szCs w:val="24"/>
                          <w:rtl/>
                        </w:rPr>
                        <w:t xml:space="preserve"> </w:t>
                      </w:r>
                      <w:r w:rsidRPr="00C03C23">
                        <w:rPr>
                          <w:rFonts w:cs="Tahoma" w:hint="eastAsia"/>
                          <w:color w:val="0B5294"/>
                          <w:spacing w:val="-4"/>
                          <w:sz w:val="24"/>
                          <w:szCs w:val="24"/>
                          <w:rtl/>
                        </w:rPr>
                        <w:t>בכל</w:t>
                      </w:r>
                      <w:r w:rsidRPr="00C03C23">
                        <w:rPr>
                          <w:rFonts w:cs="Tahoma"/>
                          <w:color w:val="0B5294"/>
                          <w:spacing w:val="-4"/>
                          <w:sz w:val="24"/>
                          <w:szCs w:val="24"/>
                          <w:rtl/>
                        </w:rPr>
                        <w:t xml:space="preserve"> </w:t>
                      </w:r>
                      <w:r w:rsidRPr="00C03C23">
                        <w:rPr>
                          <w:rFonts w:cs="Tahoma" w:hint="eastAsia"/>
                          <w:color w:val="0B5294"/>
                          <w:spacing w:val="-4"/>
                          <w:sz w:val="24"/>
                          <w:szCs w:val="24"/>
                          <w:rtl/>
                        </w:rPr>
                        <w:t>הנוגע</w:t>
                      </w:r>
                      <w:r w:rsidRPr="00C03C23">
                        <w:rPr>
                          <w:rFonts w:cs="Tahoma"/>
                          <w:color w:val="0B5294"/>
                          <w:spacing w:val="-4"/>
                          <w:sz w:val="24"/>
                          <w:szCs w:val="24"/>
                          <w:rtl/>
                        </w:rPr>
                        <w:t xml:space="preserve"> </w:t>
                      </w:r>
                      <w:r w:rsidRPr="00C03C23">
                        <w:rPr>
                          <w:rFonts w:cs="Tahoma" w:hint="eastAsia"/>
                          <w:color w:val="0B5294"/>
                          <w:spacing w:val="-4"/>
                          <w:sz w:val="24"/>
                          <w:szCs w:val="24"/>
                          <w:rtl/>
                        </w:rPr>
                        <w:t>לפעולות</w:t>
                      </w:r>
                      <w:r w:rsidRPr="00C03C23">
                        <w:rPr>
                          <w:rFonts w:cs="Tahoma"/>
                          <w:color w:val="0B5294"/>
                          <w:spacing w:val="-4"/>
                          <w:sz w:val="24"/>
                          <w:szCs w:val="24"/>
                          <w:rtl/>
                        </w:rPr>
                        <w:t xml:space="preserve"> </w:t>
                      </w:r>
                      <w:r w:rsidRPr="00C03C23">
                        <w:rPr>
                          <w:rFonts w:cs="Tahoma" w:hint="eastAsia"/>
                          <w:color w:val="0B5294"/>
                          <w:spacing w:val="-4"/>
                          <w:sz w:val="24"/>
                          <w:szCs w:val="24"/>
                          <w:rtl/>
                        </w:rPr>
                        <w:t>המועצות</w:t>
                      </w:r>
                      <w:r w:rsidRPr="00C03C23">
                        <w:rPr>
                          <w:rFonts w:cs="Tahoma"/>
                          <w:color w:val="0B5294"/>
                          <w:spacing w:val="-4"/>
                          <w:sz w:val="24"/>
                          <w:szCs w:val="24"/>
                          <w:rtl/>
                        </w:rPr>
                        <w:t xml:space="preserve"> </w:t>
                      </w:r>
                      <w:r w:rsidRPr="00C03C23">
                        <w:rPr>
                          <w:rFonts w:cs="Tahoma" w:hint="eastAsia"/>
                          <w:color w:val="0B5294"/>
                          <w:spacing w:val="-4"/>
                          <w:sz w:val="24"/>
                          <w:szCs w:val="24"/>
                          <w:rtl/>
                        </w:rPr>
                        <w:t>הדתיות</w:t>
                      </w:r>
                      <w:r w:rsidRPr="00C03C23">
                        <w:rPr>
                          <w:rFonts w:cs="Tahoma"/>
                          <w:color w:val="0B5294"/>
                          <w:spacing w:val="-4"/>
                          <w:sz w:val="24"/>
                          <w:szCs w:val="24"/>
                          <w:rtl/>
                        </w:rPr>
                        <w:t xml:space="preserve"> </w:t>
                      </w:r>
                      <w:r w:rsidRPr="00C03C23">
                        <w:rPr>
                          <w:rFonts w:cs="Tahoma" w:hint="eastAsia"/>
                          <w:color w:val="0B5294"/>
                          <w:spacing w:val="-4"/>
                          <w:sz w:val="24"/>
                          <w:szCs w:val="24"/>
                          <w:rtl/>
                        </w:rPr>
                        <w:t>בתחום</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ראוי</w:t>
                      </w:r>
                      <w:r w:rsidRPr="00C03C23">
                        <w:rPr>
                          <w:rFonts w:cs="Tahoma"/>
                          <w:color w:val="0B5294"/>
                          <w:spacing w:val="-4"/>
                          <w:sz w:val="24"/>
                          <w:szCs w:val="24"/>
                          <w:rtl/>
                        </w:rPr>
                        <w:t xml:space="preserve"> </w:t>
                      </w:r>
                      <w:r w:rsidRPr="00C03C23">
                        <w:rPr>
                          <w:rFonts w:cs="Tahoma" w:hint="eastAsia"/>
                          <w:color w:val="0B5294"/>
                          <w:spacing w:val="-4"/>
                          <w:sz w:val="24"/>
                          <w:szCs w:val="24"/>
                          <w:rtl/>
                        </w:rPr>
                        <w:t>ונכון</w:t>
                      </w:r>
                      <w:r w:rsidRPr="00C03C23">
                        <w:rPr>
                          <w:rFonts w:cs="Tahoma"/>
                          <w:color w:val="0B5294"/>
                          <w:spacing w:val="-4"/>
                          <w:sz w:val="24"/>
                          <w:szCs w:val="24"/>
                          <w:rtl/>
                        </w:rPr>
                        <w:t xml:space="preserve"> </w:t>
                      </w:r>
                      <w:r w:rsidRPr="00C03C23">
                        <w:rPr>
                          <w:rFonts w:cs="Tahoma" w:hint="eastAsia"/>
                          <w:color w:val="0B5294"/>
                          <w:spacing w:val="-4"/>
                          <w:sz w:val="24"/>
                          <w:szCs w:val="24"/>
                          <w:rtl/>
                        </w:rPr>
                        <w:t>הוא</w:t>
                      </w:r>
                      <w:r w:rsidRPr="00C03C23">
                        <w:rPr>
                          <w:rFonts w:cs="Tahoma"/>
                          <w:color w:val="0B5294"/>
                          <w:spacing w:val="-4"/>
                          <w:sz w:val="24"/>
                          <w:szCs w:val="24"/>
                          <w:rtl/>
                        </w:rPr>
                        <w:t xml:space="preserve"> </w:t>
                      </w:r>
                      <w:r w:rsidRPr="00C03C23">
                        <w:rPr>
                          <w:rFonts w:cs="Tahoma" w:hint="eastAsia"/>
                          <w:color w:val="0B5294"/>
                          <w:spacing w:val="-4"/>
                          <w:sz w:val="24"/>
                          <w:szCs w:val="24"/>
                          <w:rtl/>
                        </w:rPr>
                        <w:t>שהשר</w:t>
                      </w:r>
                      <w:r w:rsidRPr="00C03C23">
                        <w:rPr>
                          <w:rFonts w:cs="Tahoma"/>
                          <w:color w:val="0B5294"/>
                          <w:spacing w:val="-4"/>
                          <w:sz w:val="24"/>
                          <w:szCs w:val="24"/>
                          <w:rtl/>
                        </w:rPr>
                        <w:t xml:space="preserve"> </w:t>
                      </w:r>
                      <w:r w:rsidRPr="00C03C23">
                        <w:rPr>
                          <w:rFonts w:cs="Tahoma" w:hint="eastAsia"/>
                          <w:color w:val="0B5294"/>
                          <w:spacing w:val="-4"/>
                          <w:sz w:val="24"/>
                          <w:szCs w:val="24"/>
                          <w:rtl/>
                        </w:rPr>
                        <w:t>לשירותי</w:t>
                      </w:r>
                      <w:r w:rsidRPr="00C03C23">
                        <w:rPr>
                          <w:rFonts w:cs="Tahoma"/>
                          <w:color w:val="0B5294"/>
                          <w:spacing w:val="-4"/>
                          <w:sz w:val="24"/>
                          <w:szCs w:val="24"/>
                          <w:rtl/>
                        </w:rPr>
                        <w:t xml:space="preserve"> </w:t>
                      </w:r>
                      <w:r w:rsidRPr="00C03C23">
                        <w:rPr>
                          <w:rFonts w:cs="Tahoma" w:hint="eastAsia"/>
                          <w:color w:val="0B5294"/>
                          <w:spacing w:val="-4"/>
                          <w:sz w:val="24"/>
                          <w:szCs w:val="24"/>
                          <w:rtl/>
                        </w:rPr>
                        <w:t>דת</w:t>
                      </w:r>
                      <w:r w:rsidRPr="00C03C23">
                        <w:rPr>
                          <w:rFonts w:cs="Tahoma"/>
                          <w:color w:val="0B5294"/>
                          <w:spacing w:val="-4"/>
                          <w:sz w:val="24"/>
                          <w:szCs w:val="24"/>
                          <w:rtl/>
                        </w:rPr>
                        <w:t xml:space="preserve">, </w:t>
                      </w:r>
                      <w:r w:rsidRPr="00C03C23">
                        <w:rPr>
                          <w:rFonts w:cs="Tahoma" w:hint="eastAsia"/>
                          <w:color w:val="0B5294"/>
                          <w:spacing w:val="-4"/>
                          <w:sz w:val="24"/>
                          <w:szCs w:val="24"/>
                          <w:rtl/>
                        </w:rPr>
                        <w:t>חה</w:t>
                      </w:r>
                      <w:r w:rsidRPr="00C03C23">
                        <w:rPr>
                          <w:rFonts w:cs="Tahoma"/>
                          <w:color w:val="0B5294"/>
                          <w:spacing w:val="-4"/>
                          <w:sz w:val="24"/>
                          <w:szCs w:val="24"/>
                          <w:rtl/>
                        </w:rPr>
                        <w:t>"</w:t>
                      </w:r>
                      <w:r w:rsidRPr="00C03C23">
                        <w:rPr>
                          <w:rFonts w:cs="Tahoma" w:hint="eastAsia"/>
                          <w:color w:val="0B5294"/>
                          <w:spacing w:val="-4"/>
                          <w:sz w:val="24"/>
                          <w:szCs w:val="24"/>
                          <w:rtl/>
                        </w:rPr>
                        <w:t>כ</w:t>
                      </w:r>
                      <w:r w:rsidRPr="00C03C23">
                        <w:rPr>
                          <w:rFonts w:cs="Tahoma"/>
                          <w:color w:val="0B5294"/>
                          <w:spacing w:val="-4"/>
                          <w:sz w:val="24"/>
                          <w:szCs w:val="24"/>
                          <w:rtl/>
                        </w:rPr>
                        <w:t xml:space="preserve"> </w:t>
                      </w:r>
                      <w:r w:rsidRPr="00C03C23">
                        <w:rPr>
                          <w:rFonts w:cs="Tahoma" w:hint="eastAsia"/>
                          <w:color w:val="0B5294"/>
                          <w:spacing w:val="-4"/>
                          <w:sz w:val="24"/>
                          <w:szCs w:val="24"/>
                          <w:rtl/>
                        </w:rPr>
                        <w:t>דוד</w:t>
                      </w:r>
                      <w:r w:rsidRPr="00C03C23">
                        <w:rPr>
                          <w:rFonts w:cs="Tahoma"/>
                          <w:color w:val="0B5294"/>
                          <w:spacing w:val="-4"/>
                          <w:sz w:val="24"/>
                          <w:szCs w:val="24"/>
                          <w:rtl/>
                        </w:rPr>
                        <w:t xml:space="preserve"> </w:t>
                      </w:r>
                      <w:r w:rsidRPr="00C03C23">
                        <w:rPr>
                          <w:rFonts w:cs="Tahoma" w:hint="eastAsia"/>
                          <w:color w:val="0B5294"/>
                          <w:spacing w:val="-4"/>
                          <w:sz w:val="24"/>
                          <w:szCs w:val="24"/>
                          <w:rtl/>
                        </w:rPr>
                        <w:t>אזולאי</w:t>
                      </w:r>
                      <w:r w:rsidRPr="00C03C23">
                        <w:rPr>
                          <w:rFonts w:cs="Tahoma"/>
                          <w:color w:val="0B5294"/>
                          <w:spacing w:val="-4"/>
                          <w:sz w:val="24"/>
                          <w:szCs w:val="24"/>
                          <w:rtl/>
                        </w:rPr>
                        <w:t xml:space="preserve">, </w:t>
                      </w:r>
                      <w:r w:rsidRPr="00C03C23">
                        <w:rPr>
                          <w:rFonts w:cs="Tahoma" w:hint="eastAsia"/>
                          <w:color w:val="0B5294"/>
                          <w:spacing w:val="-4"/>
                          <w:sz w:val="24"/>
                          <w:szCs w:val="24"/>
                          <w:rtl/>
                        </w:rPr>
                        <w:t>יפעיל</w:t>
                      </w:r>
                      <w:r w:rsidRPr="00C03C23">
                        <w:rPr>
                          <w:rFonts w:cs="Tahoma"/>
                          <w:color w:val="0B5294"/>
                          <w:spacing w:val="-4"/>
                          <w:sz w:val="24"/>
                          <w:szCs w:val="24"/>
                          <w:rtl/>
                        </w:rPr>
                        <w:t xml:space="preserve"> </w:t>
                      </w:r>
                      <w:r w:rsidRPr="00C03C23">
                        <w:rPr>
                          <w:rFonts w:cs="Tahoma" w:hint="eastAsia"/>
                          <w:color w:val="0B5294"/>
                          <w:spacing w:val="-4"/>
                          <w:sz w:val="24"/>
                          <w:szCs w:val="24"/>
                          <w:rtl/>
                        </w:rPr>
                        <w:t>את</w:t>
                      </w:r>
                      <w:r w:rsidRPr="00C03C23">
                        <w:rPr>
                          <w:rFonts w:cs="Tahoma"/>
                          <w:color w:val="0B5294"/>
                          <w:spacing w:val="-4"/>
                          <w:sz w:val="24"/>
                          <w:szCs w:val="24"/>
                          <w:rtl/>
                        </w:rPr>
                        <w:t xml:space="preserve"> </w:t>
                      </w:r>
                      <w:r w:rsidRPr="00C03C23">
                        <w:rPr>
                          <w:rFonts w:cs="Tahoma" w:hint="eastAsia"/>
                          <w:color w:val="0B5294"/>
                          <w:spacing w:val="-4"/>
                          <w:sz w:val="24"/>
                          <w:szCs w:val="24"/>
                          <w:rtl/>
                        </w:rPr>
                        <w:t>סמכותו</w:t>
                      </w:r>
                      <w:r w:rsidRPr="00C03C23">
                        <w:rPr>
                          <w:rFonts w:cs="Tahoma"/>
                          <w:color w:val="0B5294"/>
                          <w:spacing w:val="-4"/>
                          <w:sz w:val="24"/>
                          <w:szCs w:val="24"/>
                          <w:rtl/>
                        </w:rPr>
                        <w:t xml:space="preserve"> </w:t>
                      </w:r>
                      <w:r w:rsidRPr="00C03C23">
                        <w:rPr>
                          <w:rFonts w:cs="Tahoma" w:hint="eastAsia"/>
                          <w:color w:val="0B5294"/>
                          <w:spacing w:val="-4"/>
                          <w:sz w:val="24"/>
                          <w:szCs w:val="24"/>
                          <w:rtl/>
                        </w:rPr>
                        <w:t>המוענקת</w:t>
                      </w:r>
                      <w:r w:rsidRPr="00C03C23">
                        <w:rPr>
                          <w:rFonts w:cs="Tahoma"/>
                          <w:color w:val="0B5294"/>
                          <w:spacing w:val="-4"/>
                          <w:sz w:val="24"/>
                          <w:szCs w:val="24"/>
                          <w:rtl/>
                        </w:rPr>
                        <w:t xml:space="preserve"> </w:t>
                      </w:r>
                      <w:r w:rsidRPr="00C03C23">
                        <w:rPr>
                          <w:rFonts w:cs="Tahoma" w:hint="eastAsia"/>
                          <w:color w:val="0B5294"/>
                          <w:spacing w:val="-4"/>
                          <w:sz w:val="24"/>
                          <w:szCs w:val="24"/>
                          <w:rtl/>
                        </w:rPr>
                        <w:t>לו</w:t>
                      </w:r>
                      <w:r w:rsidRPr="00C03C23">
                        <w:rPr>
                          <w:rFonts w:cs="Tahoma"/>
                          <w:color w:val="0B5294"/>
                          <w:spacing w:val="-4"/>
                          <w:sz w:val="24"/>
                          <w:szCs w:val="24"/>
                          <w:rtl/>
                        </w:rPr>
                        <w:t xml:space="preserve"> </w:t>
                      </w:r>
                      <w:r w:rsidRPr="00C03C23">
                        <w:rPr>
                          <w:rFonts w:cs="Tahoma" w:hint="eastAsia"/>
                          <w:color w:val="0B5294"/>
                          <w:spacing w:val="-4"/>
                          <w:sz w:val="24"/>
                          <w:szCs w:val="24"/>
                          <w:rtl/>
                        </w:rPr>
                        <w:t>בחוק</w:t>
                      </w:r>
                      <w:r w:rsidRPr="00C03C23">
                        <w:rPr>
                          <w:rFonts w:cs="Tahoma"/>
                          <w:color w:val="0B5294"/>
                          <w:spacing w:val="-4"/>
                          <w:sz w:val="24"/>
                          <w:szCs w:val="24"/>
                          <w:rtl/>
                        </w:rPr>
                        <w:t xml:space="preserve"> </w:t>
                      </w:r>
                      <w:r w:rsidRPr="00C03C23">
                        <w:rPr>
                          <w:rFonts w:cs="Tahoma" w:hint="eastAsia"/>
                          <w:color w:val="0B5294"/>
                          <w:spacing w:val="-4"/>
                          <w:sz w:val="24"/>
                          <w:szCs w:val="24"/>
                          <w:rtl/>
                        </w:rPr>
                        <w:t>שירותי</w:t>
                      </w:r>
                      <w:r w:rsidRPr="00C03C23">
                        <w:rPr>
                          <w:rFonts w:cs="Tahoma"/>
                          <w:color w:val="0B5294"/>
                          <w:spacing w:val="-4"/>
                          <w:sz w:val="24"/>
                          <w:szCs w:val="24"/>
                          <w:rtl/>
                        </w:rPr>
                        <w:t xml:space="preserve"> </w:t>
                      </w:r>
                      <w:r w:rsidRPr="00C03C23">
                        <w:rPr>
                          <w:rFonts w:cs="Tahoma" w:hint="eastAsia"/>
                          <w:color w:val="0B5294"/>
                          <w:spacing w:val="-4"/>
                          <w:sz w:val="24"/>
                          <w:szCs w:val="24"/>
                          <w:rtl/>
                        </w:rPr>
                        <w:t>הדת</w:t>
                      </w:r>
                      <w:r w:rsidRPr="00C03C23">
                        <w:rPr>
                          <w:rFonts w:cs="Tahoma"/>
                          <w:color w:val="0B5294"/>
                          <w:spacing w:val="-4"/>
                          <w:sz w:val="24"/>
                          <w:szCs w:val="24"/>
                          <w:rtl/>
                        </w:rPr>
                        <w:t xml:space="preserve"> </w:t>
                      </w:r>
                      <w:r w:rsidRPr="00C03C23">
                        <w:rPr>
                          <w:rFonts w:cs="Tahoma" w:hint="eastAsia"/>
                          <w:color w:val="0B5294"/>
                          <w:spacing w:val="-4"/>
                          <w:sz w:val="24"/>
                          <w:szCs w:val="24"/>
                          <w:rtl/>
                        </w:rPr>
                        <w:t>ויתערב</w:t>
                      </w:r>
                      <w:r w:rsidRPr="00C03C23">
                        <w:rPr>
                          <w:rFonts w:cs="Tahoma"/>
                          <w:color w:val="0B5294"/>
                          <w:spacing w:val="-4"/>
                          <w:sz w:val="24"/>
                          <w:szCs w:val="24"/>
                          <w:rtl/>
                        </w:rPr>
                        <w:t xml:space="preserve"> </w:t>
                      </w:r>
                      <w:r w:rsidRPr="00C03C23">
                        <w:rPr>
                          <w:rFonts w:cs="Tahoma" w:hint="eastAsia"/>
                          <w:color w:val="0B5294"/>
                          <w:spacing w:val="-4"/>
                          <w:sz w:val="24"/>
                          <w:szCs w:val="24"/>
                          <w:rtl/>
                        </w:rPr>
                        <w:t>ללא</w:t>
                      </w:r>
                      <w:r w:rsidRPr="00C03C23">
                        <w:rPr>
                          <w:rFonts w:cs="Tahoma"/>
                          <w:color w:val="0B5294"/>
                          <w:spacing w:val="-4"/>
                          <w:sz w:val="24"/>
                          <w:szCs w:val="24"/>
                          <w:rtl/>
                        </w:rPr>
                        <w:t xml:space="preserve"> </w:t>
                      </w:r>
                      <w:r w:rsidRPr="00C03C23">
                        <w:rPr>
                          <w:rFonts w:cs="Tahoma" w:hint="eastAsia"/>
                          <w:color w:val="0B5294"/>
                          <w:spacing w:val="-4"/>
                          <w:sz w:val="24"/>
                          <w:szCs w:val="24"/>
                          <w:rtl/>
                        </w:rPr>
                        <w:t>דיחוי</w:t>
                      </w:r>
                      <w:r w:rsidRPr="00C03C23">
                        <w:rPr>
                          <w:rFonts w:cs="Tahoma"/>
                          <w:color w:val="0B5294"/>
                          <w:spacing w:val="-4"/>
                          <w:sz w:val="24"/>
                          <w:szCs w:val="24"/>
                          <w:rtl/>
                        </w:rPr>
                        <w:t xml:space="preserve"> </w:t>
                      </w:r>
                      <w:r w:rsidRPr="00C03C23">
                        <w:rPr>
                          <w:rFonts w:cs="Tahoma" w:hint="eastAsia"/>
                          <w:color w:val="0B5294"/>
                          <w:spacing w:val="-4"/>
                          <w:sz w:val="24"/>
                          <w:szCs w:val="24"/>
                          <w:rtl/>
                        </w:rPr>
                        <w:t>לצורך</w:t>
                      </w:r>
                      <w:r w:rsidRPr="00C03C23">
                        <w:rPr>
                          <w:rFonts w:cs="Tahoma"/>
                          <w:color w:val="0B5294"/>
                          <w:spacing w:val="-4"/>
                          <w:sz w:val="24"/>
                          <w:szCs w:val="24"/>
                          <w:rtl/>
                        </w:rPr>
                        <w:t xml:space="preserve"> </w:t>
                      </w:r>
                      <w:r w:rsidRPr="00C03C23">
                        <w:rPr>
                          <w:rFonts w:cs="Tahoma" w:hint="eastAsia"/>
                          <w:color w:val="0B5294"/>
                          <w:spacing w:val="-4"/>
                          <w:sz w:val="24"/>
                          <w:szCs w:val="24"/>
                          <w:rtl/>
                        </w:rPr>
                        <w:t>הנהגתה</w:t>
                      </w:r>
                      <w:r w:rsidRPr="00C03C23">
                        <w:rPr>
                          <w:rFonts w:cs="Tahoma"/>
                          <w:color w:val="0B5294"/>
                          <w:spacing w:val="-4"/>
                          <w:sz w:val="24"/>
                          <w:szCs w:val="24"/>
                          <w:rtl/>
                        </w:rPr>
                        <w:t xml:space="preserve"> </w:t>
                      </w:r>
                      <w:r w:rsidRPr="00C03C23">
                        <w:rPr>
                          <w:rFonts w:cs="Tahoma" w:hint="eastAsia"/>
                          <w:color w:val="0B5294"/>
                          <w:spacing w:val="-4"/>
                          <w:sz w:val="24"/>
                          <w:szCs w:val="24"/>
                          <w:rtl/>
                        </w:rPr>
                        <w:t>של</w:t>
                      </w:r>
                      <w:r w:rsidRPr="00C03C23">
                        <w:rPr>
                          <w:rFonts w:cs="Tahoma"/>
                          <w:color w:val="0B5294"/>
                          <w:spacing w:val="-4"/>
                          <w:sz w:val="24"/>
                          <w:szCs w:val="24"/>
                          <w:rtl/>
                        </w:rPr>
                        <w:t xml:space="preserve"> </w:t>
                      </w:r>
                      <w:r w:rsidRPr="00C03C23">
                        <w:rPr>
                          <w:rFonts w:cs="Tahoma" w:hint="eastAsia"/>
                          <w:color w:val="0B5294"/>
                          <w:spacing w:val="-4"/>
                          <w:sz w:val="24"/>
                          <w:szCs w:val="24"/>
                          <w:rtl/>
                        </w:rPr>
                        <w:t>רפורמה</w:t>
                      </w:r>
                      <w:r w:rsidRPr="00C03C23">
                        <w:rPr>
                          <w:rFonts w:cs="Tahoma"/>
                          <w:color w:val="0B5294"/>
                          <w:spacing w:val="-4"/>
                          <w:sz w:val="24"/>
                          <w:szCs w:val="24"/>
                          <w:rtl/>
                        </w:rPr>
                        <w:t xml:space="preserve"> </w:t>
                      </w:r>
                      <w:r w:rsidRPr="00C03C23">
                        <w:rPr>
                          <w:rFonts w:cs="Tahoma" w:hint="eastAsia"/>
                          <w:color w:val="0B5294"/>
                          <w:spacing w:val="-4"/>
                          <w:sz w:val="24"/>
                          <w:szCs w:val="24"/>
                          <w:rtl/>
                        </w:rPr>
                        <w:t>מקיפה</w:t>
                      </w:r>
                      <w:r w:rsidRPr="00C03C23">
                        <w:rPr>
                          <w:rFonts w:cs="Tahoma"/>
                          <w:color w:val="0B5294"/>
                          <w:spacing w:val="-4"/>
                          <w:sz w:val="24"/>
                          <w:szCs w:val="24"/>
                          <w:rtl/>
                        </w:rPr>
                        <w:t xml:space="preserve"> </w:t>
                      </w:r>
                      <w:r w:rsidRPr="00C03C23">
                        <w:rPr>
                          <w:rFonts w:cs="Tahoma" w:hint="eastAsia"/>
                          <w:color w:val="0B5294"/>
                          <w:spacing w:val="-4"/>
                          <w:sz w:val="24"/>
                          <w:szCs w:val="24"/>
                          <w:rtl/>
                        </w:rPr>
                        <w:t>להסדרת</w:t>
                      </w:r>
                      <w:r w:rsidRPr="00C03C23">
                        <w:rPr>
                          <w:rFonts w:cs="Tahoma"/>
                          <w:color w:val="0B5294"/>
                          <w:spacing w:val="-4"/>
                          <w:sz w:val="24"/>
                          <w:szCs w:val="24"/>
                          <w:rtl/>
                        </w:rPr>
                        <w:t xml:space="preserve"> </w:t>
                      </w:r>
                      <w:r w:rsidRPr="00C03C23">
                        <w:rPr>
                          <w:rFonts w:cs="Tahoma" w:hint="eastAsia"/>
                          <w:color w:val="0B5294"/>
                          <w:spacing w:val="-4"/>
                          <w:sz w:val="24"/>
                          <w:szCs w:val="24"/>
                          <w:rtl/>
                        </w:rPr>
                        <w:t>מערך</w:t>
                      </w:r>
                      <w:r w:rsidRPr="00C03C23">
                        <w:rPr>
                          <w:rFonts w:cs="Tahoma"/>
                          <w:color w:val="0B5294"/>
                          <w:spacing w:val="-4"/>
                          <w:sz w:val="24"/>
                          <w:szCs w:val="24"/>
                          <w:rtl/>
                        </w:rPr>
                        <w:t xml:space="preserve"> </w:t>
                      </w:r>
                      <w:r w:rsidRPr="00C03C23">
                        <w:rPr>
                          <w:rFonts w:cs="Tahoma" w:hint="eastAsia"/>
                          <w:color w:val="0B5294"/>
                          <w:spacing w:val="-4"/>
                          <w:sz w:val="24"/>
                          <w:szCs w:val="24"/>
                          <w:rtl/>
                        </w:rPr>
                        <w:t>הכשרות</w:t>
                      </w:r>
                      <w:r w:rsidRPr="00C03C23">
                        <w:rPr>
                          <w:rFonts w:cs="Tahoma"/>
                          <w:color w:val="0B5294"/>
                          <w:spacing w:val="-4"/>
                          <w:sz w:val="24"/>
                          <w:szCs w:val="24"/>
                          <w:rtl/>
                        </w:rPr>
                        <w:t xml:space="preserve"> </w:t>
                      </w:r>
                      <w:r w:rsidRPr="00C03C23">
                        <w:rPr>
                          <w:rFonts w:cs="Tahoma" w:hint="eastAsia"/>
                          <w:color w:val="0B5294"/>
                          <w:spacing w:val="-4"/>
                          <w:sz w:val="24"/>
                          <w:szCs w:val="24"/>
                          <w:rtl/>
                        </w:rPr>
                        <w:t>במועצות</w:t>
                      </w:r>
                      <w:r w:rsidRPr="00C03C23">
                        <w:rPr>
                          <w:rFonts w:cs="Tahoma"/>
                          <w:color w:val="0B5294"/>
                          <w:spacing w:val="-4"/>
                          <w:sz w:val="24"/>
                          <w:szCs w:val="24"/>
                          <w:rtl/>
                        </w:rPr>
                        <w:t xml:space="preserve"> </w:t>
                      </w:r>
                      <w:r w:rsidRPr="00C03C23">
                        <w:rPr>
                          <w:rFonts w:cs="Tahoma" w:hint="eastAsia"/>
                          <w:color w:val="0B5294"/>
                          <w:spacing w:val="-4"/>
                          <w:sz w:val="24"/>
                          <w:szCs w:val="24"/>
                          <w:rtl/>
                        </w:rPr>
                        <w:t>הדתיות</w:t>
                      </w:r>
                    </w:p>
                    <w:p w:rsidR="00D007E4" w:rsidRPr="00373C5D" w:rsidP="00C03C23">
                      <w:pPr>
                        <w:spacing w:before="120" w:after="0" w:line="240" w:lineRule="atLeast"/>
                        <w:rPr>
                          <w:rFonts w:cs="Tahoma"/>
                          <w:b/>
                          <w:bCs/>
                          <w:color w:val="0B5294"/>
                          <w:sz w:val="48"/>
                          <w:szCs w:val="48"/>
                          <w:rtl/>
                        </w:rPr>
                      </w:pPr>
                      <w:drawing>
                        <wp:inline distT="0" distB="0" distL="0" distR="0">
                          <wp:extent cx="288000" cy="31337"/>
                          <wp:effectExtent l="0" t="0" r="0" b="6985"/>
                          <wp:docPr id="7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989891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B737AC">
      <w:pPr>
        <w:spacing w:line="240" w:lineRule="exact"/>
        <w:ind w:right="2268"/>
        <w:jc w:val="both"/>
        <w:rPr>
          <w:rFonts w:ascii="Tahoma" w:hAnsi="Tahoma" w:cs="Tahoma"/>
          <w:sz w:val="17"/>
          <w:szCs w:val="17"/>
          <w:rtl/>
        </w:rPr>
      </w:pPr>
    </w:p>
    <w:p w:rsidR="006A0E07" w:rsidP="00B737AC">
      <w:pPr>
        <w:pStyle w:val="KOT2"/>
        <w:rPr>
          <w:rtl/>
        </w:rPr>
      </w:pPr>
      <w:bookmarkStart w:id="145" w:name="_Toc472876751"/>
      <w:bookmarkStart w:id="146" w:name="_Toc472877057"/>
      <w:bookmarkStart w:id="147" w:name="_Toc473096539"/>
      <w:bookmarkStart w:id="148" w:name="_Toc474826307"/>
      <w:r w:rsidRPr="00F1694D">
        <w:rPr>
          <w:rFonts w:hint="cs"/>
          <w:rtl/>
        </w:rPr>
        <w:t>ממשק</w:t>
      </w:r>
      <w:r>
        <w:rPr>
          <w:rFonts w:hint="cs"/>
          <w:rtl/>
        </w:rPr>
        <w:t xml:space="preserve"> הע</w:t>
      </w:r>
      <w:r w:rsidRPr="00F1694D">
        <w:rPr>
          <w:rFonts w:hint="cs"/>
          <w:rtl/>
        </w:rPr>
        <w:t xml:space="preserve">בודה בין המשרד לשירותי דת, הרבנות </w:t>
      </w:r>
      <w:r>
        <w:rPr>
          <w:rFonts w:hint="cs"/>
          <w:rtl/>
        </w:rPr>
        <w:t xml:space="preserve">הראשית, הרבנות </w:t>
      </w:r>
      <w:r w:rsidRPr="00F1694D">
        <w:rPr>
          <w:rFonts w:hint="cs"/>
          <w:rtl/>
        </w:rPr>
        <w:t>המקומית והמועצות הדתיות</w:t>
      </w:r>
      <w:bookmarkEnd w:id="42"/>
      <w:bookmarkEnd w:id="43"/>
      <w:bookmarkEnd w:id="44"/>
      <w:bookmarkEnd w:id="145"/>
      <w:bookmarkEnd w:id="146"/>
      <w:bookmarkEnd w:id="147"/>
      <w:bookmarkEnd w:id="148"/>
    </w:p>
    <w:p w:rsidR="006A0E07" w:rsidRPr="008A62E6" w:rsidP="00B737AC">
      <w:pPr>
        <w:pStyle w:val="KOT4"/>
        <w:rPr>
          <w:rtl/>
        </w:rPr>
      </w:pPr>
      <w:bookmarkStart w:id="149" w:name="_Toc469296842"/>
      <w:bookmarkStart w:id="150" w:name="_Toc469296989"/>
      <w:bookmarkStart w:id="151" w:name="_Toc472345463"/>
      <w:bookmarkStart w:id="152" w:name="_Toc472876752"/>
      <w:bookmarkStart w:id="153" w:name="_Toc473096540"/>
      <w:bookmarkStart w:id="154" w:name="_Toc474826308"/>
      <w:r w:rsidRPr="00F1694D">
        <w:rPr>
          <w:rFonts w:hint="cs"/>
          <w:rtl/>
        </w:rPr>
        <w:t xml:space="preserve">ממשק העבודה </w:t>
      </w:r>
      <w:r>
        <w:rPr>
          <w:rFonts w:hint="cs"/>
          <w:rtl/>
        </w:rPr>
        <w:t xml:space="preserve">בין </w:t>
      </w:r>
      <w:r w:rsidRPr="00F1694D">
        <w:rPr>
          <w:rFonts w:hint="cs"/>
          <w:rtl/>
        </w:rPr>
        <w:t xml:space="preserve">המועצה הדתית </w:t>
      </w:r>
      <w:r>
        <w:rPr>
          <w:rFonts w:hint="cs"/>
          <w:rtl/>
        </w:rPr>
        <w:t>ל</w:t>
      </w:r>
      <w:r w:rsidRPr="00F1694D">
        <w:rPr>
          <w:rFonts w:hint="cs"/>
          <w:rtl/>
        </w:rPr>
        <w:t>רבנות המקומית</w:t>
      </w:r>
      <w:bookmarkEnd w:id="149"/>
      <w:bookmarkEnd w:id="150"/>
      <w:bookmarkEnd w:id="151"/>
      <w:bookmarkEnd w:id="152"/>
      <w:bookmarkEnd w:id="153"/>
      <w:bookmarkEnd w:id="154"/>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חלוקת התפקידים בין המועצה הדתית ובין הרבנות המקומית מושתתת על "תקנות נוהל לתאום והגדרת תפקידים בין הרבנות למועצה דתית, התשמ"ה-1985", שפורסמו בספטמבר 1987 בחוזר מנכ"ל משרד הדתות (87/5) ואושרו על ידי מועצת הרבנות. תקנות אלה נועדו להגדיר את תחומי הפעולה והסמכויות המיוחדות של כל אחד משני הגופים כדי למנוע אי-הבנות וחילוקי דעות.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b/>
          <w:sz w:val="17"/>
          <w:szCs w:val="17"/>
          <w:rtl/>
        </w:rPr>
        <w:t>בספטמבר 1992 מינה ראש הממשלה</w:t>
      </w:r>
      <w:r w:rsidRPr="00B737AC">
        <w:rPr>
          <w:rFonts w:ascii="Tahoma" w:hAnsi="Tahoma" w:cs="Tahoma" w:hint="cs"/>
          <w:b/>
          <w:sz w:val="17"/>
          <w:szCs w:val="17"/>
          <w:rtl/>
        </w:rPr>
        <w:t xml:space="preserve"> דאז מר יצחק רבין ז"ל </w:t>
      </w:r>
      <w:r w:rsidRPr="00B737AC">
        <w:rPr>
          <w:rFonts w:ascii="Tahoma" w:hAnsi="Tahoma" w:cs="Tahoma"/>
          <w:b/>
          <w:sz w:val="17"/>
          <w:szCs w:val="17"/>
          <w:rtl/>
        </w:rPr>
        <w:t>ועדה ציבורית ל"בדיקת המועצות הדתיות ותפקודן"</w:t>
      </w:r>
      <w:r w:rsidRPr="00B737AC">
        <w:rPr>
          <w:rFonts w:ascii="Tahoma" w:hAnsi="Tahoma" w:cs="Tahoma" w:hint="cs"/>
          <w:b/>
          <w:sz w:val="17"/>
          <w:szCs w:val="17"/>
          <w:rtl/>
        </w:rPr>
        <w:t xml:space="preserve"> בראשותו של חיים צדוק, שר המשפטים לשעבר (להלן - ועדת צדוק),</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ביולי 1993 הגישה הוועדה </w:t>
      </w:r>
      <w:r w:rsidRPr="00B737AC">
        <w:rPr>
          <w:rFonts w:ascii="Tahoma" w:hAnsi="Tahoma" w:cs="Tahoma" w:hint="cs"/>
          <w:b/>
          <w:sz w:val="17"/>
          <w:szCs w:val="17"/>
          <w:rtl/>
        </w:rPr>
        <w:t>את המלצותיה. הוועדה המליצה לעגן בחקיקת משנה את נוהלי הפעולה של לשכות הרבנות המקומיות ושל המועצות הדתיות ואת האמצעים להבטחת יישומם של נהלים אלה.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כבר בדוח שנתי 44</w:t>
      </w:r>
      <w:r>
        <w:rPr>
          <w:rStyle w:val="FootnoteReference0"/>
          <w:rFonts w:ascii="Tahoma" w:hAnsi="Tahoma" w:cs="Tahoma"/>
          <w:b/>
          <w:sz w:val="17"/>
          <w:szCs w:val="17"/>
          <w:rtl/>
        </w:rPr>
        <w:footnoteReference w:id="56"/>
      </w:r>
      <w:r w:rsidRPr="00B737AC">
        <w:rPr>
          <w:rFonts w:ascii="Tahoma" w:hAnsi="Tahoma" w:cs="Tahoma" w:hint="cs"/>
          <w:b/>
          <w:sz w:val="17"/>
          <w:szCs w:val="17"/>
          <w:rtl/>
        </w:rPr>
        <w:t xml:space="preserve"> קבע משרד מבקר המדינה שאין די בתקנות הנוהל שקבע משרד הדתות בעניין התיאום בין הרבנות המקומית ובין המועצה הדתית, מכיוון שאין</w:t>
      </w:r>
      <w:r w:rsidRPr="00B737AC">
        <w:rPr>
          <w:rFonts w:ascii="Tahoma" w:hAnsi="Tahoma" w:cs="Tahoma"/>
          <w:b/>
          <w:sz w:val="17"/>
          <w:szCs w:val="17"/>
          <w:rtl/>
        </w:rPr>
        <w:t xml:space="preserve"> בכוח</w:t>
      </w:r>
      <w:r w:rsidRPr="00B737AC">
        <w:rPr>
          <w:rFonts w:ascii="Tahoma" w:hAnsi="Tahoma" w:cs="Tahoma" w:hint="cs"/>
          <w:b/>
          <w:sz w:val="17"/>
          <w:szCs w:val="17"/>
          <w:rtl/>
        </w:rPr>
        <w:t>ן</w:t>
      </w:r>
      <w:r w:rsidRPr="00B737AC">
        <w:rPr>
          <w:rFonts w:ascii="Tahoma" w:hAnsi="Tahoma" w:cs="Tahoma"/>
          <w:b/>
          <w:sz w:val="17"/>
          <w:szCs w:val="17"/>
          <w:rtl/>
        </w:rPr>
        <w:t xml:space="preserve"> ליישב חילוקי דעות בין רב העיר </w:t>
      </w:r>
      <w:r w:rsidRPr="00B737AC">
        <w:rPr>
          <w:rFonts w:ascii="Tahoma" w:hAnsi="Tahoma" w:cs="Tahoma" w:hint="cs"/>
          <w:b/>
          <w:sz w:val="17"/>
          <w:szCs w:val="17"/>
          <w:rtl/>
        </w:rPr>
        <w:t>ו</w:t>
      </w:r>
      <w:r w:rsidRPr="00B737AC">
        <w:rPr>
          <w:rFonts w:ascii="Tahoma" w:hAnsi="Tahoma" w:cs="Tahoma"/>
          <w:b/>
          <w:sz w:val="17"/>
          <w:szCs w:val="17"/>
          <w:rtl/>
        </w:rPr>
        <w:t>בין המועצה הדתית</w:t>
      </w:r>
      <w:r w:rsidRPr="00B737AC">
        <w:rPr>
          <w:rFonts w:ascii="Tahoma" w:hAnsi="Tahoma" w:cs="Tahoma" w:hint="cs"/>
          <w:b/>
          <w:sz w:val="17"/>
          <w:szCs w:val="17"/>
          <w:rtl/>
        </w:rPr>
        <w:t>. משרד מבקר המדינה המליץ לנקוט צעדים נמרצים לפתרון יסודי של הבעיה כדי להבטיח שירותי דת נאותים.</w:t>
      </w:r>
    </w:p>
    <w:p w:rsidR="006A0E07" w:rsidRPr="00B737AC" w:rsidP="00494C0D">
      <w:pPr>
        <w:spacing w:after="240" w:line="240" w:lineRule="exact"/>
        <w:ind w:right="2268"/>
        <w:jc w:val="both"/>
        <w:rPr>
          <w:rFonts w:ascii="Tahoma" w:hAnsi="Tahoma" w:cs="Tahoma"/>
          <w:sz w:val="17"/>
          <w:szCs w:val="17"/>
          <w:rtl/>
        </w:rPr>
      </w:pPr>
      <w:r w:rsidRPr="00B737AC">
        <w:rPr>
          <w:rFonts w:ascii="Tahoma" w:hAnsi="Tahoma" w:cs="Tahoma" w:hint="cs"/>
          <w:sz w:val="17"/>
          <w:szCs w:val="17"/>
          <w:rtl/>
        </w:rPr>
        <w:t>בדוח שנתי 59ב ציין משרד מבקר המדינה כי אף שחלפו יותר מ-15 שנים מפרסום דוח ועדת צדוק, לא חל כל שינוי במצב ולא הותקנו תקנות מפורטות להסדרת סמכויותיהן של הרבנות המקומית ושל המועצה הדתית.</w:t>
      </w:r>
    </w:p>
    <w:p w:rsidR="006A0E07" w:rsidRPr="00B737AC" w:rsidP="00494C0D">
      <w:pPr>
        <w:pStyle w:val="RESHET"/>
        <w:rPr>
          <w:rtl/>
        </w:rPr>
      </w:pPr>
      <w:r w:rsidRPr="00B737AC">
        <w:rPr>
          <w:rFonts w:hint="cs"/>
          <w:rtl/>
        </w:rPr>
        <w:t xml:space="preserve">גם הביקורת הנוכחית העלתה כי אף שחלפו יותר מ-20 שנים מאז פרסום מסקנות ועדת צדוק, טרם עוגנו בחקיקת משנה נוהלי הפעולה של לשכות הרבנות המקומית ושל המועצות הדתיות. מצב זה מנציח את היעדר התיאום בין הרבנים המקומיים לעובדי המועצות הדתיות הכפופים מהבחינה </w:t>
      </w:r>
      <w:r w:rsidRPr="00B737AC">
        <w:rPr>
          <w:rFonts w:hint="cs"/>
          <w:rtl/>
        </w:rPr>
        <w:t>המינהלית</w:t>
      </w:r>
      <w:r w:rsidRPr="00B737AC">
        <w:rPr>
          <w:rFonts w:hint="cs"/>
          <w:rtl/>
        </w:rPr>
        <w:t xml:space="preserve"> למשרד לשירותי דת.</w:t>
      </w:r>
      <w:r w:rsidRPr="00B737AC">
        <w:rPr>
          <w:rFonts w:hint="cs"/>
          <w:b/>
          <w:rtl/>
        </w:rPr>
        <w:t xml:space="preserve"> במצב זה אין לעתים בכוחה של הרבנות לכפות את הנחיותיה על הרבנים המקומיים, ואלה קובעים הנחיות </w:t>
      </w:r>
      <w:r w:rsidRPr="00B737AC">
        <w:rPr>
          <w:rFonts w:hint="cs"/>
          <w:b/>
          <w:rtl/>
        </w:rPr>
        <w:t>כשרותיות</w:t>
      </w:r>
      <w:r w:rsidRPr="00B737AC">
        <w:rPr>
          <w:rFonts w:hint="cs"/>
          <w:b/>
          <w:rtl/>
        </w:rPr>
        <w:t xml:space="preserve"> על פי השקפתם. כמו כן, וכפי שהדבר בא לידי ביטוי גם בדוח ביקורת זה, ראשי המועצות הדתיות אינם רואים עצמם לעתים כפופים להנחיות המשרד לשירותי דת. </w:t>
      </w:r>
      <w:r w:rsidRPr="0012789B" w:rsidR="00781069">
        <w:rPr>
          <w:noProof/>
          <w:rtl/>
          <w:lang w:eastAsia="en-US"/>
        </w:rPr>
        <mc:AlternateContent>
          <mc:Choice Requires="wps">
            <w:drawing>
              <wp:anchor distT="0" distB="0" distL="114300" distR="114300" simplePos="0" relativeHeight="251703296" behindDoc="1" locked="0" layoutInCell="1" allowOverlap="1">
                <wp:simplePos x="0" y="0"/>
                <wp:positionH relativeFrom="margin">
                  <wp:posOffset>-431800</wp:posOffset>
                </wp:positionH>
                <wp:positionV relativeFrom="margin">
                  <wp:align>top</wp:align>
                </wp:positionV>
                <wp:extent cx="1620000" cy="4140000"/>
                <wp:effectExtent l="0" t="0" r="0" b="0"/>
                <wp:wrapNone/>
                <wp:docPr id="78"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78106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31006026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56522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אף</w:t>
                            </w:r>
                            <w:r w:rsidRPr="00781069">
                              <w:rPr>
                                <w:rFonts w:cs="Tahoma"/>
                                <w:color w:val="0B5294"/>
                                <w:spacing w:val="-4"/>
                                <w:sz w:val="24"/>
                                <w:szCs w:val="24"/>
                                <w:rtl/>
                              </w:rPr>
                              <w:t xml:space="preserve"> </w:t>
                            </w:r>
                            <w:r w:rsidRPr="00781069">
                              <w:rPr>
                                <w:rFonts w:cs="Tahoma" w:hint="eastAsia"/>
                                <w:color w:val="0B5294"/>
                                <w:spacing w:val="-4"/>
                                <w:sz w:val="24"/>
                                <w:szCs w:val="24"/>
                                <w:rtl/>
                              </w:rPr>
                              <w:t>שחלפו</w:t>
                            </w:r>
                            <w:r w:rsidRPr="00781069">
                              <w:rPr>
                                <w:rFonts w:cs="Tahoma"/>
                                <w:color w:val="0B5294"/>
                                <w:spacing w:val="-4"/>
                                <w:sz w:val="24"/>
                                <w:szCs w:val="24"/>
                                <w:rtl/>
                              </w:rPr>
                              <w:t xml:space="preserve"> </w:t>
                            </w:r>
                            <w:r w:rsidRPr="00781069">
                              <w:rPr>
                                <w:rFonts w:cs="Tahoma" w:hint="eastAsia"/>
                                <w:color w:val="0B5294"/>
                                <w:spacing w:val="-4"/>
                                <w:sz w:val="24"/>
                                <w:szCs w:val="24"/>
                                <w:rtl/>
                              </w:rPr>
                              <w:t>יותר</w:t>
                            </w:r>
                            <w:r w:rsidRPr="00781069">
                              <w:rPr>
                                <w:rFonts w:cs="Tahoma"/>
                                <w:color w:val="0B5294"/>
                                <w:spacing w:val="-4"/>
                                <w:sz w:val="24"/>
                                <w:szCs w:val="24"/>
                                <w:rtl/>
                              </w:rPr>
                              <w:t xml:space="preserve"> </w:t>
                            </w:r>
                            <w:r w:rsidRPr="00781069">
                              <w:rPr>
                                <w:rFonts w:cs="Tahoma" w:hint="eastAsia"/>
                                <w:color w:val="0B5294"/>
                                <w:spacing w:val="-4"/>
                                <w:sz w:val="24"/>
                                <w:szCs w:val="24"/>
                                <w:rtl/>
                              </w:rPr>
                              <w:t>מ</w:t>
                            </w:r>
                            <w:r w:rsidRPr="00781069">
                              <w:rPr>
                                <w:rFonts w:cs="Tahoma"/>
                                <w:color w:val="0B5294"/>
                                <w:spacing w:val="-4"/>
                                <w:sz w:val="24"/>
                                <w:szCs w:val="24"/>
                                <w:rtl/>
                              </w:rPr>
                              <w:t xml:space="preserve">-20 </w:t>
                            </w:r>
                            <w:r w:rsidRPr="00781069">
                              <w:rPr>
                                <w:rFonts w:cs="Tahoma" w:hint="eastAsia"/>
                                <w:color w:val="0B5294"/>
                                <w:spacing w:val="-4"/>
                                <w:sz w:val="24"/>
                                <w:szCs w:val="24"/>
                                <w:rtl/>
                              </w:rPr>
                              <w:t>שנים</w:t>
                            </w:r>
                            <w:r w:rsidRPr="00781069">
                              <w:rPr>
                                <w:rFonts w:cs="Tahoma"/>
                                <w:color w:val="0B5294"/>
                                <w:spacing w:val="-4"/>
                                <w:sz w:val="24"/>
                                <w:szCs w:val="24"/>
                                <w:rtl/>
                              </w:rPr>
                              <w:t xml:space="preserve"> </w:t>
                            </w:r>
                            <w:r w:rsidRPr="00781069">
                              <w:rPr>
                                <w:rFonts w:cs="Tahoma" w:hint="eastAsia"/>
                                <w:color w:val="0B5294"/>
                                <w:spacing w:val="-4"/>
                                <w:sz w:val="24"/>
                                <w:szCs w:val="24"/>
                                <w:rtl/>
                              </w:rPr>
                              <w:t>מאז</w:t>
                            </w:r>
                            <w:r w:rsidRPr="00781069">
                              <w:rPr>
                                <w:rFonts w:cs="Tahoma"/>
                                <w:color w:val="0B5294"/>
                                <w:spacing w:val="-4"/>
                                <w:sz w:val="24"/>
                                <w:szCs w:val="24"/>
                                <w:rtl/>
                              </w:rPr>
                              <w:t xml:space="preserve"> </w:t>
                            </w:r>
                            <w:r w:rsidRPr="00781069">
                              <w:rPr>
                                <w:rFonts w:cs="Tahoma" w:hint="eastAsia"/>
                                <w:color w:val="0B5294"/>
                                <w:spacing w:val="-4"/>
                                <w:sz w:val="24"/>
                                <w:szCs w:val="24"/>
                                <w:rtl/>
                              </w:rPr>
                              <w:t>פרסום</w:t>
                            </w:r>
                            <w:r w:rsidRPr="00781069">
                              <w:rPr>
                                <w:rFonts w:cs="Tahoma"/>
                                <w:color w:val="0B5294"/>
                                <w:spacing w:val="-4"/>
                                <w:sz w:val="24"/>
                                <w:szCs w:val="24"/>
                                <w:rtl/>
                              </w:rPr>
                              <w:t xml:space="preserve"> </w:t>
                            </w:r>
                            <w:r w:rsidRPr="00781069">
                              <w:rPr>
                                <w:rFonts w:cs="Tahoma" w:hint="eastAsia"/>
                                <w:color w:val="0B5294"/>
                                <w:spacing w:val="-4"/>
                                <w:sz w:val="24"/>
                                <w:szCs w:val="24"/>
                                <w:rtl/>
                              </w:rPr>
                              <w:t>מסקנות</w:t>
                            </w:r>
                            <w:r w:rsidRPr="00781069">
                              <w:rPr>
                                <w:rFonts w:cs="Tahoma"/>
                                <w:color w:val="0B5294"/>
                                <w:spacing w:val="-4"/>
                                <w:sz w:val="24"/>
                                <w:szCs w:val="24"/>
                                <w:rtl/>
                              </w:rPr>
                              <w:t xml:space="preserve"> </w:t>
                            </w:r>
                            <w:r w:rsidRPr="00781069">
                              <w:rPr>
                                <w:rFonts w:cs="Tahoma" w:hint="eastAsia"/>
                                <w:color w:val="0B5294"/>
                                <w:spacing w:val="-4"/>
                                <w:sz w:val="24"/>
                                <w:szCs w:val="24"/>
                                <w:rtl/>
                              </w:rPr>
                              <w:t>ועדת</w:t>
                            </w:r>
                            <w:r w:rsidRPr="00781069">
                              <w:rPr>
                                <w:rFonts w:cs="Tahoma"/>
                                <w:color w:val="0B5294"/>
                                <w:spacing w:val="-4"/>
                                <w:sz w:val="24"/>
                                <w:szCs w:val="24"/>
                                <w:rtl/>
                              </w:rPr>
                              <w:t xml:space="preserve"> </w:t>
                            </w:r>
                            <w:r w:rsidRPr="00781069">
                              <w:rPr>
                                <w:rFonts w:cs="Tahoma" w:hint="eastAsia"/>
                                <w:color w:val="0B5294"/>
                                <w:spacing w:val="-4"/>
                                <w:sz w:val="24"/>
                                <w:szCs w:val="24"/>
                                <w:rtl/>
                              </w:rPr>
                              <w:t>צדוק</w:t>
                            </w:r>
                            <w:r w:rsidRPr="00781069">
                              <w:rPr>
                                <w:rFonts w:cs="Tahoma"/>
                                <w:color w:val="0B5294"/>
                                <w:spacing w:val="-4"/>
                                <w:sz w:val="24"/>
                                <w:szCs w:val="24"/>
                                <w:rtl/>
                              </w:rPr>
                              <w:t xml:space="preserve">, </w:t>
                            </w:r>
                            <w:r w:rsidRPr="00781069">
                              <w:rPr>
                                <w:rFonts w:cs="Tahoma" w:hint="eastAsia"/>
                                <w:color w:val="0B5294"/>
                                <w:spacing w:val="-4"/>
                                <w:sz w:val="24"/>
                                <w:szCs w:val="24"/>
                                <w:rtl/>
                              </w:rPr>
                              <w:t>טרם</w:t>
                            </w:r>
                            <w:r w:rsidRPr="00781069">
                              <w:rPr>
                                <w:rFonts w:cs="Tahoma"/>
                                <w:color w:val="0B5294"/>
                                <w:spacing w:val="-4"/>
                                <w:sz w:val="24"/>
                                <w:szCs w:val="24"/>
                                <w:rtl/>
                              </w:rPr>
                              <w:t xml:space="preserve"> </w:t>
                            </w:r>
                            <w:r w:rsidRPr="00781069">
                              <w:rPr>
                                <w:rFonts w:cs="Tahoma" w:hint="eastAsia"/>
                                <w:color w:val="0B5294"/>
                                <w:spacing w:val="-4"/>
                                <w:sz w:val="24"/>
                                <w:szCs w:val="24"/>
                                <w:rtl/>
                              </w:rPr>
                              <w:t>עוגנו</w:t>
                            </w:r>
                            <w:r w:rsidRPr="00781069">
                              <w:rPr>
                                <w:rFonts w:cs="Tahoma"/>
                                <w:color w:val="0B5294"/>
                                <w:spacing w:val="-4"/>
                                <w:sz w:val="24"/>
                                <w:szCs w:val="24"/>
                                <w:rtl/>
                              </w:rPr>
                              <w:t xml:space="preserve"> </w:t>
                            </w:r>
                            <w:r w:rsidRPr="00781069">
                              <w:rPr>
                                <w:rFonts w:cs="Tahoma" w:hint="eastAsia"/>
                                <w:color w:val="0B5294"/>
                                <w:spacing w:val="-4"/>
                                <w:sz w:val="24"/>
                                <w:szCs w:val="24"/>
                                <w:rtl/>
                              </w:rPr>
                              <w:t>בחקיקת</w:t>
                            </w:r>
                            <w:r w:rsidRPr="00781069">
                              <w:rPr>
                                <w:rFonts w:cs="Tahoma"/>
                                <w:color w:val="0B5294"/>
                                <w:spacing w:val="-4"/>
                                <w:sz w:val="24"/>
                                <w:szCs w:val="24"/>
                                <w:rtl/>
                              </w:rPr>
                              <w:t xml:space="preserve"> </w:t>
                            </w:r>
                            <w:r w:rsidRPr="00781069">
                              <w:rPr>
                                <w:rFonts w:cs="Tahoma" w:hint="eastAsia"/>
                                <w:color w:val="0B5294"/>
                                <w:spacing w:val="-4"/>
                                <w:sz w:val="24"/>
                                <w:szCs w:val="24"/>
                                <w:rtl/>
                              </w:rPr>
                              <w:t>משנה</w:t>
                            </w:r>
                            <w:r w:rsidRPr="00781069">
                              <w:rPr>
                                <w:rFonts w:cs="Tahoma"/>
                                <w:color w:val="0B5294"/>
                                <w:spacing w:val="-4"/>
                                <w:sz w:val="24"/>
                                <w:szCs w:val="24"/>
                                <w:rtl/>
                              </w:rPr>
                              <w:t xml:space="preserve"> </w:t>
                            </w:r>
                            <w:r w:rsidRPr="00781069">
                              <w:rPr>
                                <w:rFonts w:cs="Tahoma" w:hint="eastAsia"/>
                                <w:color w:val="0B5294"/>
                                <w:spacing w:val="-4"/>
                                <w:sz w:val="24"/>
                                <w:szCs w:val="24"/>
                                <w:rtl/>
                              </w:rPr>
                              <w:t>נוהלי</w:t>
                            </w:r>
                            <w:r w:rsidRPr="00781069">
                              <w:rPr>
                                <w:rFonts w:cs="Tahoma"/>
                                <w:color w:val="0B5294"/>
                                <w:spacing w:val="-4"/>
                                <w:sz w:val="24"/>
                                <w:szCs w:val="24"/>
                                <w:rtl/>
                              </w:rPr>
                              <w:t xml:space="preserve"> </w:t>
                            </w:r>
                            <w:r w:rsidRPr="00781069">
                              <w:rPr>
                                <w:rFonts w:cs="Tahoma" w:hint="eastAsia"/>
                                <w:color w:val="0B5294"/>
                                <w:spacing w:val="-4"/>
                                <w:sz w:val="24"/>
                                <w:szCs w:val="24"/>
                                <w:rtl/>
                              </w:rPr>
                              <w:t>הפעולה</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לשכות</w:t>
                            </w:r>
                            <w:r w:rsidRPr="00781069">
                              <w:rPr>
                                <w:rFonts w:cs="Tahoma"/>
                                <w:color w:val="0B5294"/>
                                <w:spacing w:val="-4"/>
                                <w:sz w:val="24"/>
                                <w:szCs w:val="24"/>
                                <w:rtl/>
                              </w:rPr>
                              <w:t xml:space="preserve"> </w:t>
                            </w:r>
                            <w:r w:rsidRPr="00781069">
                              <w:rPr>
                                <w:rFonts w:cs="Tahoma" w:hint="eastAsia"/>
                                <w:color w:val="0B5294"/>
                                <w:spacing w:val="-4"/>
                                <w:sz w:val="24"/>
                                <w:szCs w:val="24"/>
                                <w:rtl/>
                              </w:rPr>
                              <w:t>הרבנות</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המקומית</w:t>
                            </w:r>
                            <w:r w:rsidRPr="00781069">
                              <w:rPr>
                                <w:rFonts w:cs="Tahoma"/>
                                <w:color w:val="0B5294"/>
                                <w:spacing w:val="-4"/>
                                <w:sz w:val="24"/>
                                <w:szCs w:val="24"/>
                                <w:rtl/>
                              </w:rPr>
                              <w:t xml:space="preserve"> </w:t>
                            </w:r>
                            <w:r w:rsidRPr="00781069">
                              <w:rPr>
                                <w:rFonts w:cs="Tahoma" w:hint="eastAsia"/>
                                <w:color w:val="0B5294"/>
                                <w:spacing w:val="-4"/>
                                <w:sz w:val="24"/>
                                <w:szCs w:val="24"/>
                                <w:rtl/>
                              </w:rPr>
                              <w:t>ושל</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מצב</w:t>
                            </w:r>
                            <w:r w:rsidRPr="00781069">
                              <w:rPr>
                                <w:rFonts w:cs="Tahoma"/>
                                <w:color w:val="0B5294"/>
                                <w:spacing w:val="-4"/>
                                <w:sz w:val="24"/>
                                <w:szCs w:val="24"/>
                                <w:rtl/>
                              </w:rPr>
                              <w:t xml:space="preserve"> </w:t>
                            </w:r>
                            <w:r w:rsidRPr="00781069">
                              <w:rPr>
                                <w:rFonts w:cs="Tahoma" w:hint="eastAsia"/>
                                <w:color w:val="0B5294"/>
                                <w:spacing w:val="-4"/>
                                <w:sz w:val="24"/>
                                <w:szCs w:val="24"/>
                                <w:rtl/>
                              </w:rPr>
                              <w:t>זה</w:t>
                            </w:r>
                            <w:r w:rsidRPr="00781069">
                              <w:rPr>
                                <w:rFonts w:cs="Tahoma"/>
                                <w:color w:val="0B5294"/>
                                <w:spacing w:val="-4"/>
                                <w:sz w:val="24"/>
                                <w:szCs w:val="24"/>
                                <w:rtl/>
                              </w:rPr>
                              <w:t xml:space="preserve"> </w:t>
                            </w:r>
                            <w:r w:rsidRPr="00781069">
                              <w:rPr>
                                <w:rFonts w:cs="Tahoma" w:hint="eastAsia"/>
                                <w:color w:val="0B5294"/>
                                <w:spacing w:val="-4"/>
                                <w:sz w:val="24"/>
                                <w:szCs w:val="24"/>
                                <w:rtl/>
                              </w:rPr>
                              <w:t>מנציח</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היעדר</w:t>
                            </w:r>
                            <w:r w:rsidRPr="00781069">
                              <w:rPr>
                                <w:rFonts w:cs="Tahoma"/>
                                <w:color w:val="0B5294"/>
                                <w:spacing w:val="-4"/>
                                <w:sz w:val="24"/>
                                <w:szCs w:val="24"/>
                                <w:rtl/>
                              </w:rPr>
                              <w:t xml:space="preserve"> </w:t>
                            </w:r>
                            <w:r w:rsidRPr="00781069">
                              <w:rPr>
                                <w:rFonts w:cs="Tahoma" w:hint="eastAsia"/>
                                <w:color w:val="0B5294"/>
                                <w:spacing w:val="-4"/>
                                <w:sz w:val="24"/>
                                <w:szCs w:val="24"/>
                                <w:rtl/>
                              </w:rPr>
                              <w:t>התיאום</w:t>
                            </w:r>
                            <w:r w:rsidRPr="00781069">
                              <w:rPr>
                                <w:rFonts w:cs="Tahoma"/>
                                <w:color w:val="0B5294"/>
                                <w:spacing w:val="-4"/>
                                <w:sz w:val="24"/>
                                <w:szCs w:val="24"/>
                                <w:rtl/>
                              </w:rPr>
                              <w:t xml:space="preserve"> </w:t>
                            </w:r>
                            <w:r w:rsidRPr="00781069">
                              <w:rPr>
                                <w:rFonts w:cs="Tahoma" w:hint="eastAsia"/>
                                <w:color w:val="0B5294"/>
                                <w:spacing w:val="-4"/>
                                <w:sz w:val="24"/>
                                <w:szCs w:val="24"/>
                                <w:rtl/>
                              </w:rPr>
                              <w:t>בין</w:t>
                            </w:r>
                            <w:r w:rsidRPr="00781069">
                              <w:rPr>
                                <w:rFonts w:cs="Tahoma"/>
                                <w:color w:val="0B5294"/>
                                <w:spacing w:val="-4"/>
                                <w:sz w:val="24"/>
                                <w:szCs w:val="24"/>
                                <w:rtl/>
                              </w:rPr>
                              <w:t xml:space="preserve"> </w:t>
                            </w:r>
                            <w:r w:rsidRPr="00781069">
                              <w:rPr>
                                <w:rFonts w:cs="Tahoma" w:hint="eastAsia"/>
                                <w:color w:val="0B5294"/>
                                <w:spacing w:val="-4"/>
                                <w:sz w:val="24"/>
                                <w:szCs w:val="24"/>
                                <w:rtl/>
                              </w:rPr>
                              <w:t>הרבנים</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המקומיים</w:t>
                            </w:r>
                            <w:r w:rsidRPr="00781069">
                              <w:rPr>
                                <w:rFonts w:cs="Tahoma"/>
                                <w:color w:val="0B5294"/>
                                <w:spacing w:val="-4"/>
                                <w:sz w:val="24"/>
                                <w:szCs w:val="24"/>
                                <w:rtl/>
                              </w:rPr>
                              <w:t xml:space="preserve"> </w:t>
                            </w:r>
                            <w:r w:rsidRPr="00781069">
                              <w:rPr>
                                <w:rFonts w:cs="Tahoma" w:hint="eastAsia"/>
                                <w:color w:val="0B5294"/>
                                <w:spacing w:val="-4"/>
                                <w:sz w:val="24"/>
                                <w:szCs w:val="24"/>
                                <w:rtl/>
                              </w:rPr>
                              <w:t>לעובדי</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הכפופים</w:t>
                            </w:r>
                            <w:r w:rsidRPr="00781069">
                              <w:rPr>
                                <w:rFonts w:cs="Tahoma"/>
                                <w:color w:val="0B5294"/>
                                <w:spacing w:val="-4"/>
                                <w:sz w:val="24"/>
                                <w:szCs w:val="24"/>
                                <w:rtl/>
                              </w:rPr>
                              <w:t xml:space="preserve"> </w:t>
                            </w:r>
                            <w:r w:rsidRPr="00781069">
                              <w:rPr>
                                <w:rFonts w:cs="Tahoma" w:hint="eastAsia"/>
                                <w:color w:val="0B5294"/>
                                <w:spacing w:val="-4"/>
                                <w:sz w:val="24"/>
                                <w:szCs w:val="24"/>
                                <w:rtl/>
                              </w:rPr>
                              <w:t>מהבחינה</w:t>
                            </w:r>
                            <w:r w:rsidRPr="00781069">
                              <w:rPr>
                                <w:rFonts w:cs="Tahoma"/>
                                <w:color w:val="0B5294"/>
                                <w:spacing w:val="-4"/>
                                <w:sz w:val="24"/>
                                <w:szCs w:val="24"/>
                                <w:rtl/>
                              </w:rPr>
                              <w:t xml:space="preserve"> </w:t>
                            </w:r>
                            <w:r w:rsidRPr="00781069">
                              <w:rPr>
                                <w:rFonts w:cs="Tahoma" w:hint="eastAsia"/>
                                <w:color w:val="0B5294"/>
                                <w:spacing w:val="-4"/>
                                <w:sz w:val="24"/>
                                <w:szCs w:val="24"/>
                                <w:rtl/>
                              </w:rPr>
                              <w:t>המינהלית</w:t>
                            </w:r>
                            <w:r w:rsidRPr="00781069">
                              <w:rPr>
                                <w:rFonts w:cs="Tahoma"/>
                                <w:color w:val="0B5294"/>
                                <w:spacing w:val="-4"/>
                                <w:sz w:val="24"/>
                                <w:szCs w:val="24"/>
                                <w:rtl/>
                              </w:rPr>
                              <w:t xml:space="preserve"> </w:t>
                            </w:r>
                            <w:r w:rsidRPr="00781069">
                              <w:rPr>
                                <w:rFonts w:cs="Tahoma" w:hint="eastAsia"/>
                                <w:color w:val="0B5294"/>
                                <w:spacing w:val="-4"/>
                                <w:sz w:val="24"/>
                                <w:szCs w:val="24"/>
                                <w:rtl/>
                              </w:rPr>
                              <w:t>למשרד</w:t>
                            </w:r>
                            <w:r w:rsidRPr="00781069">
                              <w:rPr>
                                <w:rFonts w:cs="Tahoma"/>
                                <w:color w:val="0B5294"/>
                                <w:spacing w:val="-4"/>
                                <w:sz w:val="24"/>
                                <w:szCs w:val="24"/>
                                <w:rtl/>
                              </w:rPr>
                              <w:t xml:space="preserve"> </w:t>
                            </w:r>
                            <w:r w:rsidRPr="00781069">
                              <w:rPr>
                                <w:rFonts w:cs="Tahoma" w:hint="eastAsia"/>
                                <w:color w:val="0B5294"/>
                                <w:spacing w:val="-4"/>
                                <w:sz w:val="24"/>
                                <w:szCs w:val="24"/>
                                <w:rtl/>
                              </w:rPr>
                              <w:t>לשירותי</w:t>
                            </w:r>
                            <w:r w:rsidRPr="00781069">
                              <w:rPr>
                                <w:rFonts w:cs="Tahoma"/>
                                <w:color w:val="0B5294"/>
                                <w:spacing w:val="-4"/>
                                <w:sz w:val="24"/>
                                <w:szCs w:val="24"/>
                                <w:rtl/>
                              </w:rPr>
                              <w:t xml:space="preserve"> </w:t>
                            </w:r>
                            <w:r w:rsidRPr="00781069">
                              <w:rPr>
                                <w:rFonts w:cs="Tahoma" w:hint="eastAsia"/>
                                <w:color w:val="0B5294"/>
                                <w:spacing w:val="-4"/>
                                <w:sz w:val="24"/>
                                <w:szCs w:val="24"/>
                                <w:rtl/>
                              </w:rPr>
                              <w:t>דת</w:t>
                            </w:r>
                          </w:p>
                          <w:p w:rsidR="00D007E4" w:rsidRPr="00373C5D" w:rsidP="0078106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50015173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49785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8"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12160" filled="f" stroked="f">
                <v:textbox>
                  <w:txbxContent>
                    <w:p w:rsidR="00D007E4" w:rsidRPr="00373C5D" w:rsidP="00781069">
                      <w:pPr>
                        <w:spacing w:line="240" w:lineRule="atLeast"/>
                        <w:rPr>
                          <w:rFonts w:cs="Tahoma"/>
                          <w:b/>
                          <w:bCs/>
                          <w:color w:val="0B5294"/>
                          <w:sz w:val="48"/>
                          <w:szCs w:val="48"/>
                          <w:rtl/>
                        </w:rPr>
                      </w:pPr>
                      <w:drawing>
                        <wp:inline distT="0" distB="0" distL="0" distR="0">
                          <wp:extent cx="311150" cy="256800"/>
                          <wp:effectExtent l="0" t="0" r="0" b="0"/>
                          <wp:docPr id="7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23015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אף</w:t>
                      </w:r>
                      <w:r w:rsidRPr="00781069">
                        <w:rPr>
                          <w:rFonts w:cs="Tahoma"/>
                          <w:color w:val="0B5294"/>
                          <w:spacing w:val="-4"/>
                          <w:sz w:val="24"/>
                          <w:szCs w:val="24"/>
                          <w:rtl/>
                        </w:rPr>
                        <w:t xml:space="preserve"> </w:t>
                      </w:r>
                      <w:r w:rsidRPr="00781069">
                        <w:rPr>
                          <w:rFonts w:cs="Tahoma" w:hint="eastAsia"/>
                          <w:color w:val="0B5294"/>
                          <w:spacing w:val="-4"/>
                          <w:sz w:val="24"/>
                          <w:szCs w:val="24"/>
                          <w:rtl/>
                        </w:rPr>
                        <w:t>שחלפו</w:t>
                      </w:r>
                      <w:r w:rsidRPr="00781069">
                        <w:rPr>
                          <w:rFonts w:cs="Tahoma"/>
                          <w:color w:val="0B5294"/>
                          <w:spacing w:val="-4"/>
                          <w:sz w:val="24"/>
                          <w:szCs w:val="24"/>
                          <w:rtl/>
                        </w:rPr>
                        <w:t xml:space="preserve"> </w:t>
                      </w:r>
                      <w:r w:rsidRPr="00781069">
                        <w:rPr>
                          <w:rFonts w:cs="Tahoma" w:hint="eastAsia"/>
                          <w:color w:val="0B5294"/>
                          <w:spacing w:val="-4"/>
                          <w:sz w:val="24"/>
                          <w:szCs w:val="24"/>
                          <w:rtl/>
                        </w:rPr>
                        <w:t>יותר</w:t>
                      </w:r>
                      <w:r w:rsidRPr="00781069">
                        <w:rPr>
                          <w:rFonts w:cs="Tahoma"/>
                          <w:color w:val="0B5294"/>
                          <w:spacing w:val="-4"/>
                          <w:sz w:val="24"/>
                          <w:szCs w:val="24"/>
                          <w:rtl/>
                        </w:rPr>
                        <w:t xml:space="preserve"> </w:t>
                      </w:r>
                      <w:r w:rsidRPr="00781069">
                        <w:rPr>
                          <w:rFonts w:cs="Tahoma" w:hint="eastAsia"/>
                          <w:color w:val="0B5294"/>
                          <w:spacing w:val="-4"/>
                          <w:sz w:val="24"/>
                          <w:szCs w:val="24"/>
                          <w:rtl/>
                        </w:rPr>
                        <w:t>מ</w:t>
                      </w:r>
                      <w:r w:rsidRPr="00781069">
                        <w:rPr>
                          <w:rFonts w:cs="Tahoma"/>
                          <w:color w:val="0B5294"/>
                          <w:spacing w:val="-4"/>
                          <w:sz w:val="24"/>
                          <w:szCs w:val="24"/>
                          <w:rtl/>
                        </w:rPr>
                        <w:t xml:space="preserve">-20 </w:t>
                      </w:r>
                      <w:r w:rsidRPr="00781069">
                        <w:rPr>
                          <w:rFonts w:cs="Tahoma" w:hint="eastAsia"/>
                          <w:color w:val="0B5294"/>
                          <w:spacing w:val="-4"/>
                          <w:sz w:val="24"/>
                          <w:szCs w:val="24"/>
                          <w:rtl/>
                        </w:rPr>
                        <w:t>שנים</w:t>
                      </w:r>
                      <w:r w:rsidRPr="00781069">
                        <w:rPr>
                          <w:rFonts w:cs="Tahoma"/>
                          <w:color w:val="0B5294"/>
                          <w:spacing w:val="-4"/>
                          <w:sz w:val="24"/>
                          <w:szCs w:val="24"/>
                          <w:rtl/>
                        </w:rPr>
                        <w:t xml:space="preserve"> </w:t>
                      </w:r>
                      <w:r w:rsidRPr="00781069">
                        <w:rPr>
                          <w:rFonts w:cs="Tahoma" w:hint="eastAsia"/>
                          <w:color w:val="0B5294"/>
                          <w:spacing w:val="-4"/>
                          <w:sz w:val="24"/>
                          <w:szCs w:val="24"/>
                          <w:rtl/>
                        </w:rPr>
                        <w:t>מאז</w:t>
                      </w:r>
                      <w:r w:rsidRPr="00781069">
                        <w:rPr>
                          <w:rFonts w:cs="Tahoma"/>
                          <w:color w:val="0B5294"/>
                          <w:spacing w:val="-4"/>
                          <w:sz w:val="24"/>
                          <w:szCs w:val="24"/>
                          <w:rtl/>
                        </w:rPr>
                        <w:t xml:space="preserve"> </w:t>
                      </w:r>
                      <w:r w:rsidRPr="00781069">
                        <w:rPr>
                          <w:rFonts w:cs="Tahoma" w:hint="eastAsia"/>
                          <w:color w:val="0B5294"/>
                          <w:spacing w:val="-4"/>
                          <w:sz w:val="24"/>
                          <w:szCs w:val="24"/>
                          <w:rtl/>
                        </w:rPr>
                        <w:t>פרסום</w:t>
                      </w:r>
                      <w:r w:rsidRPr="00781069">
                        <w:rPr>
                          <w:rFonts w:cs="Tahoma"/>
                          <w:color w:val="0B5294"/>
                          <w:spacing w:val="-4"/>
                          <w:sz w:val="24"/>
                          <w:szCs w:val="24"/>
                          <w:rtl/>
                        </w:rPr>
                        <w:t xml:space="preserve"> </w:t>
                      </w:r>
                      <w:r w:rsidRPr="00781069">
                        <w:rPr>
                          <w:rFonts w:cs="Tahoma" w:hint="eastAsia"/>
                          <w:color w:val="0B5294"/>
                          <w:spacing w:val="-4"/>
                          <w:sz w:val="24"/>
                          <w:szCs w:val="24"/>
                          <w:rtl/>
                        </w:rPr>
                        <w:t>מסקנות</w:t>
                      </w:r>
                      <w:r w:rsidRPr="00781069">
                        <w:rPr>
                          <w:rFonts w:cs="Tahoma"/>
                          <w:color w:val="0B5294"/>
                          <w:spacing w:val="-4"/>
                          <w:sz w:val="24"/>
                          <w:szCs w:val="24"/>
                          <w:rtl/>
                        </w:rPr>
                        <w:t xml:space="preserve"> </w:t>
                      </w:r>
                      <w:r w:rsidRPr="00781069">
                        <w:rPr>
                          <w:rFonts w:cs="Tahoma" w:hint="eastAsia"/>
                          <w:color w:val="0B5294"/>
                          <w:spacing w:val="-4"/>
                          <w:sz w:val="24"/>
                          <w:szCs w:val="24"/>
                          <w:rtl/>
                        </w:rPr>
                        <w:t>ועדת</w:t>
                      </w:r>
                      <w:r w:rsidRPr="00781069">
                        <w:rPr>
                          <w:rFonts w:cs="Tahoma"/>
                          <w:color w:val="0B5294"/>
                          <w:spacing w:val="-4"/>
                          <w:sz w:val="24"/>
                          <w:szCs w:val="24"/>
                          <w:rtl/>
                        </w:rPr>
                        <w:t xml:space="preserve"> </w:t>
                      </w:r>
                      <w:r w:rsidRPr="00781069">
                        <w:rPr>
                          <w:rFonts w:cs="Tahoma" w:hint="eastAsia"/>
                          <w:color w:val="0B5294"/>
                          <w:spacing w:val="-4"/>
                          <w:sz w:val="24"/>
                          <w:szCs w:val="24"/>
                          <w:rtl/>
                        </w:rPr>
                        <w:t>צדוק</w:t>
                      </w:r>
                      <w:r w:rsidRPr="00781069">
                        <w:rPr>
                          <w:rFonts w:cs="Tahoma"/>
                          <w:color w:val="0B5294"/>
                          <w:spacing w:val="-4"/>
                          <w:sz w:val="24"/>
                          <w:szCs w:val="24"/>
                          <w:rtl/>
                        </w:rPr>
                        <w:t xml:space="preserve">, </w:t>
                      </w:r>
                      <w:r w:rsidRPr="00781069">
                        <w:rPr>
                          <w:rFonts w:cs="Tahoma" w:hint="eastAsia"/>
                          <w:color w:val="0B5294"/>
                          <w:spacing w:val="-4"/>
                          <w:sz w:val="24"/>
                          <w:szCs w:val="24"/>
                          <w:rtl/>
                        </w:rPr>
                        <w:t>טרם</w:t>
                      </w:r>
                      <w:r w:rsidRPr="00781069">
                        <w:rPr>
                          <w:rFonts w:cs="Tahoma"/>
                          <w:color w:val="0B5294"/>
                          <w:spacing w:val="-4"/>
                          <w:sz w:val="24"/>
                          <w:szCs w:val="24"/>
                          <w:rtl/>
                        </w:rPr>
                        <w:t xml:space="preserve"> </w:t>
                      </w:r>
                      <w:r w:rsidRPr="00781069">
                        <w:rPr>
                          <w:rFonts w:cs="Tahoma" w:hint="eastAsia"/>
                          <w:color w:val="0B5294"/>
                          <w:spacing w:val="-4"/>
                          <w:sz w:val="24"/>
                          <w:szCs w:val="24"/>
                          <w:rtl/>
                        </w:rPr>
                        <w:t>עוגנו</w:t>
                      </w:r>
                      <w:r w:rsidRPr="00781069">
                        <w:rPr>
                          <w:rFonts w:cs="Tahoma"/>
                          <w:color w:val="0B5294"/>
                          <w:spacing w:val="-4"/>
                          <w:sz w:val="24"/>
                          <w:szCs w:val="24"/>
                          <w:rtl/>
                        </w:rPr>
                        <w:t xml:space="preserve"> </w:t>
                      </w:r>
                      <w:r w:rsidRPr="00781069">
                        <w:rPr>
                          <w:rFonts w:cs="Tahoma" w:hint="eastAsia"/>
                          <w:color w:val="0B5294"/>
                          <w:spacing w:val="-4"/>
                          <w:sz w:val="24"/>
                          <w:szCs w:val="24"/>
                          <w:rtl/>
                        </w:rPr>
                        <w:t>בחקיקת</w:t>
                      </w:r>
                      <w:r w:rsidRPr="00781069">
                        <w:rPr>
                          <w:rFonts w:cs="Tahoma"/>
                          <w:color w:val="0B5294"/>
                          <w:spacing w:val="-4"/>
                          <w:sz w:val="24"/>
                          <w:szCs w:val="24"/>
                          <w:rtl/>
                        </w:rPr>
                        <w:t xml:space="preserve"> </w:t>
                      </w:r>
                      <w:r w:rsidRPr="00781069">
                        <w:rPr>
                          <w:rFonts w:cs="Tahoma" w:hint="eastAsia"/>
                          <w:color w:val="0B5294"/>
                          <w:spacing w:val="-4"/>
                          <w:sz w:val="24"/>
                          <w:szCs w:val="24"/>
                          <w:rtl/>
                        </w:rPr>
                        <w:t>משנה</w:t>
                      </w:r>
                      <w:r w:rsidRPr="00781069">
                        <w:rPr>
                          <w:rFonts w:cs="Tahoma"/>
                          <w:color w:val="0B5294"/>
                          <w:spacing w:val="-4"/>
                          <w:sz w:val="24"/>
                          <w:szCs w:val="24"/>
                          <w:rtl/>
                        </w:rPr>
                        <w:t xml:space="preserve"> </w:t>
                      </w:r>
                      <w:r w:rsidRPr="00781069">
                        <w:rPr>
                          <w:rFonts w:cs="Tahoma" w:hint="eastAsia"/>
                          <w:color w:val="0B5294"/>
                          <w:spacing w:val="-4"/>
                          <w:sz w:val="24"/>
                          <w:szCs w:val="24"/>
                          <w:rtl/>
                        </w:rPr>
                        <w:t>נוהלי</w:t>
                      </w:r>
                      <w:r w:rsidRPr="00781069">
                        <w:rPr>
                          <w:rFonts w:cs="Tahoma"/>
                          <w:color w:val="0B5294"/>
                          <w:spacing w:val="-4"/>
                          <w:sz w:val="24"/>
                          <w:szCs w:val="24"/>
                          <w:rtl/>
                        </w:rPr>
                        <w:t xml:space="preserve"> </w:t>
                      </w:r>
                      <w:r w:rsidRPr="00781069">
                        <w:rPr>
                          <w:rFonts w:cs="Tahoma" w:hint="eastAsia"/>
                          <w:color w:val="0B5294"/>
                          <w:spacing w:val="-4"/>
                          <w:sz w:val="24"/>
                          <w:szCs w:val="24"/>
                          <w:rtl/>
                        </w:rPr>
                        <w:t>הפעולה</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לשכות</w:t>
                      </w:r>
                      <w:r w:rsidRPr="00781069">
                        <w:rPr>
                          <w:rFonts w:cs="Tahoma"/>
                          <w:color w:val="0B5294"/>
                          <w:spacing w:val="-4"/>
                          <w:sz w:val="24"/>
                          <w:szCs w:val="24"/>
                          <w:rtl/>
                        </w:rPr>
                        <w:t xml:space="preserve"> </w:t>
                      </w:r>
                      <w:r w:rsidRPr="00781069">
                        <w:rPr>
                          <w:rFonts w:cs="Tahoma" w:hint="eastAsia"/>
                          <w:color w:val="0B5294"/>
                          <w:spacing w:val="-4"/>
                          <w:sz w:val="24"/>
                          <w:szCs w:val="24"/>
                          <w:rtl/>
                        </w:rPr>
                        <w:t>הרבנות</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המקומית</w:t>
                      </w:r>
                      <w:r w:rsidRPr="00781069">
                        <w:rPr>
                          <w:rFonts w:cs="Tahoma"/>
                          <w:color w:val="0B5294"/>
                          <w:spacing w:val="-4"/>
                          <w:sz w:val="24"/>
                          <w:szCs w:val="24"/>
                          <w:rtl/>
                        </w:rPr>
                        <w:t xml:space="preserve"> </w:t>
                      </w:r>
                      <w:r w:rsidRPr="00781069">
                        <w:rPr>
                          <w:rFonts w:cs="Tahoma" w:hint="eastAsia"/>
                          <w:color w:val="0B5294"/>
                          <w:spacing w:val="-4"/>
                          <w:sz w:val="24"/>
                          <w:szCs w:val="24"/>
                          <w:rtl/>
                        </w:rPr>
                        <w:t>ושל</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מצב</w:t>
                      </w:r>
                      <w:r w:rsidRPr="00781069">
                        <w:rPr>
                          <w:rFonts w:cs="Tahoma"/>
                          <w:color w:val="0B5294"/>
                          <w:spacing w:val="-4"/>
                          <w:sz w:val="24"/>
                          <w:szCs w:val="24"/>
                          <w:rtl/>
                        </w:rPr>
                        <w:t xml:space="preserve"> </w:t>
                      </w:r>
                      <w:r w:rsidRPr="00781069">
                        <w:rPr>
                          <w:rFonts w:cs="Tahoma" w:hint="eastAsia"/>
                          <w:color w:val="0B5294"/>
                          <w:spacing w:val="-4"/>
                          <w:sz w:val="24"/>
                          <w:szCs w:val="24"/>
                          <w:rtl/>
                        </w:rPr>
                        <w:t>זה</w:t>
                      </w:r>
                      <w:r w:rsidRPr="00781069">
                        <w:rPr>
                          <w:rFonts w:cs="Tahoma"/>
                          <w:color w:val="0B5294"/>
                          <w:spacing w:val="-4"/>
                          <w:sz w:val="24"/>
                          <w:szCs w:val="24"/>
                          <w:rtl/>
                        </w:rPr>
                        <w:t xml:space="preserve"> </w:t>
                      </w:r>
                      <w:r w:rsidRPr="00781069">
                        <w:rPr>
                          <w:rFonts w:cs="Tahoma" w:hint="eastAsia"/>
                          <w:color w:val="0B5294"/>
                          <w:spacing w:val="-4"/>
                          <w:sz w:val="24"/>
                          <w:szCs w:val="24"/>
                          <w:rtl/>
                        </w:rPr>
                        <w:t>מנציח</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היעדר</w:t>
                      </w:r>
                      <w:r w:rsidRPr="00781069">
                        <w:rPr>
                          <w:rFonts w:cs="Tahoma"/>
                          <w:color w:val="0B5294"/>
                          <w:spacing w:val="-4"/>
                          <w:sz w:val="24"/>
                          <w:szCs w:val="24"/>
                          <w:rtl/>
                        </w:rPr>
                        <w:t xml:space="preserve"> </w:t>
                      </w:r>
                      <w:r w:rsidRPr="00781069">
                        <w:rPr>
                          <w:rFonts w:cs="Tahoma" w:hint="eastAsia"/>
                          <w:color w:val="0B5294"/>
                          <w:spacing w:val="-4"/>
                          <w:sz w:val="24"/>
                          <w:szCs w:val="24"/>
                          <w:rtl/>
                        </w:rPr>
                        <w:t>התיאום</w:t>
                      </w:r>
                      <w:r w:rsidRPr="00781069">
                        <w:rPr>
                          <w:rFonts w:cs="Tahoma"/>
                          <w:color w:val="0B5294"/>
                          <w:spacing w:val="-4"/>
                          <w:sz w:val="24"/>
                          <w:szCs w:val="24"/>
                          <w:rtl/>
                        </w:rPr>
                        <w:t xml:space="preserve"> </w:t>
                      </w:r>
                      <w:r w:rsidRPr="00781069">
                        <w:rPr>
                          <w:rFonts w:cs="Tahoma" w:hint="eastAsia"/>
                          <w:color w:val="0B5294"/>
                          <w:spacing w:val="-4"/>
                          <w:sz w:val="24"/>
                          <w:szCs w:val="24"/>
                          <w:rtl/>
                        </w:rPr>
                        <w:t>בין</w:t>
                      </w:r>
                      <w:r w:rsidRPr="00781069">
                        <w:rPr>
                          <w:rFonts w:cs="Tahoma"/>
                          <w:color w:val="0B5294"/>
                          <w:spacing w:val="-4"/>
                          <w:sz w:val="24"/>
                          <w:szCs w:val="24"/>
                          <w:rtl/>
                        </w:rPr>
                        <w:t xml:space="preserve"> </w:t>
                      </w:r>
                      <w:r w:rsidRPr="00781069">
                        <w:rPr>
                          <w:rFonts w:cs="Tahoma" w:hint="eastAsia"/>
                          <w:color w:val="0B5294"/>
                          <w:spacing w:val="-4"/>
                          <w:sz w:val="24"/>
                          <w:szCs w:val="24"/>
                          <w:rtl/>
                        </w:rPr>
                        <w:t>הרבנים</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המקומיים</w:t>
                      </w:r>
                      <w:r w:rsidRPr="00781069">
                        <w:rPr>
                          <w:rFonts w:cs="Tahoma"/>
                          <w:color w:val="0B5294"/>
                          <w:spacing w:val="-4"/>
                          <w:sz w:val="24"/>
                          <w:szCs w:val="24"/>
                          <w:rtl/>
                        </w:rPr>
                        <w:t xml:space="preserve"> </w:t>
                      </w:r>
                      <w:r w:rsidRPr="00781069">
                        <w:rPr>
                          <w:rFonts w:cs="Tahoma" w:hint="eastAsia"/>
                          <w:color w:val="0B5294"/>
                          <w:spacing w:val="-4"/>
                          <w:sz w:val="24"/>
                          <w:szCs w:val="24"/>
                          <w:rtl/>
                        </w:rPr>
                        <w:t>לעובדי</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הכפופים</w:t>
                      </w:r>
                      <w:r w:rsidRPr="00781069">
                        <w:rPr>
                          <w:rFonts w:cs="Tahoma"/>
                          <w:color w:val="0B5294"/>
                          <w:spacing w:val="-4"/>
                          <w:sz w:val="24"/>
                          <w:szCs w:val="24"/>
                          <w:rtl/>
                        </w:rPr>
                        <w:t xml:space="preserve"> </w:t>
                      </w:r>
                      <w:r w:rsidRPr="00781069">
                        <w:rPr>
                          <w:rFonts w:cs="Tahoma" w:hint="eastAsia"/>
                          <w:color w:val="0B5294"/>
                          <w:spacing w:val="-4"/>
                          <w:sz w:val="24"/>
                          <w:szCs w:val="24"/>
                          <w:rtl/>
                        </w:rPr>
                        <w:t>מהבחינה</w:t>
                      </w:r>
                      <w:r w:rsidRPr="00781069">
                        <w:rPr>
                          <w:rFonts w:cs="Tahoma"/>
                          <w:color w:val="0B5294"/>
                          <w:spacing w:val="-4"/>
                          <w:sz w:val="24"/>
                          <w:szCs w:val="24"/>
                          <w:rtl/>
                        </w:rPr>
                        <w:t xml:space="preserve"> </w:t>
                      </w:r>
                      <w:r w:rsidRPr="00781069">
                        <w:rPr>
                          <w:rFonts w:cs="Tahoma" w:hint="eastAsia"/>
                          <w:color w:val="0B5294"/>
                          <w:spacing w:val="-4"/>
                          <w:sz w:val="24"/>
                          <w:szCs w:val="24"/>
                          <w:rtl/>
                        </w:rPr>
                        <w:t>המינהלית</w:t>
                      </w:r>
                      <w:r w:rsidRPr="00781069">
                        <w:rPr>
                          <w:rFonts w:cs="Tahoma"/>
                          <w:color w:val="0B5294"/>
                          <w:spacing w:val="-4"/>
                          <w:sz w:val="24"/>
                          <w:szCs w:val="24"/>
                          <w:rtl/>
                        </w:rPr>
                        <w:t xml:space="preserve"> </w:t>
                      </w:r>
                      <w:r w:rsidRPr="00781069">
                        <w:rPr>
                          <w:rFonts w:cs="Tahoma" w:hint="eastAsia"/>
                          <w:color w:val="0B5294"/>
                          <w:spacing w:val="-4"/>
                          <w:sz w:val="24"/>
                          <w:szCs w:val="24"/>
                          <w:rtl/>
                        </w:rPr>
                        <w:t>למשרד</w:t>
                      </w:r>
                      <w:r w:rsidRPr="00781069">
                        <w:rPr>
                          <w:rFonts w:cs="Tahoma"/>
                          <w:color w:val="0B5294"/>
                          <w:spacing w:val="-4"/>
                          <w:sz w:val="24"/>
                          <w:szCs w:val="24"/>
                          <w:rtl/>
                        </w:rPr>
                        <w:t xml:space="preserve"> </w:t>
                      </w:r>
                      <w:r w:rsidRPr="00781069">
                        <w:rPr>
                          <w:rFonts w:cs="Tahoma" w:hint="eastAsia"/>
                          <w:color w:val="0B5294"/>
                          <w:spacing w:val="-4"/>
                          <w:sz w:val="24"/>
                          <w:szCs w:val="24"/>
                          <w:rtl/>
                        </w:rPr>
                        <w:t>לשירותי</w:t>
                      </w:r>
                      <w:r w:rsidRPr="00781069">
                        <w:rPr>
                          <w:rFonts w:cs="Tahoma"/>
                          <w:color w:val="0B5294"/>
                          <w:spacing w:val="-4"/>
                          <w:sz w:val="24"/>
                          <w:szCs w:val="24"/>
                          <w:rtl/>
                        </w:rPr>
                        <w:t xml:space="preserve"> </w:t>
                      </w:r>
                      <w:r w:rsidRPr="00781069">
                        <w:rPr>
                          <w:rFonts w:cs="Tahoma" w:hint="eastAsia"/>
                          <w:color w:val="0B5294"/>
                          <w:spacing w:val="-4"/>
                          <w:sz w:val="24"/>
                          <w:szCs w:val="24"/>
                          <w:rtl/>
                        </w:rPr>
                        <w:t>דת</w:t>
                      </w:r>
                    </w:p>
                    <w:p w:rsidR="00D007E4" w:rsidRPr="00373C5D" w:rsidP="00781069">
                      <w:pPr>
                        <w:spacing w:before="120" w:after="0" w:line="240" w:lineRule="atLeast"/>
                        <w:rPr>
                          <w:rFonts w:cs="Tahoma"/>
                          <w:b/>
                          <w:bCs/>
                          <w:color w:val="0B5294"/>
                          <w:sz w:val="48"/>
                          <w:szCs w:val="48"/>
                          <w:rtl/>
                        </w:rPr>
                      </w:pPr>
                      <w:drawing>
                        <wp:inline distT="0" distB="0" distL="0" distR="0">
                          <wp:extent cx="288000" cy="31337"/>
                          <wp:effectExtent l="0" t="0" r="0" b="6985"/>
                          <wp:docPr id="8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0470500"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94C0D">
      <w:pPr>
        <w:spacing w:before="180" w:after="240" w:line="240" w:lineRule="exact"/>
        <w:ind w:right="2268"/>
        <w:jc w:val="both"/>
        <w:rPr>
          <w:rFonts w:ascii="Tahoma" w:hAnsi="Tahoma" w:cs="Tahoma"/>
          <w:b/>
          <w:sz w:val="17"/>
          <w:szCs w:val="17"/>
          <w:rtl/>
        </w:rPr>
      </w:pPr>
      <w:r w:rsidRPr="00B737AC">
        <w:rPr>
          <w:rFonts w:ascii="Tahoma" w:hAnsi="Tahoma" w:cs="Tahoma" w:hint="cs"/>
          <w:sz w:val="17"/>
          <w:szCs w:val="17"/>
          <w:rtl/>
        </w:rPr>
        <w:t xml:space="preserve">מנכ"ל הרבנות הבהיר בתשובתו כי קיים חוסר אחידות בנוהלי הכשרות המופעלים במועצות הדתיות, ולטענתו הסיבה לכך היא </w:t>
      </w:r>
      <w:r w:rsidRPr="00B737AC">
        <w:rPr>
          <w:rFonts w:ascii="Tahoma" w:hAnsi="Tahoma" w:cs="Tahoma"/>
          <w:sz w:val="17"/>
          <w:szCs w:val="17"/>
          <w:rtl/>
        </w:rPr>
        <w:t>עצמאות</w:t>
      </w:r>
      <w:r w:rsidRPr="00B737AC">
        <w:rPr>
          <w:rFonts w:ascii="Tahoma" w:hAnsi="Tahoma" w:cs="Tahoma" w:hint="cs"/>
          <w:sz w:val="17"/>
          <w:szCs w:val="17"/>
          <w:rtl/>
        </w:rPr>
        <w:t>ם של</w:t>
      </w:r>
      <w:r w:rsidRPr="00B737AC">
        <w:rPr>
          <w:rFonts w:ascii="Tahoma" w:hAnsi="Tahoma" w:cs="Tahoma"/>
          <w:sz w:val="17"/>
          <w:szCs w:val="17"/>
          <w:rtl/>
        </w:rPr>
        <w:t xml:space="preserve"> הרבנים המקומיים</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 xml:space="preserve">רבנים אלה </w:t>
      </w:r>
      <w:r w:rsidRPr="00B737AC">
        <w:rPr>
          <w:rFonts w:ascii="Tahoma" w:hAnsi="Tahoma" w:cs="Tahoma"/>
          <w:sz w:val="17"/>
          <w:szCs w:val="17"/>
          <w:rtl/>
        </w:rPr>
        <w:t>מוסמכים לתת כשרות ברמה המקומית</w:t>
      </w:r>
      <w:r w:rsidRPr="00B737AC">
        <w:rPr>
          <w:rFonts w:ascii="Tahoma" w:hAnsi="Tahoma" w:cs="Tahoma" w:hint="cs"/>
          <w:sz w:val="17"/>
          <w:szCs w:val="17"/>
          <w:rtl/>
        </w:rPr>
        <w:t xml:space="preserve"> מכוחו של חוק איסור הונאה בכשרות, בשעה שבהיבט ההלכתי המועצות הדתיות </w:t>
      </w:r>
      <w:r w:rsidRPr="00B737AC">
        <w:rPr>
          <w:rFonts w:ascii="Tahoma" w:hAnsi="Tahoma" w:cs="Tahoma" w:hint="cs"/>
          <w:sz w:val="17"/>
          <w:szCs w:val="17"/>
          <w:rtl/>
        </w:rPr>
        <w:t>והרבנויות</w:t>
      </w:r>
      <w:r w:rsidRPr="00B737AC">
        <w:rPr>
          <w:rFonts w:ascii="Tahoma" w:hAnsi="Tahoma" w:cs="Tahoma" w:hint="cs"/>
          <w:sz w:val="17"/>
          <w:szCs w:val="17"/>
          <w:rtl/>
        </w:rPr>
        <w:t xml:space="preserve"> המקומיות אמורות לפעול על פי מדיניות הלכתית שקבעו הרבנים הראשיים.</w:t>
      </w:r>
      <w:r w:rsidRPr="00B737AC">
        <w:rPr>
          <w:rFonts w:ascii="Tahoma" w:hAnsi="Tahoma" w:cs="Tahoma" w:hint="cs"/>
          <w:b/>
          <w:sz w:val="17"/>
          <w:szCs w:val="17"/>
          <w:rtl/>
        </w:rPr>
        <w:t xml:space="preserve"> מנכ"ל הרבנות ציין כי "יש ליצור את התשתית הנורמטיבית הראויה כך שמועצת הרבנות הראשית תקבע נהלי עבודה אחידים שיחייבו את הרבנים נותני ההכשר". עוד ציין כי </w:t>
      </w:r>
      <w:r w:rsidRPr="00B737AC">
        <w:rPr>
          <w:rFonts w:ascii="Tahoma" w:hAnsi="Tahoma" w:cs="Tahoma" w:hint="cs"/>
          <w:sz w:val="17"/>
          <w:szCs w:val="17"/>
          <w:rtl/>
        </w:rPr>
        <w:t>לרבנות הראשית חסרים הסמכויות המתאימות והמשאבים הראויים כדי להבטיח רגולציה מתאימה.</w:t>
      </w:r>
      <w:r w:rsidRPr="00B737AC">
        <w:rPr>
          <w:rFonts w:ascii="Tahoma" w:hAnsi="Tahoma" w:cs="Tahoma"/>
          <w:sz w:val="17"/>
          <w:szCs w:val="17"/>
          <w:rtl/>
        </w:rPr>
        <w:t xml:space="preserve"> </w:t>
      </w:r>
      <w:r w:rsidRPr="00B737AC">
        <w:rPr>
          <w:rFonts w:ascii="Tahoma" w:hAnsi="Tahoma" w:cs="Tahoma" w:hint="cs"/>
          <w:sz w:val="17"/>
          <w:szCs w:val="17"/>
          <w:rtl/>
        </w:rPr>
        <w:t>המנכ"ל הדגיש כי הרבנות</w:t>
      </w:r>
      <w:r w:rsidRPr="00B737AC">
        <w:rPr>
          <w:rFonts w:ascii="Tahoma" w:hAnsi="Tahoma" w:cs="Tahoma"/>
          <w:sz w:val="17"/>
          <w:szCs w:val="17"/>
          <w:rtl/>
        </w:rPr>
        <w:t xml:space="preserve"> </w:t>
      </w:r>
      <w:r w:rsidRPr="00B737AC">
        <w:rPr>
          <w:rFonts w:ascii="Tahoma" w:hAnsi="Tahoma" w:cs="Tahoma" w:hint="cs"/>
          <w:sz w:val="17"/>
          <w:szCs w:val="17"/>
          <w:rtl/>
        </w:rPr>
        <w:t>הניחה</w:t>
      </w:r>
      <w:r w:rsidRPr="00B737AC">
        <w:rPr>
          <w:rFonts w:ascii="Tahoma" w:hAnsi="Tahoma" w:cs="Tahoma"/>
          <w:sz w:val="17"/>
          <w:szCs w:val="17"/>
          <w:rtl/>
        </w:rPr>
        <w:t xml:space="preserve"> </w:t>
      </w:r>
      <w:r w:rsidRPr="00B737AC">
        <w:rPr>
          <w:rFonts w:ascii="Tahoma" w:hAnsi="Tahoma" w:cs="Tahoma" w:hint="cs"/>
          <w:sz w:val="17"/>
          <w:szCs w:val="17"/>
          <w:rtl/>
        </w:rPr>
        <w:t>בפני</w:t>
      </w:r>
      <w:r w:rsidRPr="00B737AC">
        <w:rPr>
          <w:rFonts w:ascii="Tahoma" w:hAnsi="Tahoma" w:cs="Tahoma"/>
          <w:sz w:val="17"/>
          <w:szCs w:val="17"/>
          <w:rtl/>
        </w:rPr>
        <w:t xml:space="preserve"> </w:t>
      </w:r>
      <w:r w:rsidRPr="00B737AC">
        <w:rPr>
          <w:rFonts w:ascii="Tahoma" w:hAnsi="Tahoma" w:cs="Tahoma" w:hint="cs"/>
          <w:sz w:val="17"/>
          <w:szCs w:val="17"/>
          <w:rtl/>
        </w:rPr>
        <w:t>ועדת</w:t>
      </w:r>
      <w:r w:rsidRPr="00B737AC">
        <w:rPr>
          <w:rFonts w:ascii="Tahoma" w:hAnsi="Tahoma" w:cs="Tahoma"/>
          <w:sz w:val="17"/>
          <w:szCs w:val="17"/>
          <w:rtl/>
        </w:rPr>
        <w:t xml:space="preserve"> </w:t>
      </w:r>
      <w:r w:rsidRPr="00B737AC">
        <w:rPr>
          <w:rFonts w:ascii="Tahoma" w:hAnsi="Tahoma" w:cs="Tahoma" w:hint="cs"/>
          <w:sz w:val="17"/>
          <w:szCs w:val="17"/>
          <w:rtl/>
        </w:rPr>
        <w:t>השרים</w:t>
      </w:r>
      <w:r w:rsidRPr="00B737AC">
        <w:rPr>
          <w:rFonts w:ascii="Tahoma" w:hAnsi="Tahoma" w:cs="Tahoma"/>
          <w:sz w:val="17"/>
          <w:szCs w:val="17"/>
          <w:rtl/>
        </w:rPr>
        <w:t xml:space="preserve"> </w:t>
      </w:r>
      <w:r w:rsidRPr="00B737AC">
        <w:rPr>
          <w:rFonts w:ascii="Tahoma" w:hAnsi="Tahoma" w:cs="Tahoma" w:hint="cs"/>
          <w:sz w:val="17"/>
          <w:szCs w:val="17"/>
          <w:rtl/>
        </w:rPr>
        <w:t>לחקיקה</w:t>
      </w:r>
      <w:r w:rsidRPr="00B737AC">
        <w:rPr>
          <w:rFonts w:ascii="Tahoma" w:hAnsi="Tahoma" w:cs="Tahoma"/>
          <w:sz w:val="17"/>
          <w:szCs w:val="17"/>
          <w:rtl/>
        </w:rPr>
        <w:t xml:space="preserve"> </w:t>
      </w:r>
      <w:r w:rsidRPr="00B737AC">
        <w:rPr>
          <w:rFonts w:ascii="Tahoma" w:hAnsi="Tahoma" w:cs="Tahoma" w:hint="cs"/>
          <w:sz w:val="17"/>
          <w:szCs w:val="17"/>
          <w:rtl/>
        </w:rPr>
        <w:t>בקדנציה</w:t>
      </w:r>
      <w:r w:rsidRPr="00B737AC">
        <w:rPr>
          <w:rFonts w:ascii="Tahoma" w:hAnsi="Tahoma" w:cs="Tahoma"/>
          <w:sz w:val="17"/>
          <w:szCs w:val="17"/>
          <w:rtl/>
        </w:rPr>
        <w:t xml:space="preserve"> </w:t>
      </w:r>
      <w:r w:rsidRPr="00B737AC">
        <w:rPr>
          <w:rFonts w:ascii="Tahoma" w:hAnsi="Tahoma" w:cs="Tahoma" w:hint="cs"/>
          <w:sz w:val="17"/>
          <w:szCs w:val="17"/>
          <w:rtl/>
        </w:rPr>
        <w:t>הקודמת</w:t>
      </w:r>
      <w:r w:rsidRPr="00B737AC">
        <w:rPr>
          <w:rFonts w:ascii="Tahoma" w:hAnsi="Tahoma" w:cs="Tahoma"/>
          <w:sz w:val="17"/>
          <w:szCs w:val="17"/>
          <w:rtl/>
        </w:rPr>
        <w:t xml:space="preserve"> </w:t>
      </w:r>
      <w:r w:rsidRPr="00B737AC">
        <w:rPr>
          <w:rFonts w:ascii="Tahoma" w:hAnsi="Tahoma" w:cs="Tahoma" w:hint="cs"/>
          <w:sz w:val="17"/>
          <w:szCs w:val="17"/>
          <w:rtl/>
        </w:rPr>
        <w:t>הצעת</w:t>
      </w:r>
      <w:r w:rsidRPr="00B737AC">
        <w:rPr>
          <w:rFonts w:ascii="Tahoma" w:hAnsi="Tahoma" w:cs="Tahoma"/>
          <w:sz w:val="17"/>
          <w:szCs w:val="17"/>
          <w:rtl/>
        </w:rPr>
        <w:t xml:space="preserve"> </w:t>
      </w:r>
      <w:r w:rsidRPr="00B737AC">
        <w:rPr>
          <w:rFonts w:ascii="Tahoma" w:hAnsi="Tahoma" w:cs="Tahoma" w:hint="cs"/>
          <w:sz w:val="17"/>
          <w:szCs w:val="17"/>
          <w:rtl/>
        </w:rPr>
        <w:t>חוק</w:t>
      </w:r>
      <w:r w:rsidRPr="00B737AC">
        <w:rPr>
          <w:rFonts w:ascii="Tahoma" w:hAnsi="Tahoma" w:cs="Tahoma"/>
          <w:sz w:val="17"/>
          <w:szCs w:val="17"/>
          <w:rtl/>
        </w:rPr>
        <w:t xml:space="preserve"> </w:t>
      </w:r>
      <w:r w:rsidRPr="00B737AC">
        <w:rPr>
          <w:rFonts w:ascii="Tahoma" w:hAnsi="Tahoma" w:cs="Tahoma" w:hint="cs"/>
          <w:sz w:val="17"/>
          <w:szCs w:val="17"/>
          <w:rtl/>
        </w:rPr>
        <w:t>להסדרת</w:t>
      </w:r>
      <w:r w:rsidRPr="00B737AC">
        <w:rPr>
          <w:rFonts w:ascii="Tahoma" w:hAnsi="Tahoma" w:cs="Tahoma"/>
          <w:sz w:val="17"/>
          <w:szCs w:val="17"/>
          <w:rtl/>
        </w:rPr>
        <w:t xml:space="preserve"> </w:t>
      </w:r>
      <w:r w:rsidRPr="00B737AC">
        <w:rPr>
          <w:rFonts w:ascii="Tahoma" w:hAnsi="Tahoma" w:cs="Tahoma" w:hint="cs"/>
          <w:sz w:val="17"/>
          <w:szCs w:val="17"/>
          <w:rtl/>
        </w:rPr>
        <w:t>הסוגיה</w:t>
      </w:r>
      <w:r w:rsidRPr="00B737AC">
        <w:rPr>
          <w:rFonts w:ascii="Tahoma" w:hAnsi="Tahoma" w:cs="Tahoma"/>
          <w:sz w:val="17"/>
          <w:szCs w:val="17"/>
          <w:rtl/>
        </w:rPr>
        <w:t xml:space="preserve"> </w:t>
      </w:r>
      <w:r w:rsidRPr="00B737AC">
        <w:rPr>
          <w:rFonts w:ascii="Tahoma" w:hAnsi="Tahoma" w:cs="Tahoma" w:hint="cs"/>
          <w:sz w:val="17"/>
          <w:szCs w:val="17"/>
          <w:rtl/>
        </w:rPr>
        <w:t>הנוגעת לרבנים</w:t>
      </w:r>
      <w:r w:rsidRPr="00B737AC">
        <w:rPr>
          <w:rFonts w:ascii="Tahoma" w:hAnsi="Tahoma" w:cs="Tahoma"/>
          <w:sz w:val="17"/>
          <w:szCs w:val="17"/>
          <w:rtl/>
        </w:rPr>
        <w:t xml:space="preserve"> </w:t>
      </w:r>
      <w:r w:rsidRPr="00B737AC">
        <w:rPr>
          <w:rFonts w:ascii="Tahoma" w:hAnsi="Tahoma" w:cs="Tahoma" w:hint="cs"/>
          <w:sz w:val="17"/>
          <w:szCs w:val="17"/>
          <w:rtl/>
        </w:rPr>
        <w:t>מקומיים</w:t>
      </w:r>
      <w:r w:rsidRPr="00B737AC">
        <w:rPr>
          <w:rFonts w:ascii="Tahoma" w:hAnsi="Tahoma" w:cs="Tahoma"/>
          <w:sz w:val="17"/>
          <w:szCs w:val="17"/>
          <w:rtl/>
        </w:rPr>
        <w:t xml:space="preserve"> </w:t>
      </w:r>
      <w:r w:rsidRPr="00B737AC">
        <w:rPr>
          <w:rFonts w:ascii="Tahoma" w:hAnsi="Tahoma" w:cs="Tahoma" w:hint="cs"/>
          <w:sz w:val="17"/>
          <w:szCs w:val="17"/>
          <w:rtl/>
        </w:rPr>
        <w:t>הפוסקים</w:t>
      </w:r>
      <w:r w:rsidRPr="00B737AC">
        <w:rPr>
          <w:rFonts w:ascii="Tahoma" w:hAnsi="Tahoma" w:cs="Tahoma"/>
          <w:sz w:val="17"/>
          <w:szCs w:val="17"/>
          <w:rtl/>
        </w:rPr>
        <w:t xml:space="preserve"> </w:t>
      </w:r>
      <w:r w:rsidRPr="00B737AC">
        <w:rPr>
          <w:rFonts w:ascii="Tahoma" w:hAnsi="Tahoma" w:cs="Tahoma" w:hint="cs"/>
          <w:sz w:val="17"/>
          <w:szCs w:val="17"/>
          <w:rtl/>
        </w:rPr>
        <w:t>ומעלים</w:t>
      </w:r>
      <w:r w:rsidRPr="00B737AC">
        <w:rPr>
          <w:rFonts w:ascii="Tahoma" w:hAnsi="Tahoma" w:cs="Tahoma"/>
          <w:sz w:val="17"/>
          <w:szCs w:val="17"/>
          <w:rtl/>
        </w:rPr>
        <w:t xml:space="preserve"> </w:t>
      </w:r>
      <w:r w:rsidRPr="00B737AC">
        <w:rPr>
          <w:rFonts w:ascii="Tahoma" w:hAnsi="Tahoma" w:cs="Tahoma" w:hint="cs"/>
          <w:sz w:val="17"/>
          <w:szCs w:val="17"/>
          <w:rtl/>
        </w:rPr>
        <w:t>דרישות</w:t>
      </w:r>
      <w:r w:rsidRPr="00B737AC">
        <w:rPr>
          <w:rFonts w:ascii="Tahoma" w:hAnsi="Tahoma" w:cs="Tahoma"/>
          <w:sz w:val="17"/>
          <w:szCs w:val="17"/>
          <w:rtl/>
        </w:rPr>
        <w:t xml:space="preserve">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דעת</w:t>
      </w:r>
      <w:r w:rsidRPr="00B737AC">
        <w:rPr>
          <w:rFonts w:ascii="Tahoma" w:hAnsi="Tahoma" w:cs="Tahoma"/>
          <w:sz w:val="17"/>
          <w:szCs w:val="17"/>
          <w:rtl/>
        </w:rPr>
        <w:t xml:space="preserve"> </w:t>
      </w:r>
      <w:r w:rsidRPr="00B737AC">
        <w:rPr>
          <w:rFonts w:ascii="Tahoma" w:hAnsi="Tahoma" w:cs="Tahoma" w:hint="cs"/>
          <w:sz w:val="17"/>
          <w:szCs w:val="17"/>
          <w:rtl/>
        </w:rPr>
        <w:t>עצמם</w:t>
      </w:r>
      <w:r w:rsidRPr="00B737AC">
        <w:rPr>
          <w:rFonts w:ascii="Tahoma" w:hAnsi="Tahoma" w:cs="Tahoma"/>
          <w:sz w:val="17"/>
          <w:szCs w:val="17"/>
          <w:rtl/>
        </w:rPr>
        <w:t>.</w:t>
      </w:r>
      <w:r w:rsidRPr="00B737AC">
        <w:rPr>
          <w:rFonts w:ascii="Tahoma" w:hAnsi="Tahoma" w:cs="Tahoma" w:hint="cs"/>
          <w:sz w:val="17"/>
          <w:szCs w:val="17"/>
          <w:rtl/>
        </w:rPr>
        <w:t xml:space="preserve"> אולם ועדת השרים החליטה שלא לאשר את הצעת החוק</w:t>
      </w:r>
      <w:r w:rsidRPr="00B737AC">
        <w:rPr>
          <w:rFonts w:ascii="Tahoma" w:hAnsi="Tahoma" w:cs="Tahoma" w:hint="cs"/>
          <w:b/>
          <w:sz w:val="17"/>
          <w:szCs w:val="17"/>
          <w:rtl/>
        </w:rPr>
        <w:t>.</w:t>
      </w:r>
    </w:p>
    <w:p w:rsidR="006A0E07" w:rsidRPr="00B737AC" w:rsidP="00494C0D">
      <w:pPr>
        <w:pStyle w:val="RESHET"/>
        <w:rPr>
          <w:rtl/>
        </w:rPr>
      </w:pPr>
      <w:r w:rsidRPr="00B737AC">
        <w:rPr>
          <w:rFonts w:hint="cs"/>
          <w:rtl/>
        </w:rPr>
        <w:t>הקיפאון</w:t>
      </w:r>
      <w:r w:rsidRPr="00B737AC">
        <w:rPr>
          <w:rtl/>
        </w:rPr>
        <w:t xml:space="preserve"> </w:t>
      </w:r>
      <w:r w:rsidRPr="00B737AC">
        <w:rPr>
          <w:rFonts w:hint="cs"/>
          <w:rtl/>
        </w:rPr>
        <w:t>השורר</w:t>
      </w:r>
      <w:r w:rsidRPr="00B737AC">
        <w:rPr>
          <w:rtl/>
        </w:rPr>
        <w:t xml:space="preserve"> </w:t>
      </w:r>
      <w:r w:rsidRPr="00B737AC">
        <w:rPr>
          <w:rFonts w:hint="cs"/>
          <w:rtl/>
        </w:rPr>
        <w:t>בעניין</w:t>
      </w:r>
      <w:r w:rsidRPr="00B737AC">
        <w:rPr>
          <w:rtl/>
        </w:rPr>
        <w:t xml:space="preserve"> </w:t>
      </w:r>
      <w:r w:rsidRPr="00B737AC">
        <w:rPr>
          <w:rFonts w:hint="cs"/>
          <w:rtl/>
        </w:rPr>
        <w:t>קידום</w:t>
      </w:r>
      <w:r w:rsidRPr="00B737AC">
        <w:rPr>
          <w:rtl/>
        </w:rPr>
        <w:t xml:space="preserve"> התיאום בין </w:t>
      </w:r>
      <w:r w:rsidRPr="00B737AC">
        <w:rPr>
          <w:rFonts w:hint="cs"/>
          <w:rtl/>
        </w:rPr>
        <w:t>הרבנויות</w:t>
      </w:r>
      <w:r w:rsidRPr="00B737AC">
        <w:rPr>
          <w:rtl/>
        </w:rPr>
        <w:t xml:space="preserve"> המקומיות למועצות הדתיות הוא בלתי נסבל. </w:t>
      </w:r>
      <w:r w:rsidRPr="00B737AC">
        <w:rPr>
          <w:rFonts w:hint="cs"/>
          <w:rtl/>
        </w:rPr>
        <w:t>משרד מבקר</w:t>
      </w:r>
      <w:r w:rsidRPr="00B737AC">
        <w:rPr>
          <w:rtl/>
        </w:rPr>
        <w:t xml:space="preserve"> המדינה כבר העיר על כך </w:t>
      </w:r>
      <w:r w:rsidRPr="00B737AC">
        <w:rPr>
          <w:rFonts w:hint="cs"/>
          <w:rtl/>
        </w:rPr>
        <w:t>בעבר</w:t>
      </w:r>
      <w:r w:rsidRPr="00B737AC">
        <w:rPr>
          <w:rtl/>
        </w:rPr>
        <w:t xml:space="preserve"> וגם </w:t>
      </w:r>
      <w:r w:rsidRPr="00B737AC">
        <w:rPr>
          <w:rFonts w:hint="cs"/>
          <w:rtl/>
        </w:rPr>
        <w:t>הממשלה</w:t>
      </w:r>
      <w:r w:rsidRPr="00B737AC">
        <w:rPr>
          <w:rtl/>
        </w:rPr>
        <w:t xml:space="preserve"> ביקשה לתת לכך מענה</w:t>
      </w:r>
      <w:r w:rsidRPr="00B737AC">
        <w:rPr>
          <w:rFonts w:hint="cs"/>
          <w:rtl/>
        </w:rPr>
        <w:t>; הכול</w:t>
      </w:r>
      <w:r w:rsidRPr="00B737AC">
        <w:rPr>
          <w:rtl/>
        </w:rPr>
        <w:t xml:space="preserve"> ללא </w:t>
      </w:r>
      <w:r w:rsidRPr="00B737AC">
        <w:rPr>
          <w:rFonts w:hint="cs"/>
          <w:rtl/>
        </w:rPr>
        <w:t xml:space="preserve">כל </w:t>
      </w:r>
      <w:r w:rsidRPr="00B737AC">
        <w:rPr>
          <w:rtl/>
        </w:rPr>
        <w:t xml:space="preserve">הצלחה. </w:t>
      </w:r>
      <w:r w:rsidRPr="00B737AC">
        <w:rPr>
          <w:rFonts w:hint="cs"/>
          <w:rtl/>
        </w:rPr>
        <w:t>היעדר</w:t>
      </w:r>
      <w:r w:rsidRPr="00B737AC">
        <w:rPr>
          <w:rtl/>
        </w:rPr>
        <w:t xml:space="preserve"> התיאום </w:t>
      </w:r>
      <w:r w:rsidRPr="00B737AC">
        <w:rPr>
          <w:rFonts w:hint="cs"/>
          <w:rtl/>
        </w:rPr>
        <w:t>בין</w:t>
      </w:r>
      <w:r w:rsidRPr="00B737AC">
        <w:rPr>
          <w:rtl/>
        </w:rPr>
        <w:t xml:space="preserve"> הרב המקומי למועצה הדתית </w:t>
      </w:r>
      <w:r w:rsidRPr="00B737AC">
        <w:rPr>
          <w:rFonts w:hint="cs"/>
          <w:rtl/>
        </w:rPr>
        <w:t>גורם</w:t>
      </w:r>
      <w:r w:rsidRPr="00B737AC">
        <w:rPr>
          <w:rtl/>
        </w:rPr>
        <w:t xml:space="preserve"> לנזק, </w:t>
      </w:r>
      <w:r w:rsidRPr="00B737AC">
        <w:rPr>
          <w:rFonts w:hint="cs"/>
          <w:rtl/>
        </w:rPr>
        <w:t>ל</w:t>
      </w:r>
      <w:r w:rsidRPr="00B737AC">
        <w:rPr>
          <w:rtl/>
        </w:rPr>
        <w:t>בלבול ו</w:t>
      </w:r>
      <w:r w:rsidRPr="00B737AC">
        <w:rPr>
          <w:rFonts w:hint="cs"/>
          <w:rtl/>
        </w:rPr>
        <w:t>ל</w:t>
      </w:r>
      <w:r w:rsidRPr="00B737AC">
        <w:rPr>
          <w:rtl/>
        </w:rPr>
        <w:t>חוסר יעילות של השירות לציבור</w:t>
      </w:r>
      <w:r w:rsidRPr="00B737AC">
        <w:rPr>
          <w:rFonts w:hint="cs"/>
          <w:rtl/>
        </w:rPr>
        <w:t xml:space="preserve"> וכן גם עלולים להיווצר פערים בעלויות הכשרות בין מועצות דתיות שונות. האחריות</w:t>
      </w:r>
      <w:r w:rsidRPr="00B737AC">
        <w:rPr>
          <w:rtl/>
        </w:rPr>
        <w:t xml:space="preserve"> </w:t>
      </w:r>
      <w:r w:rsidRPr="00B737AC">
        <w:rPr>
          <w:rFonts w:hint="cs"/>
          <w:rtl/>
        </w:rPr>
        <w:t>לפתרון</w:t>
      </w:r>
      <w:r w:rsidRPr="00B737AC">
        <w:rPr>
          <w:rtl/>
        </w:rPr>
        <w:t xml:space="preserve"> סוגיה זו מונחת לפתחם של </w:t>
      </w:r>
      <w:r w:rsidRPr="00B737AC">
        <w:rPr>
          <w:rFonts w:hint="cs"/>
          <w:rtl/>
        </w:rPr>
        <w:t>הגורמים</w:t>
      </w:r>
      <w:r w:rsidRPr="00B737AC">
        <w:rPr>
          <w:rtl/>
        </w:rPr>
        <w:t xml:space="preserve"> שבכוחם לתת לכך מענה </w:t>
      </w:r>
      <w:r w:rsidRPr="00B737AC">
        <w:rPr>
          <w:rFonts w:hint="cs"/>
          <w:rtl/>
        </w:rPr>
        <w:t>-</w:t>
      </w:r>
      <w:r w:rsidRPr="00B737AC">
        <w:rPr>
          <w:rtl/>
        </w:rPr>
        <w:t xml:space="preserve"> הממשלה ו</w:t>
      </w:r>
      <w:r w:rsidRPr="00B737AC">
        <w:rPr>
          <w:rFonts w:hint="cs"/>
          <w:rtl/>
        </w:rPr>
        <w:t>המשרד לשירותי דת והעומד בראשו</w:t>
      </w:r>
      <w:r w:rsidRPr="00B737AC">
        <w:rPr>
          <w:rtl/>
        </w:rPr>
        <w:t xml:space="preserve">. </w:t>
      </w:r>
      <w:r w:rsidRPr="00B737AC">
        <w:rPr>
          <w:rFonts w:hint="cs"/>
          <w:rtl/>
        </w:rPr>
        <w:t>ראוי</w:t>
      </w:r>
      <w:r w:rsidRPr="00B737AC">
        <w:rPr>
          <w:rtl/>
        </w:rPr>
        <w:t xml:space="preserve"> </w:t>
      </w:r>
      <w:r w:rsidRPr="00B737AC">
        <w:rPr>
          <w:rFonts w:hint="cs"/>
          <w:rtl/>
        </w:rPr>
        <w:t>שגורמים אלה, בשיתוף הרבנים הראשיים,</w:t>
      </w:r>
      <w:r w:rsidRPr="00B737AC">
        <w:rPr>
          <w:rtl/>
        </w:rPr>
        <w:t xml:space="preserve"> </w:t>
      </w:r>
      <w:r w:rsidRPr="00B737AC">
        <w:rPr>
          <w:rFonts w:hint="cs"/>
          <w:rtl/>
        </w:rPr>
        <w:t>יעבירו לפתחה של הממשלה את האחריות לקידום</w:t>
      </w:r>
      <w:r w:rsidRPr="00B737AC">
        <w:rPr>
          <w:rtl/>
        </w:rPr>
        <w:t xml:space="preserve"> יישומן </w:t>
      </w:r>
      <w:r w:rsidRPr="00B737AC">
        <w:rPr>
          <w:rFonts w:hint="cs"/>
          <w:rtl/>
        </w:rPr>
        <w:t>של המלצות ועדת צדוק, לרבות</w:t>
      </w:r>
      <w:r w:rsidRPr="00B737AC">
        <w:rPr>
          <w:rtl/>
        </w:rPr>
        <w:t xml:space="preserve"> </w:t>
      </w:r>
      <w:r w:rsidRPr="00B737AC">
        <w:rPr>
          <w:rFonts w:hint="cs"/>
          <w:rtl/>
        </w:rPr>
        <w:t>עיגון</w:t>
      </w:r>
      <w:r w:rsidRPr="00B737AC">
        <w:rPr>
          <w:rtl/>
        </w:rPr>
        <w:t xml:space="preserve"> </w:t>
      </w:r>
      <w:r w:rsidRPr="00B737AC">
        <w:rPr>
          <w:rFonts w:hint="cs"/>
          <w:rtl/>
        </w:rPr>
        <w:t>נהלים</w:t>
      </w:r>
      <w:r w:rsidRPr="00B737AC">
        <w:rPr>
          <w:rtl/>
        </w:rPr>
        <w:t xml:space="preserve"> </w:t>
      </w:r>
      <w:r w:rsidRPr="00B737AC">
        <w:rPr>
          <w:rFonts w:hint="cs"/>
          <w:rtl/>
        </w:rPr>
        <w:t>בחקיקת</w:t>
      </w:r>
      <w:r w:rsidRPr="00B737AC">
        <w:rPr>
          <w:rtl/>
        </w:rPr>
        <w:t xml:space="preserve"> </w:t>
      </w:r>
      <w:r w:rsidRPr="00B737AC">
        <w:rPr>
          <w:rFonts w:hint="cs"/>
          <w:rtl/>
        </w:rPr>
        <w:t>משנה</w:t>
      </w:r>
      <w:r w:rsidRPr="00B737AC">
        <w:rPr>
          <w:rtl/>
        </w:rPr>
        <w:t xml:space="preserve">, </w:t>
      </w:r>
      <w:r w:rsidRPr="00B737AC">
        <w:rPr>
          <w:rFonts w:hint="cs"/>
          <w:rtl/>
        </w:rPr>
        <w:t>התקנת</w:t>
      </w:r>
      <w:r w:rsidRPr="00B737AC">
        <w:rPr>
          <w:rtl/>
        </w:rPr>
        <w:t xml:space="preserve"> תקנות </w:t>
      </w:r>
      <w:r w:rsidRPr="00B737AC">
        <w:rPr>
          <w:rFonts w:hint="cs"/>
          <w:rtl/>
        </w:rPr>
        <w:t>להסדרת</w:t>
      </w:r>
      <w:r w:rsidRPr="00B737AC">
        <w:rPr>
          <w:rtl/>
        </w:rPr>
        <w:t xml:space="preserve"> הסמכויות של הרבנות המקומית ו</w:t>
      </w:r>
      <w:r w:rsidRPr="00B737AC">
        <w:rPr>
          <w:rFonts w:hint="cs"/>
          <w:rtl/>
        </w:rPr>
        <w:t xml:space="preserve">של </w:t>
      </w:r>
      <w:r w:rsidRPr="00B737AC">
        <w:rPr>
          <w:rtl/>
        </w:rPr>
        <w:t xml:space="preserve">המועצה הדתית </w:t>
      </w:r>
      <w:r w:rsidRPr="00B737AC">
        <w:rPr>
          <w:rFonts w:hint="cs"/>
          <w:rtl/>
        </w:rPr>
        <w:t>ונקיטת</w:t>
      </w:r>
      <w:r w:rsidRPr="00B737AC">
        <w:rPr>
          <w:rtl/>
        </w:rPr>
        <w:t xml:space="preserve"> </w:t>
      </w:r>
      <w:r w:rsidRPr="00B737AC">
        <w:rPr>
          <w:rFonts w:hint="cs"/>
          <w:rtl/>
        </w:rPr>
        <w:t>האמצעים</w:t>
      </w:r>
      <w:r w:rsidRPr="00B737AC">
        <w:rPr>
          <w:rtl/>
        </w:rPr>
        <w:t xml:space="preserve"> </w:t>
      </w:r>
      <w:r w:rsidRPr="00B737AC">
        <w:rPr>
          <w:rFonts w:hint="cs"/>
          <w:rtl/>
        </w:rPr>
        <w:t>להבטחת</w:t>
      </w:r>
      <w:r w:rsidRPr="00B737AC">
        <w:rPr>
          <w:rtl/>
        </w:rPr>
        <w:t xml:space="preserve"> </w:t>
      </w:r>
      <w:r w:rsidRPr="00B737AC">
        <w:rPr>
          <w:rFonts w:hint="cs"/>
          <w:rtl/>
        </w:rPr>
        <w:t>יישומם</w:t>
      </w:r>
      <w:r w:rsidRPr="00B737AC">
        <w:rPr>
          <w:rtl/>
        </w:rPr>
        <w:t>.</w:t>
      </w:r>
      <w:r w:rsidRPr="00B737AC">
        <w:rPr>
          <w:rFonts w:hint="cs"/>
          <w:rtl/>
        </w:rPr>
        <w:t xml:space="preserve"> </w:t>
      </w:r>
    </w:p>
    <w:p w:rsidR="006A0E07" w:rsidP="00B737AC">
      <w:pPr>
        <w:spacing w:line="240" w:lineRule="exact"/>
        <w:ind w:right="2268"/>
        <w:jc w:val="both"/>
        <w:rPr>
          <w:rFonts w:ascii="Tahoma" w:hAnsi="Tahoma" w:cs="Tahoma"/>
          <w:b/>
          <w:bCs/>
          <w:sz w:val="17"/>
          <w:szCs w:val="17"/>
          <w:rtl/>
        </w:rPr>
      </w:pPr>
    </w:p>
    <w:p w:rsidR="00494C0D" w:rsidRPr="00B737AC" w:rsidP="00B737AC">
      <w:pPr>
        <w:spacing w:line="240" w:lineRule="exact"/>
        <w:ind w:right="2268"/>
        <w:jc w:val="both"/>
        <w:rPr>
          <w:rFonts w:ascii="Tahoma" w:hAnsi="Tahoma" w:cs="Tahoma"/>
          <w:b/>
          <w:bCs/>
          <w:sz w:val="17"/>
          <w:szCs w:val="17"/>
          <w:rtl/>
        </w:rPr>
      </w:pPr>
    </w:p>
    <w:p w:rsidR="006A0E07" w:rsidRPr="004F5330" w:rsidP="00B737AC">
      <w:pPr>
        <w:pStyle w:val="KOT4"/>
        <w:rPr>
          <w:rtl/>
        </w:rPr>
      </w:pPr>
      <w:bookmarkStart w:id="155" w:name="_Toc469296843"/>
      <w:bookmarkStart w:id="156" w:name="_Toc469296990"/>
      <w:bookmarkStart w:id="157" w:name="_Toc472345464"/>
      <w:bookmarkStart w:id="158" w:name="_Toc472876753"/>
      <w:bookmarkStart w:id="159" w:name="_Toc473096541"/>
      <w:bookmarkStart w:id="160" w:name="_Toc474826309"/>
      <w:r w:rsidRPr="004F5330">
        <w:rPr>
          <w:rFonts w:hint="cs"/>
          <w:rtl/>
        </w:rPr>
        <w:t>ממשק העבודה בין המשרד לשירותי דת לרבנות הראשית</w:t>
      </w:r>
      <w:bookmarkEnd w:id="155"/>
      <w:bookmarkEnd w:id="156"/>
      <w:bookmarkEnd w:id="157"/>
      <w:bookmarkEnd w:id="158"/>
      <w:bookmarkEnd w:id="159"/>
      <w:bookmarkEnd w:id="160"/>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האחריות</w:t>
      </w:r>
      <w:r w:rsidRPr="00B737AC">
        <w:rPr>
          <w:rFonts w:ascii="Tahoma" w:hAnsi="Tahoma" w:cs="Tahoma"/>
          <w:sz w:val="17"/>
          <w:szCs w:val="17"/>
          <w:rtl/>
        </w:rPr>
        <w:t xml:space="preserve"> </w:t>
      </w:r>
      <w:r w:rsidRPr="00B737AC">
        <w:rPr>
          <w:rFonts w:ascii="Tahoma" w:hAnsi="Tahoma" w:cs="Tahoma" w:hint="cs"/>
          <w:sz w:val="17"/>
          <w:szCs w:val="17"/>
          <w:rtl/>
        </w:rPr>
        <w:t>להיבטים</w:t>
      </w:r>
      <w:r w:rsidRPr="00B737AC">
        <w:rPr>
          <w:rFonts w:ascii="Tahoma" w:hAnsi="Tahoma" w:cs="Tahoma"/>
          <w:sz w:val="17"/>
          <w:szCs w:val="17"/>
          <w:rtl/>
        </w:rPr>
        <w:t xml:space="preserve"> </w:t>
      </w:r>
      <w:r w:rsidRPr="00B737AC">
        <w:rPr>
          <w:rFonts w:ascii="Tahoma" w:hAnsi="Tahoma" w:cs="Tahoma" w:hint="cs"/>
          <w:sz w:val="17"/>
          <w:szCs w:val="17"/>
          <w:rtl/>
        </w:rPr>
        <w:t>הניהוליים</w:t>
      </w:r>
      <w:r w:rsidRPr="00B737AC">
        <w:rPr>
          <w:rFonts w:ascii="Tahoma" w:hAnsi="Tahoma" w:cs="Tahoma"/>
          <w:sz w:val="17"/>
          <w:szCs w:val="17"/>
          <w:rtl/>
        </w:rPr>
        <w:t xml:space="preserve"> </w:t>
      </w:r>
      <w:r w:rsidRPr="00B737AC">
        <w:rPr>
          <w:rFonts w:ascii="Tahoma" w:hAnsi="Tahoma" w:cs="Tahoma" w:hint="cs"/>
          <w:sz w:val="17"/>
          <w:szCs w:val="17"/>
          <w:rtl/>
        </w:rPr>
        <w:t>שבהפעלת</w:t>
      </w:r>
      <w:r w:rsidRPr="00B737AC">
        <w:rPr>
          <w:rFonts w:ascii="Tahoma" w:hAnsi="Tahoma" w:cs="Tahoma"/>
          <w:sz w:val="17"/>
          <w:szCs w:val="17"/>
          <w:rtl/>
        </w:rPr>
        <w:t xml:space="preserve"> </w:t>
      </w:r>
      <w:r w:rsidRPr="00B737AC">
        <w:rPr>
          <w:rFonts w:ascii="Tahoma" w:hAnsi="Tahoma" w:cs="Tahoma" w:hint="cs"/>
          <w:sz w:val="17"/>
          <w:szCs w:val="17"/>
          <w:rtl/>
        </w:rPr>
        <w:t>מערך</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(תקצוב </w:t>
      </w:r>
      <w:r w:rsidRPr="00B737AC">
        <w:rPr>
          <w:rFonts w:ascii="Tahoma" w:hAnsi="Tahoma" w:cs="Tahoma" w:hint="cs"/>
          <w:sz w:val="17"/>
          <w:szCs w:val="17"/>
          <w:rtl/>
        </w:rPr>
        <w:t>ותקינה</w:t>
      </w:r>
      <w:r w:rsidRPr="00B737AC">
        <w:rPr>
          <w:rFonts w:ascii="Tahoma" w:hAnsi="Tahoma" w:cs="Tahoma"/>
          <w:sz w:val="17"/>
          <w:szCs w:val="17"/>
          <w:rtl/>
        </w:rPr>
        <w:t xml:space="preserve">) </w:t>
      </w:r>
      <w:r w:rsidRPr="00B737AC">
        <w:rPr>
          <w:rFonts w:ascii="Tahoma" w:hAnsi="Tahoma" w:cs="Tahoma" w:hint="cs"/>
          <w:sz w:val="17"/>
          <w:szCs w:val="17"/>
          <w:rtl/>
        </w:rPr>
        <w:t>מוטלת</w:t>
      </w:r>
      <w:r w:rsidRPr="00B737AC">
        <w:rPr>
          <w:rFonts w:ascii="Tahoma" w:hAnsi="Tahoma" w:cs="Tahoma"/>
          <w:sz w:val="17"/>
          <w:szCs w:val="17"/>
          <w:rtl/>
        </w:rPr>
        <w:t xml:space="preserve">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המשרד</w:t>
      </w:r>
      <w:r w:rsidRPr="00B737AC">
        <w:rPr>
          <w:rFonts w:ascii="Tahoma" w:hAnsi="Tahoma" w:cs="Tahoma"/>
          <w:sz w:val="17"/>
          <w:szCs w:val="17"/>
          <w:rtl/>
        </w:rPr>
        <w:t xml:space="preserve"> </w:t>
      </w:r>
      <w:r w:rsidRPr="00B737AC">
        <w:rPr>
          <w:rFonts w:ascii="Tahoma" w:hAnsi="Tahoma" w:cs="Tahoma" w:hint="cs"/>
          <w:sz w:val="17"/>
          <w:szCs w:val="17"/>
          <w:rtl/>
        </w:rPr>
        <w:t>לשירותי</w:t>
      </w:r>
      <w:r w:rsidRPr="00B737AC">
        <w:rPr>
          <w:rFonts w:ascii="Tahoma" w:hAnsi="Tahoma" w:cs="Tahoma"/>
          <w:sz w:val="17"/>
          <w:szCs w:val="17"/>
          <w:rtl/>
        </w:rPr>
        <w:t xml:space="preserve"> </w:t>
      </w:r>
      <w:r w:rsidRPr="00B737AC">
        <w:rPr>
          <w:rFonts w:ascii="Tahoma" w:hAnsi="Tahoma" w:cs="Tahoma" w:hint="cs"/>
          <w:sz w:val="17"/>
          <w:szCs w:val="17"/>
          <w:rtl/>
        </w:rPr>
        <w:t>דת</w:t>
      </w:r>
      <w:r w:rsidRPr="00B737AC">
        <w:rPr>
          <w:rFonts w:ascii="Tahoma" w:hAnsi="Tahoma" w:cs="Tahoma"/>
          <w:sz w:val="17"/>
          <w:szCs w:val="17"/>
          <w:rtl/>
        </w:rPr>
        <w:t xml:space="preserve">, </w:t>
      </w:r>
      <w:r w:rsidRPr="00B737AC">
        <w:rPr>
          <w:rFonts w:ascii="Tahoma" w:hAnsi="Tahoma" w:cs="Tahoma" w:hint="cs"/>
          <w:sz w:val="17"/>
          <w:szCs w:val="17"/>
          <w:rtl/>
        </w:rPr>
        <w:t>והסמכות</w:t>
      </w:r>
      <w:r w:rsidRPr="00B737AC">
        <w:rPr>
          <w:rFonts w:ascii="Tahoma" w:hAnsi="Tahoma" w:cs="Tahoma"/>
          <w:sz w:val="17"/>
          <w:szCs w:val="17"/>
          <w:rtl/>
        </w:rPr>
        <w:t xml:space="preserve"> </w:t>
      </w:r>
      <w:r w:rsidRPr="00B737AC">
        <w:rPr>
          <w:rFonts w:ascii="Tahoma" w:hAnsi="Tahoma" w:cs="Tahoma" w:hint="cs"/>
          <w:sz w:val="17"/>
          <w:szCs w:val="17"/>
          <w:rtl/>
        </w:rPr>
        <w:t>והידע</w:t>
      </w:r>
      <w:r w:rsidRPr="00B737AC">
        <w:rPr>
          <w:rFonts w:ascii="Tahoma" w:hAnsi="Tahoma" w:cs="Tahoma"/>
          <w:sz w:val="17"/>
          <w:szCs w:val="17"/>
          <w:rtl/>
        </w:rPr>
        <w:t xml:space="preserve"> </w:t>
      </w:r>
      <w:r w:rsidRPr="00B737AC">
        <w:rPr>
          <w:rFonts w:ascii="Tahoma" w:hAnsi="Tahoma" w:cs="Tahoma" w:hint="cs"/>
          <w:sz w:val="17"/>
          <w:szCs w:val="17"/>
          <w:rtl/>
        </w:rPr>
        <w:t>המקצועי</w:t>
      </w:r>
      <w:r w:rsidRPr="00B737AC">
        <w:rPr>
          <w:rFonts w:ascii="Tahoma" w:hAnsi="Tahoma" w:cs="Tahoma"/>
          <w:sz w:val="17"/>
          <w:szCs w:val="17"/>
          <w:rtl/>
        </w:rPr>
        <w:t xml:space="preserve">-הלכתי </w:t>
      </w:r>
      <w:r w:rsidRPr="00B737AC">
        <w:rPr>
          <w:rFonts w:ascii="Tahoma" w:hAnsi="Tahoma" w:cs="Tahoma" w:hint="cs"/>
          <w:sz w:val="17"/>
          <w:szCs w:val="17"/>
          <w:rtl/>
        </w:rPr>
        <w:t>בתחום</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מצויים</w:t>
      </w:r>
      <w:r w:rsidRPr="00B737AC">
        <w:rPr>
          <w:rFonts w:ascii="Tahoma" w:hAnsi="Tahoma" w:cs="Tahoma"/>
          <w:sz w:val="17"/>
          <w:szCs w:val="17"/>
          <w:rtl/>
        </w:rPr>
        <w:t xml:space="preserve"> </w:t>
      </w:r>
      <w:r w:rsidRPr="00B737AC">
        <w:rPr>
          <w:rFonts w:ascii="Tahoma" w:hAnsi="Tahoma" w:cs="Tahoma" w:hint="cs"/>
          <w:sz w:val="17"/>
          <w:szCs w:val="17"/>
          <w:rtl/>
        </w:rPr>
        <w:t>בידי</w:t>
      </w:r>
      <w:r w:rsidRPr="00B737AC">
        <w:rPr>
          <w:rFonts w:ascii="Tahoma" w:hAnsi="Tahoma" w:cs="Tahoma"/>
          <w:sz w:val="17"/>
          <w:szCs w:val="17"/>
          <w:rtl/>
        </w:rPr>
        <w:t xml:space="preserve"> </w:t>
      </w:r>
      <w:r w:rsidRPr="00B737AC">
        <w:rPr>
          <w:rFonts w:ascii="Tahoma" w:hAnsi="Tahoma" w:cs="Tahoma" w:hint="cs"/>
          <w:sz w:val="17"/>
          <w:szCs w:val="17"/>
          <w:rtl/>
        </w:rPr>
        <w:t>הרבנות</w:t>
      </w:r>
      <w:r w:rsidRPr="00B737AC">
        <w:rPr>
          <w:rFonts w:ascii="Tahoma" w:hAnsi="Tahoma" w:cs="Tahoma"/>
          <w:sz w:val="17"/>
          <w:szCs w:val="17"/>
          <w:rtl/>
        </w:rPr>
        <w:t xml:space="preserve"> </w:t>
      </w:r>
      <w:r w:rsidRPr="00B737AC">
        <w:rPr>
          <w:rFonts w:ascii="Tahoma" w:hAnsi="Tahoma" w:cs="Tahoma" w:hint="cs"/>
          <w:sz w:val="17"/>
          <w:szCs w:val="17"/>
          <w:rtl/>
        </w:rPr>
        <w:t>והרבנים</w:t>
      </w:r>
      <w:r w:rsidRPr="00B737AC">
        <w:rPr>
          <w:rFonts w:ascii="Tahoma" w:hAnsi="Tahoma" w:cs="Tahoma"/>
          <w:sz w:val="17"/>
          <w:szCs w:val="17"/>
          <w:rtl/>
        </w:rPr>
        <w:t xml:space="preserve"> </w:t>
      </w:r>
      <w:r w:rsidRPr="00B737AC">
        <w:rPr>
          <w:rFonts w:ascii="Tahoma" w:hAnsi="Tahoma" w:cs="Tahoma" w:hint="cs"/>
          <w:sz w:val="17"/>
          <w:szCs w:val="17"/>
          <w:rtl/>
        </w:rPr>
        <w:t>המקומיים</w:t>
      </w:r>
      <w:r w:rsidRPr="00B737AC">
        <w:rPr>
          <w:rFonts w:ascii="Tahoma" w:hAnsi="Tahoma" w:cs="Tahoma"/>
          <w:sz w:val="17"/>
          <w:szCs w:val="17"/>
          <w:rtl/>
        </w:rPr>
        <w:t xml:space="preserve">. </w:t>
      </w:r>
      <w:r w:rsidRPr="00B737AC">
        <w:rPr>
          <w:rFonts w:ascii="Tahoma" w:hAnsi="Tahoma" w:cs="Tahoma" w:hint="cs"/>
          <w:sz w:val="17"/>
          <w:szCs w:val="17"/>
          <w:rtl/>
        </w:rPr>
        <w:t>לפיכך, קיימת</w:t>
      </w:r>
      <w:r w:rsidRPr="00B737AC">
        <w:rPr>
          <w:rFonts w:ascii="Tahoma" w:hAnsi="Tahoma" w:cs="Tahoma"/>
          <w:sz w:val="17"/>
          <w:szCs w:val="17"/>
          <w:rtl/>
        </w:rPr>
        <w:t xml:space="preserve"> </w:t>
      </w:r>
      <w:r w:rsidRPr="00B737AC">
        <w:rPr>
          <w:rFonts w:ascii="Tahoma" w:hAnsi="Tahoma" w:cs="Tahoma" w:hint="cs"/>
          <w:sz w:val="17"/>
          <w:szCs w:val="17"/>
          <w:rtl/>
        </w:rPr>
        <w:t>לכאורה</w:t>
      </w:r>
      <w:r w:rsidRPr="00B737AC">
        <w:rPr>
          <w:rFonts w:ascii="Tahoma" w:hAnsi="Tahoma" w:cs="Tahoma"/>
          <w:sz w:val="17"/>
          <w:szCs w:val="17"/>
          <w:rtl/>
        </w:rPr>
        <w:t xml:space="preserve"> </w:t>
      </w:r>
      <w:r w:rsidRPr="00B737AC">
        <w:rPr>
          <w:rFonts w:ascii="Tahoma" w:hAnsi="Tahoma" w:cs="Tahoma" w:hint="cs"/>
          <w:sz w:val="17"/>
          <w:szCs w:val="17"/>
          <w:rtl/>
        </w:rPr>
        <w:t>חלוקה</w:t>
      </w:r>
      <w:r w:rsidRPr="00B737AC">
        <w:rPr>
          <w:rFonts w:ascii="Tahoma" w:hAnsi="Tahoma" w:cs="Tahoma"/>
          <w:sz w:val="17"/>
          <w:szCs w:val="17"/>
          <w:rtl/>
        </w:rPr>
        <w:t xml:space="preserve"> </w:t>
      </w:r>
      <w:r w:rsidRPr="00B737AC">
        <w:rPr>
          <w:rFonts w:ascii="Tahoma" w:hAnsi="Tahoma" w:cs="Tahoma" w:hint="cs"/>
          <w:sz w:val="17"/>
          <w:szCs w:val="17"/>
          <w:rtl/>
        </w:rPr>
        <w:t>מבנית</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תחומי</w:t>
      </w:r>
      <w:r w:rsidRPr="00B737AC">
        <w:rPr>
          <w:rFonts w:ascii="Tahoma" w:hAnsi="Tahoma" w:cs="Tahoma"/>
          <w:sz w:val="17"/>
          <w:szCs w:val="17"/>
          <w:rtl/>
        </w:rPr>
        <w:t xml:space="preserve"> </w:t>
      </w:r>
      <w:r w:rsidRPr="00B737AC">
        <w:rPr>
          <w:rFonts w:ascii="Tahoma" w:hAnsi="Tahoma" w:cs="Tahoma" w:hint="cs"/>
          <w:sz w:val="17"/>
          <w:szCs w:val="17"/>
          <w:rtl/>
        </w:rPr>
        <w:t>האחריות</w:t>
      </w:r>
      <w:r w:rsidRPr="00B737AC">
        <w:rPr>
          <w:rFonts w:ascii="Tahoma" w:hAnsi="Tahoma" w:cs="Tahoma"/>
          <w:sz w:val="17"/>
          <w:szCs w:val="17"/>
          <w:rtl/>
        </w:rPr>
        <w:t xml:space="preserve"> </w:t>
      </w:r>
      <w:r w:rsidRPr="00B737AC">
        <w:rPr>
          <w:rFonts w:ascii="Tahoma" w:hAnsi="Tahoma" w:cs="Tahoma" w:hint="cs"/>
          <w:sz w:val="17"/>
          <w:szCs w:val="17"/>
          <w:rtl/>
        </w:rPr>
        <w:t>בין</w:t>
      </w:r>
      <w:r w:rsidRPr="00B737AC">
        <w:rPr>
          <w:rFonts w:ascii="Tahoma" w:hAnsi="Tahoma" w:cs="Tahoma"/>
          <w:sz w:val="17"/>
          <w:szCs w:val="17"/>
          <w:rtl/>
        </w:rPr>
        <w:t xml:space="preserve"> </w:t>
      </w:r>
      <w:r w:rsidRPr="00B737AC">
        <w:rPr>
          <w:rFonts w:ascii="Tahoma" w:hAnsi="Tahoma" w:cs="Tahoma" w:hint="cs"/>
          <w:sz w:val="17"/>
          <w:szCs w:val="17"/>
          <w:rtl/>
        </w:rPr>
        <w:t>גופים</w:t>
      </w:r>
      <w:r w:rsidRPr="00B737AC">
        <w:rPr>
          <w:rFonts w:ascii="Tahoma" w:hAnsi="Tahoma" w:cs="Tahoma"/>
          <w:sz w:val="17"/>
          <w:szCs w:val="17"/>
          <w:rtl/>
        </w:rPr>
        <w:t xml:space="preserve"> </w:t>
      </w:r>
      <w:r w:rsidRPr="00B737AC">
        <w:rPr>
          <w:rFonts w:ascii="Tahoma" w:hAnsi="Tahoma" w:cs="Tahoma" w:hint="cs"/>
          <w:sz w:val="17"/>
          <w:szCs w:val="17"/>
          <w:rtl/>
        </w:rPr>
        <w:t>אלה</w:t>
      </w:r>
      <w:r w:rsidRPr="00B737AC">
        <w:rPr>
          <w:rFonts w:ascii="Tahoma" w:hAnsi="Tahoma" w:cs="Tahoma"/>
          <w:sz w:val="17"/>
          <w:szCs w:val="17"/>
          <w:rtl/>
        </w:rPr>
        <w:t xml:space="preserve">. </w:t>
      </w:r>
      <w:r w:rsidRPr="00B737AC">
        <w:rPr>
          <w:rFonts w:ascii="Tahoma" w:hAnsi="Tahoma" w:cs="Tahoma" w:hint="cs"/>
          <w:sz w:val="17"/>
          <w:szCs w:val="17"/>
          <w:rtl/>
        </w:rPr>
        <w:t>כדי</w:t>
      </w:r>
      <w:r w:rsidRPr="00B737AC">
        <w:rPr>
          <w:rFonts w:ascii="Tahoma" w:hAnsi="Tahoma" w:cs="Tahoma"/>
          <w:sz w:val="17"/>
          <w:szCs w:val="17"/>
          <w:rtl/>
        </w:rPr>
        <w:t xml:space="preserve"> לנהל באופן יעיל את תחום הכשרות על כל היבטיו נדרש תיאום בין הגורמים המעורבים, ולו </w:t>
      </w:r>
      <w:r w:rsidRPr="00B737AC">
        <w:rPr>
          <w:rFonts w:ascii="Tahoma" w:hAnsi="Tahoma" w:cs="Tahoma" w:hint="cs"/>
          <w:sz w:val="17"/>
          <w:szCs w:val="17"/>
          <w:rtl/>
        </w:rPr>
        <w:t xml:space="preserve">רק </w:t>
      </w:r>
      <w:r w:rsidRPr="00B737AC">
        <w:rPr>
          <w:rFonts w:ascii="Tahoma" w:hAnsi="Tahoma" w:cs="Tahoma"/>
          <w:sz w:val="17"/>
          <w:szCs w:val="17"/>
          <w:rtl/>
        </w:rPr>
        <w:t>כדי לקבוע את האחריות והסמכות של כל אחד מהם</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אולם</w:t>
      </w:r>
      <w:r w:rsidRPr="00B737AC">
        <w:rPr>
          <w:rFonts w:ascii="Tahoma" w:hAnsi="Tahoma" w:cs="Tahoma"/>
          <w:sz w:val="17"/>
          <w:szCs w:val="17"/>
          <w:rtl/>
        </w:rPr>
        <w:t xml:space="preserve"> </w:t>
      </w:r>
      <w:r w:rsidRPr="00B737AC">
        <w:rPr>
          <w:rFonts w:ascii="Tahoma" w:hAnsi="Tahoma" w:cs="Tahoma" w:hint="cs"/>
          <w:sz w:val="17"/>
          <w:szCs w:val="17"/>
          <w:rtl/>
        </w:rPr>
        <w:t>נמצא</w:t>
      </w:r>
      <w:r w:rsidRPr="00B737AC">
        <w:rPr>
          <w:rFonts w:ascii="Tahoma" w:hAnsi="Tahoma" w:cs="Tahoma"/>
          <w:sz w:val="17"/>
          <w:szCs w:val="17"/>
          <w:rtl/>
        </w:rPr>
        <w:t xml:space="preserve"> </w:t>
      </w:r>
      <w:r w:rsidRPr="00B737AC">
        <w:rPr>
          <w:rFonts w:ascii="Tahoma" w:hAnsi="Tahoma" w:cs="Tahoma" w:hint="cs"/>
          <w:sz w:val="17"/>
          <w:szCs w:val="17"/>
          <w:rtl/>
        </w:rPr>
        <w:t>כי</w:t>
      </w:r>
      <w:r w:rsidRPr="00B737AC">
        <w:rPr>
          <w:rFonts w:ascii="Tahoma" w:hAnsi="Tahoma" w:cs="Tahoma"/>
          <w:sz w:val="17"/>
          <w:szCs w:val="17"/>
          <w:rtl/>
        </w:rPr>
        <w:t xml:space="preserve"> </w:t>
      </w:r>
      <w:r w:rsidRPr="00B737AC">
        <w:rPr>
          <w:rFonts w:ascii="Tahoma" w:hAnsi="Tahoma" w:cs="Tahoma" w:hint="cs"/>
          <w:sz w:val="17"/>
          <w:szCs w:val="17"/>
          <w:rtl/>
        </w:rPr>
        <w:t>בפועל</w:t>
      </w:r>
      <w:r w:rsidRPr="00B737AC">
        <w:rPr>
          <w:rFonts w:ascii="Tahoma" w:hAnsi="Tahoma" w:cs="Tahoma"/>
          <w:sz w:val="17"/>
          <w:szCs w:val="17"/>
          <w:rtl/>
        </w:rPr>
        <w:t xml:space="preserve"> </w:t>
      </w:r>
      <w:r w:rsidRPr="00B737AC">
        <w:rPr>
          <w:rFonts w:ascii="Tahoma" w:hAnsi="Tahoma" w:cs="Tahoma" w:hint="cs"/>
          <w:sz w:val="17"/>
          <w:szCs w:val="17"/>
          <w:rtl/>
        </w:rPr>
        <w:t>קיימות</w:t>
      </w:r>
      <w:r w:rsidRPr="00B737AC">
        <w:rPr>
          <w:rFonts w:ascii="Tahoma" w:hAnsi="Tahoma" w:cs="Tahoma"/>
          <w:sz w:val="17"/>
          <w:szCs w:val="17"/>
          <w:rtl/>
        </w:rPr>
        <w:t xml:space="preserve"> </w:t>
      </w:r>
      <w:r w:rsidRPr="00B737AC">
        <w:rPr>
          <w:rFonts w:ascii="Tahoma" w:hAnsi="Tahoma" w:cs="Tahoma" w:hint="cs"/>
          <w:sz w:val="17"/>
          <w:szCs w:val="17"/>
          <w:rtl/>
        </w:rPr>
        <w:t>סוגיות</w:t>
      </w:r>
      <w:r w:rsidRPr="00B737AC">
        <w:rPr>
          <w:rFonts w:ascii="Tahoma" w:hAnsi="Tahoma" w:cs="Tahoma"/>
          <w:sz w:val="17"/>
          <w:szCs w:val="17"/>
          <w:rtl/>
        </w:rPr>
        <w:t xml:space="preserve"> </w:t>
      </w:r>
      <w:r w:rsidRPr="00B737AC">
        <w:rPr>
          <w:rFonts w:ascii="Tahoma" w:hAnsi="Tahoma" w:cs="Tahoma" w:hint="cs"/>
          <w:sz w:val="17"/>
          <w:szCs w:val="17"/>
          <w:rtl/>
        </w:rPr>
        <w:t>שהאחריות</w:t>
      </w:r>
      <w:r w:rsidRPr="00B737AC">
        <w:rPr>
          <w:rFonts w:ascii="Tahoma" w:hAnsi="Tahoma" w:cs="Tahoma"/>
          <w:sz w:val="17"/>
          <w:szCs w:val="17"/>
          <w:rtl/>
        </w:rPr>
        <w:t xml:space="preserve"> </w:t>
      </w:r>
      <w:r w:rsidRPr="00B737AC">
        <w:rPr>
          <w:rFonts w:ascii="Tahoma" w:hAnsi="Tahoma" w:cs="Tahoma" w:hint="cs"/>
          <w:sz w:val="17"/>
          <w:szCs w:val="17"/>
          <w:rtl/>
        </w:rPr>
        <w:t>והסמכות</w:t>
      </w:r>
      <w:r w:rsidRPr="00B737AC">
        <w:rPr>
          <w:rFonts w:ascii="Tahoma" w:hAnsi="Tahoma" w:cs="Tahoma"/>
          <w:sz w:val="17"/>
          <w:szCs w:val="17"/>
          <w:rtl/>
        </w:rPr>
        <w:t xml:space="preserve"> </w:t>
      </w:r>
      <w:r w:rsidRPr="00B737AC">
        <w:rPr>
          <w:rFonts w:ascii="Tahoma" w:hAnsi="Tahoma" w:cs="Tahoma" w:hint="cs"/>
          <w:sz w:val="17"/>
          <w:szCs w:val="17"/>
          <w:rtl/>
        </w:rPr>
        <w:t>בעניינן</w:t>
      </w:r>
      <w:r w:rsidRPr="00B737AC">
        <w:rPr>
          <w:rFonts w:ascii="Tahoma" w:hAnsi="Tahoma" w:cs="Tahoma"/>
          <w:sz w:val="17"/>
          <w:szCs w:val="17"/>
          <w:rtl/>
        </w:rPr>
        <w:t xml:space="preserve"> </w:t>
      </w:r>
      <w:r w:rsidRPr="00B737AC">
        <w:rPr>
          <w:rFonts w:ascii="Tahoma" w:hAnsi="Tahoma" w:cs="Tahoma" w:hint="cs"/>
          <w:sz w:val="17"/>
          <w:szCs w:val="17"/>
          <w:rtl/>
        </w:rPr>
        <w:t>אינן</w:t>
      </w:r>
      <w:r w:rsidRPr="00B737AC">
        <w:rPr>
          <w:rFonts w:ascii="Tahoma" w:hAnsi="Tahoma" w:cs="Tahoma"/>
          <w:sz w:val="17"/>
          <w:szCs w:val="17"/>
          <w:rtl/>
        </w:rPr>
        <w:t xml:space="preserve"> </w:t>
      </w:r>
      <w:r w:rsidRPr="00B737AC">
        <w:rPr>
          <w:rFonts w:ascii="Tahoma" w:hAnsi="Tahoma" w:cs="Tahoma" w:hint="cs"/>
          <w:sz w:val="17"/>
          <w:szCs w:val="17"/>
          <w:rtl/>
        </w:rPr>
        <w:t>ברורות</w:t>
      </w:r>
      <w:r w:rsidRPr="00B737AC">
        <w:rPr>
          <w:rFonts w:ascii="Tahoma" w:hAnsi="Tahoma" w:cs="Tahoma"/>
          <w:sz w:val="17"/>
          <w:szCs w:val="17"/>
          <w:rtl/>
        </w:rPr>
        <w:t xml:space="preserve">, </w:t>
      </w:r>
      <w:r w:rsidRPr="00B737AC">
        <w:rPr>
          <w:rFonts w:ascii="Tahoma" w:hAnsi="Tahoma" w:cs="Tahoma" w:hint="cs"/>
          <w:sz w:val="17"/>
          <w:szCs w:val="17"/>
          <w:rtl/>
        </w:rPr>
        <w:t>ולכן</w:t>
      </w:r>
      <w:r w:rsidRPr="00B737AC">
        <w:rPr>
          <w:rFonts w:ascii="Tahoma" w:hAnsi="Tahoma" w:cs="Tahoma"/>
          <w:sz w:val="17"/>
          <w:szCs w:val="17"/>
          <w:rtl/>
        </w:rPr>
        <w:t xml:space="preserve"> </w:t>
      </w:r>
      <w:r w:rsidRPr="00B737AC">
        <w:rPr>
          <w:rFonts w:ascii="Tahoma" w:hAnsi="Tahoma" w:cs="Tahoma" w:hint="cs"/>
          <w:sz w:val="17"/>
          <w:szCs w:val="17"/>
          <w:rtl/>
        </w:rPr>
        <w:t>כל</w:t>
      </w:r>
      <w:r w:rsidRPr="00B737AC">
        <w:rPr>
          <w:rFonts w:ascii="Tahoma" w:hAnsi="Tahoma" w:cs="Tahoma"/>
          <w:sz w:val="17"/>
          <w:szCs w:val="17"/>
          <w:rtl/>
        </w:rPr>
        <w:t xml:space="preserve"> </w:t>
      </w:r>
      <w:r w:rsidRPr="00B737AC">
        <w:rPr>
          <w:rFonts w:ascii="Tahoma" w:hAnsi="Tahoma" w:cs="Tahoma" w:hint="cs"/>
          <w:sz w:val="17"/>
          <w:szCs w:val="17"/>
          <w:rtl/>
        </w:rPr>
        <w:t>אחד</w:t>
      </w:r>
      <w:r w:rsidRPr="00B737AC">
        <w:rPr>
          <w:rFonts w:ascii="Tahoma" w:hAnsi="Tahoma" w:cs="Tahoma"/>
          <w:sz w:val="17"/>
          <w:szCs w:val="17"/>
          <w:rtl/>
        </w:rPr>
        <w:t xml:space="preserve"> </w:t>
      </w:r>
      <w:r w:rsidRPr="00B737AC">
        <w:rPr>
          <w:rFonts w:ascii="Tahoma" w:hAnsi="Tahoma" w:cs="Tahoma" w:hint="cs"/>
          <w:sz w:val="17"/>
          <w:szCs w:val="17"/>
          <w:rtl/>
        </w:rPr>
        <w:t>מהגורמים</w:t>
      </w:r>
      <w:r w:rsidRPr="00B737AC">
        <w:rPr>
          <w:rFonts w:ascii="Tahoma" w:hAnsi="Tahoma" w:cs="Tahoma"/>
          <w:sz w:val="17"/>
          <w:szCs w:val="17"/>
          <w:rtl/>
        </w:rPr>
        <w:t xml:space="preserve"> </w:t>
      </w:r>
      <w:r w:rsidRPr="00B737AC">
        <w:rPr>
          <w:rFonts w:ascii="Tahoma" w:hAnsi="Tahoma" w:cs="Tahoma" w:hint="cs"/>
          <w:sz w:val="17"/>
          <w:szCs w:val="17"/>
          <w:rtl/>
        </w:rPr>
        <w:t>האמורים</w:t>
      </w:r>
      <w:r w:rsidRPr="00B737AC">
        <w:rPr>
          <w:rFonts w:ascii="Tahoma" w:hAnsi="Tahoma" w:cs="Tahoma"/>
          <w:sz w:val="17"/>
          <w:szCs w:val="17"/>
          <w:rtl/>
        </w:rPr>
        <w:t xml:space="preserve"> </w:t>
      </w:r>
      <w:r w:rsidRPr="00B737AC">
        <w:rPr>
          <w:rFonts w:ascii="Tahoma" w:hAnsi="Tahoma" w:cs="Tahoma" w:hint="cs"/>
          <w:sz w:val="17"/>
          <w:szCs w:val="17"/>
          <w:rtl/>
        </w:rPr>
        <w:t>נוקט</w:t>
      </w:r>
      <w:r w:rsidRPr="00B737AC">
        <w:rPr>
          <w:rFonts w:ascii="Tahoma" w:hAnsi="Tahoma" w:cs="Tahoma"/>
          <w:sz w:val="17"/>
          <w:szCs w:val="17"/>
          <w:rtl/>
        </w:rPr>
        <w:t xml:space="preserve"> </w:t>
      </w:r>
      <w:r w:rsidRPr="00B737AC">
        <w:rPr>
          <w:rFonts w:ascii="Tahoma" w:hAnsi="Tahoma" w:cs="Tahoma" w:hint="cs"/>
          <w:sz w:val="17"/>
          <w:szCs w:val="17"/>
          <w:rtl/>
        </w:rPr>
        <w:t>עמדה</w:t>
      </w:r>
      <w:r w:rsidRPr="00B737AC">
        <w:rPr>
          <w:rFonts w:ascii="Tahoma" w:hAnsi="Tahoma" w:cs="Tahoma"/>
          <w:sz w:val="17"/>
          <w:szCs w:val="17"/>
          <w:rtl/>
        </w:rPr>
        <w:t xml:space="preserve"> </w:t>
      </w:r>
      <w:r w:rsidRPr="00B737AC">
        <w:rPr>
          <w:rFonts w:ascii="Tahoma" w:hAnsi="Tahoma" w:cs="Tahoma" w:hint="cs"/>
          <w:sz w:val="17"/>
          <w:szCs w:val="17"/>
          <w:rtl/>
        </w:rPr>
        <w:t>משלו לגביהן</w:t>
      </w:r>
      <w:r w:rsidRPr="00B737AC">
        <w:rPr>
          <w:rFonts w:ascii="Tahoma" w:hAnsi="Tahoma" w:cs="Tahoma"/>
          <w:sz w:val="17"/>
          <w:szCs w:val="17"/>
          <w:rtl/>
        </w:rPr>
        <w:t>.</w:t>
      </w:r>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ממונה תחום הכשרות במשרד ביקש עם כניסתו לתפקיד, וכן במשך התקופה שבה הוא מכהן, לפעול בתיאום עם גורמי הכשרות ברבנות, ואף דרש להיות מעורה בתהליכים המתקיימים ברבנות הנוגעים למערכת הכשרות הארצית. אולם היועץ המשפטי לרבנות השיב לו כי הוא רואה בדרישותיו של הממונה האמור התערבות </w:t>
      </w:r>
      <w:r w:rsidRPr="00B737AC">
        <w:rPr>
          <w:rFonts w:ascii="Tahoma" w:hAnsi="Tahoma" w:cs="Tahoma" w:hint="cs"/>
          <w:b/>
          <w:sz w:val="17"/>
          <w:szCs w:val="17"/>
          <w:rtl/>
        </w:rPr>
        <w:t>בסמכותה, בפעילותה ובאחריותה של הרבנות והוסיף כי מדובר ב"השגת גבולה של הרבנות הראשית".</w:t>
      </w:r>
    </w:p>
    <w:p w:rsidR="006A0E07" w:rsidRPr="00B737AC" w:rsidP="00494C0D">
      <w:pPr>
        <w:pStyle w:val="RESHET"/>
        <w:rPr>
          <w:rtl/>
        </w:rPr>
      </w:pPr>
      <w:r w:rsidRPr="00B737AC">
        <w:rPr>
          <w:rFonts w:hint="cs"/>
          <w:rtl/>
        </w:rPr>
        <w:t>אי-קביעת גבולות אחריות ברורים והיעדר תיאום בין הרבנות למשרד בא לידי ביטוי גם בחוסר הסכמה בעניין הפעלת הסמכות של כל אחד מהם. להלן דוגמאות:</w:t>
      </w:r>
    </w:p>
    <w:p w:rsidR="006A0E07" w:rsidRPr="00B737AC" w:rsidP="00494C0D">
      <w:pPr>
        <w:spacing w:before="180" w:line="240" w:lineRule="exact"/>
        <w:ind w:right="2268"/>
        <w:jc w:val="both"/>
        <w:rPr>
          <w:rFonts w:ascii="Tahoma" w:hAnsi="Tahoma" w:cs="Tahoma"/>
          <w:b/>
          <w:sz w:val="17"/>
          <w:szCs w:val="17"/>
          <w:rtl/>
        </w:rPr>
      </w:pPr>
      <w:bookmarkStart w:id="161" w:name="_Toc469296844"/>
      <w:r w:rsidRPr="00B737AC">
        <w:rPr>
          <w:rStyle w:val="Heading7Char"/>
          <w:rFonts w:ascii="Tahoma" w:hAnsi="Tahoma" w:cs="Tahoma" w:hint="eastAsia"/>
          <w:sz w:val="17"/>
          <w:szCs w:val="17"/>
          <w:rtl/>
        </w:rPr>
        <w:t>חילוקי</w:t>
      </w:r>
      <w:r w:rsidRPr="00B737AC">
        <w:rPr>
          <w:rStyle w:val="Heading7Char"/>
          <w:rFonts w:ascii="Tahoma" w:hAnsi="Tahoma" w:cs="Tahoma"/>
          <w:sz w:val="17"/>
          <w:szCs w:val="17"/>
          <w:rtl/>
        </w:rPr>
        <w:t xml:space="preserve"> דעות בין המשרד </w:t>
      </w:r>
      <w:r w:rsidRPr="00B737AC">
        <w:rPr>
          <w:rStyle w:val="Heading7Char"/>
          <w:rFonts w:ascii="Tahoma" w:hAnsi="Tahoma" w:cs="Tahoma" w:hint="cs"/>
          <w:sz w:val="17"/>
          <w:szCs w:val="17"/>
          <w:rtl/>
        </w:rPr>
        <w:t>ו</w:t>
      </w:r>
      <w:r w:rsidRPr="00B737AC">
        <w:rPr>
          <w:rStyle w:val="Heading7Char"/>
          <w:rFonts w:ascii="Tahoma" w:hAnsi="Tahoma" w:cs="Tahoma"/>
          <w:sz w:val="17"/>
          <w:szCs w:val="17"/>
          <w:rtl/>
        </w:rPr>
        <w:t xml:space="preserve">בין </w:t>
      </w:r>
      <w:r w:rsidRPr="00B737AC">
        <w:rPr>
          <w:rStyle w:val="Heading7Char"/>
          <w:rFonts w:ascii="Tahoma" w:hAnsi="Tahoma" w:cs="Tahoma" w:hint="eastAsia"/>
          <w:sz w:val="17"/>
          <w:szCs w:val="17"/>
          <w:rtl/>
        </w:rPr>
        <w:t>הרבנות</w:t>
      </w:r>
      <w:r w:rsidRPr="00B737AC">
        <w:rPr>
          <w:rStyle w:val="Heading7Char"/>
          <w:rFonts w:ascii="Tahoma" w:hAnsi="Tahoma" w:cs="Tahoma"/>
          <w:sz w:val="17"/>
          <w:szCs w:val="17"/>
          <w:rtl/>
        </w:rPr>
        <w:t xml:space="preserve"> בנוגע לנוהל הפעלת מערך הכשרות במועצות הדתיות:</w:t>
      </w:r>
      <w:bookmarkEnd w:id="161"/>
      <w:r w:rsidRPr="00B737AC">
        <w:rPr>
          <w:rFonts w:ascii="Tahoma" w:hAnsi="Tahoma" w:cs="Tahoma" w:hint="cs"/>
          <w:b/>
          <w:sz w:val="17"/>
          <w:szCs w:val="17"/>
          <w:rtl/>
        </w:rPr>
        <w:t xml:space="preserve"> בדוח הקודם ציין משרד מבקר המדינה את היעדר הנהלים הנוגעים לפעולות המועצות הדתיות בתחום הכשרות. במענה לביקורת, ביולי 2010 הפיץ המשרד את נוהל הכשרות. הנוהל כאמור מסדיר את ההיבטים הארגוניים בעבודת מערך הכשרות.</w:t>
      </w:r>
    </w:p>
    <w:p w:rsidR="006A0E07" w:rsidRPr="00B737AC" w:rsidP="00494C0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התברר שהמשרד לשירותי דת לא שיתף את הרבנות בגיבוש הנוהל. באוקטובר 2010, לאחר שהרבנות קיבלה את נוסח הנוהל, היא השיגה בפני מנכ"ל המשרד על הכללים שנקבעו בו וביקשה </w:t>
      </w:r>
      <w:r w:rsidRPr="00B737AC">
        <w:rPr>
          <w:rFonts w:ascii="Tahoma" w:hAnsi="Tahoma" w:cs="Tahoma" w:hint="cs"/>
          <w:b/>
          <w:sz w:val="17"/>
          <w:szCs w:val="17"/>
          <w:rtl/>
        </w:rPr>
        <w:t>להשהותו</w:t>
      </w:r>
      <w:r w:rsidRPr="00B737AC">
        <w:rPr>
          <w:rFonts w:ascii="Tahoma" w:hAnsi="Tahoma" w:cs="Tahoma" w:hint="cs"/>
          <w:b/>
          <w:sz w:val="17"/>
          <w:szCs w:val="17"/>
          <w:rtl/>
        </w:rPr>
        <w:t>, אך המשרד לא הסכים לכך. בעקבות ההשגות הקימה מועצת הרבנות ועדה לבדיקת נוהל מערך הכשרות הממלכתית. אף שכבר חלפו כשש שנים מאז הוקמה הוועדה לא דנה מועצת הרבנות בנוהל הכשרות, וממילא לא אשררה אותו.</w:t>
      </w:r>
    </w:p>
    <w:p w:rsidR="006A0E07" w:rsidRPr="00B737AC" w:rsidP="00781069">
      <w:pPr>
        <w:pStyle w:val="RESHET"/>
        <w:rPr>
          <w:rtl/>
        </w:rPr>
      </w:pPr>
      <w:r w:rsidRPr="00B737AC">
        <w:rPr>
          <w:rFonts w:hint="cs"/>
          <w:rtl/>
        </w:rPr>
        <w:t xml:space="preserve">הליקויים שעלו בביקורת זו מצביעים על אי-יישומו של נוהל הכשרות, ואף יותר מזה - זלזול של המועצות הדתיות בהוראותיו עד כדי אי-יישומו באופן גורף. למשל, העובדה שהמועצות הדתיות </w:t>
      </w:r>
      <w:r w:rsidRPr="00B737AC">
        <w:rPr>
          <w:rFonts w:hint="cs"/>
          <w:rtl/>
        </w:rPr>
        <w:t>איפשרו</w:t>
      </w:r>
      <w:r w:rsidRPr="00B737AC">
        <w:rPr>
          <w:rFonts w:hint="cs"/>
          <w:rtl/>
        </w:rPr>
        <w:t xml:space="preserve"> למשגיחי כשרות לעבוד ללא הסמכה כנדרש; חלק מהמשגיחים הם עובדי המועצות הדתיות </w:t>
      </w:r>
      <w:r w:rsidR="00781069">
        <w:rPr>
          <w:rFonts w:hint="cs"/>
          <w:rtl/>
        </w:rPr>
        <w:t>ו</w:t>
      </w:r>
      <w:r w:rsidRPr="00B737AC">
        <w:rPr>
          <w:rFonts w:hint="cs"/>
          <w:rtl/>
        </w:rPr>
        <w:t>עבודת ההשגחה היא עבודה נוספת, וזאת ללא אישור ובניגוד לנוהל. ייתכן שיחסה הספקני של הרבנות - הגורם ההלכתי העליון והמנהיג את העולם הדתי-ממלכתי - לנוהל הכשרות היה גורם משמעותי שהשפיע גם עליהן.</w:t>
      </w:r>
      <w:r w:rsidRPr="00781069" w:rsidR="00781069">
        <w:rPr>
          <w:noProof/>
          <w:rtl/>
        </w:rPr>
        <w:t xml:space="preserve"> </w:t>
      </w:r>
      <w:r w:rsidRPr="0012789B" w:rsidR="00781069">
        <w:rPr>
          <w:noProof/>
          <w:rtl/>
          <w:lang w:eastAsia="en-US"/>
        </w:rPr>
        <mc:AlternateContent>
          <mc:Choice Requires="wps">
            <w:drawing>
              <wp:anchor distT="0" distB="0" distL="114300" distR="114300" simplePos="0" relativeHeight="251705344" behindDoc="1" locked="0" layoutInCell="1" allowOverlap="1">
                <wp:simplePos x="0" y="0"/>
                <wp:positionH relativeFrom="margin">
                  <wp:posOffset>-431800</wp:posOffset>
                </wp:positionH>
                <wp:positionV relativeFrom="margin">
                  <wp:align>top</wp:align>
                </wp:positionV>
                <wp:extent cx="1620000" cy="4140000"/>
                <wp:effectExtent l="0" t="0" r="0" b="0"/>
                <wp:wrapNone/>
                <wp:docPr id="81"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78106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45671452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86797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הליקויים</w:t>
                            </w:r>
                            <w:r w:rsidRPr="00781069">
                              <w:rPr>
                                <w:rFonts w:cs="Tahoma"/>
                                <w:color w:val="0B5294"/>
                                <w:spacing w:val="-4"/>
                                <w:sz w:val="24"/>
                                <w:szCs w:val="24"/>
                                <w:rtl/>
                              </w:rPr>
                              <w:t xml:space="preserve"> </w:t>
                            </w:r>
                            <w:r w:rsidRPr="00781069">
                              <w:rPr>
                                <w:rFonts w:cs="Tahoma" w:hint="eastAsia"/>
                                <w:color w:val="0B5294"/>
                                <w:spacing w:val="-4"/>
                                <w:sz w:val="24"/>
                                <w:szCs w:val="24"/>
                                <w:rtl/>
                              </w:rPr>
                              <w:t>שעלו</w:t>
                            </w:r>
                            <w:r w:rsidRPr="00781069">
                              <w:rPr>
                                <w:rFonts w:cs="Tahoma"/>
                                <w:color w:val="0B5294"/>
                                <w:spacing w:val="-4"/>
                                <w:sz w:val="24"/>
                                <w:szCs w:val="24"/>
                                <w:rtl/>
                              </w:rPr>
                              <w:t xml:space="preserve"> </w:t>
                            </w:r>
                            <w:r w:rsidRPr="00781069">
                              <w:rPr>
                                <w:rFonts w:cs="Tahoma" w:hint="eastAsia"/>
                                <w:color w:val="0B5294"/>
                                <w:spacing w:val="-4"/>
                                <w:sz w:val="24"/>
                                <w:szCs w:val="24"/>
                                <w:rtl/>
                              </w:rPr>
                              <w:t>בביקורת</w:t>
                            </w:r>
                            <w:r w:rsidRPr="00781069">
                              <w:rPr>
                                <w:rFonts w:cs="Tahoma"/>
                                <w:color w:val="0B5294"/>
                                <w:spacing w:val="-4"/>
                                <w:sz w:val="24"/>
                                <w:szCs w:val="24"/>
                                <w:rtl/>
                              </w:rPr>
                              <w:t xml:space="preserve"> </w:t>
                            </w:r>
                            <w:r w:rsidRPr="00781069">
                              <w:rPr>
                                <w:rFonts w:cs="Tahoma" w:hint="eastAsia"/>
                                <w:color w:val="0B5294"/>
                                <w:spacing w:val="-4"/>
                                <w:sz w:val="24"/>
                                <w:szCs w:val="24"/>
                                <w:rtl/>
                              </w:rPr>
                              <w:t>זו</w:t>
                            </w:r>
                            <w:r w:rsidRPr="00781069">
                              <w:rPr>
                                <w:rFonts w:cs="Tahoma"/>
                                <w:color w:val="0B5294"/>
                                <w:spacing w:val="-4"/>
                                <w:sz w:val="24"/>
                                <w:szCs w:val="24"/>
                                <w:rtl/>
                              </w:rPr>
                              <w:t xml:space="preserve"> </w:t>
                            </w:r>
                            <w:r w:rsidRPr="00781069">
                              <w:rPr>
                                <w:rFonts w:cs="Tahoma" w:hint="eastAsia"/>
                                <w:color w:val="0B5294"/>
                                <w:spacing w:val="-4"/>
                                <w:sz w:val="24"/>
                                <w:szCs w:val="24"/>
                                <w:rtl/>
                              </w:rPr>
                              <w:t>מצביעים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אי</w:t>
                            </w:r>
                            <w:r w:rsidRPr="00781069">
                              <w:rPr>
                                <w:rFonts w:cs="Tahoma"/>
                                <w:color w:val="0B5294"/>
                                <w:spacing w:val="-4"/>
                                <w:sz w:val="24"/>
                                <w:szCs w:val="24"/>
                                <w:rtl/>
                              </w:rPr>
                              <w:t>-</w:t>
                            </w:r>
                            <w:r w:rsidRPr="00781069">
                              <w:rPr>
                                <w:rFonts w:cs="Tahoma" w:hint="eastAsia"/>
                                <w:color w:val="0B5294"/>
                                <w:spacing w:val="-4"/>
                                <w:sz w:val="24"/>
                                <w:szCs w:val="24"/>
                                <w:rtl/>
                              </w:rPr>
                              <w:t>יישומו</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נוהל</w:t>
                            </w:r>
                            <w:r w:rsidRPr="00781069">
                              <w:rPr>
                                <w:rFonts w:cs="Tahoma"/>
                                <w:color w:val="0B5294"/>
                                <w:spacing w:val="-4"/>
                                <w:sz w:val="24"/>
                                <w:szCs w:val="24"/>
                                <w:rtl/>
                              </w:rPr>
                              <w:t xml:space="preserve"> </w:t>
                            </w:r>
                            <w:r w:rsidRPr="00781069">
                              <w:rPr>
                                <w:rFonts w:cs="Tahoma" w:hint="eastAsia"/>
                                <w:color w:val="0B5294"/>
                                <w:spacing w:val="-4"/>
                                <w:sz w:val="24"/>
                                <w:szCs w:val="24"/>
                                <w:rtl/>
                              </w:rPr>
                              <w:t>הכשרות</w:t>
                            </w:r>
                            <w:r w:rsidRPr="00781069">
                              <w:rPr>
                                <w:rFonts w:cs="Tahoma"/>
                                <w:color w:val="0B5294"/>
                                <w:spacing w:val="-4"/>
                                <w:sz w:val="24"/>
                                <w:szCs w:val="24"/>
                                <w:rtl/>
                              </w:rPr>
                              <w:t xml:space="preserve">, </w:t>
                            </w:r>
                            <w:r w:rsidRPr="00781069">
                              <w:rPr>
                                <w:rFonts w:cs="Tahoma" w:hint="eastAsia"/>
                                <w:color w:val="0B5294"/>
                                <w:spacing w:val="-4"/>
                                <w:sz w:val="24"/>
                                <w:szCs w:val="24"/>
                                <w:rtl/>
                              </w:rPr>
                              <w:t>ואף</w:t>
                            </w:r>
                            <w:r w:rsidRPr="00781069">
                              <w:rPr>
                                <w:rFonts w:cs="Tahoma"/>
                                <w:color w:val="0B5294"/>
                                <w:spacing w:val="-4"/>
                                <w:sz w:val="24"/>
                                <w:szCs w:val="24"/>
                                <w:rtl/>
                              </w:rPr>
                              <w:t xml:space="preserve"> </w:t>
                            </w:r>
                            <w:r w:rsidRPr="00781069">
                              <w:rPr>
                                <w:rFonts w:cs="Tahoma" w:hint="eastAsia"/>
                                <w:color w:val="0B5294"/>
                                <w:spacing w:val="-4"/>
                                <w:sz w:val="24"/>
                                <w:szCs w:val="24"/>
                                <w:rtl/>
                              </w:rPr>
                              <w:t>יותר</w:t>
                            </w:r>
                            <w:r w:rsidRPr="00781069">
                              <w:rPr>
                                <w:rFonts w:cs="Tahoma"/>
                                <w:color w:val="0B5294"/>
                                <w:spacing w:val="-4"/>
                                <w:sz w:val="24"/>
                                <w:szCs w:val="24"/>
                                <w:rtl/>
                              </w:rPr>
                              <w:t xml:space="preserve"> </w:t>
                            </w:r>
                            <w:r w:rsidRPr="00781069">
                              <w:rPr>
                                <w:rFonts w:cs="Tahoma" w:hint="eastAsia"/>
                                <w:color w:val="0B5294"/>
                                <w:spacing w:val="-4"/>
                                <w:sz w:val="24"/>
                                <w:szCs w:val="24"/>
                                <w:rtl/>
                              </w:rPr>
                              <w:t>מזה</w:t>
                            </w:r>
                            <w:r w:rsidRPr="00781069">
                              <w:rPr>
                                <w:rFonts w:cs="Tahoma"/>
                                <w:color w:val="0B5294"/>
                                <w:spacing w:val="-4"/>
                                <w:sz w:val="24"/>
                                <w:szCs w:val="24"/>
                                <w:rtl/>
                              </w:rPr>
                              <w:t xml:space="preserve"> - </w:t>
                            </w:r>
                            <w:r w:rsidRPr="00781069">
                              <w:rPr>
                                <w:rFonts w:cs="Tahoma" w:hint="eastAsia"/>
                                <w:color w:val="0B5294"/>
                                <w:spacing w:val="-4"/>
                                <w:sz w:val="24"/>
                                <w:szCs w:val="24"/>
                                <w:rtl/>
                              </w:rPr>
                              <w:t>זלזול</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בהוראותיו</w:t>
                            </w:r>
                            <w:r w:rsidRPr="00781069">
                              <w:rPr>
                                <w:rFonts w:cs="Tahoma"/>
                                <w:color w:val="0B5294"/>
                                <w:spacing w:val="-4"/>
                                <w:sz w:val="24"/>
                                <w:szCs w:val="24"/>
                                <w:rtl/>
                              </w:rPr>
                              <w:t xml:space="preserve"> </w:t>
                            </w:r>
                            <w:r w:rsidRPr="00781069">
                              <w:rPr>
                                <w:rFonts w:cs="Tahoma" w:hint="eastAsia"/>
                                <w:color w:val="0B5294"/>
                                <w:spacing w:val="-4"/>
                                <w:sz w:val="24"/>
                                <w:szCs w:val="24"/>
                                <w:rtl/>
                              </w:rPr>
                              <w:t>עד</w:t>
                            </w:r>
                            <w:r w:rsidRPr="00781069">
                              <w:rPr>
                                <w:rFonts w:cs="Tahoma"/>
                                <w:color w:val="0B5294"/>
                                <w:spacing w:val="-4"/>
                                <w:sz w:val="24"/>
                                <w:szCs w:val="24"/>
                                <w:rtl/>
                              </w:rPr>
                              <w:t xml:space="preserve"> </w:t>
                            </w:r>
                            <w:r w:rsidRPr="00781069">
                              <w:rPr>
                                <w:rFonts w:cs="Tahoma" w:hint="eastAsia"/>
                                <w:color w:val="0B5294"/>
                                <w:spacing w:val="-4"/>
                                <w:sz w:val="24"/>
                                <w:szCs w:val="24"/>
                                <w:rtl/>
                              </w:rPr>
                              <w:t>כדי</w:t>
                            </w:r>
                            <w:r w:rsidRPr="00781069">
                              <w:rPr>
                                <w:rFonts w:cs="Tahoma"/>
                                <w:color w:val="0B5294"/>
                                <w:spacing w:val="-4"/>
                                <w:sz w:val="24"/>
                                <w:szCs w:val="24"/>
                                <w:rtl/>
                              </w:rPr>
                              <w:t xml:space="preserve"> </w:t>
                            </w:r>
                            <w:r>
                              <w:rPr>
                                <w:rFonts w:cs="Tahoma" w:hint="cs"/>
                                <w:color w:val="0B5294"/>
                                <w:spacing w:val="-4"/>
                                <w:sz w:val="24"/>
                                <w:szCs w:val="24"/>
                                <w:rtl/>
                              </w:rPr>
                              <w:br/>
                            </w:r>
                            <w:r w:rsidRPr="00781069">
                              <w:rPr>
                                <w:rFonts w:cs="Tahoma" w:hint="eastAsia"/>
                                <w:color w:val="0B5294"/>
                                <w:spacing w:val="-4"/>
                                <w:sz w:val="24"/>
                                <w:szCs w:val="24"/>
                                <w:rtl/>
                              </w:rPr>
                              <w:t>אי</w:t>
                            </w:r>
                            <w:r w:rsidRPr="00781069">
                              <w:rPr>
                                <w:rFonts w:cs="Tahoma"/>
                                <w:color w:val="0B5294"/>
                                <w:spacing w:val="-4"/>
                                <w:sz w:val="24"/>
                                <w:szCs w:val="24"/>
                                <w:rtl/>
                              </w:rPr>
                              <w:t>-</w:t>
                            </w:r>
                            <w:r w:rsidRPr="00781069">
                              <w:rPr>
                                <w:rFonts w:cs="Tahoma" w:hint="eastAsia"/>
                                <w:color w:val="0B5294"/>
                                <w:spacing w:val="-4"/>
                                <w:sz w:val="24"/>
                                <w:szCs w:val="24"/>
                                <w:rtl/>
                              </w:rPr>
                              <w:t>יישומו</w:t>
                            </w:r>
                            <w:r w:rsidRPr="00781069">
                              <w:rPr>
                                <w:rFonts w:cs="Tahoma"/>
                                <w:color w:val="0B5294"/>
                                <w:spacing w:val="-4"/>
                                <w:sz w:val="24"/>
                                <w:szCs w:val="24"/>
                                <w:rtl/>
                              </w:rPr>
                              <w:t xml:space="preserve"> </w:t>
                            </w:r>
                            <w:r w:rsidRPr="00781069">
                              <w:rPr>
                                <w:rFonts w:cs="Tahoma" w:hint="eastAsia"/>
                                <w:color w:val="0B5294"/>
                                <w:spacing w:val="-4"/>
                                <w:sz w:val="24"/>
                                <w:szCs w:val="24"/>
                                <w:rtl/>
                              </w:rPr>
                              <w:t>באופן</w:t>
                            </w:r>
                            <w:r w:rsidRPr="00781069">
                              <w:rPr>
                                <w:rFonts w:cs="Tahoma"/>
                                <w:color w:val="0B5294"/>
                                <w:spacing w:val="-4"/>
                                <w:sz w:val="24"/>
                                <w:szCs w:val="24"/>
                                <w:rtl/>
                              </w:rPr>
                              <w:t xml:space="preserve"> </w:t>
                            </w:r>
                            <w:r w:rsidRPr="00781069">
                              <w:rPr>
                                <w:rFonts w:cs="Tahoma" w:hint="eastAsia"/>
                                <w:color w:val="0B5294"/>
                                <w:spacing w:val="-4"/>
                                <w:sz w:val="24"/>
                                <w:szCs w:val="24"/>
                                <w:rtl/>
                              </w:rPr>
                              <w:t>גורף</w:t>
                            </w:r>
                            <w:r w:rsidRPr="00781069">
                              <w:rPr>
                                <w:rFonts w:cs="Tahoma"/>
                                <w:color w:val="0B5294"/>
                                <w:spacing w:val="-4"/>
                                <w:sz w:val="24"/>
                                <w:szCs w:val="24"/>
                                <w:rtl/>
                              </w:rPr>
                              <w:t xml:space="preserve">. </w:t>
                            </w:r>
                            <w:r w:rsidRPr="00781069">
                              <w:rPr>
                                <w:rFonts w:cs="Tahoma" w:hint="eastAsia"/>
                                <w:color w:val="0B5294"/>
                                <w:spacing w:val="-4"/>
                                <w:sz w:val="24"/>
                                <w:szCs w:val="24"/>
                                <w:rtl/>
                              </w:rPr>
                              <w:t>למשל</w:t>
                            </w:r>
                            <w:r w:rsidRPr="00781069">
                              <w:rPr>
                                <w:rFonts w:cs="Tahoma"/>
                                <w:color w:val="0B5294"/>
                                <w:spacing w:val="-4"/>
                                <w:sz w:val="24"/>
                                <w:szCs w:val="24"/>
                                <w:rtl/>
                              </w:rPr>
                              <w:t xml:space="preserve">, </w:t>
                            </w:r>
                            <w:r w:rsidRPr="00781069">
                              <w:rPr>
                                <w:rFonts w:cs="Tahoma" w:hint="eastAsia"/>
                                <w:color w:val="0B5294"/>
                                <w:spacing w:val="-4"/>
                                <w:sz w:val="24"/>
                                <w:szCs w:val="24"/>
                                <w:rtl/>
                              </w:rPr>
                              <w:t>העובדה</w:t>
                            </w:r>
                            <w:r w:rsidRPr="00781069">
                              <w:rPr>
                                <w:rFonts w:cs="Tahoma"/>
                                <w:color w:val="0B5294"/>
                                <w:spacing w:val="-4"/>
                                <w:sz w:val="24"/>
                                <w:szCs w:val="24"/>
                                <w:rtl/>
                              </w:rPr>
                              <w:t xml:space="preserve"> </w:t>
                            </w:r>
                            <w:r w:rsidRPr="00781069">
                              <w:rPr>
                                <w:rFonts w:cs="Tahoma" w:hint="eastAsia"/>
                                <w:color w:val="0B5294"/>
                                <w:spacing w:val="-4"/>
                                <w:sz w:val="24"/>
                                <w:szCs w:val="24"/>
                                <w:rtl/>
                              </w:rPr>
                              <w:t>שהמועצות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איפשרו</w:t>
                            </w:r>
                            <w:r w:rsidRPr="00781069">
                              <w:rPr>
                                <w:rFonts w:cs="Tahoma"/>
                                <w:color w:val="0B5294"/>
                                <w:spacing w:val="-4"/>
                                <w:sz w:val="24"/>
                                <w:szCs w:val="24"/>
                                <w:rtl/>
                              </w:rPr>
                              <w:t xml:space="preserve"> </w:t>
                            </w:r>
                            <w:r w:rsidRPr="00781069">
                              <w:rPr>
                                <w:rFonts w:cs="Tahoma" w:hint="eastAsia"/>
                                <w:color w:val="0B5294"/>
                                <w:spacing w:val="-4"/>
                                <w:sz w:val="24"/>
                                <w:szCs w:val="24"/>
                                <w:rtl/>
                              </w:rPr>
                              <w:t>למשגיחי</w:t>
                            </w:r>
                            <w:r w:rsidRPr="00781069">
                              <w:rPr>
                                <w:rFonts w:cs="Tahoma"/>
                                <w:color w:val="0B5294"/>
                                <w:spacing w:val="-4"/>
                                <w:sz w:val="24"/>
                                <w:szCs w:val="24"/>
                                <w:rtl/>
                              </w:rPr>
                              <w:t xml:space="preserve"> </w:t>
                            </w:r>
                            <w:r w:rsidRPr="00781069">
                              <w:rPr>
                                <w:rFonts w:cs="Tahoma" w:hint="eastAsia"/>
                                <w:color w:val="0B5294"/>
                                <w:spacing w:val="-4"/>
                                <w:sz w:val="24"/>
                                <w:szCs w:val="24"/>
                                <w:rtl/>
                              </w:rPr>
                              <w:t>כשרות</w:t>
                            </w:r>
                            <w:r w:rsidRPr="00781069">
                              <w:rPr>
                                <w:rFonts w:cs="Tahoma"/>
                                <w:color w:val="0B5294"/>
                                <w:spacing w:val="-4"/>
                                <w:sz w:val="24"/>
                                <w:szCs w:val="24"/>
                                <w:rtl/>
                              </w:rPr>
                              <w:t xml:space="preserve"> </w:t>
                            </w:r>
                            <w:r w:rsidRPr="00781069">
                              <w:rPr>
                                <w:rFonts w:cs="Tahoma" w:hint="eastAsia"/>
                                <w:color w:val="0B5294"/>
                                <w:spacing w:val="-4"/>
                                <w:sz w:val="24"/>
                                <w:szCs w:val="24"/>
                                <w:rtl/>
                              </w:rPr>
                              <w:t>לעבוד</w:t>
                            </w:r>
                            <w:r w:rsidRPr="00781069">
                              <w:rPr>
                                <w:rFonts w:cs="Tahoma"/>
                                <w:color w:val="0B5294"/>
                                <w:spacing w:val="-4"/>
                                <w:sz w:val="24"/>
                                <w:szCs w:val="24"/>
                                <w:rtl/>
                              </w:rPr>
                              <w:t xml:space="preserve"> </w:t>
                            </w:r>
                            <w:r w:rsidRPr="00781069">
                              <w:rPr>
                                <w:rFonts w:cs="Tahoma" w:hint="eastAsia"/>
                                <w:color w:val="0B5294"/>
                                <w:spacing w:val="-4"/>
                                <w:sz w:val="24"/>
                                <w:szCs w:val="24"/>
                                <w:rtl/>
                              </w:rPr>
                              <w:t>ללא</w:t>
                            </w:r>
                            <w:r w:rsidRPr="00781069">
                              <w:rPr>
                                <w:rFonts w:cs="Tahoma"/>
                                <w:color w:val="0B5294"/>
                                <w:spacing w:val="-4"/>
                                <w:sz w:val="24"/>
                                <w:szCs w:val="24"/>
                                <w:rtl/>
                              </w:rPr>
                              <w:t xml:space="preserve"> </w:t>
                            </w:r>
                            <w:r w:rsidRPr="00781069">
                              <w:rPr>
                                <w:rFonts w:cs="Tahoma" w:hint="eastAsia"/>
                                <w:color w:val="0B5294"/>
                                <w:spacing w:val="-4"/>
                                <w:sz w:val="24"/>
                                <w:szCs w:val="24"/>
                                <w:rtl/>
                              </w:rPr>
                              <w:t>הסמכה</w:t>
                            </w:r>
                            <w:r w:rsidRPr="00781069">
                              <w:rPr>
                                <w:rFonts w:cs="Tahoma"/>
                                <w:color w:val="0B5294"/>
                                <w:spacing w:val="-4"/>
                                <w:sz w:val="24"/>
                                <w:szCs w:val="24"/>
                                <w:rtl/>
                              </w:rPr>
                              <w:t xml:space="preserve"> </w:t>
                            </w:r>
                            <w:r w:rsidRPr="00781069">
                              <w:rPr>
                                <w:rFonts w:cs="Tahoma" w:hint="eastAsia"/>
                                <w:color w:val="0B5294"/>
                                <w:spacing w:val="-4"/>
                                <w:sz w:val="24"/>
                                <w:szCs w:val="24"/>
                                <w:rtl/>
                              </w:rPr>
                              <w:t>כנדרש</w:t>
                            </w:r>
                            <w:r w:rsidRPr="00781069">
                              <w:rPr>
                                <w:rFonts w:cs="Tahoma"/>
                                <w:color w:val="0B5294"/>
                                <w:spacing w:val="-4"/>
                                <w:sz w:val="24"/>
                                <w:szCs w:val="24"/>
                                <w:rtl/>
                              </w:rPr>
                              <w:t xml:space="preserve">; </w:t>
                            </w:r>
                            <w:r w:rsidRPr="00781069">
                              <w:rPr>
                                <w:rFonts w:cs="Tahoma" w:hint="eastAsia"/>
                                <w:color w:val="0B5294"/>
                                <w:spacing w:val="-4"/>
                                <w:sz w:val="24"/>
                                <w:szCs w:val="24"/>
                                <w:rtl/>
                              </w:rPr>
                              <w:t>חלק</w:t>
                            </w:r>
                            <w:r w:rsidRPr="00781069">
                              <w:rPr>
                                <w:rFonts w:cs="Tahoma"/>
                                <w:color w:val="0B5294"/>
                                <w:spacing w:val="-4"/>
                                <w:sz w:val="24"/>
                                <w:szCs w:val="24"/>
                                <w:rtl/>
                              </w:rPr>
                              <w:t xml:space="preserve"> </w:t>
                            </w:r>
                            <w:r w:rsidRPr="00781069">
                              <w:rPr>
                                <w:rFonts w:cs="Tahoma" w:hint="eastAsia"/>
                                <w:color w:val="0B5294"/>
                                <w:spacing w:val="-4"/>
                                <w:sz w:val="24"/>
                                <w:szCs w:val="24"/>
                                <w:rtl/>
                              </w:rPr>
                              <w:t>מהמשגיחים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הם</w:t>
                            </w:r>
                            <w:r w:rsidRPr="00781069">
                              <w:rPr>
                                <w:rFonts w:cs="Tahoma"/>
                                <w:color w:val="0B5294"/>
                                <w:spacing w:val="-4"/>
                                <w:sz w:val="24"/>
                                <w:szCs w:val="24"/>
                                <w:rtl/>
                              </w:rPr>
                              <w:t xml:space="preserve"> </w:t>
                            </w:r>
                            <w:r w:rsidRPr="00781069">
                              <w:rPr>
                                <w:rFonts w:cs="Tahoma" w:hint="eastAsia"/>
                                <w:color w:val="0B5294"/>
                                <w:spacing w:val="-4"/>
                                <w:sz w:val="24"/>
                                <w:szCs w:val="24"/>
                                <w:rtl/>
                              </w:rPr>
                              <w:t>עובדי</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ועבודת</w:t>
                            </w:r>
                            <w:r w:rsidRPr="00781069">
                              <w:rPr>
                                <w:rFonts w:cs="Tahoma"/>
                                <w:color w:val="0B5294"/>
                                <w:spacing w:val="-4"/>
                                <w:sz w:val="24"/>
                                <w:szCs w:val="24"/>
                                <w:rtl/>
                              </w:rPr>
                              <w:t xml:space="preserve"> </w:t>
                            </w:r>
                            <w:r w:rsidRPr="00781069">
                              <w:rPr>
                                <w:rFonts w:cs="Tahoma" w:hint="eastAsia"/>
                                <w:color w:val="0B5294"/>
                                <w:spacing w:val="-4"/>
                                <w:sz w:val="24"/>
                                <w:szCs w:val="24"/>
                                <w:rtl/>
                              </w:rPr>
                              <w:t>ההשגחה</w:t>
                            </w:r>
                            <w:r w:rsidRPr="00781069">
                              <w:rPr>
                                <w:rFonts w:cs="Tahoma"/>
                                <w:color w:val="0B5294"/>
                                <w:spacing w:val="-4"/>
                                <w:sz w:val="24"/>
                                <w:szCs w:val="24"/>
                                <w:rtl/>
                              </w:rPr>
                              <w:t xml:space="preserve"> </w:t>
                            </w:r>
                            <w:r w:rsidRPr="00781069">
                              <w:rPr>
                                <w:rFonts w:cs="Tahoma" w:hint="eastAsia"/>
                                <w:color w:val="0B5294"/>
                                <w:spacing w:val="-4"/>
                                <w:sz w:val="24"/>
                                <w:szCs w:val="24"/>
                                <w:rtl/>
                              </w:rPr>
                              <w:t>היא</w:t>
                            </w:r>
                            <w:r w:rsidRPr="00781069">
                              <w:rPr>
                                <w:rFonts w:cs="Tahoma"/>
                                <w:color w:val="0B5294"/>
                                <w:spacing w:val="-4"/>
                                <w:sz w:val="24"/>
                                <w:szCs w:val="24"/>
                                <w:rtl/>
                              </w:rPr>
                              <w:t xml:space="preserve"> </w:t>
                            </w:r>
                            <w:r w:rsidRPr="00781069">
                              <w:rPr>
                                <w:rFonts w:cs="Tahoma" w:hint="eastAsia"/>
                                <w:color w:val="0B5294"/>
                                <w:spacing w:val="-4"/>
                                <w:sz w:val="24"/>
                                <w:szCs w:val="24"/>
                                <w:rtl/>
                              </w:rPr>
                              <w:t>עבודה</w:t>
                            </w:r>
                            <w:r w:rsidRPr="00781069">
                              <w:rPr>
                                <w:rFonts w:cs="Tahoma"/>
                                <w:color w:val="0B5294"/>
                                <w:spacing w:val="-4"/>
                                <w:sz w:val="24"/>
                                <w:szCs w:val="24"/>
                                <w:rtl/>
                              </w:rPr>
                              <w:t xml:space="preserve"> </w:t>
                            </w:r>
                            <w:r w:rsidRPr="00781069">
                              <w:rPr>
                                <w:rFonts w:cs="Tahoma" w:hint="eastAsia"/>
                                <w:color w:val="0B5294"/>
                                <w:spacing w:val="-4"/>
                                <w:sz w:val="24"/>
                                <w:szCs w:val="24"/>
                                <w:rtl/>
                              </w:rPr>
                              <w:t>נוספת</w:t>
                            </w:r>
                            <w:r w:rsidRPr="00781069">
                              <w:rPr>
                                <w:rFonts w:cs="Tahoma"/>
                                <w:color w:val="0B5294"/>
                                <w:spacing w:val="-4"/>
                                <w:sz w:val="24"/>
                                <w:szCs w:val="24"/>
                                <w:rtl/>
                              </w:rPr>
                              <w:t xml:space="preserve">, </w:t>
                            </w:r>
                            <w:r w:rsidRPr="00781069">
                              <w:rPr>
                                <w:rFonts w:cs="Tahoma" w:hint="eastAsia"/>
                                <w:color w:val="0B5294"/>
                                <w:spacing w:val="-4"/>
                                <w:sz w:val="24"/>
                                <w:szCs w:val="24"/>
                                <w:rtl/>
                              </w:rPr>
                              <w:t>וזאת</w:t>
                            </w:r>
                            <w:r w:rsidRPr="00781069">
                              <w:rPr>
                                <w:rFonts w:cs="Tahoma"/>
                                <w:color w:val="0B5294"/>
                                <w:spacing w:val="-4"/>
                                <w:sz w:val="24"/>
                                <w:szCs w:val="24"/>
                                <w:rtl/>
                              </w:rPr>
                              <w:t xml:space="preserve"> </w:t>
                            </w:r>
                            <w:r w:rsidRPr="00781069">
                              <w:rPr>
                                <w:rFonts w:cs="Tahoma" w:hint="eastAsia"/>
                                <w:color w:val="0B5294"/>
                                <w:spacing w:val="-4"/>
                                <w:sz w:val="24"/>
                                <w:szCs w:val="24"/>
                                <w:rtl/>
                              </w:rPr>
                              <w:t>ללא</w:t>
                            </w:r>
                            <w:r w:rsidRPr="00781069">
                              <w:rPr>
                                <w:rFonts w:cs="Tahoma"/>
                                <w:color w:val="0B5294"/>
                                <w:spacing w:val="-4"/>
                                <w:sz w:val="24"/>
                                <w:szCs w:val="24"/>
                                <w:rtl/>
                              </w:rPr>
                              <w:t xml:space="preserve"> </w:t>
                            </w:r>
                            <w:r w:rsidRPr="00781069">
                              <w:rPr>
                                <w:rFonts w:cs="Tahoma" w:hint="eastAsia"/>
                                <w:color w:val="0B5294"/>
                                <w:spacing w:val="-4"/>
                                <w:sz w:val="24"/>
                                <w:szCs w:val="24"/>
                                <w:rtl/>
                              </w:rPr>
                              <w:t>אישור</w:t>
                            </w:r>
                            <w:r w:rsidRPr="00781069">
                              <w:rPr>
                                <w:rFonts w:cs="Tahoma"/>
                                <w:color w:val="0B5294"/>
                                <w:spacing w:val="-4"/>
                                <w:sz w:val="24"/>
                                <w:szCs w:val="24"/>
                                <w:rtl/>
                              </w:rPr>
                              <w:t xml:space="preserve"> </w:t>
                            </w:r>
                            <w:r w:rsidRPr="00781069">
                              <w:rPr>
                                <w:rFonts w:cs="Tahoma" w:hint="eastAsia"/>
                                <w:color w:val="0B5294"/>
                                <w:spacing w:val="-4"/>
                                <w:sz w:val="24"/>
                                <w:szCs w:val="24"/>
                                <w:rtl/>
                              </w:rPr>
                              <w:t>ובניגוד</w:t>
                            </w:r>
                            <w:r w:rsidRPr="00781069">
                              <w:rPr>
                                <w:rFonts w:cs="Tahoma"/>
                                <w:color w:val="0B5294"/>
                                <w:spacing w:val="-4"/>
                                <w:sz w:val="24"/>
                                <w:szCs w:val="24"/>
                                <w:rtl/>
                              </w:rPr>
                              <w:t xml:space="preserve"> </w:t>
                            </w:r>
                            <w:r w:rsidRPr="00781069">
                              <w:rPr>
                                <w:rFonts w:cs="Tahoma" w:hint="eastAsia"/>
                                <w:color w:val="0B5294"/>
                                <w:spacing w:val="-4"/>
                                <w:sz w:val="24"/>
                                <w:szCs w:val="24"/>
                                <w:rtl/>
                              </w:rPr>
                              <w:t>לנוהל</w:t>
                            </w:r>
                          </w:p>
                          <w:p w:rsidR="00D007E4" w:rsidRPr="00373C5D" w:rsidP="0078106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58169868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218335"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59"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10112" filled="f" stroked="f">
                <v:textbox>
                  <w:txbxContent>
                    <w:p w:rsidR="00D007E4" w:rsidRPr="00373C5D" w:rsidP="00781069">
                      <w:pPr>
                        <w:spacing w:line="240" w:lineRule="atLeast"/>
                        <w:rPr>
                          <w:rFonts w:cs="Tahoma"/>
                          <w:b/>
                          <w:bCs/>
                          <w:color w:val="0B5294"/>
                          <w:sz w:val="48"/>
                          <w:szCs w:val="48"/>
                          <w:rtl/>
                        </w:rPr>
                      </w:pPr>
                      <w:drawing>
                        <wp:inline distT="0" distB="0" distL="0" distR="0">
                          <wp:extent cx="311150" cy="256800"/>
                          <wp:effectExtent l="0" t="0" r="0" b="0"/>
                          <wp:docPr id="8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4290954"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הליקויים</w:t>
                      </w:r>
                      <w:r w:rsidRPr="00781069">
                        <w:rPr>
                          <w:rFonts w:cs="Tahoma"/>
                          <w:color w:val="0B5294"/>
                          <w:spacing w:val="-4"/>
                          <w:sz w:val="24"/>
                          <w:szCs w:val="24"/>
                          <w:rtl/>
                        </w:rPr>
                        <w:t xml:space="preserve"> </w:t>
                      </w:r>
                      <w:r w:rsidRPr="00781069">
                        <w:rPr>
                          <w:rFonts w:cs="Tahoma" w:hint="eastAsia"/>
                          <w:color w:val="0B5294"/>
                          <w:spacing w:val="-4"/>
                          <w:sz w:val="24"/>
                          <w:szCs w:val="24"/>
                          <w:rtl/>
                        </w:rPr>
                        <w:t>שעלו</w:t>
                      </w:r>
                      <w:r w:rsidRPr="00781069">
                        <w:rPr>
                          <w:rFonts w:cs="Tahoma"/>
                          <w:color w:val="0B5294"/>
                          <w:spacing w:val="-4"/>
                          <w:sz w:val="24"/>
                          <w:szCs w:val="24"/>
                          <w:rtl/>
                        </w:rPr>
                        <w:t xml:space="preserve"> </w:t>
                      </w:r>
                      <w:r w:rsidRPr="00781069">
                        <w:rPr>
                          <w:rFonts w:cs="Tahoma" w:hint="eastAsia"/>
                          <w:color w:val="0B5294"/>
                          <w:spacing w:val="-4"/>
                          <w:sz w:val="24"/>
                          <w:szCs w:val="24"/>
                          <w:rtl/>
                        </w:rPr>
                        <w:t>בביקורת</w:t>
                      </w:r>
                      <w:r w:rsidRPr="00781069">
                        <w:rPr>
                          <w:rFonts w:cs="Tahoma"/>
                          <w:color w:val="0B5294"/>
                          <w:spacing w:val="-4"/>
                          <w:sz w:val="24"/>
                          <w:szCs w:val="24"/>
                          <w:rtl/>
                        </w:rPr>
                        <w:t xml:space="preserve"> </w:t>
                      </w:r>
                      <w:r w:rsidRPr="00781069">
                        <w:rPr>
                          <w:rFonts w:cs="Tahoma" w:hint="eastAsia"/>
                          <w:color w:val="0B5294"/>
                          <w:spacing w:val="-4"/>
                          <w:sz w:val="24"/>
                          <w:szCs w:val="24"/>
                          <w:rtl/>
                        </w:rPr>
                        <w:t>זו</w:t>
                      </w:r>
                      <w:r w:rsidRPr="00781069">
                        <w:rPr>
                          <w:rFonts w:cs="Tahoma"/>
                          <w:color w:val="0B5294"/>
                          <w:spacing w:val="-4"/>
                          <w:sz w:val="24"/>
                          <w:szCs w:val="24"/>
                          <w:rtl/>
                        </w:rPr>
                        <w:t xml:space="preserve"> </w:t>
                      </w:r>
                      <w:r w:rsidRPr="00781069">
                        <w:rPr>
                          <w:rFonts w:cs="Tahoma" w:hint="eastAsia"/>
                          <w:color w:val="0B5294"/>
                          <w:spacing w:val="-4"/>
                          <w:sz w:val="24"/>
                          <w:szCs w:val="24"/>
                          <w:rtl/>
                        </w:rPr>
                        <w:t>מצביעים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אי</w:t>
                      </w:r>
                      <w:r w:rsidRPr="00781069">
                        <w:rPr>
                          <w:rFonts w:cs="Tahoma"/>
                          <w:color w:val="0B5294"/>
                          <w:spacing w:val="-4"/>
                          <w:sz w:val="24"/>
                          <w:szCs w:val="24"/>
                          <w:rtl/>
                        </w:rPr>
                        <w:t>-</w:t>
                      </w:r>
                      <w:r w:rsidRPr="00781069">
                        <w:rPr>
                          <w:rFonts w:cs="Tahoma" w:hint="eastAsia"/>
                          <w:color w:val="0B5294"/>
                          <w:spacing w:val="-4"/>
                          <w:sz w:val="24"/>
                          <w:szCs w:val="24"/>
                          <w:rtl/>
                        </w:rPr>
                        <w:t>יישומו</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נוהל</w:t>
                      </w:r>
                      <w:r w:rsidRPr="00781069">
                        <w:rPr>
                          <w:rFonts w:cs="Tahoma"/>
                          <w:color w:val="0B5294"/>
                          <w:spacing w:val="-4"/>
                          <w:sz w:val="24"/>
                          <w:szCs w:val="24"/>
                          <w:rtl/>
                        </w:rPr>
                        <w:t xml:space="preserve"> </w:t>
                      </w:r>
                      <w:r w:rsidRPr="00781069">
                        <w:rPr>
                          <w:rFonts w:cs="Tahoma" w:hint="eastAsia"/>
                          <w:color w:val="0B5294"/>
                          <w:spacing w:val="-4"/>
                          <w:sz w:val="24"/>
                          <w:szCs w:val="24"/>
                          <w:rtl/>
                        </w:rPr>
                        <w:t>הכשרות</w:t>
                      </w:r>
                      <w:r w:rsidRPr="00781069">
                        <w:rPr>
                          <w:rFonts w:cs="Tahoma"/>
                          <w:color w:val="0B5294"/>
                          <w:spacing w:val="-4"/>
                          <w:sz w:val="24"/>
                          <w:szCs w:val="24"/>
                          <w:rtl/>
                        </w:rPr>
                        <w:t xml:space="preserve">, </w:t>
                      </w:r>
                      <w:r w:rsidRPr="00781069">
                        <w:rPr>
                          <w:rFonts w:cs="Tahoma" w:hint="eastAsia"/>
                          <w:color w:val="0B5294"/>
                          <w:spacing w:val="-4"/>
                          <w:sz w:val="24"/>
                          <w:szCs w:val="24"/>
                          <w:rtl/>
                        </w:rPr>
                        <w:t>ואף</w:t>
                      </w:r>
                      <w:r w:rsidRPr="00781069">
                        <w:rPr>
                          <w:rFonts w:cs="Tahoma"/>
                          <w:color w:val="0B5294"/>
                          <w:spacing w:val="-4"/>
                          <w:sz w:val="24"/>
                          <w:szCs w:val="24"/>
                          <w:rtl/>
                        </w:rPr>
                        <w:t xml:space="preserve"> </w:t>
                      </w:r>
                      <w:r w:rsidRPr="00781069">
                        <w:rPr>
                          <w:rFonts w:cs="Tahoma" w:hint="eastAsia"/>
                          <w:color w:val="0B5294"/>
                          <w:spacing w:val="-4"/>
                          <w:sz w:val="24"/>
                          <w:szCs w:val="24"/>
                          <w:rtl/>
                        </w:rPr>
                        <w:t>יותר</w:t>
                      </w:r>
                      <w:r w:rsidRPr="00781069">
                        <w:rPr>
                          <w:rFonts w:cs="Tahoma"/>
                          <w:color w:val="0B5294"/>
                          <w:spacing w:val="-4"/>
                          <w:sz w:val="24"/>
                          <w:szCs w:val="24"/>
                          <w:rtl/>
                        </w:rPr>
                        <w:t xml:space="preserve"> </w:t>
                      </w:r>
                      <w:r w:rsidRPr="00781069">
                        <w:rPr>
                          <w:rFonts w:cs="Tahoma" w:hint="eastAsia"/>
                          <w:color w:val="0B5294"/>
                          <w:spacing w:val="-4"/>
                          <w:sz w:val="24"/>
                          <w:szCs w:val="24"/>
                          <w:rtl/>
                        </w:rPr>
                        <w:t>מזה</w:t>
                      </w:r>
                      <w:r w:rsidRPr="00781069">
                        <w:rPr>
                          <w:rFonts w:cs="Tahoma"/>
                          <w:color w:val="0B5294"/>
                          <w:spacing w:val="-4"/>
                          <w:sz w:val="24"/>
                          <w:szCs w:val="24"/>
                          <w:rtl/>
                        </w:rPr>
                        <w:t xml:space="preserve"> - </w:t>
                      </w:r>
                      <w:r w:rsidRPr="00781069">
                        <w:rPr>
                          <w:rFonts w:cs="Tahoma" w:hint="eastAsia"/>
                          <w:color w:val="0B5294"/>
                          <w:spacing w:val="-4"/>
                          <w:sz w:val="24"/>
                          <w:szCs w:val="24"/>
                          <w:rtl/>
                        </w:rPr>
                        <w:t>זלזול</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בהוראותיו</w:t>
                      </w:r>
                      <w:r w:rsidRPr="00781069">
                        <w:rPr>
                          <w:rFonts w:cs="Tahoma"/>
                          <w:color w:val="0B5294"/>
                          <w:spacing w:val="-4"/>
                          <w:sz w:val="24"/>
                          <w:szCs w:val="24"/>
                          <w:rtl/>
                        </w:rPr>
                        <w:t xml:space="preserve"> </w:t>
                      </w:r>
                      <w:r w:rsidRPr="00781069">
                        <w:rPr>
                          <w:rFonts w:cs="Tahoma" w:hint="eastAsia"/>
                          <w:color w:val="0B5294"/>
                          <w:spacing w:val="-4"/>
                          <w:sz w:val="24"/>
                          <w:szCs w:val="24"/>
                          <w:rtl/>
                        </w:rPr>
                        <w:t>עד</w:t>
                      </w:r>
                      <w:r w:rsidRPr="00781069">
                        <w:rPr>
                          <w:rFonts w:cs="Tahoma"/>
                          <w:color w:val="0B5294"/>
                          <w:spacing w:val="-4"/>
                          <w:sz w:val="24"/>
                          <w:szCs w:val="24"/>
                          <w:rtl/>
                        </w:rPr>
                        <w:t xml:space="preserve"> </w:t>
                      </w:r>
                      <w:r w:rsidRPr="00781069">
                        <w:rPr>
                          <w:rFonts w:cs="Tahoma" w:hint="eastAsia"/>
                          <w:color w:val="0B5294"/>
                          <w:spacing w:val="-4"/>
                          <w:sz w:val="24"/>
                          <w:szCs w:val="24"/>
                          <w:rtl/>
                        </w:rPr>
                        <w:t>כדי</w:t>
                      </w:r>
                      <w:r w:rsidRPr="00781069">
                        <w:rPr>
                          <w:rFonts w:cs="Tahoma"/>
                          <w:color w:val="0B5294"/>
                          <w:spacing w:val="-4"/>
                          <w:sz w:val="24"/>
                          <w:szCs w:val="24"/>
                          <w:rtl/>
                        </w:rPr>
                        <w:t xml:space="preserve"> </w:t>
                      </w:r>
                      <w:r>
                        <w:rPr>
                          <w:rFonts w:cs="Tahoma" w:hint="cs"/>
                          <w:color w:val="0B5294"/>
                          <w:spacing w:val="-4"/>
                          <w:sz w:val="24"/>
                          <w:szCs w:val="24"/>
                          <w:rtl/>
                        </w:rPr>
                        <w:br/>
                      </w:r>
                      <w:r w:rsidRPr="00781069">
                        <w:rPr>
                          <w:rFonts w:cs="Tahoma" w:hint="eastAsia"/>
                          <w:color w:val="0B5294"/>
                          <w:spacing w:val="-4"/>
                          <w:sz w:val="24"/>
                          <w:szCs w:val="24"/>
                          <w:rtl/>
                        </w:rPr>
                        <w:t>אי</w:t>
                      </w:r>
                      <w:r w:rsidRPr="00781069">
                        <w:rPr>
                          <w:rFonts w:cs="Tahoma"/>
                          <w:color w:val="0B5294"/>
                          <w:spacing w:val="-4"/>
                          <w:sz w:val="24"/>
                          <w:szCs w:val="24"/>
                          <w:rtl/>
                        </w:rPr>
                        <w:t>-</w:t>
                      </w:r>
                      <w:r w:rsidRPr="00781069">
                        <w:rPr>
                          <w:rFonts w:cs="Tahoma" w:hint="eastAsia"/>
                          <w:color w:val="0B5294"/>
                          <w:spacing w:val="-4"/>
                          <w:sz w:val="24"/>
                          <w:szCs w:val="24"/>
                          <w:rtl/>
                        </w:rPr>
                        <w:t>יישומו</w:t>
                      </w:r>
                      <w:r w:rsidRPr="00781069">
                        <w:rPr>
                          <w:rFonts w:cs="Tahoma"/>
                          <w:color w:val="0B5294"/>
                          <w:spacing w:val="-4"/>
                          <w:sz w:val="24"/>
                          <w:szCs w:val="24"/>
                          <w:rtl/>
                        </w:rPr>
                        <w:t xml:space="preserve"> </w:t>
                      </w:r>
                      <w:r w:rsidRPr="00781069">
                        <w:rPr>
                          <w:rFonts w:cs="Tahoma" w:hint="eastAsia"/>
                          <w:color w:val="0B5294"/>
                          <w:spacing w:val="-4"/>
                          <w:sz w:val="24"/>
                          <w:szCs w:val="24"/>
                          <w:rtl/>
                        </w:rPr>
                        <w:t>באופן</w:t>
                      </w:r>
                      <w:r w:rsidRPr="00781069">
                        <w:rPr>
                          <w:rFonts w:cs="Tahoma"/>
                          <w:color w:val="0B5294"/>
                          <w:spacing w:val="-4"/>
                          <w:sz w:val="24"/>
                          <w:szCs w:val="24"/>
                          <w:rtl/>
                        </w:rPr>
                        <w:t xml:space="preserve"> </w:t>
                      </w:r>
                      <w:r w:rsidRPr="00781069">
                        <w:rPr>
                          <w:rFonts w:cs="Tahoma" w:hint="eastAsia"/>
                          <w:color w:val="0B5294"/>
                          <w:spacing w:val="-4"/>
                          <w:sz w:val="24"/>
                          <w:szCs w:val="24"/>
                          <w:rtl/>
                        </w:rPr>
                        <w:t>גורף</w:t>
                      </w:r>
                      <w:r w:rsidRPr="00781069">
                        <w:rPr>
                          <w:rFonts w:cs="Tahoma"/>
                          <w:color w:val="0B5294"/>
                          <w:spacing w:val="-4"/>
                          <w:sz w:val="24"/>
                          <w:szCs w:val="24"/>
                          <w:rtl/>
                        </w:rPr>
                        <w:t xml:space="preserve">. </w:t>
                      </w:r>
                      <w:r w:rsidRPr="00781069">
                        <w:rPr>
                          <w:rFonts w:cs="Tahoma" w:hint="eastAsia"/>
                          <w:color w:val="0B5294"/>
                          <w:spacing w:val="-4"/>
                          <w:sz w:val="24"/>
                          <w:szCs w:val="24"/>
                          <w:rtl/>
                        </w:rPr>
                        <w:t>למשל</w:t>
                      </w:r>
                      <w:r w:rsidRPr="00781069">
                        <w:rPr>
                          <w:rFonts w:cs="Tahoma"/>
                          <w:color w:val="0B5294"/>
                          <w:spacing w:val="-4"/>
                          <w:sz w:val="24"/>
                          <w:szCs w:val="24"/>
                          <w:rtl/>
                        </w:rPr>
                        <w:t xml:space="preserve">, </w:t>
                      </w:r>
                      <w:r w:rsidRPr="00781069">
                        <w:rPr>
                          <w:rFonts w:cs="Tahoma" w:hint="eastAsia"/>
                          <w:color w:val="0B5294"/>
                          <w:spacing w:val="-4"/>
                          <w:sz w:val="24"/>
                          <w:szCs w:val="24"/>
                          <w:rtl/>
                        </w:rPr>
                        <w:t>העובדה</w:t>
                      </w:r>
                      <w:r w:rsidRPr="00781069">
                        <w:rPr>
                          <w:rFonts w:cs="Tahoma"/>
                          <w:color w:val="0B5294"/>
                          <w:spacing w:val="-4"/>
                          <w:sz w:val="24"/>
                          <w:szCs w:val="24"/>
                          <w:rtl/>
                        </w:rPr>
                        <w:t xml:space="preserve"> </w:t>
                      </w:r>
                      <w:r w:rsidRPr="00781069">
                        <w:rPr>
                          <w:rFonts w:cs="Tahoma" w:hint="eastAsia"/>
                          <w:color w:val="0B5294"/>
                          <w:spacing w:val="-4"/>
                          <w:sz w:val="24"/>
                          <w:szCs w:val="24"/>
                          <w:rtl/>
                        </w:rPr>
                        <w:t>שהמועצות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איפשרו</w:t>
                      </w:r>
                      <w:r w:rsidRPr="00781069">
                        <w:rPr>
                          <w:rFonts w:cs="Tahoma"/>
                          <w:color w:val="0B5294"/>
                          <w:spacing w:val="-4"/>
                          <w:sz w:val="24"/>
                          <w:szCs w:val="24"/>
                          <w:rtl/>
                        </w:rPr>
                        <w:t xml:space="preserve"> </w:t>
                      </w:r>
                      <w:r w:rsidRPr="00781069">
                        <w:rPr>
                          <w:rFonts w:cs="Tahoma" w:hint="eastAsia"/>
                          <w:color w:val="0B5294"/>
                          <w:spacing w:val="-4"/>
                          <w:sz w:val="24"/>
                          <w:szCs w:val="24"/>
                          <w:rtl/>
                        </w:rPr>
                        <w:t>למשגיחי</w:t>
                      </w:r>
                      <w:r w:rsidRPr="00781069">
                        <w:rPr>
                          <w:rFonts w:cs="Tahoma"/>
                          <w:color w:val="0B5294"/>
                          <w:spacing w:val="-4"/>
                          <w:sz w:val="24"/>
                          <w:szCs w:val="24"/>
                          <w:rtl/>
                        </w:rPr>
                        <w:t xml:space="preserve"> </w:t>
                      </w:r>
                      <w:r w:rsidRPr="00781069">
                        <w:rPr>
                          <w:rFonts w:cs="Tahoma" w:hint="eastAsia"/>
                          <w:color w:val="0B5294"/>
                          <w:spacing w:val="-4"/>
                          <w:sz w:val="24"/>
                          <w:szCs w:val="24"/>
                          <w:rtl/>
                        </w:rPr>
                        <w:t>כשרות</w:t>
                      </w:r>
                      <w:r w:rsidRPr="00781069">
                        <w:rPr>
                          <w:rFonts w:cs="Tahoma"/>
                          <w:color w:val="0B5294"/>
                          <w:spacing w:val="-4"/>
                          <w:sz w:val="24"/>
                          <w:szCs w:val="24"/>
                          <w:rtl/>
                        </w:rPr>
                        <w:t xml:space="preserve"> </w:t>
                      </w:r>
                      <w:r w:rsidRPr="00781069">
                        <w:rPr>
                          <w:rFonts w:cs="Tahoma" w:hint="eastAsia"/>
                          <w:color w:val="0B5294"/>
                          <w:spacing w:val="-4"/>
                          <w:sz w:val="24"/>
                          <w:szCs w:val="24"/>
                          <w:rtl/>
                        </w:rPr>
                        <w:t>לעבוד</w:t>
                      </w:r>
                      <w:r w:rsidRPr="00781069">
                        <w:rPr>
                          <w:rFonts w:cs="Tahoma"/>
                          <w:color w:val="0B5294"/>
                          <w:spacing w:val="-4"/>
                          <w:sz w:val="24"/>
                          <w:szCs w:val="24"/>
                          <w:rtl/>
                        </w:rPr>
                        <w:t xml:space="preserve"> </w:t>
                      </w:r>
                      <w:r w:rsidRPr="00781069">
                        <w:rPr>
                          <w:rFonts w:cs="Tahoma" w:hint="eastAsia"/>
                          <w:color w:val="0B5294"/>
                          <w:spacing w:val="-4"/>
                          <w:sz w:val="24"/>
                          <w:szCs w:val="24"/>
                          <w:rtl/>
                        </w:rPr>
                        <w:t>ללא</w:t>
                      </w:r>
                      <w:r w:rsidRPr="00781069">
                        <w:rPr>
                          <w:rFonts w:cs="Tahoma"/>
                          <w:color w:val="0B5294"/>
                          <w:spacing w:val="-4"/>
                          <w:sz w:val="24"/>
                          <w:szCs w:val="24"/>
                          <w:rtl/>
                        </w:rPr>
                        <w:t xml:space="preserve"> </w:t>
                      </w:r>
                      <w:r w:rsidRPr="00781069">
                        <w:rPr>
                          <w:rFonts w:cs="Tahoma" w:hint="eastAsia"/>
                          <w:color w:val="0B5294"/>
                          <w:spacing w:val="-4"/>
                          <w:sz w:val="24"/>
                          <w:szCs w:val="24"/>
                          <w:rtl/>
                        </w:rPr>
                        <w:t>הסמכה</w:t>
                      </w:r>
                      <w:r w:rsidRPr="00781069">
                        <w:rPr>
                          <w:rFonts w:cs="Tahoma"/>
                          <w:color w:val="0B5294"/>
                          <w:spacing w:val="-4"/>
                          <w:sz w:val="24"/>
                          <w:szCs w:val="24"/>
                          <w:rtl/>
                        </w:rPr>
                        <w:t xml:space="preserve"> </w:t>
                      </w:r>
                      <w:r w:rsidRPr="00781069">
                        <w:rPr>
                          <w:rFonts w:cs="Tahoma" w:hint="eastAsia"/>
                          <w:color w:val="0B5294"/>
                          <w:spacing w:val="-4"/>
                          <w:sz w:val="24"/>
                          <w:szCs w:val="24"/>
                          <w:rtl/>
                        </w:rPr>
                        <w:t>כנדרש</w:t>
                      </w:r>
                      <w:r w:rsidRPr="00781069">
                        <w:rPr>
                          <w:rFonts w:cs="Tahoma"/>
                          <w:color w:val="0B5294"/>
                          <w:spacing w:val="-4"/>
                          <w:sz w:val="24"/>
                          <w:szCs w:val="24"/>
                          <w:rtl/>
                        </w:rPr>
                        <w:t xml:space="preserve">; </w:t>
                      </w:r>
                      <w:r w:rsidRPr="00781069">
                        <w:rPr>
                          <w:rFonts w:cs="Tahoma" w:hint="eastAsia"/>
                          <w:color w:val="0B5294"/>
                          <w:spacing w:val="-4"/>
                          <w:sz w:val="24"/>
                          <w:szCs w:val="24"/>
                          <w:rtl/>
                        </w:rPr>
                        <w:t>חלק</w:t>
                      </w:r>
                      <w:r w:rsidRPr="00781069">
                        <w:rPr>
                          <w:rFonts w:cs="Tahoma"/>
                          <w:color w:val="0B5294"/>
                          <w:spacing w:val="-4"/>
                          <w:sz w:val="24"/>
                          <w:szCs w:val="24"/>
                          <w:rtl/>
                        </w:rPr>
                        <w:t xml:space="preserve"> </w:t>
                      </w:r>
                      <w:r w:rsidRPr="00781069">
                        <w:rPr>
                          <w:rFonts w:cs="Tahoma" w:hint="eastAsia"/>
                          <w:color w:val="0B5294"/>
                          <w:spacing w:val="-4"/>
                          <w:sz w:val="24"/>
                          <w:szCs w:val="24"/>
                          <w:rtl/>
                        </w:rPr>
                        <w:t>מהמשגיחים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הם</w:t>
                      </w:r>
                      <w:r w:rsidRPr="00781069">
                        <w:rPr>
                          <w:rFonts w:cs="Tahoma"/>
                          <w:color w:val="0B5294"/>
                          <w:spacing w:val="-4"/>
                          <w:sz w:val="24"/>
                          <w:szCs w:val="24"/>
                          <w:rtl/>
                        </w:rPr>
                        <w:t xml:space="preserve"> </w:t>
                      </w:r>
                      <w:r w:rsidRPr="00781069">
                        <w:rPr>
                          <w:rFonts w:cs="Tahoma" w:hint="eastAsia"/>
                          <w:color w:val="0B5294"/>
                          <w:spacing w:val="-4"/>
                          <w:sz w:val="24"/>
                          <w:szCs w:val="24"/>
                          <w:rtl/>
                        </w:rPr>
                        <w:t>עובדי</w:t>
                      </w:r>
                      <w:r w:rsidRPr="00781069">
                        <w:rPr>
                          <w:rFonts w:cs="Tahoma"/>
                          <w:color w:val="0B5294"/>
                          <w:spacing w:val="-4"/>
                          <w:sz w:val="24"/>
                          <w:szCs w:val="24"/>
                          <w:rtl/>
                        </w:rPr>
                        <w:t xml:space="preserve"> </w:t>
                      </w:r>
                      <w:r w:rsidRPr="00781069">
                        <w:rPr>
                          <w:rFonts w:cs="Tahoma" w:hint="eastAsia"/>
                          <w:color w:val="0B5294"/>
                          <w:spacing w:val="-4"/>
                          <w:sz w:val="24"/>
                          <w:szCs w:val="24"/>
                          <w:rtl/>
                        </w:rPr>
                        <w:t>המועצות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ועבודת</w:t>
                      </w:r>
                      <w:r w:rsidRPr="00781069">
                        <w:rPr>
                          <w:rFonts w:cs="Tahoma"/>
                          <w:color w:val="0B5294"/>
                          <w:spacing w:val="-4"/>
                          <w:sz w:val="24"/>
                          <w:szCs w:val="24"/>
                          <w:rtl/>
                        </w:rPr>
                        <w:t xml:space="preserve"> </w:t>
                      </w:r>
                      <w:r w:rsidRPr="00781069">
                        <w:rPr>
                          <w:rFonts w:cs="Tahoma" w:hint="eastAsia"/>
                          <w:color w:val="0B5294"/>
                          <w:spacing w:val="-4"/>
                          <w:sz w:val="24"/>
                          <w:szCs w:val="24"/>
                          <w:rtl/>
                        </w:rPr>
                        <w:t>ההשגחה</w:t>
                      </w:r>
                      <w:r w:rsidRPr="00781069">
                        <w:rPr>
                          <w:rFonts w:cs="Tahoma"/>
                          <w:color w:val="0B5294"/>
                          <w:spacing w:val="-4"/>
                          <w:sz w:val="24"/>
                          <w:szCs w:val="24"/>
                          <w:rtl/>
                        </w:rPr>
                        <w:t xml:space="preserve"> </w:t>
                      </w:r>
                      <w:r w:rsidRPr="00781069">
                        <w:rPr>
                          <w:rFonts w:cs="Tahoma" w:hint="eastAsia"/>
                          <w:color w:val="0B5294"/>
                          <w:spacing w:val="-4"/>
                          <w:sz w:val="24"/>
                          <w:szCs w:val="24"/>
                          <w:rtl/>
                        </w:rPr>
                        <w:t>היא</w:t>
                      </w:r>
                      <w:r w:rsidRPr="00781069">
                        <w:rPr>
                          <w:rFonts w:cs="Tahoma"/>
                          <w:color w:val="0B5294"/>
                          <w:spacing w:val="-4"/>
                          <w:sz w:val="24"/>
                          <w:szCs w:val="24"/>
                          <w:rtl/>
                        </w:rPr>
                        <w:t xml:space="preserve"> </w:t>
                      </w:r>
                      <w:r w:rsidRPr="00781069">
                        <w:rPr>
                          <w:rFonts w:cs="Tahoma" w:hint="eastAsia"/>
                          <w:color w:val="0B5294"/>
                          <w:spacing w:val="-4"/>
                          <w:sz w:val="24"/>
                          <w:szCs w:val="24"/>
                          <w:rtl/>
                        </w:rPr>
                        <w:t>עבודה</w:t>
                      </w:r>
                      <w:r w:rsidRPr="00781069">
                        <w:rPr>
                          <w:rFonts w:cs="Tahoma"/>
                          <w:color w:val="0B5294"/>
                          <w:spacing w:val="-4"/>
                          <w:sz w:val="24"/>
                          <w:szCs w:val="24"/>
                          <w:rtl/>
                        </w:rPr>
                        <w:t xml:space="preserve"> </w:t>
                      </w:r>
                      <w:r w:rsidRPr="00781069">
                        <w:rPr>
                          <w:rFonts w:cs="Tahoma" w:hint="eastAsia"/>
                          <w:color w:val="0B5294"/>
                          <w:spacing w:val="-4"/>
                          <w:sz w:val="24"/>
                          <w:szCs w:val="24"/>
                          <w:rtl/>
                        </w:rPr>
                        <w:t>נוספת</w:t>
                      </w:r>
                      <w:r w:rsidRPr="00781069">
                        <w:rPr>
                          <w:rFonts w:cs="Tahoma"/>
                          <w:color w:val="0B5294"/>
                          <w:spacing w:val="-4"/>
                          <w:sz w:val="24"/>
                          <w:szCs w:val="24"/>
                          <w:rtl/>
                        </w:rPr>
                        <w:t xml:space="preserve">, </w:t>
                      </w:r>
                      <w:r w:rsidRPr="00781069">
                        <w:rPr>
                          <w:rFonts w:cs="Tahoma" w:hint="eastAsia"/>
                          <w:color w:val="0B5294"/>
                          <w:spacing w:val="-4"/>
                          <w:sz w:val="24"/>
                          <w:szCs w:val="24"/>
                          <w:rtl/>
                        </w:rPr>
                        <w:t>וזאת</w:t>
                      </w:r>
                      <w:r w:rsidRPr="00781069">
                        <w:rPr>
                          <w:rFonts w:cs="Tahoma"/>
                          <w:color w:val="0B5294"/>
                          <w:spacing w:val="-4"/>
                          <w:sz w:val="24"/>
                          <w:szCs w:val="24"/>
                          <w:rtl/>
                        </w:rPr>
                        <w:t xml:space="preserve"> </w:t>
                      </w:r>
                      <w:r w:rsidRPr="00781069">
                        <w:rPr>
                          <w:rFonts w:cs="Tahoma" w:hint="eastAsia"/>
                          <w:color w:val="0B5294"/>
                          <w:spacing w:val="-4"/>
                          <w:sz w:val="24"/>
                          <w:szCs w:val="24"/>
                          <w:rtl/>
                        </w:rPr>
                        <w:t>ללא</w:t>
                      </w:r>
                      <w:r w:rsidRPr="00781069">
                        <w:rPr>
                          <w:rFonts w:cs="Tahoma"/>
                          <w:color w:val="0B5294"/>
                          <w:spacing w:val="-4"/>
                          <w:sz w:val="24"/>
                          <w:szCs w:val="24"/>
                          <w:rtl/>
                        </w:rPr>
                        <w:t xml:space="preserve"> </w:t>
                      </w:r>
                      <w:r w:rsidRPr="00781069">
                        <w:rPr>
                          <w:rFonts w:cs="Tahoma" w:hint="eastAsia"/>
                          <w:color w:val="0B5294"/>
                          <w:spacing w:val="-4"/>
                          <w:sz w:val="24"/>
                          <w:szCs w:val="24"/>
                          <w:rtl/>
                        </w:rPr>
                        <w:t>אישור</w:t>
                      </w:r>
                      <w:r w:rsidRPr="00781069">
                        <w:rPr>
                          <w:rFonts w:cs="Tahoma"/>
                          <w:color w:val="0B5294"/>
                          <w:spacing w:val="-4"/>
                          <w:sz w:val="24"/>
                          <w:szCs w:val="24"/>
                          <w:rtl/>
                        </w:rPr>
                        <w:t xml:space="preserve"> </w:t>
                      </w:r>
                      <w:r w:rsidRPr="00781069">
                        <w:rPr>
                          <w:rFonts w:cs="Tahoma" w:hint="eastAsia"/>
                          <w:color w:val="0B5294"/>
                          <w:spacing w:val="-4"/>
                          <w:sz w:val="24"/>
                          <w:szCs w:val="24"/>
                          <w:rtl/>
                        </w:rPr>
                        <w:t>ובניגוד</w:t>
                      </w:r>
                      <w:r w:rsidRPr="00781069">
                        <w:rPr>
                          <w:rFonts w:cs="Tahoma"/>
                          <w:color w:val="0B5294"/>
                          <w:spacing w:val="-4"/>
                          <w:sz w:val="24"/>
                          <w:szCs w:val="24"/>
                          <w:rtl/>
                        </w:rPr>
                        <w:t xml:space="preserve"> </w:t>
                      </w:r>
                      <w:r w:rsidRPr="00781069">
                        <w:rPr>
                          <w:rFonts w:cs="Tahoma" w:hint="eastAsia"/>
                          <w:color w:val="0B5294"/>
                          <w:spacing w:val="-4"/>
                          <w:sz w:val="24"/>
                          <w:szCs w:val="24"/>
                          <w:rtl/>
                        </w:rPr>
                        <w:t>לנוהל</w:t>
                      </w:r>
                    </w:p>
                    <w:p w:rsidR="00D007E4" w:rsidRPr="00373C5D" w:rsidP="00781069">
                      <w:pPr>
                        <w:spacing w:before="120" w:after="0" w:line="240" w:lineRule="atLeast"/>
                        <w:rPr>
                          <w:rFonts w:cs="Tahoma"/>
                          <w:b/>
                          <w:bCs/>
                          <w:color w:val="0B5294"/>
                          <w:sz w:val="48"/>
                          <w:szCs w:val="48"/>
                          <w:rtl/>
                        </w:rPr>
                      </w:pPr>
                      <w:drawing>
                        <wp:inline distT="0" distB="0" distL="0" distR="0">
                          <wp:extent cx="288000" cy="31337"/>
                          <wp:effectExtent l="0" t="0" r="0" b="6985"/>
                          <wp:docPr id="8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6798452"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94C0D">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המשרד ציין בתשובתו כי מאז פרסום הנוהל התקבלו במשרד הערות רבות על היותו כללי מדי ועל הוראות שקיים קושי גדול ליישמן. המשרד מסר כי במסגרת תכנית העבודה של תחום הכשרות לשנת 2017 הוגדרה משימה שעניינה עדכון נוהל הפעלת מערך הכשרות במועצות הדתיות על פי הניסיון שנצבר מאז פרסומו.</w:t>
      </w:r>
    </w:p>
    <w:p w:rsidR="006A0E07" w:rsidRPr="00B737AC" w:rsidP="00B737AC">
      <w:pPr>
        <w:spacing w:line="240" w:lineRule="exact"/>
        <w:ind w:right="2268"/>
        <w:jc w:val="both"/>
        <w:rPr>
          <w:rFonts w:ascii="Tahoma" w:hAnsi="Tahoma" w:cs="Tahoma"/>
          <w:sz w:val="17"/>
          <w:szCs w:val="17"/>
          <w:rtl/>
        </w:rPr>
      </w:pPr>
      <w:r w:rsidRPr="00B737AC">
        <w:rPr>
          <w:rStyle w:val="Heading7Char"/>
          <w:rFonts w:ascii="Tahoma" w:hAnsi="Tahoma" w:cs="Tahoma" w:hint="cs"/>
          <w:sz w:val="17"/>
          <w:szCs w:val="17"/>
          <w:rtl/>
        </w:rPr>
        <w:t>צוות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לבחינת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מערך</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הכשרות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בישראל</w:t>
      </w:r>
      <w:r w:rsidRPr="00B737AC">
        <w:rPr>
          <w:rStyle w:val="Heading7Char"/>
          <w:rFonts w:ascii="Tahoma" w:hAnsi="Tahoma" w:cs="Tahoma"/>
          <w:sz w:val="17"/>
          <w:szCs w:val="17"/>
          <w:rtl/>
        </w:rPr>
        <w:t>:</w:t>
      </w:r>
      <w:r w:rsidRPr="00B737AC">
        <w:rPr>
          <w:rFonts w:ascii="Tahoma" w:hAnsi="Tahoma" w:cs="Tahoma" w:hint="cs"/>
          <w:sz w:val="17"/>
          <w:szCs w:val="17"/>
          <w:rtl/>
        </w:rPr>
        <w:t xml:space="preserve"> כאמור, במרץ 2016 מינה הרב הראשי לישראל הרב דוד ברוך לאו צוות לבחינת מערך הכשרות בישראל במטרה לבחון את מכלול ההיבטים הנוגעים למערך זה ולהציע דרכים לתקן את ההסדרים הקיימים בו. אולם הצוות לא כלל נציג של המשרד. נכון לינואר 2017 טרם סיים צוות הבחינה את עבודתו.</w:t>
      </w:r>
    </w:p>
    <w:p w:rsidR="006A0E07" w:rsidRPr="00B737AC" w:rsidP="00781069">
      <w:pPr>
        <w:spacing w:line="240" w:lineRule="exact"/>
        <w:ind w:right="2268"/>
        <w:jc w:val="both"/>
        <w:rPr>
          <w:rFonts w:ascii="Tahoma" w:hAnsi="Tahoma" w:cs="Tahoma"/>
          <w:b/>
          <w:sz w:val="17"/>
          <w:szCs w:val="17"/>
          <w:rtl/>
        </w:rPr>
      </w:pPr>
      <w:r w:rsidRPr="00B737AC">
        <w:rPr>
          <w:rFonts w:ascii="Tahoma" w:hAnsi="Tahoma" w:cs="Tahoma" w:hint="cs"/>
          <w:b/>
          <w:sz w:val="17"/>
          <w:szCs w:val="17"/>
          <w:rtl/>
        </w:rPr>
        <w:t>התברר כי חלק מהנושאים שעל הצוות לעסוק בהם משיקים לעבודת המשרד או אף נכללים בתחומי אחריותו; למשל, הוזלת עלויות הכשרות באמצעות התייעלות מערכת ההשגחה, הסדרת יחסי משגיח-</w:t>
      </w:r>
      <w:r w:rsidRPr="00B737AC">
        <w:rPr>
          <w:rFonts w:ascii="Tahoma" w:hAnsi="Tahoma" w:cs="Tahoma" w:hint="cs"/>
          <w:b/>
          <w:sz w:val="17"/>
          <w:szCs w:val="17"/>
          <w:rtl/>
        </w:rPr>
        <w:t>מושגח</w:t>
      </w:r>
      <w:r w:rsidRPr="00B737AC">
        <w:rPr>
          <w:rFonts w:ascii="Tahoma" w:hAnsi="Tahoma" w:cs="Tahoma" w:hint="cs"/>
          <w:b/>
          <w:sz w:val="17"/>
          <w:szCs w:val="17"/>
          <w:rtl/>
        </w:rPr>
        <w:t xml:space="preserve">, הסדרת נושא שעות ההשגחה, הקמת מאגר מידע בנושא הכשרות ומציאת פתרונות תקציביים לפיקוח על הכשרות. המשרד עוסק בשנים האחרונות בסוגיות האמורות; </w:t>
      </w:r>
      <w:r w:rsidR="00781069">
        <w:rPr>
          <w:rFonts w:ascii="Tahoma" w:hAnsi="Tahoma" w:cs="Tahoma" w:hint="cs"/>
          <w:b/>
          <w:sz w:val="17"/>
          <w:szCs w:val="17"/>
          <w:rtl/>
        </w:rPr>
        <w:t>ה</w:t>
      </w:r>
      <w:r w:rsidRPr="00B737AC">
        <w:rPr>
          <w:rFonts w:ascii="Tahoma" w:hAnsi="Tahoma" w:cs="Tahoma" w:hint="cs"/>
          <w:b/>
          <w:sz w:val="17"/>
          <w:szCs w:val="17"/>
          <w:rtl/>
        </w:rPr>
        <w:t xml:space="preserve">משרד מינה צוות שבו חברים </w:t>
      </w:r>
      <w:r w:rsidRPr="00B737AC">
        <w:rPr>
          <w:rFonts w:ascii="Tahoma" w:hAnsi="Tahoma" w:cs="Tahoma" w:hint="cs"/>
          <w:b/>
          <w:sz w:val="17"/>
          <w:szCs w:val="17"/>
          <w:rtl/>
        </w:rPr>
        <w:t>נציגים מהמשרד ומהרבנות לצורך הסדרה של מערכת הכשרות, ואגף המחשוב במשרד מקים מערכת מחשוב חדשה שתשמש בשנים הבאות את המועצות הדתיות גם בתחום הכשרות (מערכת "שירת הים").</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כדי לייעל את עבודת המטה, להגביר את נראותה בעיני הציבור ולנצל את הידע שנצבר בשני הגופים </w:t>
      </w:r>
      <w:r w:rsidRPr="00B737AC">
        <w:rPr>
          <w:rFonts w:ascii="Tahoma" w:hAnsi="Tahoma" w:cs="Tahoma" w:hint="cs"/>
          <w:sz w:val="17"/>
          <w:szCs w:val="17"/>
          <w:rtl/>
        </w:rPr>
        <w:t>המאסדרים</w:t>
      </w:r>
      <w:r w:rsidRPr="00B737AC">
        <w:rPr>
          <w:rFonts w:ascii="Tahoma" w:hAnsi="Tahoma" w:cs="Tahoma" w:hint="cs"/>
          <w:sz w:val="17"/>
          <w:szCs w:val="17"/>
          <w:rtl/>
        </w:rPr>
        <w:t xml:space="preserve"> את תחומי הכשרות, ראוי ונכון שצוות הרבנות יכלול נציגים של המשרד. אי-שיתוף המשרד אינו רק פוגע ביעילות, שכן המשרד והרבנות מטפלים באותן סוגיות, אלא הוא עלול להביא בסופו של התהליך לידי מחלוקות בשל חוסר התיאום בין שני הגופים.</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בתשובתה מסרה הרבנות כי "הוועדה נפגשה עם גורמים שונים מהמשרד... כדי לקבל התייחסותם... בשלב מאוחר יותר צורף מנכ"ל המשרד להשתתף דרך קבע בעבודת הוועדה".</w:t>
      </w:r>
    </w:p>
    <w:p w:rsidR="006A0E07" w:rsidRPr="00B737AC" w:rsidP="00B737AC">
      <w:pPr>
        <w:spacing w:line="240" w:lineRule="exact"/>
        <w:ind w:right="2268"/>
        <w:jc w:val="both"/>
        <w:rPr>
          <w:rFonts w:ascii="Tahoma" w:hAnsi="Tahoma" w:cs="Tahoma"/>
          <w:bCs/>
          <w:sz w:val="17"/>
          <w:szCs w:val="17"/>
          <w:rtl/>
        </w:rPr>
      </w:pPr>
      <w:r w:rsidRPr="00B737AC">
        <w:rPr>
          <w:rFonts w:ascii="Tahoma" w:hAnsi="Tahoma" w:cs="Tahoma" w:hint="cs"/>
          <w:sz w:val="17"/>
          <w:szCs w:val="17"/>
          <w:rtl/>
        </w:rPr>
        <w:t>מנכ"ל הרבנות מסר בתשובתו כי "הסדרת תחום הכשרות בין הרבנות למשרד לשירותי דת לא נעשה באופן המחייב עד כה". הוא הוסיף כי "פעילות הרבנות ופעילותו של המשרד משיקים בנושאים שונים, אך בפועל, בשל חוסר הבהירות בנושא ו[אי] חלוקת האחריות בצורה ברורה הוזנח הטיפול בסוגיות שונות".</w:t>
      </w:r>
    </w:p>
    <w:p w:rsidR="006A0E07" w:rsidRPr="00B737AC" w:rsidP="00494C0D">
      <w:pPr>
        <w:spacing w:after="240" w:line="240" w:lineRule="exact"/>
        <w:ind w:right="2268"/>
        <w:jc w:val="both"/>
        <w:rPr>
          <w:rFonts w:ascii="Tahoma" w:hAnsi="Tahoma" w:cs="Tahoma"/>
          <w:sz w:val="17"/>
          <w:szCs w:val="17"/>
          <w:rtl/>
        </w:rPr>
      </w:pPr>
      <w:r w:rsidRPr="00B737AC">
        <w:rPr>
          <w:rFonts w:ascii="Tahoma" w:hAnsi="Tahoma" w:cs="Tahoma" w:hint="cs"/>
          <w:sz w:val="17"/>
          <w:szCs w:val="17"/>
          <w:rtl/>
        </w:rPr>
        <w:t>המשרד לשירותי דת והרבנות ציינו בתשובתם כי מאז סוף ספטמבר 2016 עשו המשרד והרבנות מאמצים לגבש מתווה מוסכם ובו יפורטו חלוקת הסמכויות ביניהם ומנגנוני שיתוף הפעולה. במועד סיכום הביקורת מתווה זה נמצא בבחינתם של מנכ"ל המשרד ושל מנכ"ל הרבנות.</w:t>
      </w:r>
    </w:p>
    <w:p w:rsidR="006A0E07" w:rsidRPr="00B737AC" w:rsidP="00494C0D">
      <w:pPr>
        <w:pStyle w:val="RESHET"/>
        <w:rPr>
          <w:rtl/>
        </w:rPr>
      </w:pPr>
      <w:r w:rsidRPr="00B737AC">
        <w:rPr>
          <w:rFonts w:hint="cs"/>
          <w:rtl/>
        </w:rPr>
        <w:t xml:space="preserve">החיוניות שבתיאום שבין </w:t>
      </w:r>
      <w:r w:rsidRPr="00B737AC">
        <w:rPr>
          <w:rtl/>
        </w:rPr>
        <w:t>המשרד לרבנות</w:t>
      </w:r>
      <w:r w:rsidRPr="00B737AC">
        <w:rPr>
          <w:rFonts w:hint="cs"/>
          <w:rtl/>
        </w:rPr>
        <w:t xml:space="preserve"> מחייבת את שני הגורמים להירתם בנחישות כדי להביא את הטיפול </w:t>
      </w:r>
      <w:r w:rsidRPr="00B737AC">
        <w:rPr>
          <w:rFonts w:hint="cs"/>
          <w:rtl/>
        </w:rPr>
        <w:t>המינהלי</w:t>
      </w:r>
      <w:r w:rsidRPr="00B737AC">
        <w:rPr>
          <w:rFonts w:hint="cs"/>
          <w:rtl/>
        </w:rPr>
        <w:t xml:space="preserve"> וההלכתי בתחום הכשרות לכדי ראייה מערכתית שלמה. עליהם לראות "עין בעין" את טובת הציבור ואת צרכיו בתחום הכשרות כמטרת-על שאליה יש לחתור. שיתוף הפעולה בין שני הגורמים האלה הוא אבן יסוד בתהליך זה.</w:t>
      </w:r>
    </w:p>
    <w:p w:rsidR="006A0E07" w:rsidRPr="00B737AC" w:rsidP="00B737AC">
      <w:pPr>
        <w:spacing w:line="240" w:lineRule="exact"/>
        <w:ind w:right="2268"/>
        <w:jc w:val="both"/>
        <w:rPr>
          <w:rFonts w:ascii="Tahoma" w:hAnsi="Tahoma" w:cs="Tahoma"/>
          <w:sz w:val="17"/>
          <w:szCs w:val="17"/>
          <w:rtl/>
        </w:rPr>
      </w:pPr>
    </w:p>
    <w:p w:rsidR="006A0E07" w:rsidP="00B737AC">
      <w:pPr>
        <w:pStyle w:val="KOT2"/>
        <w:rPr>
          <w:rtl/>
        </w:rPr>
      </w:pPr>
      <w:bookmarkStart w:id="162" w:name="_Toc469296846"/>
      <w:bookmarkStart w:id="163" w:name="_Toc469296991"/>
      <w:bookmarkStart w:id="164" w:name="_Toc472345465"/>
      <w:bookmarkStart w:id="165" w:name="_Toc472876754"/>
      <w:bookmarkStart w:id="166" w:name="_Toc472877058"/>
      <w:bookmarkStart w:id="167" w:name="_Toc473096542"/>
      <w:bookmarkStart w:id="168" w:name="_Toc474826310"/>
      <w:r w:rsidRPr="007D577E">
        <w:rPr>
          <w:rFonts w:hint="cs"/>
          <w:rtl/>
        </w:rPr>
        <w:t>המשרד לשירותי דת - תקינת כוח אדם בתחום הכשרות במועצות הדתיות</w:t>
      </w:r>
      <w:bookmarkEnd w:id="162"/>
      <w:bookmarkEnd w:id="163"/>
      <w:bookmarkEnd w:id="164"/>
      <w:bookmarkEnd w:id="165"/>
      <w:bookmarkEnd w:id="166"/>
      <w:bookmarkEnd w:id="167"/>
      <w:bookmarkEnd w:id="168"/>
    </w:p>
    <w:p w:rsidR="006A0E07" w:rsidRPr="0078643C" w:rsidP="00B737AC">
      <w:pPr>
        <w:pStyle w:val="KOT4"/>
        <w:rPr>
          <w:rtl/>
        </w:rPr>
      </w:pPr>
      <w:bookmarkStart w:id="169" w:name="_Toc472345466"/>
      <w:bookmarkStart w:id="170" w:name="_Toc472876755"/>
      <w:bookmarkStart w:id="171" w:name="_Toc473096543"/>
      <w:bookmarkStart w:id="172" w:name="_Toc474826311"/>
      <w:r>
        <w:rPr>
          <w:rFonts w:hint="cs"/>
          <w:rtl/>
        </w:rPr>
        <w:t>היעדר נתונים אמינים בנוגע למצבת כוח האדם בתחום הכשרות במועצות הדתיות</w:t>
      </w:r>
      <w:bookmarkEnd w:id="169"/>
      <w:bookmarkEnd w:id="170"/>
      <w:bookmarkEnd w:id="171"/>
      <w:bookmarkEnd w:id="172"/>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כדי שהמשרד יוכל למלא כראוי את תפקידו כגורם מטה האמון על עיצוב מדיניות, על יישומה היעיל ועל בקרה על איכות היישום, נדרש שיהיה בידיו בסיס נתונים מלא ואמין.</w:t>
      </w:r>
    </w:p>
    <w:p w:rsidR="006A0E07" w:rsidRPr="00B737AC" w:rsidP="00463162">
      <w:pPr>
        <w:pStyle w:val="RESHET"/>
        <w:numPr>
          <w:ilvl w:val="1"/>
          <w:numId w:val="38"/>
        </w:numPr>
        <w:ind w:left="567"/>
        <w:rPr>
          <w:rtl/>
        </w:rPr>
      </w:pPr>
      <w:r w:rsidRPr="00B737AC">
        <w:rPr>
          <w:rFonts w:hint="cs"/>
          <w:rtl/>
        </w:rPr>
        <w:t>למשרד</w:t>
      </w:r>
      <w:r w:rsidRPr="00B737AC">
        <w:rPr>
          <w:rtl/>
        </w:rPr>
        <w:t xml:space="preserve"> </w:t>
      </w:r>
      <w:r w:rsidRPr="00B737AC">
        <w:rPr>
          <w:rFonts w:hint="cs"/>
          <w:rtl/>
        </w:rPr>
        <w:t>כלל</w:t>
      </w:r>
      <w:r w:rsidRPr="00B737AC">
        <w:rPr>
          <w:rFonts w:hint="cs"/>
          <w:rtl/>
        </w:rPr>
        <w:t xml:space="preserve"> </w:t>
      </w:r>
      <w:r w:rsidRPr="00B737AC">
        <w:rPr>
          <w:rFonts w:hint="cs"/>
          <w:rtl/>
        </w:rPr>
        <w:t>אין</w:t>
      </w:r>
      <w:r w:rsidRPr="00B737AC">
        <w:rPr>
          <w:rtl/>
        </w:rPr>
        <w:t xml:space="preserve"> </w:t>
      </w:r>
      <w:r w:rsidRPr="00B737AC">
        <w:rPr>
          <w:rFonts w:hint="cs"/>
          <w:rtl/>
        </w:rPr>
        <w:t>מידע</w:t>
      </w:r>
      <w:r w:rsidRPr="00B737AC">
        <w:rPr>
          <w:rtl/>
        </w:rPr>
        <w:t xml:space="preserve"> </w:t>
      </w:r>
      <w:r w:rsidRPr="00B737AC">
        <w:rPr>
          <w:rFonts w:hint="cs"/>
          <w:rtl/>
        </w:rPr>
        <w:t>על מצבת</w:t>
      </w:r>
      <w:r w:rsidRPr="00B737AC">
        <w:rPr>
          <w:rtl/>
        </w:rPr>
        <w:t xml:space="preserve"> </w:t>
      </w:r>
      <w:r w:rsidRPr="00B737AC">
        <w:rPr>
          <w:rFonts w:hint="cs"/>
          <w:rtl/>
        </w:rPr>
        <w:t>המשגיחים</w:t>
      </w:r>
      <w:r w:rsidRPr="00B737AC">
        <w:rPr>
          <w:rtl/>
        </w:rPr>
        <w:t xml:space="preserve"> </w:t>
      </w:r>
      <w:r w:rsidRPr="00B737AC">
        <w:rPr>
          <w:rFonts w:hint="cs"/>
          <w:rtl/>
        </w:rPr>
        <w:t>והסמכתם</w:t>
      </w:r>
      <w:r w:rsidRPr="00B737AC">
        <w:rPr>
          <w:rtl/>
        </w:rPr>
        <w:t xml:space="preserve">, </w:t>
      </w:r>
      <w:r w:rsidRPr="00B737AC">
        <w:rPr>
          <w:rFonts w:hint="cs"/>
          <w:rtl/>
        </w:rPr>
        <w:t>על מספר בתי</w:t>
      </w:r>
      <w:r w:rsidRPr="00B737AC">
        <w:rPr>
          <w:rtl/>
        </w:rPr>
        <w:t xml:space="preserve"> </w:t>
      </w:r>
      <w:r w:rsidRPr="00B737AC">
        <w:rPr>
          <w:rFonts w:hint="cs"/>
          <w:rtl/>
        </w:rPr>
        <w:t>העסק</w:t>
      </w:r>
      <w:r w:rsidRPr="00B737AC">
        <w:rPr>
          <w:rtl/>
        </w:rPr>
        <w:t xml:space="preserve"> </w:t>
      </w:r>
      <w:r w:rsidRPr="00B737AC">
        <w:rPr>
          <w:rFonts w:hint="cs"/>
          <w:rtl/>
        </w:rPr>
        <w:t>שהרבנות</w:t>
      </w:r>
      <w:r w:rsidRPr="00B737AC">
        <w:rPr>
          <w:rtl/>
        </w:rPr>
        <w:t xml:space="preserve"> </w:t>
      </w:r>
      <w:r w:rsidRPr="00B737AC">
        <w:rPr>
          <w:rFonts w:hint="cs"/>
          <w:rtl/>
        </w:rPr>
        <w:t>המקומית משגיחה</w:t>
      </w:r>
      <w:r w:rsidRPr="00B737AC">
        <w:rPr>
          <w:rtl/>
        </w:rPr>
        <w:t xml:space="preserve"> </w:t>
      </w:r>
      <w:r w:rsidRPr="00B737AC">
        <w:rPr>
          <w:rFonts w:hint="cs"/>
          <w:rtl/>
        </w:rPr>
        <w:t>בהם ומאפייניהם,</w:t>
      </w:r>
      <w:r w:rsidRPr="00B737AC">
        <w:rPr>
          <w:rtl/>
        </w:rPr>
        <w:t xml:space="preserve"> </w:t>
      </w:r>
      <w:r w:rsidRPr="00B737AC">
        <w:rPr>
          <w:rFonts w:hint="cs"/>
          <w:rtl/>
        </w:rPr>
        <w:t>וממילא</w:t>
      </w:r>
      <w:r w:rsidRPr="00B737AC">
        <w:rPr>
          <w:rtl/>
        </w:rPr>
        <w:t xml:space="preserve"> </w:t>
      </w:r>
      <w:r w:rsidRPr="00B737AC">
        <w:rPr>
          <w:rFonts w:hint="cs"/>
          <w:rtl/>
        </w:rPr>
        <w:t>אין</w:t>
      </w:r>
      <w:r w:rsidRPr="00B737AC">
        <w:rPr>
          <w:rtl/>
        </w:rPr>
        <w:t xml:space="preserve"> </w:t>
      </w:r>
      <w:r w:rsidRPr="00B737AC">
        <w:rPr>
          <w:rFonts w:hint="cs"/>
          <w:rtl/>
        </w:rPr>
        <w:t>לו</w:t>
      </w:r>
      <w:r w:rsidRPr="00B737AC">
        <w:rPr>
          <w:rtl/>
        </w:rPr>
        <w:t xml:space="preserve"> </w:t>
      </w:r>
      <w:r w:rsidRPr="00B737AC">
        <w:rPr>
          <w:rFonts w:hint="cs"/>
          <w:rtl/>
        </w:rPr>
        <w:t>מידע</w:t>
      </w:r>
      <w:r w:rsidRPr="00B737AC">
        <w:rPr>
          <w:rtl/>
        </w:rPr>
        <w:t xml:space="preserve"> </w:t>
      </w:r>
      <w:r w:rsidRPr="00B737AC">
        <w:rPr>
          <w:rFonts w:hint="cs"/>
          <w:rtl/>
        </w:rPr>
        <w:t>על</w:t>
      </w:r>
      <w:r w:rsidRPr="00B737AC">
        <w:rPr>
          <w:rtl/>
        </w:rPr>
        <w:t xml:space="preserve"> </w:t>
      </w:r>
      <w:r w:rsidRPr="00B737AC">
        <w:rPr>
          <w:rFonts w:hint="cs"/>
          <w:rtl/>
        </w:rPr>
        <w:t>קרבה</w:t>
      </w:r>
      <w:r w:rsidRPr="00B737AC">
        <w:rPr>
          <w:rtl/>
        </w:rPr>
        <w:t xml:space="preserve"> </w:t>
      </w:r>
      <w:r w:rsidRPr="00B737AC">
        <w:rPr>
          <w:rFonts w:hint="cs"/>
          <w:rtl/>
        </w:rPr>
        <w:t>משפחתית</w:t>
      </w:r>
      <w:r w:rsidRPr="00B737AC">
        <w:rPr>
          <w:rtl/>
        </w:rPr>
        <w:t xml:space="preserve"> </w:t>
      </w:r>
      <w:r w:rsidRPr="00B737AC">
        <w:rPr>
          <w:rFonts w:hint="cs"/>
          <w:rtl/>
        </w:rPr>
        <w:t xml:space="preserve">של </w:t>
      </w:r>
      <w:r w:rsidRPr="00B737AC">
        <w:rPr>
          <w:rtl/>
        </w:rPr>
        <w:t xml:space="preserve">משגיחים </w:t>
      </w:r>
      <w:r w:rsidRPr="00B737AC">
        <w:rPr>
          <w:rFonts w:hint="cs"/>
          <w:rtl/>
        </w:rPr>
        <w:t>לבעלי</w:t>
      </w:r>
      <w:r w:rsidRPr="00B737AC">
        <w:rPr>
          <w:rtl/>
        </w:rPr>
        <w:t xml:space="preserve"> </w:t>
      </w:r>
      <w:r w:rsidRPr="00B737AC">
        <w:rPr>
          <w:rFonts w:hint="cs"/>
          <w:rtl/>
        </w:rPr>
        <w:t>תפקידים</w:t>
      </w:r>
      <w:r w:rsidRPr="00B737AC">
        <w:rPr>
          <w:rtl/>
        </w:rPr>
        <w:t xml:space="preserve"> </w:t>
      </w:r>
      <w:r w:rsidRPr="00B737AC">
        <w:rPr>
          <w:rFonts w:hint="cs"/>
          <w:rtl/>
        </w:rPr>
        <w:t>במועצות</w:t>
      </w:r>
      <w:r w:rsidRPr="00B737AC">
        <w:rPr>
          <w:rtl/>
        </w:rPr>
        <w:t xml:space="preserve"> הדתיות.</w:t>
      </w:r>
      <w:r w:rsidRPr="00781069" w:rsidR="00781069">
        <w:rPr>
          <w:noProof/>
          <w:rtl/>
        </w:rPr>
        <w:t xml:space="preserve"> </w:t>
      </w:r>
      <w:r w:rsidRPr="0012789B" w:rsidR="00781069">
        <w:rPr>
          <w:noProof/>
          <w:rtl/>
          <w:lang w:eastAsia="en-US"/>
        </w:rPr>
        <mc:AlternateContent>
          <mc:Choice Requires="wps">
            <w:drawing>
              <wp:anchor distT="0" distB="0" distL="114300" distR="114300" simplePos="0" relativeHeight="251707392" behindDoc="1" locked="0" layoutInCell="1" allowOverlap="1">
                <wp:simplePos x="0" y="0"/>
                <wp:positionH relativeFrom="margin">
                  <wp:posOffset>-431800</wp:posOffset>
                </wp:positionH>
                <wp:positionV relativeFrom="margin">
                  <wp:align>top</wp:align>
                </wp:positionV>
                <wp:extent cx="1620000" cy="4140000"/>
                <wp:effectExtent l="0" t="0" r="0" b="0"/>
                <wp:wrapNone/>
                <wp:docPr id="8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78106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79489325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523906"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למשרד</w:t>
                            </w:r>
                            <w:r w:rsidRPr="00781069">
                              <w:rPr>
                                <w:rFonts w:cs="Tahoma"/>
                                <w:color w:val="0B5294"/>
                                <w:spacing w:val="-4"/>
                                <w:sz w:val="24"/>
                                <w:szCs w:val="24"/>
                                <w:rtl/>
                              </w:rPr>
                              <w:t xml:space="preserve"> </w:t>
                            </w:r>
                            <w:r w:rsidRPr="00781069">
                              <w:rPr>
                                <w:rFonts w:cs="Tahoma" w:hint="eastAsia"/>
                                <w:color w:val="0B5294"/>
                                <w:spacing w:val="-4"/>
                                <w:sz w:val="24"/>
                                <w:szCs w:val="24"/>
                                <w:rtl/>
                              </w:rPr>
                              <w:t>כלל</w:t>
                            </w:r>
                            <w:r w:rsidRPr="00781069">
                              <w:rPr>
                                <w:rFonts w:cs="Tahoma"/>
                                <w:color w:val="0B5294"/>
                                <w:spacing w:val="-4"/>
                                <w:sz w:val="24"/>
                                <w:szCs w:val="24"/>
                                <w:rtl/>
                              </w:rPr>
                              <w:t xml:space="preserve"> </w:t>
                            </w:r>
                            <w:r w:rsidRPr="00781069">
                              <w:rPr>
                                <w:rFonts w:cs="Tahoma" w:hint="eastAsia"/>
                                <w:color w:val="0B5294"/>
                                <w:spacing w:val="-4"/>
                                <w:sz w:val="24"/>
                                <w:szCs w:val="24"/>
                                <w:rtl/>
                              </w:rPr>
                              <w:t>אין</w:t>
                            </w:r>
                            <w:r w:rsidRPr="00781069">
                              <w:rPr>
                                <w:rFonts w:cs="Tahoma"/>
                                <w:color w:val="0B5294"/>
                                <w:spacing w:val="-4"/>
                                <w:sz w:val="24"/>
                                <w:szCs w:val="24"/>
                                <w:rtl/>
                              </w:rPr>
                              <w:t xml:space="preserve"> </w:t>
                            </w:r>
                            <w:r w:rsidRPr="00781069">
                              <w:rPr>
                                <w:rFonts w:cs="Tahoma" w:hint="eastAsia"/>
                                <w:color w:val="0B5294"/>
                                <w:spacing w:val="-4"/>
                                <w:sz w:val="24"/>
                                <w:szCs w:val="24"/>
                                <w:rtl/>
                              </w:rPr>
                              <w:t>מידע</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מצבת</w:t>
                            </w:r>
                            <w:r w:rsidRPr="00781069">
                              <w:rPr>
                                <w:rFonts w:cs="Tahoma"/>
                                <w:color w:val="0B5294"/>
                                <w:spacing w:val="-4"/>
                                <w:sz w:val="24"/>
                                <w:szCs w:val="24"/>
                                <w:rtl/>
                              </w:rPr>
                              <w:t xml:space="preserve"> </w:t>
                            </w:r>
                            <w:r w:rsidRPr="00781069">
                              <w:rPr>
                                <w:rFonts w:cs="Tahoma" w:hint="eastAsia"/>
                                <w:color w:val="0B5294"/>
                                <w:spacing w:val="-4"/>
                                <w:sz w:val="24"/>
                                <w:szCs w:val="24"/>
                                <w:rtl/>
                              </w:rPr>
                              <w:t>המשגיחים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והסמכתם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מספר</w:t>
                            </w:r>
                            <w:r w:rsidRPr="00781069">
                              <w:rPr>
                                <w:rFonts w:cs="Tahoma"/>
                                <w:color w:val="0B5294"/>
                                <w:spacing w:val="-4"/>
                                <w:sz w:val="24"/>
                                <w:szCs w:val="24"/>
                                <w:rtl/>
                              </w:rPr>
                              <w:t xml:space="preserve"> </w:t>
                            </w:r>
                            <w:r w:rsidRPr="00781069">
                              <w:rPr>
                                <w:rFonts w:cs="Tahoma" w:hint="eastAsia"/>
                                <w:color w:val="0B5294"/>
                                <w:spacing w:val="-4"/>
                                <w:sz w:val="24"/>
                                <w:szCs w:val="24"/>
                                <w:rtl/>
                              </w:rPr>
                              <w:t>בתי</w:t>
                            </w:r>
                            <w:r w:rsidRPr="00781069">
                              <w:rPr>
                                <w:rFonts w:cs="Tahoma"/>
                                <w:color w:val="0B5294"/>
                                <w:spacing w:val="-4"/>
                                <w:sz w:val="24"/>
                                <w:szCs w:val="24"/>
                                <w:rtl/>
                              </w:rPr>
                              <w:t xml:space="preserve"> </w:t>
                            </w:r>
                            <w:r w:rsidRPr="00781069">
                              <w:rPr>
                                <w:rFonts w:cs="Tahoma" w:hint="eastAsia"/>
                                <w:color w:val="0B5294"/>
                                <w:spacing w:val="-4"/>
                                <w:sz w:val="24"/>
                                <w:szCs w:val="24"/>
                                <w:rtl/>
                              </w:rPr>
                              <w:t>העסק</w:t>
                            </w:r>
                            <w:r w:rsidRPr="00781069">
                              <w:rPr>
                                <w:rFonts w:cs="Tahoma"/>
                                <w:color w:val="0B5294"/>
                                <w:spacing w:val="-4"/>
                                <w:sz w:val="24"/>
                                <w:szCs w:val="24"/>
                                <w:rtl/>
                              </w:rPr>
                              <w:t xml:space="preserve"> </w:t>
                            </w:r>
                            <w:r w:rsidRPr="00781069">
                              <w:rPr>
                                <w:rFonts w:cs="Tahoma" w:hint="eastAsia"/>
                                <w:color w:val="0B5294"/>
                                <w:spacing w:val="-4"/>
                                <w:sz w:val="24"/>
                                <w:szCs w:val="24"/>
                                <w:rtl/>
                              </w:rPr>
                              <w:t>שהרבנות</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המקומית</w:t>
                            </w:r>
                            <w:r w:rsidRPr="00781069">
                              <w:rPr>
                                <w:rFonts w:cs="Tahoma"/>
                                <w:color w:val="0B5294"/>
                                <w:spacing w:val="-4"/>
                                <w:sz w:val="24"/>
                                <w:szCs w:val="24"/>
                                <w:rtl/>
                              </w:rPr>
                              <w:t xml:space="preserve"> </w:t>
                            </w:r>
                            <w:r w:rsidRPr="00781069">
                              <w:rPr>
                                <w:rFonts w:cs="Tahoma" w:hint="eastAsia"/>
                                <w:color w:val="0B5294"/>
                                <w:spacing w:val="-4"/>
                                <w:sz w:val="24"/>
                                <w:szCs w:val="24"/>
                                <w:rtl/>
                              </w:rPr>
                              <w:t>משגיחה</w:t>
                            </w:r>
                            <w:r w:rsidRPr="00781069">
                              <w:rPr>
                                <w:rFonts w:cs="Tahoma"/>
                                <w:color w:val="0B5294"/>
                                <w:spacing w:val="-4"/>
                                <w:sz w:val="24"/>
                                <w:szCs w:val="24"/>
                                <w:rtl/>
                              </w:rPr>
                              <w:t xml:space="preserve"> </w:t>
                            </w:r>
                            <w:r w:rsidRPr="00781069">
                              <w:rPr>
                                <w:rFonts w:cs="Tahoma" w:hint="eastAsia"/>
                                <w:color w:val="0B5294"/>
                                <w:spacing w:val="-4"/>
                                <w:sz w:val="24"/>
                                <w:szCs w:val="24"/>
                                <w:rtl/>
                              </w:rPr>
                              <w:t>בהם</w:t>
                            </w:r>
                            <w:r w:rsidRPr="00781069">
                              <w:rPr>
                                <w:rFonts w:cs="Tahoma"/>
                                <w:color w:val="0B5294"/>
                                <w:spacing w:val="-4"/>
                                <w:sz w:val="24"/>
                                <w:szCs w:val="24"/>
                                <w:rtl/>
                              </w:rPr>
                              <w:t xml:space="preserve"> </w:t>
                            </w:r>
                            <w:r w:rsidRPr="00781069">
                              <w:rPr>
                                <w:rFonts w:cs="Tahoma" w:hint="eastAsia"/>
                                <w:color w:val="0B5294"/>
                                <w:spacing w:val="-4"/>
                                <w:sz w:val="24"/>
                                <w:szCs w:val="24"/>
                                <w:rtl/>
                              </w:rPr>
                              <w:t>ומאפייניהם</w:t>
                            </w:r>
                            <w:r w:rsidRPr="00781069">
                              <w:rPr>
                                <w:rFonts w:cs="Tahoma"/>
                                <w:color w:val="0B5294"/>
                                <w:spacing w:val="-4"/>
                                <w:sz w:val="24"/>
                                <w:szCs w:val="24"/>
                                <w:rtl/>
                              </w:rPr>
                              <w:t xml:space="preserve">, </w:t>
                            </w:r>
                            <w:r w:rsidRPr="00781069">
                              <w:rPr>
                                <w:rFonts w:cs="Tahoma" w:hint="eastAsia"/>
                                <w:color w:val="0B5294"/>
                                <w:spacing w:val="-4"/>
                                <w:sz w:val="24"/>
                                <w:szCs w:val="24"/>
                                <w:rtl/>
                              </w:rPr>
                              <w:t>וממילא</w:t>
                            </w:r>
                            <w:r w:rsidRPr="00781069">
                              <w:rPr>
                                <w:rFonts w:cs="Tahoma"/>
                                <w:color w:val="0B5294"/>
                                <w:spacing w:val="-4"/>
                                <w:sz w:val="24"/>
                                <w:szCs w:val="24"/>
                                <w:rtl/>
                              </w:rPr>
                              <w:t xml:space="preserve"> </w:t>
                            </w:r>
                            <w:r w:rsidRPr="00781069">
                              <w:rPr>
                                <w:rFonts w:cs="Tahoma" w:hint="eastAsia"/>
                                <w:color w:val="0B5294"/>
                                <w:spacing w:val="-4"/>
                                <w:sz w:val="24"/>
                                <w:szCs w:val="24"/>
                                <w:rtl/>
                              </w:rPr>
                              <w:t>אין</w:t>
                            </w:r>
                            <w:r w:rsidRPr="00781069">
                              <w:rPr>
                                <w:rFonts w:cs="Tahoma"/>
                                <w:color w:val="0B5294"/>
                                <w:spacing w:val="-4"/>
                                <w:sz w:val="24"/>
                                <w:szCs w:val="24"/>
                                <w:rtl/>
                              </w:rPr>
                              <w:t xml:space="preserve"> </w:t>
                            </w:r>
                            <w:r w:rsidRPr="00781069">
                              <w:rPr>
                                <w:rFonts w:cs="Tahoma" w:hint="eastAsia"/>
                                <w:color w:val="0B5294"/>
                                <w:spacing w:val="-4"/>
                                <w:sz w:val="24"/>
                                <w:szCs w:val="24"/>
                                <w:rtl/>
                              </w:rPr>
                              <w:t>לו</w:t>
                            </w:r>
                            <w:r w:rsidRPr="00781069">
                              <w:rPr>
                                <w:rFonts w:cs="Tahoma"/>
                                <w:color w:val="0B5294"/>
                                <w:spacing w:val="-4"/>
                                <w:sz w:val="24"/>
                                <w:szCs w:val="24"/>
                                <w:rtl/>
                              </w:rPr>
                              <w:t xml:space="preserve"> </w:t>
                            </w:r>
                            <w:r w:rsidRPr="00781069">
                              <w:rPr>
                                <w:rFonts w:cs="Tahoma" w:hint="eastAsia"/>
                                <w:color w:val="0B5294"/>
                                <w:spacing w:val="-4"/>
                                <w:sz w:val="24"/>
                                <w:szCs w:val="24"/>
                                <w:rtl/>
                              </w:rPr>
                              <w:t>מידע</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קרבה</w:t>
                            </w:r>
                            <w:r w:rsidRPr="00781069">
                              <w:rPr>
                                <w:rFonts w:cs="Tahoma"/>
                                <w:color w:val="0B5294"/>
                                <w:spacing w:val="-4"/>
                                <w:sz w:val="24"/>
                                <w:szCs w:val="24"/>
                                <w:rtl/>
                              </w:rPr>
                              <w:t xml:space="preserve"> </w:t>
                            </w:r>
                            <w:r w:rsidRPr="00781069">
                              <w:rPr>
                                <w:rFonts w:cs="Tahoma" w:hint="eastAsia"/>
                                <w:color w:val="0B5294"/>
                                <w:spacing w:val="-4"/>
                                <w:sz w:val="24"/>
                                <w:szCs w:val="24"/>
                                <w:rtl/>
                              </w:rPr>
                              <w:t>משפחתית</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לבעלי</w:t>
                            </w:r>
                            <w:r w:rsidRPr="00781069">
                              <w:rPr>
                                <w:rFonts w:cs="Tahoma"/>
                                <w:color w:val="0B5294"/>
                                <w:spacing w:val="-4"/>
                                <w:sz w:val="24"/>
                                <w:szCs w:val="24"/>
                                <w:rtl/>
                              </w:rPr>
                              <w:t xml:space="preserve"> </w:t>
                            </w:r>
                            <w:r w:rsidRPr="00781069">
                              <w:rPr>
                                <w:rFonts w:cs="Tahoma" w:hint="eastAsia"/>
                                <w:color w:val="0B5294"/>
                                <w:spacing w:val="-4"/>
                                <w:sz w:val="24"/>
                                <w:szCs w:val="24"/>
                                <w:rtl/>
                              </w:rPr>
                              <w:t>תפקידים</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p>
                          <w:p w:rsidR="00D007E4" w:rsidRPr="00373C5D" w:rsidP="0078106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77941197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8323694"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0"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08064" filled="f" stroked="f">
                <v:textbox>
                  <w:txbxContent>
                    <w:p w:rsidR="00D007E4" w:rsidRPr="00373C5D" w:rsidP="00781069">
                      <w:pPr>
                        <w:spacing w:line="240" w:lineRule="atLeast"/>
                        <w:rPr>
                          <w:rFonts w:cs="Tahoma"/>
                          <w:b/>
                          <w:bCs/>
                          <w:color w:val="0B5294"/>
                          <w:sz w:val="48"/>
                          <w:szCs w:val="48"/>
                          <w:rtl/>
                        </w:rPr>
                      </w:pPr>
                      <w:drawing>
                        <wp:inline distT="0" distB="0" distL="0" distR="0">
                          <wp:extent cx="311150" cy="256800"/>
                          <wp:effectExtent l="0" t="0" r="0" b="0"/>
                          <wp:docPr id="8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93000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למשרד</w:t>
                      </w:r>
                      <w:r w:rsidRPr="00781069">
                        <w:rPr>
                          <w:rFonts w:cs="Tahoma"/>
                          <w:color w:val="0B5294"/>
                          <w:spacing w:val="-4"/>
                          <w:sz w:val="24"/>
                          <w:szCs w:val="24"/>
                          <w:rtl/>
                        </w:rPr>
                        <w:t xml:space="preserve"> </w:t>
                      </w:r>
                      <w:r w:rsidRPr="00781069">
                        <w:rPr>
                          <w:rFonts w:cs="Tahoma" w:hint="eastAsia"/>
                          <w:color w:val="0B5294"/>
                          <w:spacing w:val="-4"/>
                          <w:sz w:val="24"/>
                          <w:szCs w:val="24"/>
                          <w:rtl/>
                        </w:rPr>
                        <w:t>כלל</w:t>
                      </w:r>
                      <w:r w:rsidRPr="00781069">
                        <w:rPr>
                          <w:rFonts w:cs="Tahoma"/>
                          <w:color w:val="0B5294"/>
                          <w:spacing w:val="-4"/>
                          <w:sz w:val="24"/>
                          <w:szCs w:val="24"/>
                          <w:rtl/>
                        </w:rPr>
                        <w:t xml:space="preserve"> </w:t>
                      </w:r>
                      <w:r w:rsidRPr="00781069">
                        <w:rPr>
                          <w:rFonts w:cs="Tahoma" w:hint="eastAsia"/>
                          <w:color w:val="0B5294"/>
                          <w:spacing w:val="-4"/>
                          <w:sz w:val="24"/>
                          <w:szCs w:val="24"/>
                          <w:rtl/>
                        </w:rPr>
                        <w:t>אין</w:t>
                      </w:r>
                      <w:r w:rsidRPr="00781069">
                        <w:rPr>
                          <w:rFonts w:cs="Tahoma"/>
                          <w:color w:val="0B5294"/>
                          <w:spacing w:val="-4"/>
                          <w:sz w:val="24"/>
                          <w:szCs w:val="24"/>
                          <w:rtl/>
                        </w:rPr>
                        <w:t xml:space="preserve"> </w:t>
                      </w:r>
                      <w:r w:rsidRPr="00781069">
                        <w:rPr>
                          <w:rFonts w:cs="Tahoma" w:hint="eastAsia"/>
                          <w:color w:val="0B5294"/>
                          <w:spacing w:val="-4"/>
                          <w:sz w:val="24"/>
                          <w:szCs w:val="24"/>
                          <w:rtl/>
                        </w:rPr>
                        <w:t>מידע</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מצבת</w:t>
                      </w:r>
                      <w:r w:rsidRPr="00781069">
                        <w:rPr>
                          <w:rFonts w:cs="Tahoma"/>
                          <w:color w:val="0B5294"/>
                          <w:spacing w:val="-4"/>
                          <w:sz w:val="24"/>
                          <w:szCs w:val="24"/>
                          <w:rtl/>
                        </w:rPr>
                        <w:t xml:space="preserve"> </w:t>
                      </w:r>
                      <w:r w:rsidRPr="00781069">
                        <w:rPr>
                          <w:rFonts w:cs="Tahoma" w:hint="eastAsia"/>
                          <w:color w:val="0B5294"/>
                          <w:spacing w:val="-4"/>
                          <w:sz w:val="24"/>
                          <w:szCs w:val="24"/>
                          <w:rtl/>
                        </w:rPr>
                        <w:t>המשגיחים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והסמכתם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מספר</w:t>
                      </w:r>
                      <w:r w:rsidRPr="00781069">
                        <w:rPr>
                          <w:rFonts w:cs="Tahoma"/>
                          <w:color w:val="0B5294"/>
                          <w:spacing w:val="-4"/>
                          <w:sz w:val="24"/>
                          <w:szCs w:val="24"/>
                          <w:rtl/>
                        </w:rPr>
                        <w:t xml:space="preserve"> </w:t>
                      </w:r>
                      <w:r w:rsidRPr="00781069">
                        <w:rPr>
                          <w:rFonts w:cs="Tahoma" w:hint="eastAsia"/>
                          <w:color w:val="0B5294"/>
                          <w:spacing w:val="-4"/>
                          <w:sz w:val="24"/>
                          <w:szCs w:val="24"/>
                          <w:rtl/>
                        </w:rPr>
                        <w:t>בתי</w:t>
                      </w:r>
                      <w:r w:rsidRPr="00781069">
                        <w:rPr>
                          <w:rFonts w:cs="Tahoma"/>
                          <w:color w:val="0B5294"/>
                          <w:spacing w:val="-4"/>
                          <w:sz w:val="24"/>
                          <w:szCs w:val="24"/>
                          <w:rtl/>
                        </w:rPr>
                        <w:t xml:space="preserve"> </w:t>
                      </w:r>
                      <w:r w:rsidRPr="00781069">
                        <w:rPr>
                          <w:rFonts w:cs="Tahoma" w:hint="eastAsia"/>
                          <w:color w:val="0B5294"/>
                          <w:spacing w:val="-4"/>
                          <w:sz w:val="24"/>
                          <w:szCs w:val="24"/>
                          <w:rtl/>
                        </w:rPr>
                        <w:t>העסק</w:t>
                      </w:r>
                      <w:r w:rsidRPr="00781069">
                        <w:rPr>
                          <w:rFonts w:cs="Tahoma"/>
                          <w:color w:val="0B5294"/>
                          <w:spacing w:val="-4"/>
                          <w:sz w:val="24"/>
                          <w:szCs w:val="24"/>
                          <w:rtl/>
                        </w:rPr>
                        <w:t xml:space="preserve"> </w:t>
                      </w:r>
                      <w:r w:rsidRPr="00781069">
                        <w:rPr>
                          <w:rFonts w:cs="Tahoma" w:hint="eastAsia"/>
                          <w:color w:val="0B5294"/>
                          <w:spacing w:val="-4"/>
                          <w:sz w:val="24"/>
                          <w:szCs w:val="24"/>
                          <w:rtl/>
                        </w:rPr>
                        <w:t>שהרבנות</w:t>
                      </w:r>
                      <w:r w:rsidRPr="00781069">
                        <w:rPr>
                          <w:rFonts w:cs="Tahoma"/>
                          <w:color w:val="0B5294"/>
                          <w:spacing w:val="-4"/>
                          <w:sz w:val="24"/>
                          <w:szCs w:val="24"/>
                          <w:rtl/>
                        </w:rPr>
                        <w:t xml:space="preserve"> </w:t>
                      </w:r>
                      <w:r w:rsidRPr="00781069">
                        <w:rPr>
                          <w:rFonts w:cs="Tahoma" w:hint="eastAsia"/>
                          <w:color w:val="0B5294"/>
                          <w:spacing w:val="-4"/>
                          <w:sz w:val="24"/>
                          <w:szCs w:val="24"/>
                          <w:rtl/>
                        </w:rPr>
                        <w:t>המקומית</w:t>
                      </w:r>
                      <w:r w:rsidRPr="00781069">
                        <w:rPr>
                          <w:rFonts w:cs="Tahoma"/>
                          <w:color w:val="0B5294"/>
                          <w:spacing w:val="-4"/>
                          <w:sz w:val="24"/>
                          <w:szCs w:val="24"/>
                          <w:rtl/>
                        </w:rPr>
                        <w:t xml:space="preserve"> </w:t>
                      </w:r>
                      <w:r w:rsidRPr="00781069">
                        <w:rPr>
                          <w:rFonts w:cs="Tahoma" w:hint="eastAsia"/>
                          <w:color w:val="0B5294"/>
                          <w:spacing w:val="-4"/>
                          <w:sz w:val="24"/>
                          <w:szCs w:val="24"/>
                          <w:rtl/>
                        </w:rPr>
                        <w:t>משגיחה</w:t>
                      </w:r>
                      <w:r w:rsidRPr="00781069">
                        <w:rPr>
                          <w:rFonts w:cs="Tahoma"/>
                          <w:color w:val="0B5294"/>
                          <w:spacing w:val="-4"/>
                          <w:sz w:val="24"/>
                          <w:szCs w:val="24"/>
                          <w:rtl/>
                        </w:rPr>
                        <w:t xml:space="preserve"> </w:t>
                      </w:r>
                      <w:r w:rsidRPr="00781069">
                        <w:rPr>
                          <w:rFonts w:cs="Tahoma" w:hint="eastAsia"/>
                          <w:color w:val="0B5294"/>
                          <w:spacing w:val="-4"/>
                          <w:sz w:val="24"/>
                          <w:szCs w:val="24"/>
                          <w:rtl/>
                        </w:rPr>
                        <w:t>בהם</w:t>
                      </w:r>
                      <w:r w:rsidRPr="00781069">
                        <w:rPr>
                          <w:rFonts w:cs="Tahoma"/>
                          <w:color w:val="0B5294"/>
                          <w:spacing w:val="-4"/>
                          <w:sz w:val="24"/>
                          <w:szCs w:val="24"/>
                          <w:rtl/>
                        </w:rPr>
                        <w:t xml:space="preserve"> </w:t>
                      </w:r>
                      <w:r w:rsidRPr="00781069">
                        <w:rPr>
                          <w:rFonts w:cs="Tahoma" w:hint="eastAsia"/>
                          <w:color w:val="0B5294"/>
                          <w:spacing w:val="-4"/>
                          <w:sz w:val="24"/>
                          <w:szCs w:val="24"/>
                          <w:rtl/>
                        </w:rPr>
                        <w:t>ומאפייניהם</w:t>
                      </w:r>
                      <w:r w:rsidRPr="00781069">
                        <w:rPr>
                          <w:rFonts w:cs="Tahoma"/>
                          <w:color w:val="0B5294"/>
                          <w:spacing w:val="-4"/>
                          <w:sz w:val="24"/>
                          <w:szCs w:val="24"/>
                          <w:rtl/>
                        </w:rPr>
                        <w:t xml:space="preserve">, </w:t>
                      </w:r>
                      <w:r w:rsidRPr="00781069">
                        <w:rPr>
                          <w:rFonts w:cs="Tahoma" w:hint="eastAsia"/>
                          <w:color w:val="0B5294"/>
                          <w:spacing w:val="-4"/>
                          <w:sz w:val="24"/>
                          <w:szCs w:val="24"/>
                          <w:rtl/>
                        </w:rPr>
                        <w:t>וממילא</w:t>
                      </w:r>
                      <w:r w:rsidRPr="00781069">
                        <w:rPr>
                          <w:rFonts w:cs="Tahoma"/>
                          <w:color w:val="0B5294"/>
                          <w:spacing w:val="-4"/>
                          <w:sz w:val="24"/>
                          <w:szCs w:val="24"/>
                          <w:rtl/>
                        </w:rPr>
                        <w:t xml:space="preserve"> </w:t>
                      </w:r>
                      <w:r w:rsidRPr="00781069">
                        <w:rPr>
                          <w:rFonts w:cs="Tahoma" w:hint="eastAsia"/>
                          <w:color w:val="0B5294"/>
                          <w:spacing w:val="-4"/>
                          <w:sz w:val="24"/>
                          <w:szCs w:val="24"/>
                          <w:rtl/>
                        </w:rPr>
                        <w:t>אין</w:t>
                      </w:r>
                      <w:r w:rsidRPr="00781069">
                        <w:rPr>
                          <w:rFonts w:cs="Tahoma"/>
                          <w:color w:val="0B5294"/>
                          <w:spacing w:val="-4"/>
                          <w:sz w:val="24"/>
                          <w:szCs w:val="24"/>
                          <w:rtl/>
                        </w:rPr>
                        <w:t xml:space="preserve"> </w:t>
                      </w:r>
                      <w:r w:rsidRPr="00781069">
                        <w:rPr>
                          <w:rFonts w:cs="Tahoma" w:hint="eastAsia"/>
                          <w:color w:val="0B5294"/>
                          <w:spacing w:val="-4"/>
                          <w:sz w:val="24"/>
                          <w:szCs w:val="24"/>
                          <w:rtl/>
                        </w:rPr>
                        <w:t>לו</w:t>
                      </w:r>
                      <w:r w:rsidRPr="00781069">
                        <w:rPr>
                          <w:rFonts w:cs="Tahoma"/>
                          <w:color w:val="0B5294"/>
                          <w:spacing w:val="-4"/>
                          <w:sz w:val="24"/>
                          <w:szCs w:val="24"/>
                          <w:rtl/>
                        </w:rPr>
                        <w:t xml:space="preserve"> </w:t>
                      </w:r>
                      <w:r w:rsidRPr="00781069">
                        <w:rPr>
                          <w:rFonts w:cs="Tahoma" w:hint="eastAsia"/>
                          <w:color w:val="0B5294"/>
                          <w:spacing w:val="-4"/>
                          <w:sz w:val="24"/>
                          <w:szCs w:val="24"/>
                          <w:rtl/>
                        </w:rPr>
                        <w:t>מידע</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קרבה</w:t>
                      </w:r>
                      <w:r w:rsidRPr="00781069">
                        <w:rPr>
                          <w:rFonts w:cs="Tahoma"/>
                          <w:color w:val="0B5294"/>
                          <w:spacing w:val="-4"/>
                          <w:sz w:val="24"/>
                          <w:szCs w:val="24"/>
                          <w:rtl/>
                        </w:rPr>
                        <w:t xml:space="preserve"> </w:t>
                      </w:r>
                      <w:r w:rsidRPr="00781069">
                        <w:rPr>
                          <w:rFonts w:cs="Tahoma" w:hint="eastAsia"/>
                          <w:color w:val="0B5294"/>
                          <w:spacing w:val="-4"/>
                          <w:sz w:val="24"/>
                          <w:szCs w:val="24"/>
                          <w:rtl/>
                        </w:rPr>
                        <w:t>משפחתית</w:t>
                      </w:r>
                      <w:r w:rsidRPr="00781069">
                        <w:rPr>
                          <w:rFonts w:cs="Tahoma"/>
                          <w:color w:val="0B5294"/>
                          <w:spacing w:val="-4"/>
                          <w:sz w:val="24"/>
                          <w:szCs w:val="24"/>
                          <w:rtl/>
                        </w:rPr>
                        <w:t xml:space="preserve"> </w:t>
                      </w:r>
                      <w:r w:rsidRPr="00781069">
                        <w:rPr>
                          <w:rFonts w:cs="Tahoma" w:hint="eastAsia"/>
                          <w:color w:val="0B5294"/>
                          <w:spacing w:val="-4"/>
                          <w:sz w:val="24"/>
                          <w:szCs w:val="24"/>
                          <w:rtl/>
                        </w:rPr>
                        <w:t>של</w:t>
                      </w:r>
                      <w:r w:rsidRPr="00781069">
                        <w:rPr>
                          <w:rFonts w:cs="Tahoma"/>
                          <w:color w:val="0B5294"/>
                          <w:spacing w:val="-4"/>
                          <w:sz w:val="24"/>
                          <w:szCs w:val="24"/>
                          <w:rtl/>
                        </w:rPr>
                        <w:t xml:space="preserve"> </w:t>
                      </w:r>
                      <w:r w:rsidRPr="00781069">
                        <w:rPr>
                          <w:rFonts w:cs="Tahoma" w:hint="eastAsia"/>
                          <w:color w:val="0B5294"/>
                          <w:spacing w:val="-4"/>
                          <w:sz w:val="24"/>
                          <w:szCs w:val="24"/>
                          <w:rtl/>
                        </w:rPr>
                        <w:t>משגיחים</w:t>
                      </w:r>
                      <w:r w:rsidRPr="00781069">
                        <w:rPr>
                          <w:rFonts w:cs="Tahoma"/>
                          <w:color w:val="0B5294"/>
                          <w:spacing w:val="-4"/>
                          <w:sz w:val="24"/>
                          <w:szCs w:val="24"/>
                          <w:rtl/>
                        </w:rPr>
                        <w:t xml:space="preserve"> </w:t>
                      </w:r>
                      <w:r w:rsidRPr="00781069">
                        <w:rPr>
                          <w:rFonts w:cs="Tahoma" w:hint="eastAsia"/>
                          <w:color w:val="0B5294"/>
                          <w:spacing w:val="-4"/>
                          <w:sz w:val="24"/>
                          <w:szCs w:val="24"/>
                          <w:rtl/>
                        </w:rPr>
                        <w:t>לבעלי</w:t>
                      </w:r>
                      <w:r w:rsidRPr="00781069">
                        <w:rPr>
                          <w:rFonts w:cs="Tahoma"/>
                          <w:color w:val="0B5294"/>
                          <w:spacing w:val="-4"/>
                          <w:sz w:val="24"/>
                          <w:szCs w:val="24"/>
                          <w:rtl/>
                        </w:rPr>
                        <w:t xml:space="preserve"> </w:t>
                      </w:r>
                      <w:r w:rsidRPr="00781069">
                        <w:rPr>
                          <w:rFonts w:cs="Tahoma" w:hint="eastAsia"/>
                          <w:color w:val="0B5294"/>
                          <w:spacing w:val="-4"/>
                          <w:sz w:val="24"/>
                          <w:szCs w:val="24"/>
                          <w:rtl/>
                        </w:rPr>
                        <w:t>תפקידים</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p>
                    <w:p w:rsidR="00D007E4" w:rsidRPr="00373C5D" w:rsidP="00781069">
                      <w:pPr>
                        <w:spacing w:before="120" w:after="0" w:line="240" w:lineRule="atLeast"/>
                        <w:rPr>
                          <w:rFonts w:cs="Tahoma"/>
                          <w:b/>
                          <w:bCs/>
                          <w:color w:val="0B5294"/>
                          <w:sz w:val="48"/>
                          <w:szCs w:val="48"/>
                          <w:rtl/>
                        </w:rPr>
                      </w:pPr>
                      <w:drawing>
                        <wp:inline distT="0" distB="0" distL="0" distR="0">
                          <wp:extent cx="288000" cy="31337"/>
                          <wp:effectExtent l="0" t="0" r="0" b="6985"/>
                          <wp:docPr id="8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774844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63162">
      <w:pPr>
        <w:pStyle w:val="ListParagraph"/>
        <w:numPr>
          <w:ilvl w:val="0"/>
          <w:numId w:val="39"/>
        </w:numPr>
        <w:autoSpaceDE/>
        <w:autoSpaceDN/>
        <w:adjustRightInd/>
        <w:spacing w:before="180" w:after="240" w:line="240" w:lineRule="exact"/>
        <w:ind w:left="340" w:right="2268" w:hanging="340"/>
        <w:rPr>
          <w:b/>
          <w:sz w:val="17"/>
          <w:szCs w:val="17"/>
          <w:rtl/>
        </w:rPr>
      </w:pPr>
      <w:r w:rsidRPr="00B737AC">
        <w:rPr>
          <w:rFonts w:hint="cs"/>
          <w:b/>
          <w:sz w:val="17"/>
          <w:szCs w:val="17"/>
          <w:rtl/>
        </w:rPr>
        <w:t>"דוח</w:t>
      </w:r>
      <w:r w:rsidRPr="00B737AC">
        <w:rPr>
          <w:b/>
          <w:sz w:val="17"/>
          <w:szCs w:val="17"/>
          <w:rtl/>
        </w:rPr>
        <w:t xml:space="preserve"> </w:t>
      </w:r>
      <w:r w:rsidRPr="00B737AC">
        <w:rPr>
          <w:rFonts w:hint="cs"/>
          <w:b/>
          <w:sz w:val="17"/>
          <w:szCs w:val="17"/>
          <w:rtl/>
        </w:rPr>
        <w:t>התקן"</w:t>
      </w:r>
      <w:r w:rsidRPr="00B737AC">
        <w:rPr>
          <w:b/>
          <w:sz w:val="17"/>
          <w:szCs w:val="17"/>
          <w:rtl/>
        </w:rPr>
        <w:t xml:space="preserve"> </w:t>
      </w:r>
      <w:r w:rsidRPr="00B737AC">
        <w:rPr>
          <w:rFonts w:hint="cs"/>
          <w:b/>
          <w:sz w:val="17"/>
          <w:szCs w:val="17"/>
          <w:rtl/>
        </w:rPr>
        <w:t xml:space="preserve">של המשרד </w:t>
      </w:r>
      <w:r w:rsidRPr="00B737AC">
        <w:rPr>
          <w:b/>
          <w:sz w:val="17"/>
          <w:szCs w:val="17"/>
          <w:rtl/>
        </w:rPr>
        <w:t xml:space="preserve">משקף את המידע שבידי המשרד </w:t>
      </w:r>
      <w:r w:rsidRPr="00B737AC">
        <w:rPr>
          <w:rFonts w:hint="cs"/>
          <w:b/>
          <w:sz w:val="17"/>
          <w:szCs w:val="17"/>
          <w:rtl/>
        </w:rPr>
        <w:t>בנוגע לכוח האדם המועסק במועצות הדתיות, והוא אמור לשמש כלי</w:t>
      </w:r>
      <w:r w:rsidRPr="00B737AC">
        <w:rPr>
          <w:b/>
          <w:sz w:val="17"/>
          <w:szCs w:val="17"/>
          <w:rtl/>
        </w:rPr>
        <w:t xml:space="preserve"> </w:t>
      </w:r>
      <w:r w:rsidRPr="00B737AC">
        <w:rPr>
          <w:rFonts w:hint="cs"/>
          <w:b/>
          <w:sz w:val="17"/>
          <w:szCs w:val="17"/>
          <w:rtl/>
        </w:rPr>
        <w:t>עבודה</w:t>
      </w:r>
      <w:r w:rsidRPr="00B737AC">
        <w:rPr>
          <w:b/>
          <w:sz w:val="17"/>
          <w:szCs w:val="17"/>
          <w:rtl/>
        </w:rPr>
        <w:t xml:space="preserve"> </w:t>
      </w:r>
      <w:r w:rsidRPr="00B737AC">
        <w:rPr>
          <w:rFonts w:hint="cs"/>
          <w:b/>
          <w:sz w:val="17"/>
          <w:szCs w:val="17"/>
          <w:rtl/>
        </w:rPr>
        <w:t>לניהול</w:t>
      </w:r>
      <w:r w:rsidRPr="00B737AC">
        <w:rPr>
          <w:b/>
          <w:sz w:val="17"/>
          <w:szCs w:val="17"/>
          <w:rtl/>
        </w:rPr>
        <w:t xml:space="preserve"> </w:t>
      </w:r>
      <w:r w:rsidRPr="00B737AC">
        <w:rPr>
          <w:rFonts w:hint="cs"/>
          <w:b/>
          <w:sz w:val="17"/>
          <w:szCs w:val="17"/>
          <w:rtl/>
        </w:rPr>
        <w:t>כוח</w:t>
      </w:r>
      <w:r w:rsidRPr="00B737AC">
        <w:rPr>
          <w:b/>
          <w:sz w:val="17"/>
          <w:szCs w:val="17"/>
          <w:rtl/>
        </w:rPr>
        <w:t xml:space="preserve"> </w:t>
      </w:r>
      <w:r w:rsidRPr="00B737AC">
        <w:rPr>
          <w:rFonts w:hint="cs"/>
          <w:b/>
          <w:sz w:val="17"/>
          <w:szCs w:val="17"/>
          <w:rtl/>
        </w:rPr>
        <w:t>האדם</w:t>
      </w:r>
      <w:r w:rsidRPr="00B737AC">
        <w:rPr>
          <w:b/>
          <w:sz w:val="17"/>
          <w:szCs w:val="17"/>
          <w:rtl/>
        </w:rPr>
        <w:t xml:space="preserve"> </w:t>
      </w:r>
      <w:r w:rsidRPr="00B737AC">
        <w:rPr>
          <w:rFonts w:hint="cs"/>
          <w:b/>
          <w:sz w:val="17"/>
          <w:szCs w:val="17"/>
          <w:rtl/>
        </w:rPr>
        <w:t>במועצות</w:t>
      </w:r>
      <w:r w:rsidRPr="00B737AC">
        <w:rPr>
          <w:b/>
          <w:sz w:val="17"/>
          <w:szCs w:val="17"/>
          <w:rtl/>
        </w:rPr>
        <w:t xml:space="preserve"> </w:t>
      </w:r>
      <w:r w:rsidRPr="00B737AC">
        <w:rPr>
          <w:rFonts w:hint="cs"/>
          <w:b/>
          <w:sz w:val="17"/>
          <w:szCs w:val="17"/>
          <w:rtl/>
        </w:rPr>
        <w:t>הדתיות</w:t>
      </w:r>
      <w:r w:rsidRPr="00B737AC">
        <w:rPr>
          <w:b/>
          <w:sz w:val="17"/>
          <w:szCs w:val="17"/>
          <w:rtl/>
        </w:rPr>
        <w:t>.</w:t>
      </w:r>
    </w:p>
    <w:p w:rsidR="006A0E07" w:rsidRPr="00B737AC" w:rsidP="00463162">
      <w:pPr>
        <w:pStyle w:val="RESHET"/>
        <w:ind w:left="567"/>
        <w:rPr>
          <w:rtl/>
        </w:rPr>
      </w:pPr>
      <w:r w:rsidRPr="00B737AC">
        <w:rPr>
          <w:rtl/>
        </w:rPr>
        <w:t xml:space="preserve">בדיקת דוח התקן העלתה כי </w:t>
      </w:r>
      <w:r w:rsidRPr="00B737AC">
        <w:rPr>
          <w:rFonts w:hint="cs"/>
          <w:rtl/>
        </w:rPr>
        <w:t xml:space="preserve">המשרד אינו מעדכן אותו </w:t>
      </w:r>
      <w:r w:rsidRPr="00B737AC">
        <w:rPr>
          <w:rtl/>
        </w:rPr>
        <w:t>באופן שוטף</w:t>
      </w:r>
      <w:r w:rsidRPr="00B737AC">
        <w:rPr>
          <w:rFonts w:hint="cs"/>
          <w:rtl/>
        </w:rPr>
        <w:t>,</w:t>
      </w:r>
      <w:r w:rsidRPr="00B737AC">
        <w:rPr>
          <w:rtl/>
        </w:rPr>
        <w:t xml:space="preserve"> ו</w:t>
      </w:r>
      <w:r w:rsidRPr="00B737AC">
        <w:rPr>
          <w:rFonts w:hint="cs"/>
          <w:rtl/>
        </w:rPr>
        <w:t>הדוח אינו</w:t>
      </w:r>
      <w:r w:rsidRPr="00B737AC">
        <w:rPr>
          <w:rtl/>
        </w:rPr>
        <w:t xml:space="preserve"> כולל את כל עובדי המועצות הדתיות בזמן אמת</w:t>
      </w:r>
      <w:r w:rsidRPr="00B737AC">
        <w:rPr>
          <w:rFonts w:hint="cs"/>
          <w:rtl/>
        </w:rPr>
        <w:t>.</w:t>
      </w:r>
      <w:r w:rsidRPr="00B737AC">
        <w:rPr>
          <w:rtl/>
        </w:rPr>
        <w:t xml:space="preserve"> כמו כן</w:t>
      </w:r>
      <w:r w:rsidRPr="00B737AC">
        <w:rPr>
          <w:rFonts w:hint="cs"/>
          <w:rtl/>
        </w:rPr>
        <w:t>,</w:t>
      </w:r>
      <w:r w:rsidRPr="00B737AC">
        <w:rPr>
          <w:rtl/>
        </w:rPr>
        <w:t xml:space="preserve"> הוא </w:t>
      </w:r>
      <w:r w:rsidRPr="00B737AC">
        <w:rPr>
          <w:rFonts w:hint="cs"/>
          <w:rtl/>
        </w:rPr>
        <w:t>אינו</w:t>
      </w:r>
      <w:r w:rsidRPr="00B737AC">
        <w:rPr>
          <w:rtl/>
        </w:rPr>
        <w:t xml:space="preserve"> כולל את תיאור התפקיד</w:t>
      </w:r>
      <w:r w:rsidRPr="00B737AC">
        <w:rPr>
          <w:rFonts w:hint="cs"/>
          <w:rtl/>
        </w:rPr>
        <w:t>,</w:t>
      </w:r>
      <w:r w:rsidRPr="00B737AC">
        <w:rPr>
          <w:rtl/>
        </w:rPr>
        <w:t xml:space="preserve"> ו</w:t>
      </w:r>
      <w:r w:rsidRPr="00B737AC">
        <w:rPr>
          <w:rFonts w:hint="cs"/>
          <w:rtl/>
        </w:rPr>
        <w:t>בנוגע ל</w:t>
      </w:r>
      <w:r w:rsidRPr="00B737AC">
        <w:rPr>
          <w:rtl/>
        </w:rPr>
        <w:t>חלק מהעובדים</w:t>
      </w:r>
      <w:r w:rsidRPr="00B737AC">
        <w:rPr>
          <w:rFonts w:hint="cs"/>
          <w:rtl/>
        </w:rPr>
        <w:t>, לרבות עובדים במערך הכשרות,</w:t>
      </w:r>
      <w:r w:rsidRPr="00B737AC">
        <w:rPr>
          <w:rtl/>
        </w:rPr>
        <w:t xml:space="preserve"> </w:t>
      </w:r>
      <w:r w:rsidRPr="00B737AC">
        <w:rPr>
          <w:rFonts w:hint="cs"/>
          <w:rtl/>
        </w:rPr>
        <w:t>אין</w:t>
      </w:r>
      <w:r w:rsidRPr="00B737AC">
        <w:rPr>
          <w:rtl/>
        </w:rPr>
        <w:t xml:space="preserve"> מצוין </w:t>
      </w:r>
      <w:r w:rsidRPr="00B737AC">
        <w:rPr>
          <w:rFonts w:hint="cs"/>
          <w:rtl/>
        </w:rPr>
        <w:t xml:space="preserve">מהו </w:t>
      </w:r>
      <w:r w:rsidRPr="00B737AC">
        <w:rPr>
          <w:rtl/>
        </w:rPr>
        <w:t>שיוכם המחלקתי במועצה.</w:t>
      </w:r>
    </w:p>
    <w:p w:rsidR="006A0E07" w:rsidRPr="00B737AC" w:rsidP="00463162">
      <w:pPr>
        <w:pStyle w:val="ListParagraph"/>
        <w:numPr>
          <w:ilvl w:val="0"/>
          <w:numId w:val="39"/>
        </w:numPr>
        <w:autoSpaceDE/>
        <w:autoSpaceDN/>
        <w:adjustRightInd/>
        <w:spacing w:before="180" w:after="240" w:line="240" w:lineRule="exact"/>
        <w:ind w:left="340" w:right="2268" w:hanging="340"/>
        <w:rPr>
          <w:b/>
          <w:sz w:val="17"/>
          <w:szCs w:val="17"/>
          <w:rtl/>
        </w:rPr>
      </w:pPr>
      <w:r w:rsidRPr="00B737AC">
        <w:rPr>
          <w:rFonts w:hint="cs"/>
          <w:b/>
          <w:sz w:val="17"/>
          <w:szCs w:val="17"/>
          <w:rtl/>
        </w:rPr>
        <w:t>משרד</w:t>
      </w:r>
      <w:r w:rsidRPr="00B737AC">
        <w:rPr>
          <w:b/>
          <w:sz w:val="17"/>
          <w:szCs w:val="17"/>
          <w:rtl/>
        </w:rPr>
        <w:t xml:space="preserve"> מבקר המדינה השווה בין נתוני דוח התקן שהעביר לו המשרד בנוגע למפקחים ולמשגיחים</w:t>
      </w:r>
      <w:r w:rsidRPr="00B737AC">
        <w:rPr>
          <w:rFonts w:hint="cs"/>
          <w:b/>
          <w:sz w:val="17"/>
          <w:szCs w:val="17"/>
          <w:rtl/>
        </w:rPr>
        <w:t>,</w:t>
      </w:r>
      <w:r w:rsidRPr="00B737AC">
        <w:rPr>
          <w:b/>
          <w:sz w:val="17"/>
          <w:szCs w:val="17"/>
          <w:rtl/>
        </w:rPr>
        <w:t xml:space="preserve"> שהם עובדי המועצות הדתיות</w:t>
      </w:r>
      <w:r w:rsidRPr="00B737AC">
        <w:rPr>
          <w:rFonts w:hint="cs"/>
          <w:b/>
          <w:sz w:val="17"/>
          <w:szCs w:val="17"/>
          <w:rtl/>
        </w:rPr>
        <w:t>,</w:t>
      </w:r>
      <w:r w:rsidRPr="00B737AC">
        <w:rPr>
          <w:b/>
          <w:sz w:val="17"/>
          <w:szCs w:val="17"/>
          <w:rtl/>
        </w:rPr>
        <w:t xml:space="preserve"> ובין הנתונים </w:t>
      </w:r>
      <w:r w:rsidRPr="00B737AC">
        <w:rPr>
          <w:rFonts w:hint="cs"/>
          <w:b/>
          <w:sz w:val="17"/>
          <w:szCs w:val="17"/>
          <w:rtl/>
        </w:rPr>
        <w:t>הנוגעים ל</w:t>
      </w:r>
      <w:r w:rsidRPr="00B737AC">
        <w:rPr>
          <w:b/>
          <w:sz w:val="17"/>
          <w:szCs w:val="17"/>
          <w:rtl/>
        </w:rPr>
        <w:t>עובדים אל</w:t>
      </w:r>
      <w:r w:rsidRPr="00B737AC">
        <w:rPr>
          <w:rFonts w:hint="cs"/>
          <w:b/>
          <w:sz w:val="17"/>
          <w:szCs w:val="17"/>
          <w:rtl/>
        </w:rPr>
        <w:t>ה</w:t>
      </w:r>
      <w:r w:rsidRPr="00B737AC">
        <w:rPr>
          <w:b/>
          <w:sz w:val="17"/>
          <w:szCs w:val="17"/>
          <w:rtl/>
        </w:rPr>
        <w:t xml:space="preserve"> שמסרו לו 93 מועצות</w:t>
      </w:r>
      <w:r w:rsidRPr="00B737AC">
        <w:rPr>
          <w:rFonts w:hint="cs"/>
          <w:b/>
          <w:sz w:val="17"/>
          <w:szCs w:val="17"/>
          <w:rtl/>
        </w:rPr>
        <w:t xml:space="preserve"> דתיות</w:t>
      </w:r>
      <w:r w:rsidRPr="00B737AC">
        <w:rPr>
          <w:b/>
          <w:sz w:val="17"/>
          <w:szCs w:val="17"/>
          <w:rtl/>
        </w:rPr>
        <w:t>.</w:t>
      </w:r>
    </w:p>
    <w:p w:rsidR="006A0E07" w:rsidRPr="00463162" w:rsidP="00D939A1">
      <w:pPr>
        <w:pStyle w:val="RESHET"/>
        <w:ind w:left="567"/>
        <w:rPr>
          <w:rtl/>
        </w:rPr>
      </w:pPr>
      <w:r w:rsidRPr="00463162">
        <w:rPr>
          <w:rFonts w:hint="cs"/>
          <w:rtl/>
        </w:rPr>
        <w:t>על פי דוח התקן, ב-93 המועצות ישנם בסך הכול 98 מפקחים ו-132 משגיחים שהם עובדי מועצה. לעומת זאת, על פי דיווחי 93 המועצות, יש בהן בסך הכול 13</w:t>
      </w:r>
      <w:r w:rsidR="00D939A1">
        <w:rPr>
          <w:rFonts w:hint="cs"/>
          <w:rtl/>
        </w:rPr>
        <w:t>6</w:t>
      </w:r>
      <w:r w:rsidRPr="00463162">
        <w:rPr>
          <w:rFonts w:hint="cs"/>
          <w:rtl/>
        </w:rPr>
        <w:t xml:space="preserve"> מפקחים ו-200 משגיחים שהם עובדי מועצה. ב-25 מתוך מועצות אלה אין התאמה בין מספר המפקחים שדיווח עליו המשרד ובין מספר המפקחים שעליו דיווחה המועצה הדתית; ב-32 מתוך מועצות אלה אין התאמה בין מספר המשגיחים (ב-14 מתוך 93 המועצות אין התאמה במספר המפקחים ובמספר המשגיחים); ב-17 מועצות נמצאה אי-התאמה בתפקיד של העובד, במקור אחד הוא נרשם כמשגיח ובמקור האחר כמפקח, ולהיפך.</w:t>
      </w:r>
    </w:p>
    <w:p w:rsidR="006A0E07" w:rsidRPr="00463162" w:rsidP="00463162">
      <w:pPr>
        <w:pStyle w:val="RESHET"/>
        <w:ind w:left="567"/>
        <w:rPr>
          <w:rtl/>
        </w:rPr>
      </w:pPr>
      <w:r w:rsidRPr="0012789B">
        <w:rPr>
          <w:noProof/>
          <w:rtl/>
          <w:lang w:eastAsia="en-US"/>
        </w:rPr>
        <mc:AlternateContent>
          <mc:Choice Requires="wps">
            <w:drawing>
              <wp:anchor distT="0" distB="0" distL="114300" distR="114300" simplePos="0" relativeHeight="251709440" behindDoc="1" locked="0" layoutInCell="1" allowOverlap="1">
                <wp:simplePos x="0" y="0"/>
                <wp:positionH relativeFrom="margin">
                  <wp:posOffset>-431800</wp:posOffset>
                </wp:positionH>
                <wp:positionV relativeFrom="margin">
                  <wp:align>top</wp:align>
                </wp:positionV>
                <wp:extent cx="1619885" cy="5276850"/>
                <wp:effectExtent l="0" t="0" r="0" b="0"/>
                <wp:wrapNone/>
                <wp:docPr id="87"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5276850"/>
                        </a:xfrm>
                        <a:prstGeom prst="rect">
                          <a:avLst/>
                        </a:prstGeom>
                        <a:noFill/>
                        <a:ln w="9525">
                          <a:noFill/>
                          <a:miter lim="800000"/>
                          <a:headEnd/>
                          <a:tailEnd/>
                        </a:ln>
                      </wps:spPr>
                      <wps:txbx>
                        <w:txbxContent>
                          <w:p w:rsidR="00D007E4" w:rsidRPr="00373C5D" w:rsidP="0078106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19883360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962519"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D939A1">
                            <w:pPr>
                              <w:spacing w:after="0" w:line="240" w:lineRule="auto"/>
                              <w:rPr>
                                <w:color w:val="0B5294"/>
                                <w:spacing w:val="-4"/>
                                <w:sz w:val="24"/>
                                <w:szCs w:val="24"/>
                                <w:rtl/>
                                <w:cs/>
                              </w:rPr>
                            </w:pPr>
                            <w:r w:rsidRPr="00781069">
                              <w:rPr>
                                <w:rFonts w:cs="Tahoma" w:hint="eastAsia"/>
                                <w:color w:val="0B5294"/>
                                <w:spacing w:val="-4"/>
                                <w:sz w:val="24"/>
                                <w:szCs w:val="24"/>
                                <w:rtl/>
                              </w:rPr>
                              <w:t>אין</w:t>
                            </w:r>
                            <w:r w:rsidR="00D939A1">
                              <w:rPr>
                                <w:rFonts w:cs="Tahoma" w:hint="cs"/>
                                <w:color w:val="0B5294"/>
                                <w:spacing w:val="-4"/>
                                <w:sz w:val="24"/>
                                <w:szCs w:val="24"/>
                                <w:rtl/>
                              </w:rPr>
                              <w:t xml:space="preserve"> בידי המשרד</w:t>
                            </w:r>
                            <w:r w:rsidRPr="00781069">
                              <w:rPr>
                                <w:rFonts w:cs="Tahoma"/>
                                <w:color w:val="0B5294"/>
                                <w:spacing w:val="-4"/>
                                <w:sz w:val="24"/>
                                <w:szCs w:val="24"/>
                                <w:rtl/>
                              </w:rPr>
                              <w:t xml:space="preserve"> </w:t>
                            </w:r>
                            <w:r w:rsidRPr="00781069">
                              <w:rPr>
                                <w:rFonts w:cs="Tahoma" w:hint="eastAsia"/>
                                <w:color w:val="0B5294"/>
                                <w:spacing w:val="-4"/>
                                <w:sz w:val="24"/>
                                <w:szCs w:val="24"/>
                                <w:rtl/>
                              </w:rPr>
                              <w:t>נתונים</w:t>
                            </w:r>
                            <w:r w:rsidRPr="00781069">
                              <w:rPr>
                                <w:rFonts w:cs="Tahoma"/>
                                <w:color w:val="0B5294"/>
                                <w:spacing w:val="-4"/>
                                <w:sz w:val="24"/>
                                <w:szCs w:val="24"/>
                                <w:rtl/>
                              </w:rPr>
                              <w:t xml:space="preserve"> </w:t>
                            </w:r>
                            <w:r w:rsidRPr="00781069">
                              <w:rPr>
                                <w:rFonts w:cs="Tahoma" w:hint="eastAsia"/>
                                <w:color w:val="0B5294"/>
                                <w:spacing w:val="-4"/>
                                <w:sz w:val="24"/>
                                <w:szCs w:val="24"/>
                                <w:rtl/>
                              </w:rPr>
                              <w:t>אמינים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מצבת</w:t>
                            </w:r>
                            <w:r w:rsidRPr="00781069">
                              <w:rPr>
                                <w:rFonts w:cs="Tahoma"/>
                                <w:color w:val="0B5294"/>
                                <w:spacing w:val="-4"/>
                                <w:sz w:val="24"/>
                                <w:szCs w:val="24"/>
                                <w:rtl/>
                              </w:rPr>
                              <w:t xml:space="preserve"> </w:t>
                            </w:r>
                            <w:r w:rsidRPr="00781069">
                              <w:rPr>
                                <w:rFonts w:cs="Tahoma" w:hint="eastAsia"/>
                                <w:color w:val="0B5294"/>
                                <w:spacing w:val="-4"/>
                                <w:sz w:val="24"/>
                                <w:szCs w:val="24"/>
                                <w:rtl/>
                              </w:rPr>
                              <w:t>העובדים</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 </w:t>
                            </w:r>
                            <w:r w:rsidRPr="00781069">
                              <w:rPr>
                                <w:rFonts w:cs="Tahoma" w:hint="eastAsia"/>
                                <w:color w:val="0B5294"/>
                                <w:spacing w:val="-4"/>
                                <w:sz w:val="24"/>
                                <w:szCs w:val="24"/>
                                <w:rtl/>
                              </w:rPr>
                              <w:t>מספרם</w:t>
                            </w:r>
                            <w:r w:rsidRPr="00781069">
                              <w:rPr>
                                <w:rFonts w:cs="Tahoma"/>
                                <w:color w:val="0B5294"/>
                                <w:spacing w:val="-4"/>
                                <w:sz w:val="24"/>
                                <w:szCs w:val="24"/>
                                <w:rtl/>
                              </w:rPr>
                              <w:t xml:space="preserve">, </w:t>
                            </w:r>
                            <w:r w:rsidRPr="00781069">
                              <w:rPr>
                                <w:rFonts w:cs="Tahoma" w:hint="eastAsia"/>
                                <w:color w:val="0B5294"/>
                                <w:spacing w:val="-4"/>
                                <w:sz w:val="24"/>
                                <w:szCs w:val="24"/>
                                <w:rtl/>
                              </w:rPr>
                              <w:t>תפקידם</w:t>
                            </w:r>
                            <w:r w:rsidRPr="00781069">
                              <w:rPr>
                                <w:rFonts w:cs="Tahoma"/>
                                <w:color w:val="0B5294"/>
                                <w:spacing w:val="-4"/>
                                <w:sz w:val="24"/>
                                <w:szCs w:val="24"/>
                                <w:rtl/>
                              </w:rPr>
                              <w:t xml:space="preserve"> </w:t>
                            </w:r>
                            <w:r w:rsidRPr="00781069">
                              <w:rPr>
                                <w:rFonts w:cs="Tahoma" w:hint="eastAsia"/>
                                <w:color w:val="0B5294"/>
                                <w:spacing w:val="-4"/>
                                <w:sz w:val="24"/>
                                <w:szCs w:val="24"/>
                                <w:rtl/>
                              </w:rPr>
                              <w:t>ועיסוקם</w:t>
                            </w:r>
                            <w:r w:rsidRPr="00781069">
                              <w:rPr>
                                <w:rFonts w:cs="Tahoma"/>
                                <w:color w:val="0B5294"/>
                                <w:spacing w:val="-4"/>
                                <w:sz w:val="24"/>
                                <w:szCs w:val="24"/>
                                <w:rtl/>
                              </w:rPr>
                              <w:t xml:space="preserve">; </w:t>
                            </w:r>
                            <w:r w:rsidRPr="00781069">
                              <w:rPr>
                                <w:rFonts w:cs="Tahoma" w:hint="eastAsia"/>
                                <w:color w:val="0B5294"/>
                                <w:spacing w:val="-4"/>
                                <w:sz w:val="24"/>
                                <w:szCs w:val="24"/>
                                <w:rtl/>
                              </w:rPr>
                              <w:t>משמעות</w:t>
                            </w:r>
                            <w:r w:rsidRPr="00781069">
                              <w:rPr>
                                <w:rFonts w:cs="Tahoma"/>
                                <w:color w:val="0B5294"/>
                                <w:spacing w:val="-4"/>
                                <w:sz w:val="24"/>
                                <w:szCs w:val="24"/>
                                <w:rtl/>
                              </w:rPr>
                              <w:t xml:space="preserve"> </w:t>
                            </w:r>
                            <w:r w:rsidRPr="00781069">
                              <w:rPr>
                                <w:rFonts w:cs="Tahoma" w:hint="eastAsia"/>
                                <w:color w:val="0B5294"/>
                                <w:spacing w:val="-4"/>
                                <w:sz w:val="24"/>
                                <w:szCs w:val="24"/>
                                <w:rtl/>
                              </w:rPr>
                              <w:t>הדבר</w:t>
                            </w:r>
                            <w:r w:rsidRPr="00781069">
                              <w:rPr>
                                <w:rFonts w:cs="Tahoma"/>
                                <w:color w:val="0B5294"/>
                                <w:spacing w:val="-4"/>
                                <w:sz w:val="24"/>
                                <w:szCs w:val="24"/>
                                <w:rtl/>
                              </w:rPr>
                              <w:t xml:space="preserve"> </w:t>
                            </w:r>
                            <w:r w:rsidRPr="00781069">
                              <w:rPr>
                                <w:rFonts w:cs="Tahoma" w:hint="eastAsia"/>
                                <w:color w:val="0B5294"/>
                                <w:spacing w:val="-4"/>
                                <w:sz w:val="24"/>
                                <w:szCs w:val="24"/>
                                <w:rtl/>
                              </w:rPr>
                              <w:t>היא</w:t>
                            </w:r>
                            <w:r w:rsidRPr="00781069">
                              <w:rPr>
                                <w:rFonts w:cs="Tahoma"/>
                                <w:color w:val="0B5294"/>
                                <w:spacing w:val="-4"/>
                                <w:sz w:val="24"/>
                                <w:szCs w:val="24"/>
                                <w:rtl/>
                              </w:rPr>
                              <w:t xml:space="preserve"> </w:t>
                            </w:r>
                            <w:r w:rsidRPr="00781069">
                              <w:rPr>
                                <w:rFonts w:cs="Tahoma" w:hint="eastAsia"/>
                                <w:color w:val="0B5294"/>
                                <w:spacing w:val="-4"/>
                                <w:sz w:val="24"/>
                                <w:szCs w:val="24"/>
                                <w:rtl/>
                              </w:rPr>
                              <w:t>שהוא</w:t>
                            </w:r>
                            <w:r w:rsidRPr="00781069">
                              <w:rPr>
                                <w:rFonts w:cs="Tahoma"/>
                                <w:color w:val="0B5294"/>
                                <w:spacing w:val="-4"/>
                                <w:sz w:val="24"/>
                                <w:szCs w:val="24"/>
                                <w:rtl/>
                              </w:rPr>
                              <w:t xml:space="preserve"> </w:t>
                            </w:r>
                            <w:r w:rsidRPr="00781069">
                              <w:rPr>
                                <w:rFonts w:cs="Tahoma" w:hint="eastAsia"/>
                                <w:color w:val="0B5294"/>
                                <w:spacing w:val="-4"/>
                                <w:sz w:val="24"/>
                                <w:szCs w:val="24"/>
                                <w:rtl/>
                              </w:rPr>
                              <w:t>אינו</w:t>
                            </w:r>
                            <w:r w:rsidRPr="00781069">
                              <w:rPr>
                                <w:rFonts w:cs="Tahoma"/>
                                <w:color w:val="0B5294"/>
                                <w:spacing w:val="-4"/>
                                <w:sz w:val="24"/>
                                <w:szCs w:val="24"/>
                                <w:rtl/>
                              </w:rPr>
                              <w:t xml:space="preserve"> </w:t>
                            </w:r>
                            <w:r w:rsidRPr="00781069">
                              <w:rPr>
                                <w:rFonts w:cs="Tahoma" w:hint="eastAsia"/>
                                <w:color w:val="0B5294"/>
                                <w:spacing w:val="-4"/>
                                <w:sz w:val="24"/>
                                <w:szCs w:val="24"/>
                                <w:rtl/>
                              </w:rPr>
                              <w:t>יכול</w:t>
                            </w:r>
                            <w:r w:rsidRPr="00781069">
                              <w:rPr>
                                <w:rFonts w:cs="Tahoma"/>
                                <w:color w:val="0B5294"/>
                                <w:spacing w:val="-4"/>
                                <w:sz w:val="24"/>
                                <w:szCs w:val="24"/>
                                <w:rtl/>
                              </w:rPr>
                              <w:t xml:space="preserve"> </w:t>
                            </w:r>
                            <w:r w:rsidRPr="00781069">
                              <w:rPr>
                                <w:rFonts w:cs="Tahoma" w:hint="eastAsia"/>
                                <w:color w:val="0B5294"/>
                                <w:spacing w:val="-4"/>
                                <w:sz w:val="24"/>
                                <w:szCs w:val="24"/>
                                <w:rtl/>
                              </w:rPr>
                              <w:t>לנהל</w:t>
                            </w:r>
                            <w:r w:rsidRPr="00781069">
                              <w:rPr>
                                <w:rFonts w:cs="Tahoma"/>
                                <w:color w:val="0B5294"/>
                                <w:spacing w:val="-4"/>
                                <w:sz w:val="24"/>
                                <w:szCs w:val="24"/>
                                <w:rtl/>
                              </w:rPr>
                              <w:t xml:space="preserve"> </w:t>
                            </w:r>
                            <w:r w:rsidRPr="00781069">
                              <w:rPr>
                                <w:rFonts w:cs="Tahoma" w:hint="eastAsia"/>
                                <w:color w:val="0B5294"/>
                                <w:spacing w:val="-4"/>
                                <w:sz w:val="24"/>
                                <w:szCs w:val="24"/>
                                <w:rtl/>
                              </w:rPr>
                              <w:t>באופן</w:t>
                            </w:r>
                            <w:r w:rsidRPr="00781069">
                              <w:rPr>
                                <w:rFonts w:cs="Tahoma"/>
                                <w:color w:val="0B5294"/>
                                <w:spacing w:val="-4"/>
                                <w:sz w:val="24"/>
                                <w:szCs w:val="24"/>
                                <w:rtl/>
                              </w:rPr>
                              <w:t xml:space="preserve"> </w:t>
                            </w:r>
                            <w:r w:rsidRPr="00781069">
                              <w:rPr>
                                <w:rFonts w:cs="Tahoma" w:hint="eastAsia"/>
                                <w:color w:val="0B5294"/>
                                <w:spacing w:val="-4"/>
                                <w:sz w:val="24"/>
                                <w:szCs w:val="24"/>
                                <w:rtl/>
                              </w:rPr>
                              <w:t>אפקטיבי</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מערך</w:t>
                            </w:r>
                            <w:r w:rsidRPr="00781069">
                              <w:rPr>
                                <w:rFonts w:cs="Tahoma"/>
                                <w:color w:val="0B5294"/>
                                <w:spacing w:val="-4"/>
                                <w:sz w:val="24"/>
                                <w:szCs w:val="24"/>
                                <w:rtl/>
                              </w:rPr>
                              <w:t xml:space="preserve"> </w:t>
                            </w:r>
                            <w:r w:rsidRPr="00781069">
                              <w:rPr>
                                <w:rFonts w:cs="Tahoma" w:hint="eastAsia"/>
                                <w:color w:val="0B5294"/>
                                <w:spacing w:val="-4"/>
                                <w:sz w:val="24"/>
                                <w:szCs w:val="24"/>
                                <w:rtl/>
                              </w:rPr>
                              <w:t>הכשרות</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דהיינו</w:t>
                            </w:r>
                            <w:r w:rsidRPr="00781069">
                              <w:rPr>
                                <w:rFonts w:cs="Tahoma"/>
                                <w:color w:val="0B5294"/>
                                <w:spacing w:val="-4"/>
                                <w:sz w:val="24"/>
                                <w:szCs w:val="24"/>
                                <w:rtl/>
                              </w:rPr>
                              <w:t xml:space="preserve"> </w:t>
                            </w:r>
                            <w:r w:rsidRPr="00781069">
                              <w:rPr>
                                <w:rFonts w:cs="Tahoma" w:hint="eastAsia"/>
                                <w:color w:val="0B5294"/>
                                <w:spacing w:val="-4"/>
                                <w:sz w:val="24"/>
                                <w:szCs w:val="24"/>
                                <w:rtl/>
                              </w:rPr>
                              <w:t>להעריך</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המשאבים</w:t>
                            </w:r>
                            <w:r w:rsidRPr="00781069">
                              <w:rPr>
                                <w:rFonts w:cs="Tahoma"/>
                                <w:color w:val="0B5294"/>
                                <w:spacing w:val="-4"/>
                                <w:sz w:val="24"/>
                                <w:szCs w:val="24"/>
                                <w:rtl/>
                              </w:rPr>
                              <w:t xml:space="preserve"> </w:t>
                            </w:r>
                            <w:r w:rsidRPr="00781069">
                              <w:rPr>
                                <w:rFonts w:cs="Tahoma" w:hint="eastAsia"/>
                                <w:color w:val="0B5294"/>
                                <w:spacing w:val="-4"/>
                                <w:sz w:val="24"/>
                                <w:szCs w:val="24"/>
                                <w:rtl/>
                              </w:rPr>
                              <w:t>העומדים</w:t>
                            </w:r>
                            <w:r w:rsidRPr="00781069">
                              <w:rPr>
                                <w:rFonts w:cs="Tahoma"/>
                                <w:color w:val="0B5294"/>
                                <w:spacing w:val="-4"/>
                                <w:sz w:val="24"/>
                                <w:szCs w:val="24"/>
                                <w:rtl/>
                              </w:rPr>
                              <w:t xml:space="preserve"> </w:t>
                            </w:r>
                            <w:r w:rsidRPr="00781069">
                              <w:rPr>
                                <w:rFonts w:cs="Tahoma" w:hint="eastAsia"/>
                                <w:color w:val="0B5294"/>
                                <w:spacing w:val="-4"/>
                                <w:sz w:val="24"/>
                                <w:szCs w:val="24"/>
                                <w:rtl/>
                              </w:rPr>
                              <w:t>לרשות</w:t>
                            </w:r>
                            <w:r w:rsidRPr="00781069">
                              <w:rPr>
                                <w:rFonts w:cs="Tahoma"/>
                                <w:color w:val="0B5294"/>
                                <w:spacing w:val="-4"/>
                                <w:sz w:val="24"/>
                                <w:szCs w:val="24"/>
                                <w:rtl/>
                              </w:rPr>
                              <w:t xml:space="preserve"> </w:t>
                            </w:r>
                            <w:r w:rsidRPr="00781069">
                              <w:rPr>
                                <w:rFonts w:cs="Tahoma" w:hint="eastAsia"/>
                                <w:color w:val="0B5294"/>
                                <w:spacing w:val="-4"/>
                                <w:sz w:val="24"/>
                                <w:szCs w:val="24"/>
                                <w:rtl/>
                              </w:rPr>
                              <w:t>מערך</w:t>
                            </w:r>
                            <w:r w:rsidRPr="00781069">
                              <w:rPr>
                                <w:rFonts w:cs="Tahoma"/>
                                <w:color w:val="0B5294"/>
                                <w:spacing w:val="-4"/>
                                <w:sz w:val="24"/>
                                <w:szCs w:val="24"/>
                                <w:rtl/>
                              </w:rPr>
                              <w:t xml:space="preserve"> </w:t>
                            </w:r>
                            <w:r w:rsidRPr="00781069">
                              <w:rPr>
                                <w:rFonts w:cs="Tahoma" w:hint="eastAsia"/>
                                <w:color w:val="0B5294"/>
                                <w:spacing w:val="-4"/>
                                <w:sz w:val="24"/>
                                <w:szCs w:val="24"/>
                                <w:rtl/>
                              </w:rPr>
                              <w:t>זה</w:t>
                            </w:r>
                            <w:r w:rsidRPr="00781069">
                              <w:rPr>
                                <w:rFonts w:cs="Tahoma"/>
                                <w:color w:val="0B5294"/>
                                <w:spacing w:val="-4"/>
                                <w:sz w:val="24"/>
                                <w:szCs w:val="24"/>
                                <w:rtl/>
                              </w:rPr>
                              <w:t xml:space="preserve"> </w:t>
                            </w:r>
                            <w:r w:rsidRPr="00781069">
                              <w:rPr>
                                <w:rFonts w:cs="Tahoma" w:hint="eastAsia"/>
                                <w:color w:val="0B5294"/>
                                <w:spacing w:val="-4"/>
                                <w:sz w:val="24"/>
                                <w:szCs w:val="24"/>
                                <w:rtl/>
                              </w:rPr>
                              <w:t>לעומת</w:t>
                            </w:r>
                            <w:r w:rsidRPr="00781069">
                              <w:rPr>
                                <w:rFonts w:cs="Tahoma"/>
                                <w:color w:val="0B5294"/>
                                <w:spacing w:val="-4"/>
                                <w:sz w:val="24"/>
                                <w:szCs w:val="24"/>
                                <w:rtl/>
                              </w:rPr>
                              <w:t xml:space="preserve"> </w:t>
                            </w:r>
                            <w:r w:rsidRPr="00781069">
                              <w:rPr>
                                <w:rFonts w:cs="Tahoma" w:hint="eastAsia"/>
                                <w:color w:val="0B5294"/>
                                <w:spacing w:val="-4"/>
                                <w:sz w:val="24"/>
                                <w:szCs w:val="24"/>
                                <w:rtl/>
                              </w:rPr>
                              <w:t>תפוקותיו</w:t>
                            </w:r>
                            <w:r w:rsidRPr="00781069">
                              <w:rPr>
                                <w:rFonts w:cs="Tahoma"/>
                                <w:color w:val="0B5294"/>
                                <w:spacing w:val="-4"/>
                                <w:sz w:val="24"/>
                                <w:szCs w:val="24"/>
                                <w:rtl/>
                              </w:rPr>
                              <w:t xml:space="preserve"> </w:t>
                            </w:r>
                            <w:r w:rsidRPr="00781069">
                              <w:rPr>
                                <w:rFonts w:cs="Tahoma" w:hint="eastAsia"/>
                                <w:color w:val="0B5294"/>
                                <w:spacing w:val="-4"/>
                                <w:sz w:val="24"/>
                                <w:szCs w:val="24"/>
                                <w:rtl/>
                              </w:rPr>
                              <w:t>ולקבוע</w:t>
                            </w:r>
                            <w:r w:rsidRPr="00781069">
                              <w:rPr>
                                <w:rFonts w:cs="Tahoma"/>
                                <w:color w:val="0B5294"/>
                                <w:spacing w:val="-4"/>
                                <w:sz w:val="24"/>
                                <w:szCs w:val="24"/>
                                <w:rtl/>
                              </w:rPr>
                              <w:t xml:space="preserve"> </w:t>
                            </w:r>
                            <w:r w:rsidRPr="00781069">
                              <w:rPr>
                                <w:rFonts w:cs="Tahoma" w:hint="eastAsia"/>
                                <w:color w:val="0B5294"/>
                                <w:spacing w:val="-4"/>
                                <w:sz w:val="24"/>
                                <w:szCs w:val="24"/>
                                <w:rtl/>
                              </w:rPr>
                              <w:t>לו</w:t>
                            </w:r>
                            <w:r w:rsidRPr="00781069">
                              <w:rPr>
                                <w:rFonts w:cs="Tahoma"/>
                                <w:color w:val="0B5294"/>
                                <w:spacing w:val="-4"/>
                                <w:sz w:val="24"/>
                                <w:szCs w:val="24"/>
                                <w:rtl/>
                              </w:rPr>
                              <w:t xml:space="preserve"> </w:t>
                            </w:r>
                            <w:r w:rsidRPr="00781069">
                              <w:rPr>
                                <w:rFonts w:cs="Tahoma" w:hint="eastAsia"/>
                                <w:color w:val="0B5294"/>
                                <w:spacing w:val="-4"/>
                                <w:sz w:val="24"/>
                                <w:szCs w:val="24"/>
                                <w:rtl/>
                              </w:rPr>
                              <w:t>יעדים</w:t>
                            </w:r>
                            <w:r w:rsidRPr="00781069">
                              <w:rPr>
                                <w:rFonts w:cs="Tahoma"/>
                                <w:color w:val="0B5294"/>
                                <w:spacing w:val="-4"/>
                                <w:sz w:val="24"/>
                                <w:szCs w:val="24"/>
                                <w:rtl/>
                              </w:rPr>
                              <w:t xml:space="preserve"> </w:t>
                            </w:r>
                            <w:r w:rsidRPr="00781069">
                              <w:rPr>
                                <w:rFonts w:cs="Tahoma" w:hint="eastAsia"/>
                                <w:color w:val="0B5294"/>
                                <w:spacing w:val="-4"/>
                                <w:sz w:val="24"/>
                                <w:szCs w:val="24"/>
                                <w:rtl/>
                              </w:rPr>
                              <w:t>ומשימות</w:t>
                            </w:r>
                          </w:p>
                          <w:p w:rsidR="00D007E4" w:rsidRPr="00373C5D" w:rsidP="0078106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81100891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1596274"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1" type="#_x0000_t202" style="width:127.55pt;height:415.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06016" filled="f" stroked="f">
                <v:textbox>
                  <w:txbxContent>
                    <w:p w:rsidR="00D007E4" w:rsidRPr="00373C5D" w:rsidP="00781069">
                      <w:pPr>
                        <w:spacing w:line="240" w:lineRule="atLeast"/>
                        <w:rPr>
                          <w:rFonts w:cs="Tahoma"/>
                          <w:b/>
                          <w:bCs/>
                          <w:color w:val="0B5294"/>
                          <w:sz w:val="48"/>
                          <w:szCs w:val="48"/>
                          <w:rtl/>
                        </w:rPr>
                      </w:pPr>
                      <w:drawing>
                        <wp:inline distT="0" distB="0" distL="0" distR="0">
                          <wp:extent cx="311150" cy="256800"/>
                          <wp:effectExtent l="0" t="0" r="0" b="0"/>
                          <wp:docPr id="8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389340"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D939A1">
                      <w:pPr>
                        <w:spacing w:after="0" w:line="240" w:lineRule="auto"/>
                        <w:rPr>
                          <w:color w:val="0B5294"/>
                          <w:spacing w:val="-4"/>
                          <w:sz w:val="24"/>
                          <w:szCs w:val="24"/>
                          <w:rtl/>
                          <w:cs/>
                        </w:rPr>
                      </w:pPr>
                      <w:r w:rsidRPr="00781069">
                        <w:rPr>
                          <w:rFonts w:cs="Tahoma" w:hint="eastAsia"/>
                          <w:color w:val="0B5294"/>
                          <w:spacing w:val="-4"/>
                          <w:sz w:val="24"/>
                          <w:szCs w:val="24"/>
                          <w:rtl/>
                        </w:rPr>
                        <w:t>אין</w:t>
                      </w:r>
                      <w:r w:rsidR="00D939A1">
                        <w:rPr>
                          <w:rFonts w:cs="Tahoma" w:hint="cs"/>
                          <w:color w:val="0B5294"/>
                          <w:spacing w:val="-4"/>
                          <w:sz w:val="24"/>
                          <w:szCs w:val="24"/>
                          <w:rtl/>
                        </w:rPr>
                        <w:t xml:space="preserve"> בידי המשרד</w:t>
                      </w:r>
                      <w:r w:rsidRPr="00781069">
                        <w:rPr>
                          <w:rFonts w:cs="Tahoma"/>
                          <w:color w:val="0B5294"/>
                          <w:spacing w:val="-4"/>
                          <w:sz w:val="24"/>
                          <w:szCs w:val="24"/>
                          <w:rtl/>
                        </w:rPr>
                        <w:t xml:space="preserve"> </w:t>
                      </w:r>
                      <w:r w:rsidRPr="00781069">
                        <w:rPr>
                          <w:rFonts w:cs="Tahoma" w:hint="eastAsia"/>
                          <w:color w:val="0B5294"/>
                          <w:spacing w:val="-4"/>
                          <w:sz w:val="24"/>
                          <w:szCs w:val="24"/>
                          <w:rtl/>
                        </w:rPr>
                        <w:t>נתונים</w:t>
                      </w:r>
                      <w:r w:rsidRPr="00781069">
                        <w:rPr>
                          <w:rFonts w:cs="Tahoma"/>
                          <w:color w:val="0B5294"/>
                          <w:spacing w:val="-4"/>
                          <w:sz w:val="24"/>
                          <w:szCs w:val="24"/>
                          <w:rtl/>
                        </w:rPr>
                        <w:t xml:space="preserve"> </w:t>
                      </w:r>
                      <w:r w:rsidRPr="00781069">
                        <w:rPr>
                          <w:rFonts w:cs="Tahoma" w:hint="eastAsia"/>
                          <w:color w:val="0B5294"/>
                          <w:spacing w:val="-4"/>
                          <w:sz w:val="24"/>
                          <w:szCs w:val="24"/>
                          <w:rtl/>
                        </w:rPr>
                        <w:t>אמינים</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מצבת</w:t>
                      </w:r>
                      <w:r w:rsidRPr="00781069">
                        <w:rPr>
                          <w:rFonts w:cs="Tahoma"/>
                          <w:color w:val="0B5294"/>
                          <w:spacing w:val="-4"/>
                          <w:sz w:val="24"/>
                          <w:szCs w:val="24"/>
                          <w:rtl/>
                        </w:rPr>
                        <w:t xml:space="preserve"> </w:t>
                      </w:r>
                      <w:r w:rsidRPr="00781069">
                        <w:rPr>
                          <w:rFonts w:cs="Tahoma" w:hint="eastAsia"/>
                          <w:color w:val="0B5294"/>
                          <w:spacing w:val="-4"/>
                          <w:sz w:val="24"/>
                          <w:szCs w:val="24"/>
                          <w:rtl/>
                        </w:rPr>
                        <w:t>העובדים</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 </w:t>
                      </w:r>
                      <w:r w:rsidRPr="00781069">
                        <w:rPr>
                          <w:rFonts w:cs="Tahoma" w:hint="eastAsia"/>
                          <w:color w:val="0B5294"/>
                          <w:spacing w:val="-4"/>
                          <w:sz w:val="24"/>
                          <w:szCs w:val="24"/>
                          <w:rtl/>
                        </w:rPr>
                        <w:t>מספרם</w:t>
                      </w:r>
                      <w:r w:rsidRPr="00781069">
                        <w:rPr>
                          <w:rFonts w:cs="Tahoma"/>
                          <w:color w:val="0B5294"/>
                          <w:spacing w:val="-4"/>
                          <w:sz w:val="24"/>
                          <w:szCs w:val="24"/>
                          <w:rtl/>
                        </w:rPr>
                        <w:t xml:space="preserve">, </w:t>
                      </w:r>
                      <w:r w:rsidRPr="00781069">
                        <w:rPr>
                          <w:rFonts w:cs="Tahoma" w:hint="eastAsia"/>
                          <w:color w:val="0B5294"/>
                          <w:spacing w:val="-4"/>
                          <w:sz w:val="24"/>
                          <w:szCs w:val="24"/>
                          <w:rtl/>
                        </w:rPr>
                        <w:t>תפקידם</w:t>
                      </w:r>
                      <w:r w:rsidRPr="00781069">
                        <w:rPr>
                          <w:rFonts w:cs="Tahoma"/>
                          <w:color w:val="0B5294"/>
                          <w:spacing w:val="-4"/>
                          <w:sz w:val="24"/>
                          <w:szCs w:val="24"/>
                          <w:rtl/>
                        </w:rPr>
                        <w:t xml:space="preserve"> </w:t>
                      </w:r>
                      <w:r w:rsidRPr="00781069">
                        <w:rPr>
                          <w:rFonts w:cs="Tahoma" w:hint="eastAsia"/>
                          <w:color w:val="0B5294"/>
                          <w:spacing w:val="-4"/>
                          <w:sz w:val="24"/>
                          <w:szCs w:val="24"/>
                          <w:rtl/>
                        </w:rPr>
                        <w:t>ועיסוקם</w:t>
                      </w:r>
                      <w:r w:rsidRPr="00781069">
                        <w:rPr>
                          <w:rFonts w:cs="Tahoma"/>
                          <w:color w:val="0B5294"/>
                          <w:spacing w:val="-4"/>
                          <w:sz w:val="24"/>
                          <w:szCs w:val="24"/>
                          <w:rtl/>
                        </w:rPr>
                        <w:t xml:space="preserve">; </w:t>
                      </w:r>
                      <w:r w:rsidRPr="00781069">
                        <w:rPr>
                          <w:rFonts w:cs="Tahoma" w:hint="eastAsia"/>
                          <w:color w:val="0B5294"/>
                          <w:spacing w:val="-4"/>
                          <w:sz w:val="24"/>
                          <w:szCs w:val="24"/>
                          <w:rtl/>
                        </w:rPr>
                        <w:t>משמעות</w:t>
                      </w:r>
                      <w:r w:rsidRPr="00781069">
                        <w:rPr>
                          <w:rFonts w:cs="Tahoma"/>
                          <w:color w:val="0B5294"/>
                          <w:spacing w:val="-4"/>
                          <w:sz w:val="24"/>
                          <w:szCs w:val="24"/>
                          <w:rtl/>
                        </w:rPr>
                        <w:t xml:space="preserve"> </w:t>
                      </w:r>
                      <w:r w:rsidRPr="00781069">
                        <w:rPr>
                          <w:rFonts w:cs="Tahoma" w:hint="eastAsia"/>
                          <w:color w:val="0B5294"/>
                          <w:spacing w:val="-4"/>
                          <w:sz w:val="24"/>
                          <w:szCs w:val="24"/>
                          <w:rtl/>
                        </w:rPr>
                        <w:t>הדבר</w:t>
                      </w:r>
                      <w:r w:rsidRPr="00781069">
                        <w:rPr>
                          <w:rFonts w:cs="Tahoma"/>
                          <w:color w:val="0B5294"/>
                          <w:spacing w:val="-4"/>
                          <w:sz w:val="24"/>
                          <w:szCs w:val="24"/>
                          <w:rtl/>
                        </w:rPr>
                        <w:t xml:space="preserve"> </w:t>
                      </w:r>
                      <w:r w:rsidRPr="00781069">
                        <w:rPr>
                          <w:rFonts w:cs="Tahoma" w:hint="eastAsia"/>
                          <w:color w:val="0B5294"/>
                          <w:spacing w:val="-4"/>
                          <w:sz w:val="24"/>
                          <w:szCs w:val="24"/>
                          <w:rtl/>
                        </w:rPr>
                        <w:t>היא</w:t>
                      </w:r>
                      <w:r w:rsidRPr="00781069">
                        <w:rPr>
                          <w:rFonts w:cs="Tahoma"/>
                          <w:color w:val="0B5294"/>
                          <w:spacing w:val="-4"/>
                          <w:sz w:val="24"/>
                          <w:szCs w:val="24"/>
                          <w:rtl/>
                        </w:rPr>
                        <w:t xml:space="preserve"> </w:t>
                      </w:r>
                      <w:r w:rsidRPr="00781069">
                        <w:rPr>
                          <w:rFonts w:cs="Tahoma" w:hint="eastAsia"/>
                          <w:color w:val="0B5294"/>
                          <w:spacing w:val="-4"/>
                          <w:sz w:val="24"/>
                          <w:szCs w:val="24"/>
                          <w:rtl/>
                        </w:rPr>
                        <w:t>שהוא</w:t>
                      </w:r>
                      <w:r w:rsidRPr="00781069">
                        <w:rPr>
                          <w:rFonts w:cs="Tahoma"/>
                          <w:color w:val="0B5294"/>
                          <w:spacing w:val="-4"/>
                          <w:sz w:val="24"/>
                          <w:szCs w:val="24"/>
                          <w:rtl/>
                        </w:rPr>
                        <w:t xml:space="preserve"> </w:t>
                      </w:r>
                      <w:r w:rsidRPr="00781069">
                        <w:rPr>
                          <w:rFonts w:cs="Tahoma" w:hint="eastAsia"/>
                          <w:color w:val="0B5294"/>
                          <w:spacing w:val="-4"/>
                          <w:sz w:val="24"/>
                          <w:szCs w:val="24"/>
                          <w:rtl/>
                        </w:rPr>
                        <w:t>אינו</w:t>
                      </w:r>
                      <w:r w:rsidRPr="00781069">
                        <w:rPr>
                          <w:rFonts w:cs="Tahoma"/>
                          <w:color w:val="0B5294"/>
                          <w:spacing w:val="-4"/>
                          <w:sz w:val="24"/>
                          <w:szCs w:val="24"/>
                          <w:rtl/>
                        </w:rPr>
                        <w:t xml:space="preserve"> </w:t>
                      </w:r>
                      <w:r w:rsidRPr="00781069">
                        <w:rPr>
                          <w:rFonts w:cs="Tahoma" w:hint="eastAsia"/>
                          <w:color w:val="0B5294"/>
                          <w:spacing w:val="-4"/>
                          <w:sz w:val="24"/>
                          <w:szCs w:val="24"/>
                          <w:rtl/>
                        </w:rPr>
                        <w:t>יכול</w:t>
                      </w:r>
                      <w:r w:rsidRPr="00781069">
                        <w:rPr>
                          <w:rFonts w:cs="Tahoma"/>
                          <w:color w:val="0B5294"/>
                          <w:spacing w:val="-4"/>
                          <w:sz w:val="24"/>
                          <w:szCs w:val="24"/>
                          <w:rtl/>
                        </w:rPr>
                        <w:t xml:space="preserve"> </w:t>
                      </w:r>
                      <w:r w:rsidRPr="00781069">
                        <w:rPr>
                          <w:rFonts w:cs="Tahoma" w:hint="eastAsia"/>
                          <w:color w:val="0B5294"/>
                          <w:spacing w:val="-4"/>
                          <w:sz w:val="24"/>
                          <w:szCs w:val="24"/>
                          <w:rtl/>
                        </w:rPr>
                        <w:t>לנהל</w:t>
                      </w:r>
                      <w:r w:rsidRPr="00781069">
                        <w:rPr>
                          <w:rFonts w:cs="Tahoma"/>
                          <w:color w:val="0B5294"/>
                          <w:spacing w:val="-4"/>
                          <w:sz w:val="24"/>
                          <w:szCs w:val="24"/>
                          <w:rtl/>
                        </w:rPr>
                        <w:t xml:space="preserve"> </w:t>
                      </w:r>
                      <w:r w:rsidRPr="00781069">
                        <w:rPr>
                          <w:rFonts w:cs="Tahoma" w:hint="eastAsia"/>
                          <w:color w:val="0B5294"/>
                          <w:spacing w:val="-4"/>
                          <w:sz w:val="24"/>
                          <w:szCs w:val="24"/>
                          <w:rtl/>
                        </w:rPr>
                        <w:t>באופן</w:t>
                      </w:r>
                      <w:r w:rsidRPr="00781069">
                        <w:rPr>
                          <w:rFonts w:cs="Tahoma"/>
                          <w:color w:val="0B5294"/>
                          <w:spacing w:val="-4"/>
                          <w:sz w:val="24"/>
                          <w:szCs w:val="24"/>
                          <w:rtl/>
                        </w:rPr>
                        <w:t xml:space="preserve"> </w:t>
                      </w:r>
                      <w:r w:rsidRPr="00781069">
                        <w:rPr>
                          <w:rFonts w:cs="Tahoma" w:hint="eastAsia"/>
                          <w:color w:val="0B5294"/>
                          <w:spacing w:val="-4"/>
                          <w:sz w:val="24"/>
                          <w:szCs w:val="24"/>
                          <w:rtl/>
                        </w:rPr>
                        <w:t>אפקטיבי</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מערך</w:t>
                      </w:r>
                      <w:r w:rsidRPr="00781069">
                        <w:rPr>
                          <w:rFonts w:cs="Tahoma"/>
                          <w:color w:val="0B5294"/>
                          <w:spacing w:val="-4"/>
                          <w:sz w:val="24"/>
                          <w:szCs w:val="24"/>
                          <w:rtl/>
                        </w:rPr>
                        <w:t xml:space="preserve"> </w:t>
                      </w:r>
                      <w:r w:rsidRPr="00781069">
                        <w:rPr>
                          <w:rFonts w:cs="Tahoma" w:hint="eastAsia"/>
                          <w:color w:val="0B5294"/>
                          <w:spacing w:val="-4"/>
                          <w:sz w:val="24"/>
                          <w:szCs w:val="24"/>
                          <w:rtl/>
                        </w:rPr>
                        <w:t>הכשרות</w:t>
                      </w:r>
                      <w:r w:rsidRPr="00781069">
                        <w:rPr>
                          <w:rFonts w:cs="Tahoma"/>
                          <w:color w:val="0B5294"/>
                          <w:spacing w:val="-4"/>
                          <w:sz w:val="24"/>
                          <w:szCs w:val="24"/>
                          <w:rtl/>
                        </w:rPr>
                        <w:t xml:space="preserve"> </w:t>
                      </w:r>
                      <w:r w:rsidRPr="00781069">
                        <w:rPr>
                          <w:rFonts w:cs="Tahoma" w:hint="eastAsia"/>
                          <w:color w:val="0B5294"/>
                          <w:spacing w:val="-4"/>
                          <w:sz w:val="24"/>
                          <w:szCs w:val="24"/>
                          <w:rtl/>
                        </w:rPr>
                        <w:t>במועצות</w:t>
                      </w:r>
                      <w:r w:rsidRPr="00781069">
                        <w:rPr>
                          <w:rFonts w:cs="Tahoma"/>
                          <w:color w:val="0B5294"/>
                          <w:spacing w:val="-4"/>
                          <w:sz w:val="24"/>
                          <w:szCs w:val="24"/>
                          <w:rtl/>
                        </w:rPr>
                        <w:t xml:space="preserve"> </w:t>
                      </w:r>
                      <w:r w:rsidRPr="00781069">
                        <w:rPr>
                          <w:rFonts w:cs="Tahoma" w:hint="eastAsia"/>
                          <w:color w:val="0B5294"/>
                          <w:spacing w:val="-4"/>
                          <w:sz w:val="24"/>
                          <w:szCs w:val="24"/>
                          <w:rtl/>
                        </w:rPr>
                        <w:t>הדתיות</w:t>
                      </w:r>
                      <w:r w:rsidRPr="00781069">
                        <w:rPr>
                          <w:rFonts w:cs="Tahoma"/>
                          <w:color w:val="0B5294"/>
                          <w:spacing w:val="-4"/>
                          <w:sz w:val="24"/>
                          <w:szCs w:val="24"/>
                          <w:rtl/>
                        </w:rPr>
                        <w:t xml:space="preserve">, </w:t>
                      </w:r>
                      <w:r w:rsidRPr="00781069">
                        <w:rPr>
                          <w:rFonts w:cs="Tahoma" w:hint="eastAsia"/>
                          <w:color w:val="0B5294"/>
                          <w:spacing w:val="-4"/>
                          <w:sz w:val="24"/>
                          <w:szCs w:val="24"/>
                          <w:rtl/>
                        </w:rPr>
                        <w:t>דהיינו</w:t>
                      </w:r>
                      <w:r w:rsidRPr="00781069">
                        <w:rPr>
                          <w:rFonts w:cs="Tahoma"/>
                          <w:color w:val="0B5294"/>
                          <w:spacing w:val="-4"/>
                          <w:sz w:val="24"/>
                          <w:szCs w:val="24"/>
                          <w:rtl/>
                        </w:rPr>
                        <w:t xml:space="preserve"> </w:t>
                      </w:r>
                      <w:r w:rsidRPr="00781069">
                        <w:rPr>
                          <w:rFonts w:cs="Tahoma" w:hint="eastAsia"/>
                          <w:color w:val="0B5294"/>
                          <w:spacing w:val="-4"/>
                          <w:sz w:val="24"/>
                          <w:szCs w:val="24"/>
                          <w:rtl/>
                        </w:rPr>
                        <w:t>להעריך</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המשאבים</w:t>
                      </w:r>
                      <w:r w:rsidRPr="00781069">
                        <w:rPr>
                          <w:rFonts w:cs="Tahoma"/>
                          <w:color w:val="0B5294"/>
                          <w:spacing w:val="-4"/>
                          <w:sz w:val="24"/>
                          <w:szCs w:val="24"/>
                          <w:rtl/>
                        </w:rPr>
                        <w:t xml:space="preserve"> </w:t>
                      </w:r>
                      <w:r w:rsidRPr="00781069">
                        <w:rPr>
                          <w:rFonts w:cs="Tahoma" w:hint="eastAsia"/>
                          <w:color w:val="0B5294"/>
                          <w:spacing w:val="-4"/>
                          <w:sz w:val="24"/>
                          <w:szCs w:val="24"/>
                          <w:rtl/>
                        </w:rPr>
                        <w:t>העומדים</w:t>
                      </w:r>
                      <w:r w:rsidRPr="00781069">
                        <w:rPr>
                          <w:rFonts w:cs="Tahoma"/>
                          <w:color w:val="0B5294"/>
                          <w:spacing w:val="-4"/>
                          <w:sz w:val="24"/>
                          <w:szCs w:val="24"/>
                          <w:rtl/>
                        </w:rPr>
                        <w:t xml:space="preserve"> </w:t>
                      </w:r>
                      <w:r w:rsidRPr="00781069">
                        <w:rPr>
                          <w:rFonts w:cs="Tahoma" w:hint="eastAsia"/>
                          <w:color w:val="0B5294"/>
                          <w:spacing w:val="-4"/>
                          <w:sz w:val="24"/>
                          <w:szCs w:val="24"/>
                          <w:rtl/>
                        </w:rPr>
                        <w:t>לרשות</w:t>
                      </w:r>
                      <w:r w:rsidRPr="00781069">
                        <w:rPr>
                          <w:rFonts w:cs="Tahoma"/>
                          <w:color w:val="0B5294"/>
                          <w:spacing w:val="-4"/>
                          <w:sz w:val="24"/>
                          <w:szCs w:val="24"/>
                          <w:rtl/>
                        </w:rPr>
                        <w:t xml:space="preserve"> </w:t>
                      </w:r>
                      <w:r w:rsidRPr="00781069">
                        <w:rPr>
                          <w:rFonts w:cs="Tahoma" w:hint="eastAsia"/>
                          <w:color w:val="0B5294"/>
                          <w:spacing w:val="-4"/>
                          <w:sz w:val="24"/>
                          <w:szCs w:val="24"/>
                          <w:rtl/>
                        </w:rPr>
                        <w:t>מערך</w:t>
                      </w:r>
                      <w:r w:rsidRPr="00781069">
                        <w:rPr>
                          <w:rFonts w:cs="Tahoma"/>
                          <w:color w:val="0B5294"/>
                          <w:spacing w:val="-4"/>
                          <w:sz w:val="24"/>
                          <w:szCs w:val="24"/>
                          <w:rtl/>
                        </w:rPr>
                        <w:t xml:space="preserve"> </w:t>
                      </w:r>
                      <w:r w:rsidRPr="00781069">
                        <w:rPr>
                          <w:rFonts w:cs="Tahoma" w:hint="eastAsia"/>
                          <w:color w:val="0B5294"/>
                          <w:spacing w:val="-4"/>
                          <w:sz w:val="24"/>
                          <w:szCs w:val="24"/>
                          <w:rtl/>
                        </w:rPr>
                        <w:t>זה</w:t>
                      </w:r>
                      <w:r w:rsidRPr="00781069">
                        <w:rPr>
                          <w:rFonts w:cs="Tahoma"/>
                          <w:color w:val="0B5294"/>
                          <w:spacing w:val="-4"/>
                          <w:sz w:val="24"/>
                          <w:szCs w:val="24"/>
                          <w:rtl/>
                        </w:rPr>
                        <w:t xml:space="preserve"> </w:t>
                      </w:r>
                      <w:r w:rsidRPr="00781069">
                        <w:rPr>
                          <w:rFonts w:cs="Tahoma" w:hint="eastAsia"/>
                          <w:color w:val="0B5294"/>
                          <w:spacing w:val="-4"/>
                          <w:sz w:val="24"/>
                          <w:szCs w:val="24"/>
                          <w:rtl/>
                        </w:rPr>
                        <w:t>לעומת</w:t>
                      </w:r>
                      <w:r w:rsidRPr="00781069">
                        <w:rPr>
                          <w:rFonts w:cs="Tahoma"/>
                          <w:color w:val="0B5294"/>
                          <w:spacing w:val="-4"/>
                          <w:sz w:val="24"/>
                          <w:szCs w:val="24"/>
                          <w:rtl/>
                        </w:rPr>
                        <w:t xml:space="preserve"> </w:t>
                      </w:r>
                      <w:r w:rsidRPr="00781069">
                        <w:rPr>
                          <w:rFonts w:cs="Tahoma" w:hint="eastAsia"/>
                          <w:color w:val="0B5294"/>
                          <w:spacing w:val="-4"/>
                          <w:sz w:val="24"/>
                          <w:szCs w:val="24"/>
                          <w:rtl/>
                        </w:rPr>
                        <w:t>תפוקותיו</w:t>
                      </w:r>
                      <w:r w:rsidRPr="00781069">
                        <w:rPr>
                          <w:rFonts w:cs="Tahoma"/>
                          <w:color w:val="0B5294"/>
                          <w:spacing w:val="-4"/>
                          <w:sz w:val="24"/>
                          <w:szCs w:val="24"/>
                          <w:rtl/>
                        </w:rPr>
                        <w:t xml:space="preserve"> </w:t>
                      </w:r>
                      <w:r w:rsidRPr="00781069">
                        <w:rPr>
                          <w:rFonts w:cs="Tahoma" w:hint="eastAsia"/>
                          <w:color w:val="0B5294"/>
                          <w:spacing w:val="-4"/>
                          <w:sz w:val="24"/>
                          <w:szCs w:val="24"/>
                          <w:rtl/>
                        </w:rPr>
                        <w:t>ולקבוע</w:t>
                      </w:r>
                      <w:r w:rsidRPr="00781069">
                        <w:rPr>
                          <w:rFonts w:cs="Tahoma"/>
                          <w:color w:val="0B5294"/>
                          <w:spacing w:val="-4"/>
                          <w:sz w:val="24"/>
                          <w:szCs w:val="24"/>
                          <w:rtl/>
                        </w:rPr>
                        <w:t xml:space="preserve"> </w:t>
                      </w:r>
                      <w:r w:rsidRPr="00781069">
                        <w:rPr>
                          <w:rFonts w:cs="Tahoma" w:hint="eastAsia"/>
                          <w:color w:val="0B5294"/>
                          <w:spacing w:val="-4"/>
                          <w:sz w:val="24"/>
                          <w:szCs w:val="24"/>
                          <w:rtl/>
                        </w:rPr>
                        <w:t>לו</w:t>
                      </w:r>
                      <w:r w:rsidRPr="00781069">
                        <w:rPr>
                          <w:rFonts w:cs="Tahoma"/>
                          <w:color w:val="0B5294"/>
                          <w:spacing w:val="-4"/>
                          <w:sz w:val="24"/>
                          <w:szCs w:val="24"/>
                          <w:rtl/>
                        </w:rPr>
                        <w:t xml:space="preserve"> </w:t>
                      </w:r>
                      <w:r w:rsidRPr="00781069">
                        <w:rPr>
                          <w:rFonts w:cs="Tahoma" w:hint="eastAsia"/>
                          <w:color w:val="0B5294"/>
                          <w:spacing w:val="-4"/>
                          <w:sz w:val="24"/>
                          <w:szCs w:val="24"/>
                          <w:rtl/>
                        </w:rPr>
                        <w:t>יעדים</w:t>
                      </w:r>
                      <w:r w:rsidRPr="00781069">
                        <w:rPr>
                          <w:rFonts w:cs="Tahoma"/>
                          <w:color w:val="0B5294"/>
                          <w:spacing w:val="-4"/>
                          <w:sz w:val="24"/>
                          <w:szCs w:val="24"/>
                          <w:rtl/>
                        </w:rPr>
                        <w:t xml:space="preserve"> </w:t>
                      </w:r>
                      <w:r w:rsidRPr="00781069">
                        <w:rPr>
                          <w:rFonts w:cs="Tahoma" w:hint="eastAsia"/>
                          <w:color w:val="0B5294"/>
                          <w:spacing w:val="-4"/>
                          <w:sz w:val="24"/>
                          <w:szCs w:val="24"/>
                          <w:rtl/>
                        </w:rPr>
                        <w:t>ומשימות</w:t>
                      </w:r>
                    </w:p>
                    <w:p w:rsidR="00D007E4" w:rsidRPr="00373C5D" w:rsidP="00781069">
                      <w:pPr>
                        <w:spacing w:before="120" w:after="0" w:line="240" w:lineRule="atLeast"/>
                        <w:rPr>
                          <w:rFonts w:cs="Tahoma"/>
                          <w:b/>
                          <w:bCs/>
                          <w:color w:val="0B5294"/>
                          <w:sz w:val="48"/>
                          <w:szCs w:val="48"/>
                          <w:rtl/>
                        </w:rPr>
                      </w:pPr>
                      <w:drawing>
                        <wp:inline distT="0" distB="0" distL="0" distR="0">
                          <wp:extent cx="288000" cy="31337"/>
                          <wp:effectExtent l="0" t="0" r="0" b="6985"/>
                          <wp:docPr id="8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446977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463162" w:rsidR="006A0E07">
        <w:rPr>
          <w:rFonts w:hint="cs"/>
          <w:rtl/>
        </w:rPr>
        <w:t>משרד מבקר המדינה מעיר למשרד לשירותי דת כי ההחלטות שהוא מקבל ותכניות העבודה שלו, לרבות התכנית להפעלת מערך הפיקוח על המועצות הדתיות, אמורות להיות מבוססות על מידע זה, אך קיים חשש ממשי שהמידע שבידיו אינו אמין.</w:t>
      </w:r>
    </w:p>
    <w:p w:rsidR="006A0E07" w:rsidRPr="00463162" w:rsidP="00463162">
      <w:pPr>
        <w:pStyle w:val="RESHET"/>
        <w:ind w:left="567"/>
        <w:rPr>
          <w:rtl/>
        </w:rPr>
      </w:pPr>
      <w:r w:rsidRPr="00463162">
        <w:rPr>
          <w:rFonts w:hint="cs"/>
          <w:rtl/>
        </w:rPr>
        <w:t>הפערים העולים בין המידע של המשרד לזה של המועצות הדתיות בנוגע למשגיחים ולמפקחים מחייבים את המשרד לבחון את מערך כוח האדם כולו במועצות הדתיות. על המשרד להכין בסיס מידע אמין על המשגיחים ועל המפקחים ולוודא כי הוא יעודכן באופן שוטף וקבוע.</w:t>
      </w:r>
    </w:p>
    <w:p w:rsidR="006A0E07" w:rsidRPr="00B737AC" w:rsidP="00463162">
      <w:pPr>
        <w:spacing w:before="180" w:after="240" w:line="240" w:lineRule="exact"/>
        <w:ind w:right="2268"/>
        <w:jc w:val="both"/>
        <w:rPr>
          <w:rFonts w:ascii="Tahoma" w:hAnsi="Tahoma" w:cs="Tahoma"/>
          <w:sz w:val="17"/>
          <w:szCs w:val="17"/>
          <w:rtl/>
        </w:rPr>
      </w:pPr>
      <w:r w:rsidRPr="00B737AC">
        <w:rPr>
          <w:rFonts w:ascii="Tahoma" w:hAnsi="Tahoma" w:cs="Tahoma" w:hint="cs"/>
          <w:sz w:val="17"/>
          <w:szCs w:val="17"/>
          <w:rtl/>
        </w:rPr>
        <w:t xml:space="preserve">המשרד מסר בתשובתו כי "לא נעלם מעיני המשרד המחסור בנתוני אמת לגבי מחלקות הכשרות במועצות הדתיות הן בתחום ניהול כוח האדם והן בתחום התיעוד ועמידה בדרישות נוהל הפעלת מערך הכשרות במועצות הדתיות... המשרד מקדם הכנסת מערכת </w:t>
      </w:r>
      <w:r w:rsidRPr="00B737AC">
        <w:rPr>
          <w:rFonts w:ascii="Tahoma" w:hAnsi="Tahoma" w:cs="Tahoma" w:hint="cs"/>
          <w:sz w:val="17"/>
          <w:szCs w:val="17"/>
          <w:rtl/>
        </w:rPr>
        <w:t>מיחשוב</w:t>
      </w:r>
      <w:r w:rsidRPr="00B737AC">
        <w:rPr>
          <w:rFonts w:ascii="Tahoma" w:hAnsi="Tahoma" w:cs="Tahoma" w:hint="cs"/>
          <w:sz w:val="17"/>
          <w:szCs w:val="17"/>
          <w:rtl/>
        </w:rPr>
        <w:t xml:space="preserve"> מרכזית לכלל המועצות... וכי כל עוד לא קיימת מערכת מחשוב מרכזית נאלץ המשרד לנהל את מצבת כוח האדם במועצות הדתיות באמצעות קבצי אקסל". עוד מסר כי במסגרת תכנית העבודה של תחום הכשרות במשרד שאישרה הנהלת המשרד בדצמבר 2016 נכללה המשימה שעניינה "הבניית מחלקות הכשרות במועצות הדתיות - יצירת מבנה ארגוני קבוע למחלקת הכשרות, חלוקת תפקידים ברורה, שיטות עבודה ותיעוד - הגדרות מדדים לתקינה של התפקידים השונים במחלקת הכשרות".</w:t>
      </w:r>
    </w:p>
    <w:p w:rsidR="006A0E07" w:rsidRPr="00B737AC" w:rsidP="00463162">
      <w:pPr>
        <w:pStyle w:val="RESHET"/>
        <w:rPr>
          <w:rtl/>
        </w:rPr>
      </w:pPr>
      <w:r w:rsidRPr="00B737AC">
        <w:rPr>
          <w:rFonts w:hint="cs"/>
          <w:rtl/>
        </w:rPr>
        <w:t xml:space="preserve">תמונת המצב העולה בנוגע לניהולו של המשרד את כל הקשור לכוח האדם במערך הכשרות מצביעה על שליטה רופפת שלו בנתונים. אין בידיו נתונים אמינים על מצבת העובדים במועצות הדתיות - מספרם, תפקידם ועיסוקם; משמעות הדבר היא שהוא אינו יכול לנהל באופן אפקטיבי את מערך הכשרות במועצות הדתיות, דהיינו להעריך את המשאבים העומדים לרשות מערך זה לעומת </w:t>
      </w:r>
      <w:r w:rsidRPr="00B737AC">
        <w:rPr>
          <w:rFonts w:hint="cs"/>
          <w:rtl/>
        </w:rPr>
        <w:t>תפוקותיו</w:t>
      </w:r>
      <w:r w:rsidRPr="00B737AC">
        <w:rPr>
          <w:rFonts w:hint="cs"/>
          <w:rtl/>
        </w:rPr>
        <w:t xml:space="preserve"> ולקבוע לו יעדים ומשימות. יש לראות בחיוב את הודעת המשרד כי תכנית העבודה שאושרה סמוך לסיום דוח ביקורת זה, כוללת הבניה מחודשת של מחלקות הכשרות במועצות הדתיות. מבחנו של המשרד הוא במבחן התוצאה.</w:t>
      </w:r>
      <w:r w:rsidRPr="00781069" w:rsidR="00781069">
        <w:rPr>
          <w:noProof/>
          <w:rtl/>
        </w:rPr>
        <w:t xml:space="preserve"> </w:t>
      </w:r>
    </w:p>
    <w:p w:rsidR="006A0E07" w:rsidP="00B737AC">
      <w:pPr>
        <w:spacing w:line="240" w:lineRule="exact"/>
        <w:ind w:right="2268"/>
        <w:jc w:val="both"/>
        <w:rPr>
          <w:rFonts w:ascii="Tahoma" w:hAnsi="Tahoma" w:cs="Tahoma"/>
          <w:b/>
          <w:sz w:val="17"/>
          <w:szCs w:val="17"/>
          <w:rtl/>
        </w:rPr>
      </w:pPr>
    </w:p>
    <w:p w:rsidR="00463162" w:rsidRPr="00B737AC" w:rsidP="00B737AC">
      <w:pPr>
        <w:spacing w:line="240" w:lineRule="exact"/>
        <w:ind w:right="2268"/>
        <w:jc w:val="both"/>
        <w:rPr>
          <w:rFonts w:ascii="Tahoma" w:hAnsi="Tahoma" w:cs="Tahoma"/>
          <w:b/>
          <w:sz w:val="17"/>
          <w:szCs w:val="17"/>
          <w:rtl/>
        </w:rPr>
      </w:pPr>
    </w:p>
    <w:p w:rsidR="006A0E07" w:rsidRPr="00591B5D" w:rsidP="00B737AC">
      <w:pPr>
        <w:pStyle w:val="KOT4"/>
        <w:rPr>
          <w:rtl/>
        </w:rPr>
      </w:pPr>
      <w:bookmarkStart w:id="173" w:name="_Toc469296848"/>
      <w:bookmarkStart w:id="174" w:name="_Toc472345467"/>
      <w:bookmarkStart w:id="175" w:name="_Toc472876756"/>
      <w:bookmarkStart w:id="176" w:name="_Toc473096544"/>
      <w:bookmarkStart w:id="177" w:name="_Toc474826312"/>
      <w:r w:rsidRPr="00591B5D">
        <w:rPr>
          <w:rFonts w:hint="eastAsia"/>
          <w:rtl/>
        </w:rPr>
        <w:t>היעדר</w:t>
      </w:r>
      <w:r w:rsidRPr="00591B5D">
        <w:rPr>
          <w:rtl/>
        </w:rPr>
        <w:t xml:space="preserve"> </w:t>
      </w:r>
      <w:r w:rsidRPr="00591B5D">
        <w:rPr>
          <w:rFonts w:hint="eastAsia"/>
          <w:rtl/>
        </w:rPr>
        <w:t>מפתח</w:t>
      </w:r>
      <w:r w:rsidRPr="00591B5D">
        <w:rPr>
          <w:rtl/>
        </w:rPr>
        <w:t xml:space="preserve"> </w:t>
      </w:r>
      <w:r w:rsidRPr="00591B5D">
        <w:rPr>
          <w:rFonts w:hint="eastAsia"/>
          <w:rtl/>
        </w:rPr>
        <w:t>לתקינת</w:t>
      </w:r>
      <w:r w:rsidRPr="00591B5D">
        <w:rPr>
          <w:rtl/>
        </w:rPr>
        <w:t xml:space="preserve"> </w:t>
      </w:r>
      <w:r w:rsidRPr="00591B5D">
        <w:rPr>
          <w:rFonts w:hint="eastAsia"/>
          <w:rtl/>
        </w:rPr>
        <w:t>כוח</w:t>
      </w:r>
      <w:r w:rsidRPr="00591B5D">
        <w:rPr>
          <w:rtl/>
        </w:rPr>
        <w:t xml:space="preserve"> </w:t>
      </w:r>
      <w:r w:rsidRPr="00591B5D">
        <w:rPr>
          <w:rFonts w:hint="eastAsia"/>
          <w:rtl/>
        </w:rPr>
        <w:t>אדם</w:t>
      </w:r>
      <w:bookmarkEnd w:id="173"/>
      <w:bookmarkEnd w:id="174"/>
      <w:bookmarkEnd w:id="175"/>
      <w:bookmarkEnd w:id="176"/>
      <w:bookmarkEnd w:id="177"/>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"שיא התקן" הוא המספר המרבי של המשרות שמשרד ממשלתי רשאי לאייש בשנת תקציב מסוימת. </w:t>
      </w:r>
      <w:r w:rsidRPr="00B737AC">
        <w:rPr>
          <w:rFonts w:ascii="Tahoma" w:hAnsi="Tahoma" w:cs="Tahoma"/>
          <w:b/>
          <w:sz w:val="17"/>
          <w:szCs w:val="17"/>
          <w:rtl/>
        </w:rPr>
        <w:t xml:space="preserve">חוק שירות המדינה (מינויים), </w:t>
      </w:r>
      <w:r w:rsidRPr="00B737AC">
        <w:rPr>
          <w:rFonts w:ascii="Tahoma" w:hAnsi="Tahoma" w:cs="Tahoma" w:hint="cs"/>
          <w:b/>
          <w:sz w:val="17"/>
          <w:szCs w:val="17"/>
          <w:rtl/>
        </w:rPr>
        <w:t>ה</w:t>
      </w:r>
      <w:r w:rsidRPr="00B737AC">
        <w:rPr>
          <w:rFonts w:ascii="Tahoma" w:hAnsi="Tahoma" w:cs="Tahoma"/>
          <w:b/>
          <w:sz w:val="17"/>
          <w:szCs w:val="17"/>
          <w:rtl/>
        </w:rPr>
        <w:t>תשי"ט-1959</w:t>
      </w:r>
      <w:r w:rsidRPr="00B737AC">
        <w:rPr>
          <w:rFonts w:ascii="Tahoma" w:hAnsi="Tahoma" w:cs="Tahoma" w:hint="cs"/>
          <w:b/>
          <w:sz w:val="17"/>
          <w:szCs w:val="17"/>
          <w:rtl/>
        </w:rPr>
        <w:t>, קובע כי "</w:t>
      </w:r>
      <w:r w:rsidRPr="00B737AC">
        <w:rPr>
          <w:rFonts w:ascii="Tahoma" w:hAnsi="Tahoma" w:cs="Tahoma"/>
          <w:b/>
          <w:sz w:val="17"/>
          <w:szCs w:val="17"/>
          <w:rtl/>
        </w:rPr>
        <w:t>הש</w:t>
      </w:r>
      <w:r w:rsidRPr="00B737AC">
        <w:rPr>
          <w:rFonts w:ascii="Tahoma" w:hAnsi="Tahoma" w:cs="Tahoma" w:hint="cs"/>
          <w:b/>
          <w:sz w:val="17"/>
          <w:szCs w:val="17"/>
          <w:rtl/>
        </w:rPr>
        <w:t xml:space="preserve">ר או מי שהוסמך לכך על ידיו יציע לנציב השירות, בדרכים שייקבעו בתקנות, רשימת משרות בשירות המדינה ועל </w:t>
      </w:r>
      <w:r w:rsidRPr="00B737AC">
        <w:rPr>
          <w:rFonts w:ascii="Tahoma" w:hAnsi="Tahoma" w:cs="Tahoma"/>
          <w:b/>
          <w:sz w:val="17"/>
          <w:szCs w:val="17"/>
          <w:rtl/>
        </w:rPr>
        <w:t>הד</w:t>
      </w:r>
      <w:r w:rsidRPr="00B737AC">
        <w:rPr>
          <w:rFonts w:ascii="Tahoma" w:hAnsi="Tahoma" w:cs="Tahoma" w:hint="cs"/>
          <w:b/>
          <w:sz w:val="17"/>
          <w:szCs w:val="17"/>
          <w:rtl/>
        </w:rPr>
        <w:t>רגות הצמודות לה</w:t>
      </w:r>
      <w:r w:rsidRPr="00B737AC">
        <w:rPr>
          <w:rFonts w:ascii="Tahoma" w:hAnsi="Tahoma" w:cs="Tahoma"/>
          <w:b/>
          <w:sz w:val="17"/>
          <w:szCs w:val="17"/>
          <w:rtl/>
        </w:rPr>
        <w:t>ן</w:t>
      </w:r>
      <w:r w:rsidRPr="00B737AC">
        <w:rPr>
          <w:rFonts w:ascii="Tahoma" w:hAnsi="Tahoma" w:cs="Tahoma" w:hint="cs"/>
          <w:b/>
          <w:sz w:val="17"/>
          <w:szCs w:val="17"/>
          <w:rtl/>
        </w:rPr>
        <w:t xml:space="preserve">, רשימה לכל יחידה מיחידות משרדו" </w:t>
      </w:r>
      <w:r w:rsidRPr="00B737AC">
        <w:rPr>
          <w:rFonts w:ascii="Tahoma" w:hAnsi="Tahoma" w:cs="Tahoma" w:hint="cs"/>
          <w:b/>
          <w:sz w:val="17"/>
          <w:szCs w:val="17"/>
          <w:rtl/>
        </w:rPr>
        <w:t>(להלן -</w:t>
      </w:r>
      <w:r w:rsidRPr="00B737AC">
        <w:rPr>
          <w:rFonts w:ascii="Tahoma" w:hAnsi="Tahoma" w:cs="Tahoma"/>
          <w:b/>
          <w:sz w:val="17"/>
          <w:szCs w:val="17"/>
          <w:rtl/>
        </w:rPr>
        <w:t xml:space="preserve"> </w:t>
      </w:r>
      <w:r w:rsidRPr="00B737AC">
        <w:rPr>
          <w:rFonts w:ascii="Tahoma" w:hAnsi="Tahoma" w:cs="Tahoma" w:hint="cs"/>
          <w:b/>
          <w:sz w:val="17"/>
          <w:szCs w:val="17"/>
          <w:rtl/>
        </w:rPr>
        <w:t>תקן). כמו כן, עבור כל משרה נדרש לקבוע דרישות סף, לרבות השכלה, ותק מקצועי והתפקידים שבהם הוא נצבר</w:t>
      </w:r>
      <w:r>
        <w:rPr>
          <w:rStyle w:val="FootnoteReference0"/>
          <w:rFonts w:ascii="Tahoma" w:hAnsi="Tahoma" w:cs="Tahoma"/>
          <w:b/>
          <w:sz w:val="17"/>
          <w:szCs w:val="17"/>
          <w:rtl/>
        </w:rPr>
        <w:footnoteReference w:id="57"/>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לפי חוק שירותי הדת, המשרד אחראי לפעילות המועצות הדתיות, ובכלל זה ניהול כוח האדם שלהן לרבות אישור תקן כוח האדם והגדרת התפקידים. על התקן להיקבע על פי מאפיינים מדידים כגון גודל היישוב, הרכב האוכלוסייה, מספר בתי העסק </w:t>
      </w:r>
      <w:r w:rsidRPr="00B737AC">
        <w:rPr>
          <w:rFonts w:ascii="Tahoma" w:hAnsi="Tahoma" w:cs="Tahoma" w:hint="cs"/>
          <w:b/>
          <w:sz w:val="17"/>
          <w:szCs w:val="17"/>
          <w:rtl/>
        </w:rPr>
        <w:t>המושגחים</w:t>
      </w:r>
      <w:r w:rsidRPr="00B737AC">
        <w:rPr>
          <w:rFonts w:ascii="Tahoma" w:hAnsi="Tahoma" w:cs="Tahoma" w:hint="cs"/>
          <w:b/>
          <w:sz w:val="17"/>
          <w:szCs w:val="17"/>
          <w:rtl/>
        </w:rPr>
        <w:t xml:space="preserve"> ומספרם של המשגיחים שהמועצה הדתית מפקחת על עבודתם.</w:t>
      </w:r>
    </w:p>
    <w:p w:rsidR="006A0E07" w:rsidRPr="00B737AC" w:rsidP="00463162">
      <w:pPr>
        <w:spacing w:after="240" w:line="240" w:lineRule="exact"/>
        <w:ind w:right="2268"/>
        <w:jc w:val="both"/>
        <w:rPr>
          <w:rFonts w:ascii="Tahoma" w:hAnsi="Tahoma" w:cs="Tahoma"/>
          <w:sz w:val="17"/>
          <w:szCs w:val="17"/>
          <w:rtl/>
        </w:rPr>
      </w:pPr>
      <w:r w:rsidRPr="00B737AC">
        <w:rPr>
          <w:rFonts w:ascii="Tahoma" w:hAnsi="Tahoma" w:cs="Tahoma" w:hint="cs"/>
          <w:sz w:val="17"/>
          <w:szCs w:val="17"/>
          <w:rtl/>
        </w:rPr>
        <w:t>במחלקות הכשרות שבמועצות הדתיות מועסקים עובדים בתפקידים האלה: מנהל מחלקה, מזכיר מחלקה, מפקחים, ולעתים לפי ההיקף והאופי של הפעילות גם מנהלי תחומים שונים (בתי מלון, בתי מטבחיים ועוד). מועצות דתיות מעטות מעסיקות משגיחים כעובדי המועצה.</w:t>
      </w:r>
      <w:r w:rsidRPr="00B737AC">
        <w:rPr>
          <w:rFonts w:ascii="Tahoma" w:hAnsi="Tahoma" w:cs="Tahoma"/>
          <w:sz w:val="17"/>
          <w:szCs w:val="17"/>
          <w:rtl/>
        </w:rPr>
        <w:t xml:space="preserve"> במשרד פועלת ועדת תקנים</w:t>
      </w:r>
      <w:r w:rsidRPr="00B737AC">
        <w:rPr>
          <w:rFonts w:ascii="Tahoma" w:hAnsi="Tahoma" w:cs="Tahoma" w:hint="cs"/>
          <w:sz w:val="17"/>
          <w:szCs w:val="17"/>
          <w:rtl/>
        </w:rPr>
        <w:t>,</w:t>
      </w:r>
      <w:r w:rsidRPr="00B737AC">
        <w:rPr>
          <w:rFonts w:ascii="Tahoma" w:hAnsi="Tahoma" w:cs="Tahoma"/>
          <w:sz w:val="17"/>
          <w:szCs w:val="17"/>
          <w:rtl/>
        </w:rPr>
        <w:t xml:space="preserve"> בראשות</w:t>
      </w:r>
      <w:r w:rsidRPr="00B737AC">
        <w:rPr>
          <w:rFonts w:ascii="Tahoma" w:hAnsi="Tahoma" w:cs="Tahoma" w:hint="cs"/>
          <w:sz w:val="17"/>
          <w:szCs w:val="17"/>
          <w:rtl/>
        </w:rPr>
        <w:t>ו של</w:t>
      </w:r>
      <w:r w:rsidRPr="00B737AC">
        <w:rPr>
          <w:rFonts w:ascii="Tahoma" w:hAnsi="Tahoma" w:cs="Tahoma"/>
          <w:sz w:val="17"/>
          <w:szCs w:val="17"/>
          <w:rtl/>
        </w:rPr>
        <w:t xml:space="preserve"> מנכ"ל המשרד</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ה</w:t>
      </w:r>
      <w:r w:rsidRPr="00B737AC">
        <w:rPr>
          <w:rFonts w:ascii="Tahoma" w:hAnsi="Tahoma" w:cs="Tahoma"/>
          <w:sz w:val="17"/>
          <w:szCs w:val="17"/>
          <w:rtl/>
        </w:rPr>
        <w:t>מאשרת תקני כוח אדם למועצות הדתיות.</w:t>
      </w:r>
    </w:p>
    <w:p w:rsidR="006A0E07" w:rsidRPr="00B737AC" w:rsidP="00463162">
      <w:pPr>
        <w:pStyle w:val="RESHET"/>
        <w:rPr>
          <w:rtl/>
        </w:rPr>
      </w:pPr>
      <w:r w:rsidRPr="00B737AC">
        <w:rPr>
          <w:rFonts w:hint="cs"/>
          <w:rtl/>
        </w:rPr>
        <w:t>עד ספטמבר 2016 לא קבע המשרד מפתחות תקינה לכוח אדם במועצות הדתיות, לפי התפקידים ועל פי מאפייני היישובים השונים, ולחלקן כלל לא נקבע שיא התקן ואף לא תקן כוח האדם.</w:t>
      </w:r>
    </w:p>
    <w:p w:rsidR="006A0E07" w:rsidRPr="00B737AC" w:rsidP="00463162">
      <w:pPr>
        <w:pStyle w:val="RESHET"/>
        <w:rPr>
          <w:rtl/>
        </w:rPr>
      </w:pPr>
      <w:r w:rsidRPr="00B737AC">
        <w:rPr>
          <w:rFonts w:hint="cs"/>
          <w:rtl/>
        </w:rPr>
        <w:t>בספטמבר 2016, לאחר עבודת מטה שעשה המשרד, הוא פרסם חוזר מנכ"ל שבו נקבעו עבור כל משרה דרישות הסף שלה</w:t>
      </w:r>
      <w:r>
        <w:rPr>
          <w:rStyle w:val="FootnoteReference0"/>
          <w:rtl/>
        </w:rPr>
        <w:footnoteReference w:id="58"/>
      </w:r>
      <w:r w:rsidRPr="00B737AC">
        <w:rPr>
          <w:rFonts w:hint="cs"/>
          <w:rtl/>
        </w:rPr>
        <w:t>. לראשונה נקבעו בחוזר גם מפתחות תקינה המבוססים על היקף פעילותה של המועצה הדתית, לרבות בתחום הכשרות. עם זאת, המשרד טרם קבע תקן משרות סדור לכלל המועצות הדתיות.</w:t>
      </w:r>
    </w:p>
    <w:p w:rsidR="006A0E07" w:rsidRPr="00B737AC" w:rsidP="00463162">
      <w:pPr>
        <w:pStyle w:val="RESHET"/>
        <w:rPr>
          <w:rtl/>
        </w:rPr>
      </w:pPr>
      <w:r w:rsidRPr="00B737AC">
        <w:rPr>
          <w:rFonts w:hint="cs"/>
          <w:rtl/>
        </w:rPr>
        <w:t xml:space="preserve">משרד מבקר המדינה מציין לחיוב את עבודת המטה שבה החל המשרד הנוגעת להסדרת תקינת כוח האדם במועצות הדתיות; עם זאת, החוק וסדרי </w:t>
      </w:r>
      <w:r w:rsidRPr="00B737AC">
        <w:rPr>
          <w:rFonts w:hint="cs"/>
          <w:rtl/>
        </w:rPr>
        <w:t>מינהל</w:t>
      </w:r>
      <w:r w:rsidRPr="00B737AC">
        <w:rPr>
          <w:rFonts w:hint="cs"/>
          <w:rtl/>
        </w:rPr>
        <w:t xml:space="preserve"> תקין מחייבים את המשרד להשלים את עבודתו ולהגדיר תקן למשרות - רשימת</w:t>
      </w:r>
      <w:r w:rsidRPr="00B737AC">
        <w:rPr>
          <w:rtl/>
        </w:rPr>
        <w:t xml:space="preserve"> משרות </w:t>
      </w:r>
      <w:r w:rsidRPr="00B737AC">
        <w:rPr>
          <w:rFonts w:hint="cs"/>
          <w:rtl/>
        </w:rPr>
        <w:t>ו</w:t>
      </w:r>
      <w:r w:rsidRPr="00B737AC">
        <w:rPr>
          <w:rtl/>
        </w:rPr>
        <w:t>הד</w:t>
      </w:r>
      <w:r w:rsidRPr="00B737AC">
        <w:rPr>
          <w:rFonts w:hint="cs"/>
          <w:rtl/>
        </w:rPr>
        <w:t>רגות</w:t>
      </w:r>
      <w:r w:rsidRPr="00B737AC">
        <w:rPr>
          <w:rtl/>
        </w:rPr>
        <w:t xml:space="preserve"> </w:t>
      </w:r>
      <w:r w:rsidRPr="00B737AC">
        <w:rPr>
          <w:rFonts w:hint="cs"/>
          <w:rtl/>
        </w:rPr>
        <w:t>הצמודות</w:t>
      </w:r>
      <w:r w:rsidRPr="00B737AC">
        <w:rPr>
          <w:rtl/>
        </w:rPr>
        <w:t xml:space="preserve"> </w:t>
      </w:r>
      <w:r w:rsidRPr="00B737AC">
        <w:rPr>
          <w:rFonts w:hint="cs"/>
          <w:rtl/>
        </w:rPr>
        <w:t>לה</w:t>
      </w:r>
      <w:r w:rsidRPr="00B737AC">
        <w:rPr>
          <w:rtl/>
        </w:rPr>
        <w:t>ן</w:t>
      </w:r>
      <w:r w:rsidRPr="00B737AC">
        <w:rPr>
          <w:rFonts w:hint="cs"/>
          <w:rtl/>
        </w:rPr>
        <w:t>. בהיעדר תקן לא ניתן להבטיח כי איוש המשרות נעשה מטעמים מקצועיים וכי עובד המאייש משרה הוא אכן בעל הכישורים המתאימים לכך. היעדר הגדרות כאלה גם פותח פתח למינויים המונעים משיקולים זרים ופוגע ביכולת הפיקוח על אופן מילוי התפקיד.</w:t>
      </w:r>
    </w:p>
    <w:p w:rsidR="006A0E07" w:rsidP="00B737AC">
      <w:pPr>
        <w:spacing w:line="240" w:lineRule="exact"/>
        <w:ind w:right="2268"/>
        <w:jc w:val="both"/>
        <w:rPr>
          <w:rFonts w:ascii="Tahoma" w:hAnsi="Tahoma" w:cs="Tahoma"/>
          <w:sz w:val="17"/>
          <w:szCs w:val="17"/>
          <w:rtl/>
        </w:rPr>
      </w:pPr>
    </w:p>
    <w:p w:rsidR="00463162" w:rsidRPr="00B737AC" w:rsidP="00B737AC">
      <w:pPr>
        <w:spacing w:line="240" w:lineRule="exact"/>
        <w:ind w:right="2268"/>
        <w:jc w:val="both"/>
        <w:rPr>
          <w:rFonts w:ascii="Tahoma" w:hAnsi="Tahoma" w:cs="Tahoma"/>
          <w:sz w:val="17"/>
          <w:szCs w:val="17"/>
          <w:rtl/>
        </w:rPr>
      </w:pPr>
    </w:p>
    <w:p w:rsidR="006A0E07" w:rsidRPr="0006499E" w:rsidP="00781069">
      <w:pPr>
        <w:pStyle w:val="KOT4"/>
        <w:rPr>
          <w:rtl/>
        </w:rPr>
      </w:pPr>
      <w:bookmarkStart w:id="178" w:name="_Toc472345468"/>
      <w:bookmarkStart w:id="179" w:name="_Toc472876757"/>
      <w:bookmarkStart w:id="180" w:name="_Toc473096545"/>
      <w:bookmarkStart w:id="181" w:name="_Toc474826313"/>
      <w:r w:rsidRPr="0006499E">
        <w:rPr>
          <w:rFonts w:hint="eastAsia"/>
          <w:rtl/>
        </w:rPr>
        <w:t>תקינת</w:t>
      </w:r>
      <w:r w:rsidRPr="0006499E">
        <w:rPr>
          <w:rtl/>
        </w:rPr>
        <w:t xml:space="preserve"> מפקחי </w:t>
      </w:r>
      <w:r w:rsidRPr="0006499E">
        <w:rPr>
          <w:rFonts w:hint="eastAsia"/>
          <w:rtl/>
        </w:rPr>
        <w:t>הכשרות</w:t>
      </w:r>
      <w:r w:rsidRPr="0006499E">
        <w:rPr>
          <w:rtl/>
        </w:rPr>
        <w:t xml:space="preserve"> </w:t>
      </w:r>
      <w:r w:rsidRPr="0006499E">
        <w:rPr>
          <w:rFonts w:hint="eastAsia"/>
          <w:rtl/>
        </w:rPr>
        <w:t>במועצות</w:t>
      </w:r>
      <w:r w:rsidRPr="0006499E">
        <w:rPr>
          <w:rtl/>
        </w:rPr>
        <w:t xml:space="preserve"> </w:t>
      </w:r>
      <w:r w:rsidRPr="0006499E">
        <w:rPr>
          <w:rFonts w:hint="eastAsia"/>
          <w:rtl/>
        </w:rPr>
        <w:t>הדתיות</w:t>
      </w:r>
      <w:bookmarkEnd w:id="178"/>
      <w:bookmarkEnd w:id="179"/>
      <w:bookmarkEnd w:id="180"/>
      <w:bookmarkEnd w:id="181"/>
    </w:p>
    <w:p w:rsidR="006A0E07" w:rsidRPr="00B737AC" w:rsidP="00781069">
      <w:pPr>
        <w:keepNext/>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מפקח הכשרות פועל על פי נהלים שקבעו המשרד והרבנות. </w:t>
      </w:r>
      <w:r w:rsidRPr="00B737AC">
        <w:rPr>
          <w:rFonts w:ascii="Tahoma" w:hAnsi="Tahoma" w:cs="Tahoma"/>
          <w:b/>
          <w:sz w:val="17"/>
          <w:szCs w:val="17"/>
          <w:rtl/>
        </w:rPr>
        <w:t xml:space="preserve">בישיבת ועדת </w:t>
      </w:r>
      <w:r w:rsidRPr="00B737AC">
        <w:rPr>
          <w:rFonts w:ascii="Tahoma" w:hAnsi="Tahoma" w:cs="Tahoma" w:hint="cs"/>
          <w:b/>
          <w:sz w:val="17"/>
          <w:szCs w:val="17"/>
          <w:rtl/>
        </w:rPr>
        <w:t>ה</w:t>
      </w:r>
      <w:r w:rsidRPr="00B737AC">
        <w:rPr>
          <w:rFonts w:ascii="Tahoma" w:hAnsi="Tahoma" w:cs="Tahoma"/>
          <w:b/>
          <w:sz w:val="17"/>
          <w:szCs w:val="17"/>
          <w:rtl/>
        </w:rPr>
        <w:t xml:space="preserve">תקנים </w:t>
      </w:r>
      <w:r w:rsidRPr="00B737AC">
        <w:rPr>
          <w:rFonts w:ascii="Tahoma" w:hAnsi="Tahoma" w:cs="Tahoma" w:hint="cs"/>
          <w:b/>
          <w:sz w:val="17"/>
          <w:szCs w:val="17"/>
          <w:rtl/>
        </w:rPr>
        <w:t>שהתקיימה ב</w:t>
      </w:r>
      <w:r w:rsidRPr="00B737AC">
        <w:rPr>
          <w:rFonts w:ascii="Tahoma" w:hAnsi="Tahoma" w:cs="Tahoma"/>
          <w:b/>
          <w:sz w:val="17"/>
          <w:szCs w:val="17"/>
          <w:rtl/>
        </w:rPr>
        <w:t xml:space="preserve">יוני 2015 צוין כי </w:t>
      </w:r>
      <w:r w:rsidRPr="00B737AC">
        <w:rPr>
          <w:rFonts w:ascii="Tahoma" w:hAnsi="Tahoma" w:cs="Tahoma" w:hint="cs"/>
          <w:b/>
          <w:sz w:val="17"/>
          <w:szCs w:val="17"/>
          <w:rtl/>
        </w:rPr>
        <w:t>יחס</w:t>
      </w:r>
      <w:r w:rsidRPr="00B737AC">
        <w:rPr>
          <w:rFonts w:ascii="Tahoma" w:hAnsi="Tahoma" w:cs="Tahoma"/>
          <w:b/>
          <w:sz w:val="17"/>
          <w:szCs w:val="17"/>
          <w:rtl/>
        </w:rPr>
        <w:t xml:space="preserve"> התקינה הרצוי הוא 40 בתי עסק למפקח</w:t>
      </w:r>
      <w:r w:rsidRPr="00B737AC">
        <w:rPr>
          <w:rFonts w:ascii="Tahoma" w:hAnsi="Tahoma" w:cs="Tahoma" w:hint="cs"/>
          <w:b/>
          <w:sz w:val="17"/>
          <w:szCs w:val="17"/>
          <w:rtl/>
        </w:rPr>
        <w:t xml:space="preserve"> (ראו להלן).</w:t>
      </w:r>
      <w:r w:rsidRPr="00B737AC">
        <w:rPr>
          <w:rFonts w:ascii="Tahoma" w:hAnsi="Tahoma" w:cs="Tahoma"/>
          <w:b/>
          <w:sz w:val="17"/>
          <w:szCs w:val="17"/>
          <w:rtl/>
        </w:rPr>
        <w:t xml:space="preserve"> אולם יחס זה לא נקבע כמפתח תקינה מחייב.</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בנוהל הכשרות מוגדר המפקח כ"</w:t>
      </w:r>
      <w:r w:rsidRPr="00B737AC">
        <w:rPr>
          <w:rFonts w:ascii="Tahoma" w:hAnsi="Tahoma" w:cs="Tahoma"/>
          <w:b/>
          <w:sz w:val="17"/>
          <w:szCs w:val="17"/>
          <w:rtl/>
        </w:rPr>
        <w:t>עובד מועצה שתפקידו לפקח על פעולת משגיחי</w:t>
      </w:r>
      <w:r w:rsidRPr="00B737AC">
        <w:rPr>
          <w:rFonts w:ascii="Tahoma" w:hAnsi="Tahoma" w:cs="Tahoma" w:hint="cs"/>
          <w:b/>
          <w:sz w:val="17"/>
          <w:szCs w:val="17"/>
          <w:rtl/>
        </w:rPr>
        <w:t xml:space="preserve"> </w:t>
      </w:r>
      <w:r w:rsidRPr="00B737AC">
        <w:rPr>
          <w:rFonts w:ascii="Tahoma" w:hAnsi="Tahoma" w:cs="Tahoma"/>
          <w:b/>
          <w:sz w:val="17"/>
          <w:szCs w:val="17"/>
          <w:rtl/>
        </w:rPr>
        <w:t>הכשרות</w:t>
      </w:r>
      <w:r w:rsidRPr="00B737AC">
        <w:rPr>
          <w:rFonts w:ascii="Tahoma" w:hAnsi="Tahoma" w:cs="Tahoma" w:hint="cs"/>
          <w:b/>
          <w:sz w:val="17"/>
          <w:szCs w:val="17"/>
          <w:rtl/>
        </w:rPr>
        <w:t>"</w:t>
      </w:r>
      <w:r w:rsidRPr="00B737AC">
        <w:rPr>
          <w:rFonts w:ascii="Tahoma" w:hAnsi="Tahoma" w:cs="Tahoma"/>
          <w:b/>
          <w:sz w:val="17"/>
          <w:szCs w:val="17"/>
          <w:rtl/>
        </w:rPr>
        <w:t>.</w:t>
      </w:r>
      <w:r w:rsidRPr="00B737AC">
        <w:rPr>
          <w:rFonts w:ascii="Tahoma" w:hAnsi="Tahoma" w:cs="Tahoma" w:hint="cs"/>
          <w:b/>
          <w:sz w:val="17"/>
          <w:szCs w:val="17"/>
          <w:rtl/>
        </w:rPr>
        <w:t xml:space="preserve"> המפקח אחראי לבדיקת רמת הכשרות בבתי העסק </w:t>
      </w:r>
      <w:r w:rsidRPr="00B737AC">
        <w:rPr>
          <w:rFonts w:ascii="Tahoma" w:hAnsi="Tahoma" w:cs="Tahoma" w:hint="cs"/>
          <w:b/>
          <w:sz w:val="17"/>
          <w:szCs w:val="17"/>
          <w:rtl/>
        </w:rPr>
        <w:t>המושגחים</w:t>
      </w:r>
      <w:r w:rsidRPr="00B737AC">
        <w:rPr>
          <w:rFonts w:ascii="Tahoma" w:hAnsi="Tahoma" w:cs="Tahoma" w:hint="cs"/>
          <w:b/>
          <w:sz w:val="17"/>
          <w:szCs w:val="17"/>
          <w:rtl/>
        </w:rPr>
        <w:t>, ועליו לוודא כי המשגיחים עושים את עבודתם כראוי. כמו כן, הוא מסייע למשגיחים לפתור בעיות מקצועיות שוטפות העולות במהלך עבודתם.</w:t>
      </w:r>
      <w:r w:rsidRPr="00B737AC">
        <w:rPr>
          <w:rFonts w:ascii="Tahoma" w:hAnsi="Tahoma" w:cs="Tahoma"/>
          <w:b/>
          <w:sz w:val="17"/>
          <w:szCs w:val="17"/>
          <w:rtl/>
        </w:rPr>
        <w:t xml:space="preserve"> </w:t>
      </w:r>
      <w:r w:rsidRPr="00B737AC">
        <w:rPr>
          <w:rFonts w:ascii="Tahoma" w:hAnsi="Tahoma" w:cs="Tahoma" w:hint="cs"/>
          <w:b/>
          <w:sz w:val="17"/>
          <w:szCs w:val="17"/>
          <w:rtl/>
        </w:rPr>
        <w:t>אגף הכשרות קבע</w:t>
      </w:r>
      <w:r>
        <w:rPr>
          <w:rStyle w:val="FootnoteReference0"/>
          <w:rFonts w:ascii="Tahoma" w:hAnsi="Tahoma" w:cs="Tahoma"/>
          <w:b/>
          <w:sz w:val="17"/>
          <w:szCs w:val="17"/>
          <w:rtl/>
        </w:rPr>
        <w:footnoteReference w:id="59"/>
      </w:r>
      <w:r w:rsidRPr="00B737AC">
        <w:rPr>
          <w:rFonts w:ascii="Tahoma" w:hAnsi="Tahoma" w:cs="Tahoma" w:hint="cs"/>
          <w:b/>
          <w:sz w:val="17"/>
          <w:szCs w:val="17"/>
          <w:rtl/>
        </w:rPr>
        <w:t xml:space="preserve"> אמות מידה שעל פיהן יש לקבוע את כמות שעות הפיקוח שעל המפקח לייחד לכל בית עסק </w:t>
      </w:r>
      <w:r w:rsidRPr="00B737AC">
        <w:rPr>
          <w:rFonts w:ascii="Tahoma" w:hAnsi="Tahoma" w:cs="Tahoma" w:hint="cs"/>
          <w:b/>
          <w:sz w:val="17"/>
          <w:szCs w:val="17"/>
          <w:rtl/>
        </w:rPr>
        <w:t>מושגח</w:t>
      </w:r>
      <w:r w:rsidRPr="00B737AC">
        <w:rPr>
          <w:rFonts w:ascii="Tahoma" w:hAnsi="Tahoma" w:cs="Tahoma" w:hint="cs"/>
          <w:b/>
          <w:sz w:val="17"/>
          <w:szCs w:val="17"/>
          <w:rtl/>
        </w:rPr>
        <w:t>, ובהן מידת ההקפדה של בית העסק על נוהלי הכשרות, מעורבות המשגיח</w:t>
      </w:r>
      <w:r w:rsidRPr="00B737AC">
        <w:rPr>
          <w:rFonts w:ascii="Tahoma" w:hAnsi="Tahoma" w:cs="Tahoma"/>
          <w:b/>
          <w:sz w:val="17"/>
          <w:szCs w:val="17"/>
          <w:rtl/>
        </w:rPr>
        <w:t xml:space="preserve"> </w:t>
      </w:r>
      <w:r w:rsidRPr="00B737AC">
        <w:rPr>
          <w:rFonts w:ascii="Tahoma" w:hAnsi="Tahoma" w:cs="Tahoma" w:hint="cs"/>
          <w:b/>
          <w:sz w:val="17"/>
          <w:szCs w:val="17"/>
          <w:rtl/>
        </w:rPr>
        <w:t>בפעילות</w:t>
      </w:r>
      <w:r w:rsidRPr="00B737AC">
        <w:rPr>
          <w:rFonts w:ascii="Tahoma" w:hAnsi="Tahoma" w:cs="Tahoma"/>
          <w:b/>
          <w:sz w:val="17"/>
          <w:szCs w:val="17"/>
          <w:rtl/>
        </w:rPr>
        <w:t xml:space="preserve"> בית העסק</w:t>
      </w:r>
      <w:r>
        <w:rPr>
          <w:rStyle w:val="FootnoteReference0"/>
          <w:rFonts w:ascii="Tahoma" w:hAnsi="Tahoma" w:cs="Tahoma"/>
          <w:b/>
          <w:sz w:val="17"/>
          <w:szCs w:val="17"/>
          <w:rtl/>
        </w:rPr>
        <w:footnoteReference w:id="60"/>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b/>
          <w:sz w:val="17"/>
          <w:szCs w:val="17"/>
          <w:rtl/>
        </w:rPr>
        <w:t>רמת הכשרות ב</w:t>
      </w:r>
      <w:r w:rsidRPr="00B737AC">
        <w:rPr>
          <w:rFonts w:ascii="Tahoma" w:hAnsi="Tahoma" w:cs="Tahoma" w:hint="cs"/>
          <w:b/>
          <w:sz w:val="17"/>
          <w:szCs w:val="17"/>
          <w:rtl/>
        </w:rPr>
        <w:t>בית ה</w:t>
      </w:r>
      <w:r w:rsidRPr="00B737AC">
        <w:rPr>
          <w:rFonts w:ascii="Tahoma" w:hAnsi="Tahoma" w:cs="Tahoma"/>
          <w:b/>
          <w:sz w:val="17"/>
          <w:szCs w:val="17"/>
          <w:rtl/>
        </w:rPr>
        <w:t>עסק</w:t>
      </w:r>
      <w:r>
        <w:rPr>
          <w:rStyle w:val="FootnoteReference0"/>
          <w:rFonts w:ascii="Tahoma" w:hAnsi="Tahoma" w:cs="Tahoma"/>
          <w:b/>
          <w:sz w:val="17"/>
          <w:szCs w:val="17"/>
          <w:rtl/>
        </w:rPr>
        <w:footnoteReference w:id="61"/>
      </w:r>
      <w:r w:rsidRPr="00B737AC">
        <w:rPr>
          <w:rFonts w:ascii="Tahoma" w:hAnsi="Tahoma" w:cs="Tahoma" w:hint="cs"/>
          <w:b/>
          <w:sz w:val="17"/>
          <w:szCs w:val="17"/>
          <w:rtl/>
        </w:rPr>
        <w:t xml:space="preserve"> ו</w:t>
      </w:r>
      <w:r w:rsidRPr="00B737AC">
        <w:rPr>
          <w:rFonts w:ascii="Tahoma" w:hAnsi="Tahoma" w:cs="Tahoma"/>
          <w:b/>
          <w:sz w:val="17"/>
          <w:szCs w:val="17"/>
          <w:rtl/>
        </w:rPr>
        <w:t>מ</w:t>
      </w:r>
      <w:r w:rsidRPr="00B737AC">
        <w:rPr>
          <w:rFonts w:ascii="Tahoma" w:hAnsi="Tahoma" w:cs="Tahoma" w:hint="cs"/>
          <w:b/>
          <w:sz w:val="17"/>
          <w:szCs w:val="17"/>
          <w:rtl/>
        </w:rPr>
        <w:t>י</w:t>
      </w:r>
      <w:r w:rsidRPr="00B737AC">
        <w:rPr>
          <w:rFonts w:ascii="Tahoma" w:hAnsi="Tahoma" w:cs="Tahoma"/>
          <w:b/>
          <w:sz w:val="17"/>
          <w:szCs w:val="17"/>
          <w:rtl/>
        </w:rPr>
        <w:t>קו</w:t>
      </w:r>
      <w:r w:rsidRPr="00B737AC">
        <w:rPr>
          <w:rFonts w:ascii="Tahoma" w:hAnsi="Tahoma" w:cs="Tahoma" w:hint="cs"/>
          <w:b/>
          <w:sz w:val="17"/>
          <w:szCs w:val="17"/>
          <w:rtl/>
        </w:rPr>
        <w:t>מו</w:t>
      </w:r>
      <w:r w:rsidRPr="00B737AC">
        <w:rPr>
          <w:rFonts w:ascii="Tahoma" w:hAnsi="Tahoma" w:cs="Tahoma"/>
          <w:b/>
          <w:sz w:val="17"/>
          <w:szCs w:val="17"/>
          <w:rtl/>
        </w:rPr>
        <w:t xml:space="preserve"> </w:t>
      </w:r>
      <w:r w:rsidRPr="00B737AC">
        <w:rPr>
          <w:rFonts w:ascii="Tahoma" w:hAnsi="Tahoma" w:cs="Tahoma" w:hint="cs"/>
          <w:b/>
          <w:sz w:val="17"/>
          <w:szCs w:val="17"/>
          <w:rtl/>
        </w:rPr>
        <w:t>של בית העסק</w:t>
      </w:r>
      <w:r>
        <w:rPr>
          <w:rStyle w:val="FootnoteReference0"/>
          <w:rFonts w:ascii="Tahoma" w:hAnsi="Tahoma" w:cs="Tahoma"/>
          <w:b/>
          <w:sz w:val="17"/>
          <w:szCs w:val="17"/>
          <w:rtl/>
        </w:rPr>
        <w:footnoteReference w:id="62"/>
      </w:r>
      <w:r w:rsidRPr="00B737AC">
        <w:rPr>
          <w:rFonts w:ascii="Tahoma" w:hAnsi="Tahoma" w:cs="Tahoma" w:hint="cs"/>
          <w:b/>
          <w:sz w:val="17"/>
          <w:szCs w:val="17"/>
          <w:rtl/>
        </w:rPr>
        <w:t xml:space="preserve">. </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בחלק מהמועצות הדתיות, בעיקר במועצות הקטנות, לא פועלים מפקחים משום שהמשרד לא הקצה תקן לתפקיד; בהיעדר מפקחים, פעולות הפיקוח נעשות בידי בעלי תפקידים אחרים במועצה או בידי הרב המקומי. לעומת זאת, במועצות דתיות גדולות ישנם בדרך כלל כמה מפקחים ועבודת הפיקוח מתחלקת ביניהם לפי אזורים גאוגרפיים או לפי סוגי עסקים.</w:t>
      </w:r>
    </w:p>
    <w:p w:rsidR="006A0E07" w:rsidRPr="00B737AC" w:rsidP="00D939A1">
      <w:pPr>
        <w:spacing w:line="240" w:lineRule="exact"/>
        <w:ind w:right="2268"/>
        <w:jc w:val="both"/>
        <w:rPr>
          <w:rFonts w:ascii="Tahoma" w:hAnsi="Tahoma" w:cs="Tahoma"/>
          <w:b/>
          <w:sz w:val="17"/>
          <w:szCs w:val="17"/>
          <w:rtl/>
        </w:rPr>
      </w:pPr>
      <w:r w:rsidRPr="00B737AC">
        <w:rPr>
          <w:rStyle w:val="Heading7Char"/>
          <w:rFonts w:ascii="Tahoma" w:hAnsi="Tahoma" w:cs="Tahoma" w:hint="cs"/>
          <w:sz w:val="17"/>
          <w:szCs w:val="17"/>
          <w:rtl/>
        </w:rPr>
        <w:t>מספר</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בתי</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עסק</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לכל</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מפקח</w:t>
      </w:r>
      <w:r w:rsidRPr="00B737AC">
        <w:rPr>
          <w:rStyle w:val="Heading7Char"/>
          <w:rFonts w:ascii="Tahoma" w:hAnsi="Tahoma" w:cs="Tahoma"/>
          <w:sz w:val="17"/>
          <w:szCs w:val="17"/>
          <w:rtl/>
        </w:rPr>
        <w:t>:</w:t>
      </w:r>
      <w:r w:rsidRPr="00B737AC">
        <w:rPr>
          <w:rFonts w:ascii="Tahoma" w:hAnsi="Tahoma" w:cs="Tahoma" w:hint="cs"/>
          <w:b/>
          <w:sz w:val="17"/>
          <w:szCs w:val="17"/>
          <w:rtl/>
        </w:rPr>
        <w:t xml:space="preserve"> על בסיס הנתונים שמסרו לו 93 מועצות דתיות השווה משרד מבקר המדינה בין מפתח התקינה שעליו המליצה ועדת התקנים - 40 בתי עסק לכל מפקח</w:t>
      </w:r>
      <w:r>
        <w:rPr>
          <w:rStyle w:val="FootnoteReference0"/>
          <w:rFonts w:ascii="Tahoma" w:hAnsi="Tahoma" w:cs="Tahoma"/>
          <w:b/>
          <w:sz w:val="17"/>
          <w:szCs w:val="17"/>
          <w:rtl/>
        </w:rPr>
        <w:footnoteReference w:id="63"/>
      </w:r>
      <w:r w:rsidRPr="00B737AC">
        <w:rPr>
          <w:rFonts w:ascii="Tahoma" w:hAnsi="Tahoma" w:cs="Tahoma" w:hint="cs"/>
          <w:b/>
          <w:sz w:val="17"/>
          <w:szCs w:val="17"/>
          <w:rtl/>
        </w:rPr>
        <w:t xml:space="preserve"> - ובין המצב בפועל. להלן בתרשים 2 מספר בתי העסק לכל מפקח בפועל בתשע מועצות דתיות גדולות שנבדקו:</w:t>
      </w:r>
    </w:p>
    <w:p w:rsidR="006A0E07" w:rsidRPr="00463162" w:rsidP="00463162">
      <w:pPr>
        <w:pStyle w:val="tab-name"/>
        <w:rPr>
          <w:b/>
          <w:bCs/>
          <w:rtl/>
        </w:rPr>
      </w:pPr>
      <w:r>
        <w:rPr>
          <w:rFonts w:hint="cs"/>
          <w:rtl/>
        </w:rPr>
        <w:t xml:space="preserve">תרשים 2: </w:t>
      </w:r>
      <w:r w:rsidRPr="00463162">
        <w:rPr>
          <w:rFonts w:hint="cs"/>
          <w:b/>
          <w:bCs/>
          <w:rtl/>
        </w:rPr>
        <w:t>מספר בתי העסק לכל מפקח בפועל</w:t>
      </w:r>
      <w:r w:rsidRPr="00463162">
        <w:rPr>
          <w:b/>
          <w:bCs/>
          <w:rtl/>
        </w:rPr>
        <w:t xml:space="preserve"> ב</w:t>
      </w:r>
      <w:r w:rsidRPr="00463162">
        <w:rPr>
          <w:rFonts w:hint="cs"/>
          <w:b/>
          <w:bCs/>
          <w:rtl/>
        </w:rPr>
        <w:t>תשע</w:t>
      </w:r>
      <w:r w:rsidRPr="00463162">
        <w:rPr>
          <w:b/>
          <w:bCs/>
          <w:rtl/>
        </w:rPr>
        <w:t xml:space="preserve"> מועצות דתיות</w:t>
      </w:r>
    </w:p>
    <w:p w:rsidR="006A0E07" w:rsidRPr="00B737AC" w:rsidP="00781069">
      <w:pPr>
        <w:pStyle w:val="running-text"/>
        <w:keepNext/>
        <w:bidi/>
        <w:spacing w:line="240" w:lineRule="atLeast"/>
        <w:rPr>
          <w:noProof/>
          <w:rtl/>
        </w:rPr>
      </w:pPr>
      <w:r>
        <w:rPr>
          <w:noProof/>
          <w:rtl/>
        </w:rPr>
        <w:drawing>
          <wp:inline distT="0" distB="0" distL="0" distR="0">
            <wp:extent cx="3960000" cy="2197465"/>
            <wp:effectExtent l="0" t="0" r="254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490118" name="102-g-2.png"/>
                    <pic:cNvPicPr/>
                  </pic:nvPicPr>
                  <pic:blipFill>
                    <a:blip xmlns:r="http://schemas.openxmlformats.org/officeDocument/2006/relationships" r:embed="rId16" cstate="print">
                      <a:extLst>
                        <a:ext xmlns:a="http://schemas.openxmlformats.org/drawingml/2006/main" uri="{28A0092B-C50C-407E-A947-70E740481C1C}">
                          <a14:useLocalDpi xmlns:a14="http://schemas.microsoft.com/office/drawing/2010/main" val="0"/>
                        </a:ext>
                      </a:extLst>
                    </a:blip>
                    <a:stretch>
                      <a:fillRect/>
                    </a:stretch>
                  </pic:blipFill>
                  <pic:spPr>
                    <a:xfrm>
                      <a:off x="0" y="0"/>
                      <a:ext cx="3960000" cy="2197465"/>
                    </a:xfrm>
                    <a:prstGeom prst="rect">
                      <a:avLst/>
                    </a:prstGeom>
                  </pic:spPr>
                </pic:pic>
              </a:graphicData>
            </a:graphic>
          </wp:inline>
        </w:drawing>
      </w:r>
    </w:p>
    <w:p w:rsidR="002709B0" w:rsidRPr="00B737AC" w:rsidP="002709B0">
      <w:pPr>
        <w:pStyle w:val="text-source"/>
        <w:jc w:val="both"/>
        <w:rPr>
          <w:rtl/>
        </w:rPr>
      </w:pPr>
      <w:r w:rsidRPr="00B737AC">
        <w:rPr>
          <w:rFonts w:hint="cs"/>
          <w:rtl/>
        </w:rPr>
        <w:t>המקור: נתוני המועצות הדתיות שעובדו בידי משרד מבקר המדינה</w:t>
      </w:r>
    </w:p>
    <w:p w:rsidR="006A0E07" w:rsidRPr="00B737AC" w:rsidP="00D939A1">
      <w:pPr>
        <w:pStyle w:val="RESHET"/>
        <w:rPr>
          <w:rtl/>
        </w:rPr>
      </w:pPr>
      <w:r w:rsidRPr="00B737AC">
        <w:rPr>
          <w:rFonts w:hint="cs"/>
          <w:rtl/>
        </w:rPr>
        <w:t>מהתרשים עולה כי קיים פער ניכר בין המועצות הדתיות שנבדקו בנוגע ליחס של מספר בתי העסק לכל מפקח. עוד עולה כי בכל המועצות הדתיות האלה מספר בתי העסק לכל מפקח גדול מ-40 ונע מ-4</w:t>
      </w:r>
      <w:r w:rsidR="00D939A1">
        <w:rPr>
          <w:rFonts w:hint="cs"/>
          <w:rtl/>
        </w:rPr>
        <w:t>7</w:t>
      </w:r>
      <w:r w:rsidRPr="00B737AC">
        <w:rPr>
          <w:rFonts w:hint="cs"/>
          <w:rtl/>
        </w:rPr>
        <w:t xml:space="preserve"> בתי עסק למפקח </w:t>
      </w:r>
      <w:r w:rsidR="00D939A1">
        <w:rPr>
          <w:rFonts w:hint="cs"/>
          <w:rtl/>
        </w:rPr>
        <w:t>בנתניה</w:t>
      </w:r>
      <w:r w:rsidRPr="00B737AC">
        <w:rPr>
          <w:rFonts w:hint="cs"/>
          <w:rtl/>
        </w:rPr>
        <w:t xml:space="preserve"> עד 98 בתי עסק בקריית אונו. חריגות ניכרות אלה מהיחס שעליו המליצה ועדת התקנים מעוררות חשש לפגיעה באיכות הפיקוח על בתי העסק.</w:t>
      </w:r>
      <w:r w:rsidRPr="00D939A1" w:rsidR="00D939A1">
        <w:rPr>
          <w:noProof/>
          <w:rtl/>
          <w:lang w:eastAsia="en-US"/>
        </w:rPr>
        <w:t xml:space="preserve"> </w:t>
      </w:r>
      <w:r w:rsidRPr="0012789B" w:rsidR="00D939A1">
        <w:rPr>
          <w:noProof/>
          <w:rtl/>
          <w:lang w:eastAsia="en-US"/>
        </w:rPr>
        <mc:AlternateContent>
          <mc:Choice Requires="wps">
            <w:drawing>
              <wp:anchor distT="0" distB="0" distL="114300" distR="114300" simplePos="0" relativeHeight="251754496" behindDoc="1" locked="0" layoutInCell="1" allowOverlap="1">
                <wp:simplePos x="0" y="0"/>
                <wp:positionH relativeFrom="margin">
                  <wp:posOffset>-431800</wp:posOffset>
                </wp:positionH>
                <wp:positionV relativeFrom="margin">
                  <wp:align>top</wp:align>
                </wp:positionV>
                <wp:extent cx="1620000" cy="5338800"/>
                <wp:effectExtent l="0" t="0" r="0" b="0"/>
                <wp:wrapNone/>
                <wp:docPr id="146"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38800"/>
                        </a:xfrm>
                        <a:prstGeom prst="rect">
                          <a:avLst/>
                        </a:prstGeom>
                        <a:noFill/>
                        <a:ln w="9525">
                          <a:noFill/>
                          <a:miter lim="800000"/>
                          <a:headEnd/>
                          <a:tailEnd/>
                        </a:ln>
                      </wps:spPr>
                      <wps:txbx>
                        <w:txbxContent>
                          <w:p w:rsidR="00D939A1" w:rsidRPr="00373C5D" w:rsidP="00D939A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32816645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2739273"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קיים</w:t>
                            </w:r>
                            <w:r w:rsidRPr="00D939A1">
                              <w:rPr>
                                <w:rFonts w:cs="Tahoma"/>
                                <w:color w:val="0B5294"/>
                                <w:spacing w:val="-4"/>
                                <w:sz w:val="24"/>
                                <w:szCs w:val="24"/>
                                <w:rtl/>
                              </w:rPr>
                              <w:t xml:space="preserve"> </w:t>
                            </w:r>
                            <w:r w:rsidRPr="00D939A1">
                              <w:rPr>
                                <w:rFonts w:cs="Tahoma" w:hint="eastAsia"/>
                                <w:color w:val="0B5294"/>
                                <w:spacing w:val="-4"/>
                                <w:sz w:val="24"/>
                                <w:szCs w:val="24"/>
                                <w:rtl/>
                              </w:rPr>
                              <w:t>פער</w:t>
                            </w:r>
                            <w:r w:rsidRPr="00D939A1">
                              <w:rPr>
                                <w:rFonts w:cs="Tahoma"/>
                                <w:color w:val="0B5294"/>
                                <w:spacing w:val="-4"/>
                                <w:sz w:val="24"/>
                                <w:szCs w:val="24"/>
                                <w:rtl/>
                              </w:rPr>
                              <w:t xml:space="preserve"> </w:t>
                            </w:r>
                            <w:r w:rsidRPr="00D939A1">
                              <w:rPr>
                                <w:rFonts w:cs="Tahoma" w:hint="eastAsia"/>
                                <w:color w:val="0B5294"/>
                                <w:spacing w:val="-4"/>
                                <w:sz w:val="24"/>
                                <w:szCs w:val="24"/>
                                <w:rtl/>
                              </w:rPr>
                              <w:t>ניכר</w:t>
                            </w:r>
                            <w:r w:rsidRPr="00D939A1">
                              <w:rPr>
                                <w:rFonts w:cs="Tahoma"/>
                                <w:color w:val="0B5294"/>
                                <w:spacing w:val="-4"/>
                                <w:sz w:val="24"/>
                                <w:szCs w:val="24"/>
                                <w:rtl/>
                              </w:rPr>
                              <w:t xml:space="preserve"> </w:t>
                            </w:r>
                            <w:r w:rsidRPr="00D939A1">
                              <w:rPr>
                                <w:rFonts w:cs="Tahoma" w:hint="eastAsia"/>
                                <w:color w:val="0B5294"/>
                                <w:spacing w:val="-4"/>
                                <w:sz w:val="24"/>
                                <w:szCs w:val="24"/>
                                <w:rtl/>
                              </w:rPr>
                              <w:t>בין</w:t>
                            </w:r>
                            <w:r w:rsidRPr="00D939A1">
                              <w:rPr>
                                <w:rFonts w:cs="Tahoma"/>
                                <w:color w:val="0B5294"/>
                                <w:spacing w:val="-4"/>
                                <w:sz w:val="24"/>
                                <w:szCs w:val="24"/>
                                <w:rtl/>
                              </w:rPr>
                              <w:t xml:space="preserve"> </w:t>
                            </w:r>
                            <w:r w:rsidRPr="00D939A1">
                              <w:rPr>
                                <w:rFonts w:cs="Tahoma" w:hint="eastAsia"/>
                                <w:color w:val="0B5294"/>
                                <w:spacing w:val="-4"/>
                                <w:sz w:val="24"/>
                                <w:szCs w:val="24"/>
                                <w:rtl/>
                              </w:rPr>
                              <w:t>המועצות</w:t>
                            </w:r>
                            <w:r w:rsidRPr="00D939A1">
                              <w:rPr>
                                <w:rFonts w:cs="Tahoma"/>
                                <w:color w:val="0B5294"/>
                                <w:spacing w:val="-4"/>
                                <w:sz w:val="24"/>
                                <w:szCs w:val="24"/>
                                <w:rtl/>
                              </w:rPr>
                              <w:t xml:space="preserve"> </w:t>
                            </w:r>
                            <w:r w:rsidRPr="00D939A1">
                              <w:rPr>
                                <w:rFonts w:cs="Tahoma" w:hint="eastAsia"/>
                                <w:color w:val="0B5294"/>
                                <w:spacing w:val="-4"/>
                                <w:sz w:val="24"/>
                                <w:szCs w:val="24"/>
                                <w:rtl/>
                              </w:rPr>
                              <w:t>הדתיות</w:t>
                            </w:r>
                            <w:r w:rsidRPr="00D939A1">
                              <w:rPr>
                                <w:rFonts w:cs="Tahoma"/>
                                <w:color w:val="0B5294"/>
                                <w:spacing w:val="-4"/>
                                <w:sz w:val="24"/>
                                <w:szCs w:val="24"/>
                                <w:rtl/>
                              </w:rPr>
                              <w:t xml:space="preserve"> </w:t>
                            </w:r>
                            <w:r w:rsidRPr="00D939A1">
                              <w:rPr>
                                <w:rFonts w:cs="Tahoma" w:hint="eastAsia"/>
                                <w:color w:val="0B5294"/>
                                <w:spacing w:val="-4"/>
                                <w:sz w:val="24"/>
                                <w:szCs w:val="24"/>
                                <w:rtl/>
                              </w:rPr>
                              <w:t>שנבדקו</w:t>
                            </w:r>
                            <w:r w:rsidRPr="00D939A1">
                              <w:rPr>
                                <w:rFonts w:cs="Tahoma"/>
                                <w:color w:val="0B5294"/>
                                <w:spacing w:val="-4"/>
                                <w:sz w:val="24"/>
                                <w:szCs w:val="24"/>
                                <w:rtl/>
                              </w:rPr>
                              <w:t xml:space="preserve"> </w:t>
                            </w:r>
                            <w:r w:rsidRPr="00D939A1">
                              <w:rPr>
                                <w:rFonts w:cs="Tahoma" w:hint="eastAsia"/>
                                <w:color w:val="0B5294"/>
                                <w:spacing w:val="-4"/>
                                <w:sz w:val="24"/>
                                <w:szCs w:val="24"/>
                                <w:rtl/>
                              </w:rPr>
                              <w:t>בנוגע</w:t>
                            </w:r>
                            <w:r w:rsidRPr="00D939A1">
                              <w:rPr>
                                <w:rFonts w:cs="Tahoma"/>
                                <w:color w:val="0B5294"/>
                                <w:spacing w:val="-4"/>
                                <w:sz w:val="24"/>
                                <w:szCs w:val="24"/>
                                <w:rtl/>
                              </w:rPr>
                              <w:t xml:space="preserve"> </w:t>
                            </w:r>
                            <w:r w:rsidRPr="00D939A1">
                              <w:rPr>
                                <w:rFonts w:cs="Tahoma" w:hint="eastAsia"/>
                                <w:color w:val="0B5294"/>
                                <w:spacing w:val="-4"/>
                                <w:sz w:val="24"/>
                                <w:szCs w:val="24"/>
                                <w:rtl/>
                              </w:rPr>
                              <w:t>ליחס</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מספר</w:t>
                            </w:r>
                            <w:r w:rsidRPr="00D939A1">
                              <w:rPr>
                                <w:rFonts w:cs="Tahoma"/>
                                <w:color w:val="0B5294"/>
                                <w:spacing w:val="-4"/>
                                <w:sz w:val="24"/>
                                <w:szCs w:val="24"/>
                                <w:rtl/>
                              </w:rPr>
                              <w:t xml:space="preserve"> </w:t>
                            </w:r>
                            <w:r w:rsidRPr="00D939A1">
                              <w:rPr>
                                <w:rFonts w:cs="Tahoma" w:hint="eastAsia"/>
                                <w:color w:val="0B5294"/>
                                <w:spacing w:val="-4"/>
                                <w:sz w:val="24"/>
                                <w:szCs w:val="24"/>
                                <w:rtl/>
                              </w:rPr>
                              <w:t>בתי</w:t>
                            </w:r>
                            <w:r w:rsidRPr="00D939A1">
                              <w:rPr>
                                <w:rFonts w:cs="Tahoma"/>
                                <w:color w:val="0B5294"/>
                                <w:spacing w:val="-4"/>
                                <w:sz w:val="24"/>
                                <w:szCs w:val="24"/>
                                <w:rtl/>
                              </w:rPr>
                              <w:t xml:space="preserve"> </w:t>
                            </w:r>
                            <w:r w:rsidRPr="00D939A1">
                              <w:rPr>
                                <w:rFonts w:cs="Tahoma" w:hint="eastAsia"/>
                                <w:color w:val="0B5294"/>
                                <w:spacing w:val="-4"/>
                                <w:sz w:val="24"/>
                                <w:szCs w:val="24"/>
                                <w:rtl/>
                              </w:rPr>
                              <w:t>העסק</w:t>
                            </w:r>
                            <w:r w:rsidRPr="00D939A1">
                              <w:rPr>
                                <w:rFonts w:cs="Tahoma"/>
                                <w:color w:val="0B5294"/>
                                <w:spacing w:val="-4"/>
                                <w:sz w:val="24"/>
                                <w:szCs w:val="24"/>
                                <w:rtl/>
                              </w:rPr>
                              <w:t xml:space="preserve"> </w:t>
                            </w:r>
                            <w:r w:rsidRPr="00D939A1">
                              <w:rPr>
                                <w:rFonts w:cs="Tahoma" w:hint="eastAsia"/>
                                <w:color w:val="0B5294"/>
                                <w:spacing w:val="-4"/>
                                <w:sz w:val="24"/>
                                <w:szCs w:val="24"/>
                                <w:rtl/>
                              </w:rPr>
                              <w:t>לכל</w:t>
                            </w:r>
                            <w:r w:rsidRPr="00D939A1">
                              <w:rPr>
                                <w:rFonts w:cs="Tahoma"/>
                                <w:color w:val="0B5294"/>
                                <w:spacing w:val="-4"/>
                                <w:sz w:val="24"/>
                                <w:szCs w:val="24"/>
                                <w:rtl/>
                              </w:rPr>
                              <w:t xml:space="preserve"> </w:t>
                            </w:r>
                            <w:r w:rsidRPr="00D939A1">
                              <w:rPr>
                                <w:rFonts w:cs="Tahoma" w:hint="eastAsia"/>
                                <w:color w:val="0B5294"/>
                                <w:spacing w:val="-4"/>
                                <w:sz w:val="24"/>
                                <w:szCs w:val="24"/>
                                <w:rtl/>
                              </w:rPr>
                              <w:t>מפקח</w:t>
                            </w:r>
                          </w:p>
                          <w:p w:rsidR="00D939A1" w:rsidRPr="00373C5D" w:rsidP="00D939A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08155257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1863905"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2" type="#_x0000_t202" style="width:127.55pt;height:420.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60960" filled="f" stroked="f">
                <v:textbox>
                  <w:txbxContent>
                    <w:p w:rsidR="00D939A1" w:rsidRPr="00373C5D" w:rsidP="00D939A1">
                      <w:pPr>
                        <w:spacing w:line="240" w:lineRule="atLeast"/>
                        <w:rPr>
                          <w:rFonts w:cs="Tahoma"/>
                          <w:b/>
                          <w:bCs/>
                          <w:color w:val="0B5294"/>
                          <w:sz w:val="48"/>
                          <w:szCs w:val="48"/>
                          <w:rtl/>
                        </w:rPr>
                      </w:pPr>
                      <w:drawing>
                        <wp:inline distT="0" distB="0" distL="0" distR="0">
                          <wp:extent cx="311150" cy="256800"/>
                          <wp:effectExtent l="0" t="0" r="0" b="0"/>
                          <wp:docPr id="14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328624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קיים</w:t>
                      </w:r>
                      <w:r w:rsidRPr="00D939A1">
                        <w:rPr>
                          <w:rFonts w:cs="Tahoma"/>
                          <w:color w:val="0B5294"/>
                          <w:spacing w:val="-4"/>
                          <w:sz w:val="24"/>
                          <w:szCs w:val="24"/>
                          <w:rtl/>
                        </w:rPr>
                        <w:t xml:space="preserve"> </w:t>
                      </w:r>
                      <w:r w:rsidRPr="00D939A1">
                        <w:rPr>
                          <w:rFonts w:cs="Tahoma" w:hint="eastAsia"/>
                          <w:color w:val="0B5294"/>
                          <w:spacing w:val="-4"/>
                          <w:sz w:val="24"/>
                          <w:szCs w:val="24"/>
                          <w:rtl/>
                        </w:rPr>
                        <w:t>פער</w:t>
                      </w:r>
                      <w:r w:rsidRPr="00D939A1">
                        <w:rPr>
                          <w:rFonts w:cs="Tahoma"/>
                          <w:color w:val="0B5294"/>
                          <w:spacing w:val="-4"/>
                          <w:sz w:val="24"/>
                          <w:szCs w:val="24"/>
                          <w:rtl/>
                        </w:rPr>
                        <w:t xml:space="preserve"> </w:t>
                      </w:r>
                      <w:r w:rsidRPr="00D939A1">
                        <w:rPr>
                          <w:rFonts w:cs="Tahoma" w:hint="eastAsia"/>
                          <w:color w:val="0B5294"/>
                          <w:spacing w:val="-4"/>
                          <w:sz w:val="24"/>
                          <w:szCs w:val="24"/>
                          <w:rtl/>
                        </w:rPr>
                        <w:t>ניכר</w:t>
                      </w:r>
                      <w:r w:rsidRPr="00D939A1">
                        <w:rPr>
                          <w:rFonts w:cs="Tahoma"/>
                          <w:color w:val="0B5294"/>
                          <w:spacing w:val="-4"/>
                          <w:sz w:val="24"/>
                          <w:szCs w:val="24"/>
                          <w:rtl/>
                        </w:rPr>
                        <w:t xml:space="preserve"> </w:t>
                      </w:r>
                      <w:r w:rsidRPr="00D939A1">
                        <w:rPr>
                          <w:rFonts w:cs="Tahoma" w:hint="eastAsia"/>
                          <w:color w:val="0B5294"/>
                          <w:spacing w:val="-4"/>
                          <w:sz w:val="24"/>
                          <w:szCs w:val="24"/>
                          <w:rtl/>
                        </w:rPr>
                        <w:t>בין</w:t>
                      </w:r>
                      <w:r w:rsidRPr="00D939A1">
                        <w:rPr>
                          <w:rFonts w:cs="Tahoma"/>
                          <w:color w:val="0B5294"/>
                          <w:spacing w:val="-4"/>
                          <w:sz w:val="24"/>
                          <w:szCs w:val="24"/>
                          <w:rtl/>
                        </w:rPr>
                        <w:t xml:space="preserve"> </w:t>
                      </w:r>
                      <w:r w:rsidRPr="00D939A1">
                        <w:rPr>
                          <w:rFonts w:cs="Tahoma" w:hint="eastAsia"/>
                          <w:color w:val="0B5294"/>
                          <w:spacing w:val="-4"/>
                          <w:sz w:val="24"/>
                          <w:szCs w:val="24"/>
                          <w:rtl/>
                        </w:rPr>
                        <w:t>המועצות</w:t>
                      </w:r>
                      <w:r w:rsidRPr="00D939A1">
                        <w:rPr>
                          <w:rFonts w:cs="Tahoma"/>
                          <w:color w:val="0B5294"/>
                          <w:spacing w:val="-4"/>
                          <w:sz w:val="24"/>
                          <w:szCs w:val="24"/>
                          <w:rtl/>
                        </w:rPr>
                        <w:t xml:space="preserve"> </w:t>
                      </w:r>
                      <w:r w:rsidRPr="00D939A1">
                        <w:rPr>
                          <w:rFonts w:cs="Tahoma" w:hint="eastAsia"/>
                          <w:color w:val="0B5294"/>
                          <w:spacing w:val="-4"/>
                          <w:sz w:val="24"/>
                          <w:szCs w:val="24"/>
                          <w:rtl/>
                        </w:rPr>
                        <w:t>הדתיות</w:t>
                      </w:r>
                      <w:r w:rsidRPr="00D939A1">
                        <w:rPr>
                          <w:rFonts w:cs="Tahoma"/>
                          <w:color w:val="0B5294"/>
                          <w:spacing w:val="-4"/>
                          <w:sz w:val="24"/>
                          <w:szCs w:val="24"/>
                          <w:rtl/>
                        </w:rPr>
                        <w:t xml:space="preserve"> </w:t>
                      </w:r>
                      <w:r w:rsidRPr="00D939A1">
                        <w:rPr>
                          <w:rFonts w:cs="Tahoma" w:hint="eastAsia"/>
                          <w:color w:val="0B5294"/>
                          <w:spacing w:val="-4"/>
                          <w:sz w:val="24"/>
                          <w:szCs w:val="24"/>
                          <w:rtl/>
                        </w:rPr>
                        <w:t>שנבדקו</w:t>
                      </w:r>
                      <w:r w:rsidRPr="00D939A1">
                        <w:rPr>
                          <w:rFonts w:cs="Tahoma"/>
                          <w:color w:val="0B5294"/>
                          <w:spacing w:val="-4"/>
                          <w:sz w:val="24"/>
                          <w:szCs w:val="24"/>
                          <w:rtl/>
                        </w:rPr>
                        <w:t xml:space="preserve"> </w:t>
                      </w:r>
                      <w:r w:rsidRPr="00D939A1">
                        <w:rPr>
                          <w:rFonts w:cs="Tahoma" w:hint="eastAsia"/>
                          <w:color w:val="0B5294"/>
                          <w:spacing w:val="-4"/>
                          <w:sz w:val="24"/>
                          <w:szCs w:val="24"/>
                          <w:rtl/>
                        </w:rPr>
                        <w:t>בנוגע</w:t>
                      </w:r>
                      <w:r w:rsidRPr="00D939A1">
                        <w:rPr>
                          <w:rFonts w:cs="Tahoma"/>
                          <w:color w:val="0B5294"/>
                          <w:spacing w:val="-4"/>
                          <w:sz w:val="24"/>
                          <w:szCs w:val="24"/>
                          <w:rtl/>
                        </w:rPr>
                        <w:t xml:space="preserve"> </w:t>
                      </w:r>
                      <w:r w:rsidRPr="00D939A1">
                        <w:rPr>
                          <w:rFonts w:cs="Tahoma" w:hint="eastAsia"/>
                          <w:color w:val="0B5294"/>
                          <w:spacing w:val="-4"/>
                          <w:sz w:val="24"/>
                          <w:szCs w:val="24"/>
                          <w:rtl/>
                        </w:rPr>
                        <w:t>ליחס</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מספר</w:t>
                      </w:r>
                      <w:r w:rsidRPr="00D939A1">
                        <w:rPr>
                          <w:rFonts w:cs="Tahoma"/>
                          <w:color w:val="0B5294"/>
                          <w:spacing w:val="-4"/>
                          <w:sz w:val="24"/>
                          <w:szCs w:val="24"/>
                          <w:rtl/>
                        </w:rPr>
                        <w:t xml:space="preserve"> </w:t>
                      </w:r>
                      <w:r w:rsidRPr="00D939A1">
                        <w:rPr>
                          <w:rFonts w:cs="Tahoma" w:hint="eastAsia"/>
                          <w:color w:val="0B5294"/>
                          <w:spacing w:val="-4"/>
                          <w:sz w:val="24"/>
                          <w:szCs w:val="24"/>
                          <w:rtl/>
                        </w:rPr>
                        <w:t>בתי</w:t>
                      </w:r>
                      <w:r w:rsidRPr="00D939A1">
                        <w:rPr>
                          <w:rFonts w:cs="Tahoma"/>
                          <w:color w:val="0B5294"/>
                          <w:spacing w:val="-4"/>
                          <w:sz w:val="24"/>
                          <w:szCs w:val="24"/>
                          <w:rtl/>
                        </w:rPr>
                        <w:t xml:space="preserve"> </w:t>
                      </w:r>
                      <w:r w:rsidRPr="00D939A1">
                        <w:rPr>
                          <w:rFonts w:cs="Tahoma" w:hint="eastAsia"/>
                          <w:color w:val="0B5294"/>
                          <w:spacing w:val="-4"/>
                          <w:sz w:val="24"/>
                          <w:szCs w:val="24"/>
                          <w:rtl/>
                        </w:rPr>
                        <w:t>העסק</w:t>
                      </w:r>
                      <w:r w:rsidRPr="00D939A1">
                        <w:rPr>
                          <w:rFonts w:cs="Tahoma"/>
                          <w:color w:val="0B5294"/>
                          <w:spacing w:val="-4"/>
                          <w:sz w:val="24"/>
                          <w:szCs w:val="24"/>
                          <w:rtl/>
                        </w:rPr>
                        <w:t xml:space="preserve"> </w:t>
                      </w:r>
                      <w:r w:rsidRPr="00D939A1">
                        <w:rPr>
                          <w:rFonts w:cs="Tahoma" w:hint="eastAsia"/>
                          <w:color w:val="0B5294"/>
                          <w:spacing w:val="-4"/>
                          <w:sz w:val="24"/>
                          <w:szCs w:val="24"/>
                          <w:rtl/>
                        </w:rPr>
                        <w:t>לכל</w:t>
                      </w:r>
                      <w:r w:rsidRPr="00D939A1">
                        <w:rPr>
                          <w:rFonts w:cs="Tahoma"/>
                          <w:color w:val="0B5294"/>
                          <w:spacing w:val="-4"/>
                          <w:sz w:val="24"/>
                          <w:szCs w:val="24"/>
                          <w:rtl/>
                        </w:rPr>
                        <w:t xml:space="preserve"> </w:t>
                      </w:r>
                      <w:r w:rsidRPr="00D939A1">
                        <w:rPr>
                          <w:rFonts w:cs="Tahoma" w:hint="eastAsia"/>
                          <w:color w:val="0B5294"/>
                          <w:spacing w:val="-4"/>
                          <w:sz w:val="24"/>
                          <w:szCs w:val="24"/>
                          <w:rtl/>
                        </w:rPr>
                        <w:t>מפקח</w:t>
                      </w:r>
                    </w:p>
                    <w:p w:rsidR="00D939A1" w:rsidRPr="00373C5D" w:rsidP="00D939A1">
                      <w:pPr>
                        <w:spacing w:before="120" w:after="0" w:line="240" w:lineRule="atLeast"/>
                        <w:rPr>
                          <w:rFonts w:cs="Tahoma"/>
                          <w:b/>
                          <w:bCs/>
                          <w:color w:val="0B5294"/>
                          <w:sz w:val="48"/>
                          <w:szCs w:val="48"/>
                          <w:rtl/>
                        </w:rPr>
                      </w:pPr>
                      <w:drawing>
                        <wp:inline distT="0" distB="0" distL="0" distR="0">
                          <wp:extent cx="288000" cy="31337"/>
                          <wp:effectExtent l="0" t="0" r="0" b="6985"/>
                          <wp:docPr id="14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218140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63162">
      <w:pPr>
        <w:pStyle w:val="RESHET"/>
        <w:rPr>
          <w:rtl/>
        </w:rPr>
      </w:pPr>
      <w:r w:rsidRPr="00B737AC">
        <w:rPr>
          <w:rFonts w:hint="cs"/>
          <w:rtl/>
        </w:rPr>
        <w:t>על המשרד לקבוע מפתח תקינה מחייב למשרות המפקחים במועצות הדתיות על בסיס מיפוי של צורכי הפיקוח בהן. לפי מפתח התקינה, על המשרד לקבוע, בשיתוף נציבות שירות המדינה ומשרד האוצר, את התקן ההולם של משרות המפקחים בכל מועצה דתית. במהלך זה יש כדי להביא לידי הקצאה נכונה יותר של משאבי המועצות הדתיות המופנים לפיקוח על הכשרות, שתייעל את מערך הפיקוח.</w:t>
      </w:r>
    </w:p>
    <w:p w:rsidR="006A0E07" w:rsidRPr="00B737AC" w:rsidP="00463162">
      <w:pPr>
        <w:pStyle w:val="RESHET"/>
        <w:rPr>
          <w:rtl/>
        </w:rPr>
      </w:pPr>
      <w:bookmarkStart w:id="182" w:name="_Toc474826314"/>
      <w:r w:rsidRPr="00463162">
        <w:rPr>
          <w:rStyle w:val="Heading7Char"/>
          <w:rFonts w:ascii="Tahoma" w:hAnsi="Tahoma" w:cs="Tahoma"/>
          <w:sz w:val="17"/>
          <w:szCs w:val="17"/>
          <w:rtl/>
          <w:lang w:eastAsia="en-US"/>
        </w:rPr>
        <w:t>היחס בין מספר בתי העסק לכל מפקח במועצה הדתית ירושלים</w:t>
      </w:r>
      <w:bookmarkEnd w:id="182"/>
      <w:r w:rsidRPr="00463162">
        <w:rPr>
          <w:rStyle w:val="Heading7Char"/>
          <w:rFonts w:ascii="Tahoma" w:hAnsi="Tahoma" w:cs="Tahoma" w:hint="cs"/>
          <w:sz w:val="17"/>
          <w:szCs w:val="17"/>
          <w:rtl/>
          <w:lang w:eastAsia="en-US"/>
        </w:rPr>
        <w:t>:</w:t>
      </w:r>
      <w:r w:rsidRPr="00B737AC">
        <w:rPr>
          <w:rFonts w:hint="cs"/>
          <w:rtl/>
        </w:rPr>
        <w:t xml:space="preserve"> בדיקת</w:t>
      </w:r>
      <w:r w:rsidRPr="00B737AC">
        <w:rPr>
          <w:rtl/>
        </w:rPr>
        <w:t xml:space="preserve"> </w:t>
      </w:r>
      <w:r w:rsidRPr="00B737AC">
        <w:rPr>
          <w:rFonts w:hint="cs"/>
          <w:rtl/>
        </w:rPr>
        <w:t>אופן חלוקת</w:t>
      </w:r>
      <w:r w:rsidRPr="00B737AC">
        <w:rPr>
          <w:rtl/>
        </w:rPr>
        <w:t xml:space="preserve"> </w:t>
      </w:r>
      <w:r w:rsidRPr="00B737AC">
        <w:rPr>
          <w:rFonts w:hint="cs"/>
          <w:rtl/>
        </w:rPr>
        <w:t>עבודת</w:t>
      </w:r>
      <w:r w:rsidRPr="00B737AC">
        <w:rPr>
          <w:rtl/>
        </w:rPr>
        <w:t xml:space="preserve"> </w:t>
      </w:r>
      <w:r w:rsidRPr="00B737AC">
        <w:rPr>
          <w:rFonts w:hint="cs"/>
          <w:rtl/>
        </w:rPr>
        <w:t>הפיקוח</w:t>
      </w:r>
      <w:r w:rsidRPr="00B737AC">
        <w:rPr>
          <w:rtl/>
        </w:rPr>
        <w:t xml:space="preserve"> </w:t>
      </w:r>
      <w:r w:rsidRPr="00B737AC">
        <w:rPr>
          <w:rFonts w:hint="cs"/>
          <w:rtl/>
        </w:rPr>
        <w:t>והעומס</w:t>
      </w:r>
      <w:r w:rsidRPr="00B737AC">
        <w:rPr>
          <w:rtl/>
        </w:rPr>
        <w:t xml:space="preserve"> </w:t>
      </w:r>
      <w:r w:rsidRPr="00B737AC">
        <w:rPr>
          <w:rFonts w:hint="cs"/>
          <w:rtl/>
        </w:rPr>
        <w:t>המוטל</w:t>
      </w:r>
      <w:r w:rsidRPr="00B737AC">
        <w:rPr>
          <w:rtl/>
        </w:rPr>
        <w:t xml:space="preserve"> </w:t>
      </w:r>
      <w:r w:rsidRPr="00B737AC">
        <w:rPr>
          <w:rFonts w:hint="cs"/>
          <w:rtl/>
        </w:rPr>
        <w:t>על</w:t>
      </w:r>
      <w:r w:rsidRPr="00B737AC">
        <w:rPr>
          <w:rtl/>
        </w:rPr>
        <w:t xml:space="preserve"> </w:t>
      </w:r>
      <w:r w:rsidRPr="00B737AC">
        <w:rPr>
          <w:rFonts w:hint="cs"/>
          <w:rtl/>
        </w:rPr>
        <w:t>המפקחים</w:t>
      </w:r>
      <w:r w:rsidRPr="00B737AC">
        <w:rPr>
          <w:rtl/>
        </w:rPr>
        <w:t xml:space="preserve"> </w:t>
      </w:r>
      <w:r w:rsidRPr="00B737AC">
        <w:rPr>
          <w:rFonts w:hint="cs"/>
          <w:rtl/>
        </w:rPr>
        <w:t>במחלקת</w:t>
      </w:r>
      <w:r w:rsidRPr="00B737AC">
        <w:rPr>
          <w:rtl/>
        </w:rPr>
        <w:t xml:space="preserve"> </w:t>
      </w:r>
      <w:r w:rsidRPr="00B737AC">
        <w:rPr>
          <w:rFonts w:hint="cs"/>
          <w:rtl/>
        </w:rPr>
        <w:t>בתי</w:t>
      </w:r>
      <w:r w:rsidRPr="00B737AC">
        <w:rPr>
          <w:rtl/>
        </w:rPr>
        <w:t xml:space="preserve"> </w:t>
      </w:r>
      <w:r w:rsidRPr="00B737AC">
        <w:rPr>
          <w:rFonts w:hint="cs"/>
          <w:rtl/>
        </w:rPr>
        <w:t>עסק</w:t>
      </w:r>
      <w:r w:rsidRPr="00B737AC">
        <w:rPr>
          <w:rtl/>
        </w:rPr>
        <w:t xml:space="preserve"> </w:t>
      </w:r>
      <w:r w:rsidRPr="00B737AC">
        <w:rPr>
          <w:rFonts w:hint="cs"/>
          <w:rtl/>
        </w:rPr>
        <w:t>ובתי</w:t>
      </w:r>
      <w:r w:rsidRPr="00B737AC">
        <w:rPr>
          <w:rtl/>
        </w:rPr>
        <w:t xml:space="preserve"> </w:t>
      </w:r>
      <w:r w:rsidRPr="00B737AC">
        <w:rPr>
          <w:rFonts w:hint="cs"/>
          <w:rtl/>
        </w:rPr>
        <w:t>אוכל, שבמועצה הדתית ירושלים,</w:t>
      </w:r>
      <w:r w:rsidRPr="00B737AC">
        <w:rPr>
          <w:rtl/>
        </w:rPr>
        <w:t xml:space="preserve"> </w:t>
      </w:r>
      <w:r w:rsidRPr="00B737AC">
        <w:rPr>
          <w:rFonts w:hint="cs"/>
          <w:rtl/>
        </w:rPr>
        <w:t>מלמדת</w:t>
      </w:r>
      <w:r w:rsidRPr="00B737AC">
        <w:rPr>
          <w:rtl/>
        </w:rPr>
        <w:t xml:space="preserve"> </w:t>
      </w:r>
      <w:r w:rsidRPr="00B737AC">
        <w:rPr>
          <w:rFonts w:hint="cs"/>
          <w:rtl/>
        </w:rPr>
        <w:t>על</w:t>
      </w:r>
      <w:r w:rsidRPr="00B737AC">
        <w:rPr>
          <w:rtl/>
        </w:rPr>
        <w:t xml:space="preserve"> </w:t>
      </w:r>
      <w:r w:rsidRPr="00B737AC">
        <w:rPr>
          <w:rFonts w:hint="cs"/>
          <w:rtl/>
        </w:rPr>
        <w:t>שונות</w:t>
      </w:r>
      <w:r w:rsidRPr="00B737AC">
        <w:rPr>
          <w:rtl/>
        </w:rPr>
        <w:t xml:space="preserve"> </w:t>
      </w:r>
      <w:r w:rsidRPr="00B737AC">
        <w:rPr>
          <w:rFonts w:hint="cs"/>
          <w:rtl/>
        </w:rPr>
        <w:t>ניכרת</w:t>
      </w:r>
      <w:r w:rsidRPr="00B737AC">
        <w:rPr>
          <w:rtl/>
        </w:rPr>
        <w:t xml:space="preserve"> </w:t>
      </w:r>
      <w:r w:rsidRPr="00B737AC">
        <w:rPr>
          <w:rFonts w:hint="cs"/>
          <w:rtl/>
        </w:rPr>
        <w:t>ביניהם</w:t>
      </w:r>
      <w:r w:rsidRPr="00B737AC">
        <w:rPr>
          <w:rtl/>
        </w:rPr>
        <w:t xml:space="preserve">, </w:t>
      </w:r>
      <w:r w:rsidRPr="00B737AC">
        <w:rPr>
          <w:rFonts w:hint="cs"/>
          <w:rtl/>
        </w:rPr>
        <w:t>אף</w:t>
      </w:r>
      <w:r w:rsidRPr="00B737AC">
        <w:rPr>
          <w:rtl/>
        </w:rPr>
        <w:t xml:space="preserve"> </w:t>
      </w:r>
      <w:r w:rsidRPr="00B737AC">
        <w:rPr>
          <w:rFonts w:hint="cs"/>
          <w:rtl/>
        </w:rPr>
        <w:t>שמדובר</w:t>
      </w:r>
      <w:r w:rsidRPr="00B737AC">
        <w:rPr>
          <w:rtl/>
        </w:rPr>
        <w:t xml:space="preserve"> </w:t>
      </w:r>
      <w:r w:rsidRPr="00B737AC">
        <w:rPr>
          <w:rFonts w:hint="cs"/>
          <w:rtl/>
        </w:rPr>
        <w:t>בבתי</w:t>
      </w:r>
      <w:r w:rsidRPr="00B737AC">
        <w:rPr>
          <w:rtl/>
        </w:rPr>
        <w:t xml:space="preserve"> </w:t>
      </w:r>
      <w:r w:rsidRPr="00B737AC">
        <w:rPr>
          <w:rFonts w:hint="cs"/>
          <w:rtl/>
        </w:rPr>
        <w:t>עסק</w:t>
      </w:r>
      <w:r w:rsidRPr="00B737AC">
        <w:rPr>
          <w:rtl/>
        </w:rPr>
        <w:t xml:space="preserve"> </w:t>
      </w:r>
      <w:r w:rsidRPr="00B737AC">
        <w:rPr>
          <w:rFonts w:hint="cs"/>
          <w:rtl/>
        </w:rPr>
        <w:t>בעלי</w:t>
      </w:r>
      <w:r w:rsidRPr="00B737AC">
        <w:rPr>
          <w:rtl/>
        </w:rPr>
        <w:t xml:space="preserve"> </w:t>
      </w:r>
      <w:r w:rsidRPr="00B737AC">
        <w:rPr>
          <w:rFonts w:hint="cs"/>
          <w:rtl/>
        </w:rPr>
        <w:t>מאפיינים</w:t>
      </w:r>
      <w:r w:rsidRPr="00B737AC">
        <w:rPr>
          <w:rtl/>
        </w:rPr>
        <w:t xml:space="preserve"> </w:t>
      </w:r>
      <w:r w:rsidRPr="00B737AC">
        <w:rPr>
          <w:rFonts w:hint="cs"/>
          <w:rtl/>
        </w:rPr>
        <w:t>דומים</w:t>
      </w:r>
      <w:r w:rsidRPr="00B737AC">
        <w:rPr>
          <w:rtl/>
        </w:rPr>
        <w:t xml:space="preserve">. </w:t>
      </w:r>
      <w:r w:rsidRPr="00B737AC">
        <w:rPr>
          <w:rFonts w:hint="cs"/>
          <w:rtl/>
        </w:rPr>
        <w:t>לדוגמה, שני מפקחים מהמועצה מופקדים כל אחד מהם</w:t>
      </w:r>
      <w:r w:rsidRPr="00B737AC">
        <w:rPr>
          <w:rtl/>
        </w:rPr>
        <w:t xml:space="preserve"> על </w:t>
      </w:r>
      <w:r w:rsidRPr="00B737AC">
        <w:rPr>
          <w:rFonts w:hint="cs"/>
          <w:rtl/>
        </w:rPr>
        <w:t xml:space="preserve">יותר ממאה </w:t>
      </w:r>
      <w:r w:rsidRPr="00B737AC">
        <w:rPr>
          <w:rtl/>
        </w:rPr>
        <w:t>בתי עסק</w:t>
      </w:r>
      <w:r w:rsidRPr="00B737AC">
        <w:rPr>
          <w:rFonts w:hint="cs"/>
          <w:rtl/>
        </w:rPr>
        <w:t>,</w:t>
      </w:r>
      <w:r w:rsidRPr="00B737AC">
        <w:rPr>
          <w:rtl/>
        </w:rPr>
        <w:t xml:space="preserve"> </w:t>
      </w:r>
      <w:r w:rsidRPr="00B737AC">
        <w:rPr>
          <w:rFonts w:hint="cs"/>
          <w:rtl/>
        </w:rPr>
        <w:t>ו</w:t>
      </w:r>
      <w:r w:rsidRPr="00B737AC">
        <w:rPr>
          <w:rtl/>
        </w:rPr>
        <w:t>לעומת</w:t>
      </w:r>
      <w:r w:rsidRPr="00B737AC">
        <w:rPr>
          <w:rFonts w:hint="cs"/>
          <w:rtl/>
        </w:rPr>
        <w:t>ם</w:t>
      </w:r>
      <w:r w:rsidRPr="00B737AC">
        <w:rPr>
          <w:rtl/>
        </w:rPr>
        <w:t xml:space="preserve"> </w:t>
      </w:r>
      <w:r w:rsidRPr="00B737AC">
        <w:rPr>
          <w:rFonts w:hint="cs"/>
          <w:rtl/>
        </w:rPr>
        <w:t>מפקחים</w:t>
      </w:r>
      <w:r w:rsidRPr="00B737AC">
        <w:rPr>
          <w:rtl/>
        </w:rPr>
        <w:t xml:space="preserve"> </w:t>
      </w:r>
      <w:r w:rsidRPr="00B737AC">
        <w:rPr>
          <w:rFonts w:hint="cs"/>
          <w:rtl/>
        </w:rPr>
        <w:t xml:space="preserve">אחרים מופקדים על 60-40 </w:t>
      </w:r>
      <w:r w:rsidRPr="00B737AC">
        <w:rPr>
          <w:rtl/>
        </w:rPr>
        <w:t>בתי עסק.</w:t>
      </w:r>
    </w:p>
    <w:p w:rsidR="006A0E07" w:rsidRPr="00B737AC" w:rsidP="00463162">
      <w:pPr>
        <w:spacing w:before="180" w:after="240" w:line="240" w:lineRule="exact"/>
        <w:ind w:right="2268"/>
        <w:jc w:val="both"/>
        <w:rPr>
          <w:rFonts w:ascii="Tahoma" w:hAnsi="Tahoma" w:cs="Tahoma"/>
          <w:bCs/>
          <w:sz w:val="17"/>
          <w:szCs w:val="17"/>
          <w:rtl/>
        </w:rPr>
      </w:pPr>
      <w:r w:rsidRPr="00B737AC">
        <w:rPr>
          <w:rFonts w:ascii="Tahoma" w:hAnsi="Tahoma" w:cs="Tahoma" w:hint="cs"/>
          <w:b/>
          <w:sz w:val="17"/>
          <w:szCs w:val="17"/>
          <w:rtl/>
        </w:rPr>
        <w:t>בתשובתו</w:t>
      </w:r>
      <w:r w:rsidRPr="00B737AC">
        <w:rPr>
          <w:rFonts w:ascii="Tahoma" w:hAnsi="Tahoma" w:cs="Tahoma"/>
          <w:b/>
          <w:sz w:val="17"/>
          <w:szCs w:val="17"/>
          <w:rtl/>
        </w:rPr>
        <w:t xml:space="preserve"> </w:t>
      </w:r>
      <w:r w:rsidRPr="00B737AC">
        <w:rPr>
          <w:rFonts w:ascii="Tahoma" w:hAnsi="Tahoma" w:cs="Tahoma" w:hint="cs"/>
          <w:b/>
          <w:sz w:val="17"/>
          <w:szCs w:val="17"/>
          <w:rtl/>
        </w:rPr>
        <w:t>מסר</w:t>
      </w:r>
      <w:r w:rsidRPr="00B737AC">
        <w:rPr>
          <w:rFonts w:ascii="Tahoma" w:hAnsi="Tahoma" w:cs="Tahoma"/>
          <w:b/>
          <w:sz w:val="17"/>
          <w:szCs w:val="17"/>
          <w:rtl/>
        </w:rPr>
        <w:t xml:space="preserve"> </w:t>
      </w:r>
      <w:r w:rsidRPr="00B737AC">
        <w:rPr>
          <w:rFonts w:ascii="Tahoma" w:hAnsi="Tahoma" w:cs="Tahoma" w:hint="cs"/>
          <w:b/>
          <w:sz w:val="17"/>
          <w:szCs w:val="17"/>
          <w:rtl/>
        </w:rPr>
        <w:t>יו</w:t>
      </w:r>
      <w:r w:rsidRPr="00B737AC">
        <w:rPr>
          <w:rFonts w:ascii="Tahoma" w:hAnsi="Tahoma" w:cs="Tahoma"/>
          <w:b/>
          <w:sz w:val="17"/>
          <w:szCs w:val="17"/>
          <w:rtl/>
        </w:rPr>
        <w:t>"</w:t>
      </w:r>
      <w:r w:rsidRPr="00B737AC">
        <w:rPr>
          <w:rFonts w:ascii="Tahoma" w:hAnsi="Tahoma" w:cs="Tahoma" w:hint="cs"/>
          <w:b/>
          <w:sz w:val="17"/>
          <w:szCs w:val="17"/>
          <w:rtl/>
        </w:rPr>
        <w:t>ר</w:t>
      </w:r>
      <w:r w:rsidRPr="00B737AC">
        <w:rPr>
          <w:rFonts w:ascii="Tahoma" w:hAnsi="Tahoma" w:cs="Tahoma"/>
          <w:b/>
          <w:sz w:val="17"/>
          <w:szCs w:val="17"/>
          <w:rtl/>
        </w:rPr>
        <w:t xml:space="preserve"> </w:t>
      </w:r>
      <w:r w:rsidRPr="00B737AC">
        <w:rPr>
          <w:rFonts w:ascii="Tahoma" w:hAnsi="Tahoma" w:cs="Tahoma" w:hint="cs"/>
          <w:b/>
          <w:sz w:val="17"/>
          <w:szCs w:val="17"/>
          <w:rtl/>
        </w:rPr>
        <w:t>המועצה הדתית ירושלים כי</w:t>
      </w:r>
      <w:r w:rsidRPr="00B737AC">
        <w:rPr>
          <w:rFonts w:ascii="Tahoma" w:hAnsi="Tahoma" w:cs="Tahoma"/>
          <w:bCs/>
          <w:sz w:val="17"/>
          <w:szCs w:val="17"/>
          <w:rtl/>
        </w:rPr>
        <w:t xml:space="preserve"> </w:t>
      </w:r>
      <w:r w:rsidRPr="00B737AC">
        <w:rPr>
          <w:rFonts w:ascii="Tahoma" w:hAnsi="Tahoma" w:cs="Tahoma"/>
          <w:b/>
          <w:sz w:val="17"/>
          <w:szCs w:val="17"/>
          <w:rtl/>
        </w:rPr>
        <w:t xml:space="preserve">"עוד </w:t>
      </w:r>
      <w:r w:rsidRPr="00B737AC">
        <w:rPr>
          <w:rFonts w:ascii="Tahoma" w:hAnsi="Tahoma" w:cs="Tahoma" w:hint="cs"/>
          <w:b/>
          <w:sz w:val="17"/>
          <w:szCs w:val="17"/>
          <w:rtl/>
        </w:rPr>
        <w:t>בתקופת</w:t>
      </w:r>
      <w:r w:rsidRPr="00B737AC">
        <w:rPr>
          <w:rFonts w:ascii="Tahoma" w:hAnsi="Tahoma" w:cs="Tahoma"/>
          <w:b/>
          <w:sz w:val="17"/>
          <w:szCs w:val="17"/>
          <w:rtl/>
        </w:rPr>
        <w:t xml:space="preserve"> </w:t>
      </w:r>
      <w:r w:rsidRPr="00B737AC">
        <w:rPr>
          <w:rFonts w:ascii="Tahoma" w:hAnsi="Tahoma" w:cs="Tahoma" w:hint="cs"/>
          <w:b/>
          <w:sz w:val="17"/>
          <w:szCs w:val="17"/>
          <w:rtl/>
        </w:rPr>
        <w:t>הביקורת</w:t>
      </w:r>
      <w:r w:rsidRPr="00B737AC">
        <w:rPr>
          <w:rFonts w:ascii="Tahoma" w:hAnsi="Tahoma" w:cs="Tahoma"/>
          <w:b/>
          <w:sz w:val="17"/>
          <w:szCs w:val="17"/>
          <w:rtl/>
        </w:rPr>
        <w:t xml:space="preserve"> </w:t>
      </w:r>
      <w:r w:rsidRPr="00B737AC">
        <w:rPr>
          <w:rFonts w:ascii="Tahoma" w:hAnsi="Tahoma" w:cs="Tahoma" w:hint="cs"/>
          <w:b/>
          <w:sz w:val="17"/>
          <w:szCs w:val="17"/>
          <w:rtl/>
        </w:rPr>
        <w:t>נערך</w:t>
      </w:r>
      <w:r w:rsidRPr="00B737AC">
        <w:rPr>
          <w:rFonts w:ascii="Tahoma" w:hAnsi="Tahoma" w:cs="Tahoma"/>
          <w:b/>
          <w:sz w:val="17"/>
          <w:szCs w:val="17"/>
          <w:rtl/>
        </w:rPr>
        <w:t xml:space="preserve"> </w:t>
      </w:r>
      <w:r w:rsidRPr="00B737AC">
        <w:rPr>
          <w:rFonts w:ascii="Tahoma" w:hAnsi="Tahoma" w:cs="Tahoma" w:hint="cs"/>
          <w:b/>
          <w:sz w:val="17"/>
          <w:szCs w:val="17"/>
          <w:rtl/>
        </w:rPr>
        <w:t>סבב</w:t>
      </w:r>
      <w:r w:rsidRPr="00B737AC">
        <w:rPr>
          <w:rFonts w:ascii="Tahoma" w:hAnsi="Tahoma" w:cs="Tahoma"/>
          <w:b/>
          <w:sz w:val="17"/>
          <w:szCs w:val="17"/>
          <w:rtl/>
        </w:rPr>
        <w:t xml:space="preserve"> </w:t>
      </w:r>
      <w:r w:rsidRPr="00B737AC">
        <w:rPr>
          <w:rFonts w:ascii="Tahoma" w:hAnsi="Tahoma" w:cs="Tahoma" w:hint="cs"/>
          <w:b/>
          <w:sz w:val="17"/>
          <w:szCs w:val="17"/>
          <w:rtl/>
        </w:rPr>
        <w:t>בין</w:t>
      </w:r>
      <w:r w:rsidRPr="00B737AC">
        <w:rPr>
          <w:rFonts w:ascii="Tahoma" w:hAnsi="Tahoma" w:cs="Tahoma"/>
          <w:b/>
          <w:sz w:val="17"/>
          <w:szCs w:val="17"/>
          <w:rtl/>
        </w:rPr>
        <w:t xml:space="preserve"> </w:t>
      </w:r>
      <w:r w:rsidRPr="00B737AC">
        <w:rPr>
          <w:rFonts w:ascii="Tahoma" w:hAnsi="Tahoma" w:cs="Tahoma" w:hint="cs"/>
          <w:b/>
          <w:sz w:val="17"/>
          <w:szCs w:val="17"/>
          <w:rtl/>
        </w:rPr>
        <w:t>מפקחי</w:t>
      </w:r>
      <w:r w:rsidRPr="00B737AC">
        <w:rPr>
          <w:rFonts w:ascii="Tahoma" w:hAnsi="Tahoma" w:cs="Tahoma"/>
          <w:b/>
          <w:sz w:val="17"/>
          <w:szCs w:val="17"/>
          <w:rtl/>
        </w:rPr>
        <w:t xml:space="preserve"> </w:t>
      </w:r>
      <w:r w:rsidRPr="00B737AC">
        <w:rPr>
          <w:rFonts w:ascii="Tahoma" w:hAnsi="Tahoma" w:cs="Tahoma" w:hint="cs"/>
          <w:b/>
          <w:sz w:val="17"/>
          <w:szCs w:val="17"/>
          <w:rtl/>
        </w:rPr>
        <w:t>הכשרות</w:t>
      </w:r>
      <w:r w:rsidRPr="00B737AC">
        <w:rPr>
          <w:rFonts w:ascii="Tahoma" w:hAnsi="Tahoma" w:cs="Tahoma"/>
          <w:b/>
          <w:sz w:val="17"/>
          <w:szCs w:val="17"/>
          <w:rtl/>
        </w:rPr>
        <w:t xml:space="preserve">. </w:t>
      </w:r>
      <w:r w:rsidRPr="00B737AC">
        <w:rPr>
          <w:rFonts w:ascii="Tahoma" w:hAnsi="Tahoma" w:cs="Tahoma" w:hint="cs"/>
          <w:b/>
          <w:sz w:val="17"/>
          <w:szCs w:val="17"/>
          <w:rtl/>
        </w:rPr>
        <w:t>סבב</w:t>
      </w:r>
      <w:r w:rsidRPr="00B737AC">
        <w:rPr>
          <w:rFonts w:ascii="Tahoma" w:hAnsi="Tahoma" w:cs="Tahoma"/>
          <w:b/>
          <w:sz w:val="17"/>
          <w:szCs w:val="17"/>
          <w:rtl/>
        </w:rPr>
        <w:t xml:space="preserve"> </w:t>
      </w:r>
      <w:r w:rsidRPr="00B737AC">
        <w:rPr>
          <w:rFonts w:ascii="Tahoma" w:hAnsi="Tahoma" w:cs="Tahoma" w:hint="cs"/>
          <w:b/>
          <w:sz w:val="17"/>
          <w:szCs w:val="17"/>
          <w:rtl/>
        </w:rPr>
        <w:t>כזה</w:t>
      </w:r>
      <w:r w:rsidRPr="00B737AC">
        <w:rPr>
          <w:rFonts w:ascii="Tahoma" w:hAnsi="Tahoma" w:cs="Tahoma"/>
          <w:b/>
          <w:sz w:val="17"/>
          <w:szCs w:val="17"/>
          <w:rtl/>
        </w:rPr>
        <w:t xml:space="preserve"> </w:t>
      </w:r>
      <w:r w:rsidRPr="00B737AC">
        <w:rPr>
          <w:rFonts w:ascii="Tahoma" w:hAnsi="Tahoma" w:cs="Tahoma" w:hint="cs"/>
          <w:b/>
          <w:sz w:val="17"/>
          <w:szCs w:val="17"/>
          <w:rtl/>
        </w:rPr>
        <w:t>נערך</w:t>
      </w:r>
      <w:r w:rsidRPr="00B737AC">
        <w:rPr>
          <w:rFonts w:ascii="Tahoma" w:hAnsi="Tahoma" w:cs="Tahoma"/>
          <w:b/>
          <w:sz w:val="17"/>
          <w:szCs w:val="17"/>
          <w:rtl/>
        </w:rPr>
        <w:t xml:space="preserve"> אחת למספר שנים. </w:t>
      </w:r>
      <w:r w:rsidRPr="00B737AC">
        <w:rPr>
          <w:rFonts w:ascii="Tahoma" w:hAnsi="Tahoma" w:cs="Tahoma" w:hint="cs"/>
          <w:b/>
          <w:sz w:val="17"/>
          <w:szCs w:val="17"/>
          <w:rtl/>
        </w:rPr>
        <w:t>בסבב</w:t>
      </w:r>
      <w:r w:rsidRPr="00B737AC">
        <w:rPr>
          <w:rFonts w:ascii="Tahoma" w:hAnsi="Tahoma" w:cs="Tahoma"/>
          <w:b/>
          <w:sz w:val="17"/>
          <w:szCs w:val="17"/>
          <w:rtl/>
        </w:rPr>
        <w:t xml:space="preserve"> האחרון צומצמה השונות באופן שלכל מפקח יש בממוצע כ-85 עסקים. </w:t>
      </w:r>
      <w:r w:rsidRPr="00B737AC">
        <w:rPr>
          <w:rFonts w:ascii="Tahoma" w:hAnsi="Tahoma" w:cs="Tahoma" w:hint="cs"/>
          <w:b/>
          <w:sz w:val="17"/>
          <w:szCs w:val="17"/>
          <w:rtl/>
        </w:rPr>
        <w:t>החלוקה</w:t>
      </w:r>
      <w:r w:rsidRPr="00B737AC">
        <w:rPr>
          <w:rFonts w:ascii="Tahoma" w:hAnsi="Tahoma" w:cs="Tahoma"/>
          <w:b/>
          <w:sz w:val="17"/>
          <w:szCs w:val="17"/>
          <w:rtl/>
        </w:rPr>
        <w:t xml:space="preserve"> לקחה בחשבון מרחקים גאוגרפ</w:t>
      </w:r>
      <w:r w:rsidRPr="00B737AC">
        <w:rPr>
          <w:rFonts w:ascii="Tahoma" w:hAnsi="Tahoma" w:cs="Tahoma" w:hint="cs"/>
          <w:b/>
          <w:sz w:val="17"/>
          <w:szCs w:val="17"/>
          <w:rtl/>
        </w:rPr>
        <w:t>י</w:t>
      </w:r>
      <w:r w:rsidRPr="00B737AC">
        <w:rPr>
          <w:rFonts w:ascii="Tahoma" w:hAnsi="Tahoma" w:cs="Tahoma"/>
          <w:b/>
          <w:sz w:val="17"/>
          <w:szCs w:val="17"/>
          <w:rtl/>
        </w:rPr>
        <w:t xml:space="preserve">ים </w:t>
      </w:r>
      <w:r w:rsidRPr="00B737AC">
        <w:rPr>
          <w:rFonts w:ascii="Tahoma" w:hAnsi="Tahoma" w:cs="Tahoma" w:hint="cs"/>
          <w:b/>
          <w:sz w:val="17"/>
          <w:szCs w:val="17"/>
          <w:rtl/>
        </w:rPr>
        <w:t>וסוגי</w:t>
      </w:r>
      <w:r w:rsidRPr="00B737AC">
        <w:rPr>
          <w:rFonts w:ascii="Tahoma" w:hAnsi="Tahoma" w:cs="Tahoma"/>
          <w:b/>
          <w:sz w:val="17"/>
          <w:szCs w:val="17"/>
          <w:rtl/>
        </w:rPr>
        <w:t xml:space="preserve"> </w:t>
      </w:r>
      <w:r w:rsidRPr="00B737AC">
        <w:rPr>
          <w:rFonts w:ascii="Tahoma" w:hAnsi="Tahoma" w:cs="Tahoma" w:hint="cs"/>
          <w:b/>
          <w:sz w:val="17"/>
          <w:szCs w:val="17"/>
          <w:rtl/>
        </w:rPr>
        <w:t>עסקים</w:t>
      </w:r>
      <w:r w:rsidRPr="00B737AC">
        <w:rPr>
          <w:rFonts w:ascii="Tahoma" w:hAnsi="Tahoma" w:cs="Tahoma"/>
          <w:b/>
          <w:sz w:val="17"/>
          <w:szCs w:val="17"/>
          <w:rtl/>
        </w:rPr>
        <w:t xml:space="preserve"> </w:t>
      </w:r>
      <w:r w:rsidRPr="00B737AC">
        <w:rPr>
          <w:rFonts w:ascii="Tahoma" w:hAnsi="Tahoma" w:cs="Tahoma" w:hint="cs"/>
          <w:b/>
          <w:sz w:val="17"/>
          <w:szCs w:val="17"/>
          <w:rtl/>
        </w:rPr>
        <w:t>ייחודיים</w:t>
      </w:r>
      <w:r w:rsidRPr="00B737AC">
        <w:rPr>
          <w:rFonts w:ascii="Tahoma" w:hAnsi="Tahoma" w:cs="Tahoma"/>
          <w:b/>
          <w:sz w:val="17"/>
          <w:szCs w:val="17"/>
          <w:rtl/>
        </w:rPr>
        <w:t>"</w:t>
      </w:r>
      <w:r w:rsidRPr="00B737AC">
        <w:rPr>
          <w:rFonts w:ascii="Tahoma" w:hAnsi="Tahoma" w:cs="Tahoma" w:hint="cs"/>
          <w:b/>
          <w:sz w:val="17"/>
          <w:szCs w:val="17"/>
          <w:rtl/>
        </w:rPr>
        <w:t>.</w:t>
      </w:r>
    </w:p>
    <w:p w:rsidR="006A0E07" w:rsidRPr="00B737AC" w:rsidP="00463162">
      <w:pPr>
        <w:pStyle w:val="RESHET"/>
        <w:rPr>
          <w:rtl/>
        </w:rPr>
      </w:pPr>
      <w:r w:rsidRPr="00B737AC">
        <w:rPr>
          <w:rStyle w:val="Heading7Char"/>
          <w:rFonts w:ascii="Tahoma" w:hAnsi="Tahoma" w:cs="Tahoma" w:hint="cs"/>
          <w:sz w:val="17"/>
          <w:szCs w:val="17"/>
          <w:rtl/>
        </w:rPr>
        <w:t>מספר</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המשגיחים</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לכל</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מפקח</w:t>
      </w:r>
      <w:r w:rsidRPr="00B737AC">
        <w:rPr>
          <w:rStyle w:val="Heading7Char"/>
          <w:rFonts w:ascii="Tahoma" w:hAnsi="Tahoma" w:cs="Tahoma"/>
          <w:sz w:val="17"/>
          <w:szCs w:val="17"/>
          <w:rtl/>
        </w:rPr>
        <w:t>:</w:t>
      </w:r>
      <w:r w:rsidRPr="00B737AC">
        <w:rPr>
          <w:rFonts w:hint="cs"/>
          <w:b/>
          <w:rtl/>
        </w:rPr>
        <w:t xml:space="preserve"> </w:t>
      </w:r>
      <w:r w:rsidRPr="00B737AC">
        <w:rPr>
          <w:rFonts w:hint="cs"/>
          <w:rtl/>
        </w:rPr>
        <w:t>בדיקת תקני</w:t>
      </w:r>
      <w:r w:rsidRPr="00B737AC">
        <w:rPr>
          <w:rtl/>
        </w:rPr>
        <w:t xml:space="preserve"> משרות הפיקוח שצוינו בדוח התקן </w:t>
      </w:r>
      <w:r w:rsidRPr="00B737AC">
        <w:rPr>
          <w:rFonts w:hint="cs"/>
          <w:rtl/>
        </w:rPr>
        <w:t>בהשוואה למספר</w:t>
      </w:r>
      <w:r w:rsidRPr="00B737AC">
        <w:rPr>
          <w:rtl/>
        </w:rPr>
        <w:t xml:space="preserve"> </w:t>
      </w:r>
      <w:r w:rsidRPr="00B737AC">
        <w:rPr>
          <w:rFonts w:hint="cs"/>
          <w:rtl/>
        </w:rPr>
        <w:t>המשגיחים</w:t>
      </w:r>
      <w:r w:rsidRPr="00B737AC">
        <w:rPr>
          <w:rtl/>
        </w:rPr>
        <w:t xml:space="preserve"> </w:t>
      </w:r>
      <w:r w:rsidRPr="00B737AC">
        <w:rPr>
          <w:rFonts w:hint="cs"/>
          <w:rtl/>
        </w:rPr>
        <w:t>בפועל העלתה כי ל-54 מתוך 93 המועצות הדתיות שהעבירו את נתוניהן כלל לא נקבע תקן למפקחים.</w:t>
      </w:r>
    </w:p>
    <w:p w:rsidR="006A0E07" w:rsidRPr="00B737AC" w:rsidP="00463162">
      <w:pPr>
        <w:spacing w:before="180" w:after="240" w:line="240" w:lineRule="exact"/>
        <w:ind w:right="2268"/>
        <w:jc w:val="both"/>
        <w:rPr>
          <w:rFonts w:ascii="Tahoma" w:hAnsi="Tahoma" w:cs="Tahoma"/>
          <w:b/>
          <w:sz w:val="17"/>
          <w:szCs w:val="17"/>
          <w:rtl/>
        </w:rPr>
      </w:pPr>
      <w:r w:rsidRPr="00B737AC">
        <w:rPr>
          <w:rFonts w:ascii="Tahoma" w:hAnsi="Tahoma" w:cs="Tahoma" w:hint="cs"/>
          <w:b/>
          <w:sz w:val="17"/>
          <w:szCs w:val="17"/>
          <w:rtl/>
        </w:rPr>
        <w:t>בהתאם לכך חולקה הבדיקה למועצות שנקבע להן תקן למפקחים (39 מועצות) ולמועצות שלא נקבע להן תקן כזה (54 מועצות). ב-39 המועצות שנקבע להן תקן למפקחים בדק משרד מבקר המדינה את היחס בין מספר המפקחים שנקבע בתקן למספר המשגיחים.</w:t>
      </w:r>
    </w:p>
    <w:p w:rsidR="006A0E07" w:rsidRPr="00B737AC" w:rsidP="00463162">
      <w:pPr>
        <w:pStyle w:val="RESHET"/>
        <w:rPr>
          <w:rtl/>
        </w:rPr>
      </w:pPr>
      <w:r w:rsidRPr="00B737AC">
        <w:rPr>
          <w:rFonts w:hint="cs"/>
          <w:rtl/>
        </w:rPr>
        <w:t>מבדיקה זו עלה כי היחס הממוצע במועצות אלה הוא</w:t>
      </w:r>
      <w:r w:rsidRPr="00B737AC">
        <w:rPr>
          <w:rtl/>
        </w:rPr>
        <w:t xml:space="preserve"> </w:t>
      </w:r>
      <w:r w:rsidRPr="00B737AC">
        <w:rPr>
          <w:rFonts w:hint="cs"/>
          <w:rtl/>
        </w:rPr>
        <w:t>כ-25</w:t>
      </w:r>
      <w:r w:rsidRPr="00B737AC">
        <w:rPr>
          <w:rtl/>
        </w:rPr>
        <w:t xml:space="preserve"> משגיחים לכל מפקח</w:t>
      </w:r>
      <w:r w:rsidRPr="00B737AC">
        <w:rPr>
          <w:rFonts w:hint="cs"/>
          <w:rtl/>
        </w:rPr>
        <w:t xml:space="preserve"> שנקבע לו תקן.</w:t>
      </w:r>
      <w:r w:rsidRPr="00B737AC">
        <w:rPr>
          <w:rtl/>
        </w:rPr>
        <w:t xml:space="preserve"> אולם </w:t>
      </w:r>
      <w:r w:rsidRPr="00B737AC">
        <w:rPr>
          <w:rFonts w:hint="cs"/>
          <w:rtl/>
        </w:rPr>
        <w:t>קיימת שונות רבה בנוגע ל</w:t>
      </w:r>
      <w:r w:rsidRPr="00B737AC">
        <w:rPr>
          <w:rtl/>
        </w:rPr>
        <w:t xml:space="preserve">יחס </w:t>
      </w:r>
      <w:r w:rsidRPr="00B737AC">
        <w:rPr>
          <w:rFonts w:hint="cs"/>
          <w:rtl/>
        </w:rPr>
        <w:t xml:space="preserve">זה והוא משתנה </w:t>
      </w:r>
      <w:r w:rsidRPr="00B737AC">
        <w:rPr>
          <w:rtl/>
        </w:rPr>
        <w:t xml:space="preserve">בין מועצה למועצה </w:t>
      </w:r>
      <w:r w:rsidRPr="00B737AC">
        <w:rPr>
          <w:rFonts w:hint="cs"/>
          <w:rtl/>
        </w:rPr>
        <w:t xml:space="preserve">- הוא </w:t>
      </w:r>
      <w:r w:rsidRPr="00B737AC">
        <w:rPr>
          <w:rtl/>
        </w:rPr>
        <w:t xml:space="preserve">נע </w:t>
      </w:r>
      <w:r w:rsidRPr="00B737AC">
        <w:rPr>
          <w:rFonts w:hint="cs"/>
          <w:rtl/>
        </w:rPr>
        <w:t xml:space="preserve">מ-2 </w:t>
      </w:r>
      <w:r w:rsidRPr="00B737AC">
        <w:rPr>
          <w:rtl/>
        </w:rPr>
        <w:t>משגיחים למפקח ב</w:t>
      </w:r>
      <w:r w:rsidRPr="00B737AC">
        <w:rPr>
          <w:rFonts w:hint="cs"/>
          <w:rtl/>
        </w:rPr>
        <w:t>מועצה הדתית אפרת</w:t>
      </w:r>
      <w:r w:rsidRPr="00B737AC">
        <w:rPr>
          <w:rtl/>
        </w:rPr>
        <w:t xml:space="preserve"> </w:t>
      </w:r>
      <w:r w:rsidRPr="00B737AC">
        <w:rPr>
          <w:rFonts w:hint="cs"/>
          <w:rtl/>
        </w:rPr>
        <w:t>עד</w:t>
      </w:r>
      <w:r w:rsidRPr="00B737AC">
        <w:rPr>
          <w:rtl/>
        </w:rPr>
        <w:t xml:space="preserve"> </w:t>
      </w:r>
      <w:r w:rsidRPr="00B737AC">
        <w:rPr>
          <w:rFonts w:hint="cs"/>
          <w:rtl/>
        </w:rPr>
        <w:t>177</w:t>
      </w:r>
      <w:r w:rsidRPr="00B737AC">
        <w:rPr>
          <w:rtl/>
        </w:rPr>
        <w:t xml:space="preserve"> משגיחים </w:t>
      </w:r>
      <w:r w:rsidRPr="00B737AC">
        <w:rPr>
          <w:rFonts w:hint="cs"/>
          <w:rtl/>
        </w:rPr>
        <w:t>במועצה הדתית נתניה</w:t>
      </w:r>
      <w:r>
        <w:rPr>
          <w:rStyle w:val="FootnoteReference0"/>
          <w:rtl/>
        </w:rPr>
        <w:footnoteReference w:id="64"/>
      </w:r>
      <w:r w:rsidRPr="00B737AC">
        <w:rPr>
          <w:rtl/>
        </w:rPr>
        <w:t xml:space="preserve">. </w:t>
      </w:r>
      <w:r w:rsidRPr="00B737AC">
        <w:rPr>
          <w:rFonts w:hint="cs"/>
          <w:rtl/>
        </w:rPr>
        <w:t>אף ש</w:t>
      </w:r>
      <w:r w:rsidRPr="00B737AC">
        <w:rPr>
          <w:rtl/>
        </w:rPr>
        <w:t xml:space="preserve">לכל מועצה דתית </w:t>
      </w:r>
      <w:r w:rsidRPr="00B737AC">
        <w:rPr>
          <w:rFonts w:hint="cs"/>
          <w:rtl/>
        </w:rPr>
        <w:t xml:space="preserve">ישנם </w:t>
      </w:r>
      <w:r w:rsidRPr="00B737AC">
        <w:rPr>
          <w:rtl/>
        </w:rPr>
        <w:t xml:space="preserve">מאפיינים </w:t>
      </w:r>
      <w:r w:rsidRPr="00B737AC">
        <w:rPr>
          <w:rFonts w:hint="cs"/>
          <w:rtl/>
        </w:rPr>
        <w:t>ייחודיים,</w:t>
      </w:r>
      <w:r w:rsidRPr="00B737AC">
        <w:rPr>
          <w:rtl/>
        </w:rPr>
        <w:t xml:space="preserve"> ו</w:t>
      </w:r>
      <w:r w:rsidRPr="00B737AC">
        <w:rPr>
          <w:rFonts w:hint="cs"/>
          <w:rtl/>
        </w:rPr>
        <w:t>א</w:t>
      </w:r>
      <w:r w:rsidRPr="00B737AC">
        <w:rPr>
          <w:rtl/>
        </w:rPr>
        <w:t xml:space="preserve">כן היקפי העבודה </w:t>
      </w:r>
      <w:r w:rsidRPr="00B737AC">
        <w:rPr>
          <w:rFonts w:hint="cs"/>
          <w:rtl/>
        </w:rPr>
        <w:t>ש</w:t>
      </w:r>
      <w:r w:rsidRPr="00B737AC">
        <w:rPr>
          <w:rtl/>
        </w:rPr>
        <w:t>ל</w:t>
      </w:r>
      <w:r w:rsidRPr="00B737AC">
        <w:rPr>
          <w:rFonts w:hint="cs"/>
          <w:rtl/>
        </w:rPr>
        <w:t xml:space="preserve"> ה</w:t>
      </w:r>
      <w:r w:rsidRPr="00B737AC">
        <w:rPr>
          <w:rtl/>
        </w:rPr>
        <w:t>משגיחים בכל מועצה עשויים להיות שונים</w:t>
      </w:r>
      <w:r w:rsidRPr="00B737AC">
        <w:rPr>
          <w:rFonts w:hint="cs"/>
          <w:rtl/>
        </w:rPr>
        <w:t xml:space="preserve">, בכל זאת </w:t>
      </w:r>
      <w:r w:rsidRPr="00B737AC">
        <w:rPr>
          <w:rtl/>
        </w:rPr>
        <w:t xml:space="preserve">מדובר בפערים </w:t>
      </w:r>
      <w:r w:rsidRPr="00B737AC">
        <w:rPr>
          <w:rFonts w:hint="cs"/>
          <w:rtl/>
        </w:rPr>
        <w:t>גדולים</w:t>
      </w:r>
      <w:r w:rsidRPr="00B737AC">
        <w:rPr>
          <w:rtl/>
        </w:rPr>
        <w:t xml:space="preserve"> </w:t>
      </w:r>
      <w:r w:rsidRPr="00B737AC">
        <w:rPr>
          <w:rFonts w:hint="cs"/>
          <w:rtl/>
        </w:rPr>
        <w:t>מאוד.</w:t>
      </w:r>
      <w:r w:rsidRPr="00B737AC">
        <w:rPr>
          <w:rtl/>
        </w:rPr>
        <w:t xml:space="preserve"> </w:t>
      </w:r>
      <w:r w:rsidRPr="00B737AC">
        <w:rPr>
          <w:rFonts w:hint="cs"/>
          <w:rtl/>
        </w:rPr>
        <w:t xml:space="preserve">פערים אלה </w:t>
      </w:r>
      <w:r w:rsidRPr="00B737AC">
        <w:rPr>
          <w:rtl/>
        </w:rPr>
        <w:t>ממחיש</w:t>
      </w:r>
      <w:r w:rsidRPr="00B737AC">
        <w:rPr>
          <w:rFonts w:hint="cs"/>
          <w:rtl/>
        </w:rPr>
        <w:t>ים</w:t>
      </w:r>
      <w:r w:rsidRPr="00B737AC">
        <w:rPr>
          <w:rtl/>
        </w:rPr>
        <w:t xml:space="preserve"> את </w:t>
      </w:r>
      <w:r w:rsidRPr="00B737AC">
        <w:rPr>
          <w:rFonts w:hint="cs"/>
          <w:rtl/>
        </w:rPr>
        <w:t xml:space="preserve">החשיבות שבקיום </w:t>
      </w:r>
      <w:r w:rsidRPr="00B737AC">
        <w:rPr>
          <w:rtl/>
        </w:rPr>
        <w:t>מפתח תקינה למפקחים במועצות הדתיות.</w:t>
      </w:r>
    </w:p>
    <w:p w:rsidR="006A0E07" w:rsidRPr="00B737AC" w:rsidP="00463162">
      <w:pPr>
        <w:pStyle w:val="RESHET"/>
        <w:rPr>
          <w:rtl/>
        </w:rPr>
      </w:pPr>
      <w:r w:rsidRPr="00B737AC">
        <w:rPr>
          <w:rFonts w:hint="cs"/>
          <w:rtl/>
        </w:rPr>
        <w:t>אשר ל-54 המועצות הדתיות שלא נקבע להן תקן למפקחים, ב-44</w:t>
      </w:r>
      <w:r w:rsidRPr="00B737AC">
        <w:rPr>
          <w:rtl/>
        </w:rPr>
        <w:t xml:space="preserve"> מועצות </w:t>
      </w:r>
      <w:r w:rsidRPr="00B737AC">
        <w:rPr>
          <w:rFonts w:hint="cs"/>
          <w:rtl/>
        </w:rPr>
        <w:t>אין מפקחים בפועל וב-3 גם אין משגיחים</w:t>
      </w:r>
      <w:r w:rsidRPr="00B737AC">
        <w:rPr>
          <w:rFonts w:hint="cs"/>
          <w:rtl/>
        </w:rPr>
        <w:t xml:space="preserve"> </w:t>
      </w:r>
      <w:r w:rsidRPr="00B737AC">
        <w:rPr>
          <w:rFonts w:hint="cs"/>
          <w:rtl/>
        </w:rPr>
        <w:t xml:space="preserve">(המועצות הדתיות עתלית, קדומים וכפר שמריהו). ב-41 המועצות שיש בהן משגיחים קיימת שונות רבה במספרם והוא נע בין משגיח אחד (המועצות הדתיות </w:t>
      </w:r>
      <w:r w:rsidRPr="00B737AC">
        <w:rPr>
          <w:rFonts w:hint="cs"/>
          <w:rtl/>
        </w:rPr>
        <w:t>אורנית</w:t>
      </w:r>
      <w:r w:rsidRPr="00B737AC">
        <w:rPr>
          <w:rFonts w:hint="cs"/>
          <w:rtl/>
        </w:rPr>
        <w:t>, קריית יערים, קרני שומרון ומיתר) ל-72 (המועצה הדתית רחובות). ב-10 מתוך 54 המועצות האמורות ישנם מפקחים בפועל, והם מפקחים על משגיחים שמספרם נע מ-4 (המועצה הדתית כפר יונה) ל-223 (המועצה הדתית חיפה שבה מועסקים 8 מפקחים בפועל)</w:t>
      </w:r>
      <w:r>
        <w:rPr>
          <w:rStyle w:val="FootnoteReference0"/>
          <w:rtl/>
        </w:rPr>
        <w:footnoteReference w:id="65"/>
      </w:r>
      <w:r w:rsidRPr="00B737AC">
        <w:rPr>
          <w:rFonts w:hint="cs"/>
          <w:rtl/>
        </w:rPr>
        <w:t>.</w:t>
      </w:r>
    </w:p>
    <w:p w:rsidR="006A0E07" w:rsidRPr="00B737AC" w:rsidP="00463162">
      <w:pPr>
        <w:pStyle w:val="RESHET"/>
        <w:rPr>
          <w:rtl/>
        </w:rPr>
      </w:pPr>
      <w:r w:rsidRPr="00B737AC">
        <w:rPr>
          <w:rFonts w:hint="cs"/>
          <w:rtl/>
        </w:rPr>
        <w:t xml:space="preserve">משרד מבקר המדינה מעיר למשרד לשירותי דת כי היעדר מפתח תקינה למפקחים גרם למצבים בלתי סבירים. אשר למועצות דתיות שיש בהן מספר משגיחים דומה, חלקן מעסיקות מפקח וחלקן אינן מעסיקות. כמו כן, </w:t>
      </w:r>
      <w:r w:rsidRPr="00B737AC">
        <w:rPr>
          <w:rtl/>
        </w:rPr>
        <w:t xml:space="preserve">מועצות דתיות </w:t>
      </w:r>
      <w:r w:rsidRPr="00B737AC">
        <w:rPr>
          <w:rFonts w:hint="cs"/>
          <w:rtl/>
        </w:rPr>
        <w:t xml:space="preserve">שיש בהן </w:t>
      </w:r>
      <w:r w:rsidRPr="00B737AC">
        <w:rPr>
          <w:rtl/>
        </w:rPr>
        <w:t>משגיחים</w:t>
      </w:r>
      <w:r w:rsidRPr="00B737AC">
        <w:rPr>
          <w:rFonts w:hint="cs"/>
          <w:rtl/>
        </w:rPr>
        <w:t xml:space="preserve"> רבים אינן</w:t>
      </w:r>
      <w:r w:rsidRPr="00B737AC">
        <w:rPr>
          <w:rtl/>
        </w:rPr>
        <w:t xml:space="preserve"> מעסיקות </w:t>
      </w:r>
      <w:r w:rsidRPr="00B737AC">
        <w:rPr>
          <w:rFonts w:hint="cs"/>
          <w:rtl/>
        </w:rPr>
        <w:t xml:space="preserve">ולו </w:t>
      </w:r>
      <w:r w:rsidRPr="00B737AC">
        <w:rPr>
          <w:rtl/>
        </w:rPr>
        <w:t>מפקח</w:t>
      </w:r>
      <w:r w:rsidRPr="00B737AC">
        <w:rPr>
          <w:rFonts w:hint="cs"/>
          <w:rtl/>
        </w:rPr>
        <w:t xml:space="preserve"> אחד</w:t>
      </w:r>
      <w:r w:rsidRPr="00B737AC">
        <w:rPr>
          <w:rtl/>
        </w:rPr>
        <w:t xml:space="preserve">, </w:t>
      </w:r>
      <w:r w:rsidRPr="00B737AC">
        <w:rPr>
          <w:rFonts w:hint="cs"/>
          <w:rtl/>
        </w:rPr>
        <w:t>ו</w:t>
      </w:r>
      <w:r w:rsidRPr="00B737AC">
        <w:rPr>
          <w:rtl/>
        </w:rPr>
        <w:t xml:space="preserve">לעומתן </w:t>
      </w:r>
      <w:r w:rsidRPr="00B737AC">
        <w:rPr>
          <w:rFonts w:hint="cs"/>
          <w:rtl/>
        </w:rPr>
        <w:t xml:space="preserve">מועצות שיש בהן </w:t>
      </w:r>
      <w:r w:rsidRPr="00B737AC">
        <w:rPr>
          <w:rtl/>
        </w:rPr>
        <w:t>מעט משגיחים מעסיקות מפקח.</w:t>
      </w:r>
      <w:r w:rsidRPr="00B737AC">
        <w:rPr>
          <w:rFonts w:hint="cs"/>
          <w:rtl/>
        </w:rPr>
        <w:t xml:space="preserve"> מצבים אלה מלמדים על חוסר שיטתיות במתן מענה ראוי לצורכי המועצות הדתיות בנושא משאבי פיקוח, דבר העלול לפגוע באפקטיביות הפיקוח על משגיחי הכשרות ועל רמת הכשרות בבתי העסק </w:t>
      </w:r>
      <w:r w:rsidRPr="00B737AC">
        <w:rPr>
          <w:rFonts w:hint="cs"/>
          <w:rtl/>
        </w:rPr>
        <w:t>המושגחים</w:t>
      </w:r>
      <w:r w:rsidRPr="00B737AC">
        <w:rPr>
          <w:rFonts w:hint="cs"/>
          <w:rtl/>
        </w:rPr>
        <w:t>.</w:t>
      </w:r>
    </w:p>
    <w:p w:rsidR="006A0E07" w:rsidRPr="00B737AC" w:rsidP="00463162">
      <w:pPr>
        <w:pStyle w:val="RESHET"/>
        <w:rPr>
          <w:rtl/>
        </w:rPr>
      </w:pPr>
      <w:r w:rsidRPr="00B737AC">
        <w:rPr>
          <w:rFonts w:hint="cs"/>
          <w:rtl/>
        </w:rPr>
        <w:t>על</w:t>
      </w:r>
      <w:r w:rsidRPr="00B737AC">
        <w:rPr>
          <w:rtl/>
        </w:rPr>
        <w:t xml:space="preserve"> </w:t>
      </w:r>
      <w:r w:rsidRPr="00B737AC">
        <w:rPr>
          <w:rFonts w:hint="cs"/>
          <w:rtl/>
        </w:rPr>
        <w:t>המשרד</w:t>
      </w:r>
      <w:r w:rsidRPr="00B737AC">
        <w:rPr>
          <w:rtl/>
        </w:rPr>
        <w:t xml:space="preserve"> </w:t>
      </w:r>
      <w:r w:rsidRPr="00B737AC">
        <w:rPr>
          <w:rFonts w:hint="cs"/>
          <w:rtl/>
        </w:rPr>
        <w:t>לבחון</w:t>
      </w:r>
      <w:r w:rsidRPr="00B737AC">
        <w:rPr>
          <w:rtl/>
        </w:rPr>
        <w:t xml:space="preserve"> </w:t>
      </w:r>
      <w:r w:rsidRPr="00B737AC">
        <w:rPr>
          <w:rFonts w:hint="cs"/>
          <w:rtl/>
        </w:rPr>
        <w:t>את</w:t>
      </w:r>
      <w:r w:rsidRPr="00B737AC">
        <w:rPr>
          <w:rtl/>
        </w:rPr>
        <w:t xml:space="preserve"> </w:t>
      </w:r>
      <w:r w:rsidRPr="00B737AC">
        <w:rPr>
          <w:rFonts w:hint="cs"/>
          <w:rtl/>
        </w:rPr>
        <w:t>הצורך</w:t>
      </w:r>
      <w:r w:rsidRPr="00B737AC">
        <w:rPr>
          <w:rtl/>
        </w:rPr>
        <w:t xml:space="preserve"> </w:t>
      </w:r>
      <w:r w:rsidRPr="00B737AC">
        <w:rPr>
          <w:rFonts w:hint="cs"/>
          <w:rtl/>
        </w:rPr>
        <w:t>בקביעת</w:t>
      </w:r>
      <w:r w:rsidRPr="00B737AC">
        <w:rPr>
          <w:rtl/>
        </w:rPr>
        <w:t xml:space="preserve"> </w:t>
      </w:r>
      <w:r w:rsidRPr="00B737AC">
        <w:rPr>
          <w:rFonts w:hint="cs"/>
          <w:rtl/>
        </w:rPr>
        <w:t>תקן</w:t>
      </w:r>
      <w:r w:rsidRPr="00B737AC">
        <w:rPr>
          <w:rtl/>
        </w:rPr>
        <w:t xml:space="preserve"> </w:t>
      </w:r>
      <w:r w:rsidRPr="00B737AC">
        <w:rPr>
          <w:rFonts w:hint="cs"/>
          <w:rtl/>
        </w:rPr>
        <w:t>למפקחי כשרות בכל</w:t>
      </w:r>
      <w:r w:rsidRPr="00B737AC">
        <w:rPr>
          <w:rtl/>
        </w:rPr>
        <w:t xml:space="preserve"> </w:t>
      </w:r>
      <w:r w:rsidRPr="00B737AC">
        <w:rPr>
          <w:rFonts w:hint="cs"/>
          <w:rtl/>
        </w:rPr>
        <w:t>המועצות</w:t>
      </w:r>
      <w:r w:rsidRPr="00B737AC">
        <w:rPr>
          <w:rtl/>
        </w:rPr>
        <w:t xml:space="preserve"> </w:t>
      </w:r>
      <w:r w:rsidRPr="00B737AC">
        <w:rPr>
          <w:rFonts w:hint="cs"/>
          <w:rtl/>
        </w:rPr>
        <w:t>הדתיות</w:t>
      </w:r>
      <w:r w:rsidRPr="00B737AC">
        <w:rPr>
          <w:rtl/>
        </w:rPr>
        <w:t xml:space="preserve"> </w:t>
      </w:r>
      <w:r w:rsidRPr="00B737AC">
        <w:rPr>
          <w:rFonts w:hint="cs"/>
          <w:rtl/>
        </w:rPr>
        <w:t>שחסרות</w:t>
      </w:r>
      <w:r w:rsidRPr="00B737AC">
        <w:rPr>
          <w:rtl/>
        </w:rPr>
        <w:t xml:space="preserve"> </w:t>
      </w:r>
      <w:r w:rsidRPr="00B737AC">
        <w:rPr>
          <w:rFonts w:hint="cs"/>
          <w:rtl/>
        </w:rPr>
        <w:t>תקן כזה.</w:t>
      </w:r>
      <w:r w:rsidRPr="00B737AC">
        <w:rPr>
          <w:rtl/>
        </w:rPr>
        <w:t xml:space="preserve"> </w:t>
      </w:r>
      <w:r w:rsidRPr="00B737AC">
        <w:rPr>
          <w:rFonts w:hint="cs"/>
          <w:rtl/>
        </w:rPr>
        <w:t>כמו כן, על המשרד</w:t>
      </w:r>
      <w:r w:rsidRPr="00B737AC">
        <w:rPr>
          <w:rtl/>
        </w:rPr>
        <w:t xml:space="preserve"> </w:t>
      </w:r>
      <w:r w:rsidRPr="00B737AC">
        <w:rPr>
          <w:rFonts w:hint="cs"/>
          <w:rtl/>
        </w:rPr>
        <w:t>להביא בחשבון</w:t>
      </w:r>
      <w:r w:rsidRPr="00B737AC">
        <w:rPr>
          <w:rtl/>
        </w:rPr>
        <w:t xml:space="preserve"> </w:t>
      </w:r>
      <w:r w:rsidRPr="00B737AC">
        <w:rPr>
          <w:rFonts w:hint="cs"/>
          <w:rtl/>
        </w:rPr>
        <w:t>בקביעת</w:t>
      </w:r>
      <w:r w:rsidRPr="00B737AC">
        <w:rPr>
          <w:rtl/>
        </w:rPr>
        <w:t xml:space="preserve"> </w:t>
      </w:r>
      <w:r w:rsidRPr="00B737AC">
        <w:rPr>
          <w:rFonts w:hint="cs"/>
          <w:rtl/>
        </w:rPr>
        <w:t>מפתח</w:t>
      </w:r>
      <w:r w:rsidRPr="00B737AC">
        <w:rPr>
          <w:rtl/>
        </w:rPr>
        <w:t xml:space="preserve"> </w:t>
      </w:r>
      <w:r w:rsidRPr="00B737AC">
        <w:rPr>
          <w:rFonts w:hint="cs"/>
          <w:rtl/>
        </w:rPr>
        <w:t>התקינה</w:t>
      </w:r>
      <w:r w:rsidRPr="00B737AC">
        <w:rPr>
          <w:rtl/>
        </w:rPr>
        <w:t xml:space="preserve"> </w:t>
      </w:r>
      <w:r w:rsidRPr="00B737AC">
        <w:rPr>
          <w:rFonts w:hint="cs"/>
          <w:rtl/>
        </w:rPr>
        <w:t>את היחס</w:t>
      </w:r>
      <w:r w:rsidRPr="00B737AC">
        <w:rPr>
          <w:rtl/>
        </w:rPr>
        <w:t xml:space="preserve"> </w:t>
      </w:r>
      <w:r w:rsidRPr="00B737AC">
        <w:rPr>
          <w:rFonts w:hint="cs"/>
          <w:rtl/>
        </w:rPr>
        <w:t>הנדרש</w:t>
      </w:r>
      <w:r w:rsidRPr="00B737AC">
        <w:rPr>
          <w:rtl/>
        </w:rPr>
        <w:t xml:space="preserve"> </w:t>
      </w:r>
      <w:r w:rsidRPr="00B737AC">
        <w:rPr>
          <w:rFonts w:hint="cs"/>
          <w:rtl/>
        </w:rPr>
        <w:t>בין</w:t>
      </w:r>
      <w:r w:rsidRPr="00B737AC">
        <w:rPr>
          <w:rtl/>
        </w:rPr>
        <w:t xml:space="preserve"> </w:t>
      </w:r>
      <w:r w:rsidRPr="00B737AC">
        <w:rPr>
          <w:rFonts w:hint="cs"/>
          <w:rtl/>
        </w:rPr>
        <w:t>מספר</w:t>
      </w:r>
      <w:r w:rsidRPr="00B737AC">
        <w:rPr>
          <w:rtl/>
        </w:rPr>
        <w:t xml:space="preserve"> </w:t>
      </w:r>
      <w:r w:rsidRPr="00B737AC">
        <w:rPr>
          <w:rFonts w:hint="cs"/>
          <w:rtl/>
        </w:rPr>
        <w:t>המשגיחים</w:t>
      </w:r>
      <w:r w:rsidRPr="00B737AC">
        <w:rPr>
          <w:rtl/>
        </w:rPr>
        <w:t xml:space="preserve"> </w:t>
      </w:r>
      <w:r w:rsidRPr="00B737AC">
        <w:rPr>
          <w:rFonts w:hint="cs"/>
          <w:rtl/>
        </w:rPr>
        <w:t>למספר</w:t>
      </w:r>
      <w:r w:rsidRPr="00B737AC">
        <w:rPr>
          <w:rtl/>
        </w:rPr>
        <w:t xml:space="preserve"> </w:t>
      </w:r>
      <w:r w:rsidRPr="00B737AC">
        <w:rPr>
          <w:rFonts w:hint="cs"/>
          <w:rtl/>
        </w:rPr>
        <w:t>המפקחים</w:t>
      </w:r>
      <w:r w:rsidRPr="00B737AC">
        <w:rPr>
          <w:rtl/>
        </w:rPr>
        <w:t>.</w:t>
      </w:r>
    </w:p>
    <w:p w:rsidR="006A0E07" w:rsidRPr="007D577E" w:rsidP="00B737AC">
      <w:pPr>
        <w:pStyle w:val="KOT2"/>
        <w:rPr>
          <w:rtl/>
        </w:rPr>
      </w:pPr>
      <w:bookmarkStart w:id="183" w:name="_Toc469296853"/>
      <w:bookmarkStart w:id="184" w:name="_Toc469296993"/>
      <w:bookmarkStart w:id="185" w:name="_Toc472345469"/>
      <w:bookmarkStart w:id="186" w:name="_Toc472876758"/>
      <w:bookmarkStart w:id="187" w:name="_Toc472877059"/>
      <w:bookmarkStart w:id="188" w:name="_Toc473096547"/>
      <w:bookmarkStart w:id="189" w:name="_Toc474826315"/>
      <w:r w:rsidRPr="007D577E">
        <w:rPr>
          <w:rFonts w:hint="cs"/>
          <w:rtl/>
        </w:rPr>
        <w:t xml:space="preserve">מועצת </w:t>
      </w:r>
      <w:r>
        <w:rPr>
          <w:rFonts w:hint="cs"/>
          <w:rtl/>
        </w:rPr>
        <w:t>הרבנות</w:t>
      </w:r>
      <w:r w:rsidRPr="007D577E">
        <w:rPr>
          <w:rFonts w:hint="cs"/>
          <w:rtl/>
        </w:rPr>
        <w:t xml:space="preserve"> וועדותיה</w:t>
      </w:r>
      <w:bookmarkEnd w:id="183"/>
      <w:bookmarkEnd w:id="184"/>
      <w:bookmarkEnd w:id="185"/>
      <w:bookmarkEnd w:id="186"/>
      <w:bookmarkEnd w:id="187"/>
      <w:bookmarkEnd w:id="188"/>
      <w:bookmarkEnd w:id="189"/>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הרבנים הראשיים לישראל - הרב דוד ברוך לאו, נשיא מועצת הרבנות והממונה על הכשרות, והרב יצחק יוסף, נשיא בית הדין הרבני הגדול - נבחרו לתפקידם בשנת 2013 לתקופה של עשר שנים. מועצת הרבנות אמורה למנות 16 חברים</w:t>
      </w:r>
      <w:r>
        <w:rPr>
          <w:rStyle w:val="FootnoteReference0"/>
          <w:rFonts w:ascii="Tahoma" w:hAnsi="Tahoma" w:cs="Tahoma"/>
          <w:b/>
          <w:sz w:val="17"/>
          <w:szCs w:val="17"/>
          <w:rtl/>
        </w:rPr>
        <w:footnoteReference w:id="66"/>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מועצת הרבנות מתכנסת במועדים קבועים ומחליטה בכל הנושאים המובאים לפניה, ובין השאר בשאלות</w:t>
      </w:r>
      <w:r w:rsidRPr="00B737AC">
        <w:rPr>
          <w:rFonts w:ascii="Tahoma" w:hAnsi="Tahoma" w:cs="Tahoma"/>
          <w:b/>
          <w:sz w:val="17"/>
          <w:szCs w:val="17"/>
          <w:rtl/>
        </w:rPr>
        <w:t xml:space="preserve"> בענ</w:t>
      </w:r>
      <w:r w:rsidRPr="00B737AC">
        <w:rPr>
          <w:rFonts w:ascii="Tahoma" w:hAnsi="Tahoma" w:cs="Tahoma" w:hint="cs"/>
          <w:b/>
          <w:sz w:val="17"/>
          <w:szCs w:val="17"/>
          <w:rtl/>
        </w:rPr>
        <w:t>י</w:t>
      </w:r>
      <w:r w:rsidRPr="00B737AC">
        <w:rPr>
          <w:rFonts w:ascii="Tahoma" w:hAnsi="Tahoma" w:cs="Tahoma"/>
          <w:b/>
          <w:sz w:val="17"/>
          <w:szCs w:val="17"/>
          <w:rtl/>
        </w:rPr>
        <w:t>יני הלכה</w:t>
      </w:r>
      <w:r w:rsidRPr="00B737AC">
        <w:rPr>
          <w:rFonts w:ascii="Tahoma" w:hAnsi="Tahoma" w:cs="Tahoma" w:hint="cs"/>
          <w:b/>
          <w:sz w:val="17"/>
          <w:szCs w:val="17"/>
          <w:rtl/>
        </w:rPr>
        <w:t>. מועצת הרבנות גם מוסמכת להעניק תעודות הכשר, ולצורך זה פועלות מטעמה כמה ועדות משנה העוסקות בתחום הכשרות. כמו כן, אגף הכשרות פועל מטעמה כגוף מקצועי.</w:t>
      </w:r>
    </w:p>
    <w:p w:rsidR="006A0E07" w:rsidP="00B737AC">
      <w:pPr>
        <w:spacing w:line="240" w:lineRule="exact"/>
        <w:ind w:right="2268"/>
        <w:jc w:val="both"/>
        <w:rPr>
          <w:rFonts w:ascii="Tahoma" w:hAnsi="Tahoma" w:cs="Tahoma"/>
          <w:b/>
          <w:sz w:val="17"/>
          <w:szCs w:val="17"/>
          <w:rtl/>
        </w:rPr>
      </w:pPr>
    </w:p>
    <w:p w:rsidR="00463162" w:rsidRPr="00B737AC" w:rsidP="00B737AC">
      <w:pPr>
        <w:spacing w:line="240" w:lineRule="exact"/>
        <w:ind w:right="2268"/>
        <w:jc w:val="both"/>
        <w:rPr>
          <w:rFonts w:ascii="Tahoma" w:hAnsi="Tahoma" w:cs="Tahoma"/>
          <w:b/>
          <w:sz w:val="17"/>
          <w:szCs w:val="17"/>
          <w:rtl/>
        </w:rPr>
      </w:pPr>
    </w:p>
    <w:p w:rsidR="006A0E07" w:rsidRPr="007D577E" w:rsidP="00B737AC">
      <w:pPr>
        <w:pStyle w:val="KOT4"/>
        <w:rPr>
          <w:rtl/>
        </w:rPr>
      </w:pPr>
      <w:bookmarkStart w:id="190" w:name="_Toc474826316"/>
      <w:r>
        <w:rPr>
          <w:rFonts w:hint="cs"/>
          <w:rtl/>
        </w:rPr>
        <w:t>אי-הגבלת משך הכהונה</w:t>
      </w:r>
      <w:r w:rsidRPr="007D577E">
        <w:rPr>
          <w:rFonts w:hint="cs"/>
          <w:rtl/>
        </w:rPr>
        <w:t xml:space="preserve"> </w:t>
      </w:r>
      <w:r>
        <w:rPr>
          <w:rFonts w:hint="cs"/>
          <w:rtl/>
        </w:rPr>
        <w:t xml:space="preserve">של חברי </w:t>
      </w:r>
      <w:r w:rsidRPr="007D577E">
        <w:rPr>
          <w:rFonts w:hint="cs"/>
          <w:rtl/>
        </w:rPr>
        <w:t xml:space="preserve">ועדות </w:t>
      </w:r>
      <w:r>
        <w:rPr>
          <w:rFonts w:hint="cs"/>
          <w:rtl/>
        </w:rPr>
        <w:t xml:space="preserve">המשנה </w:t>
      </w:r>
      <w:r w:rsidRPr="007D577E">
        <w:rPr>
          <w:rFonts w:hint="cs"/>
          <w:rtl/>
        </w:rPr>
        <w:t>הפועלות בתחו</w:t>
      </w:r>
      <w:r>
        <w:rPr>
          <w:rFonts w:hint="cs"/>
          <w:rtl/>
        </w:rPr>
        <w:t>ם</w:t>
      </w:r>
      <w:r w:rsidRPr="007D577E">
        <w:rPr>
          <w:rFonts w:hint="cs"/>
          <w:rtl/>
        </w:rPr>
        <w:t xml:space="preserve"> הכשרות</w:t>
      </w:r>
      <w:bookmarkEnd w:id="190"/>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עם כינונה ממנה מועצת הרבנות את ועדותיה ומחליטה על הרכבן. מועצת הרבנות מינתה כמה ועדות העוסקות בתחום הכשרות: ועדת כשרות וועדת יבוא שתיהן בראשותו של הרב יוסף </w:t>
      </w:r>
      <w:r w:rsidRPr="00B737AC">
        <w:rPr>
          <w:rFonts w:ascii="Tahoma" w:hAnsi="Tahoma" w:cs="Tahoma" w:hint="cs"/>
          <w:b/>
          <w:sz w:val="17"/>
          <w:szCs w:val="17"/>
          <w:rtl/>
        </w:rPr>
        <w:t>קליגסברג</w:t>
      </w:r>
      <w:r w:rsidRPr="00B737AC">
        <w:rPr>
          <w:rFonts w:ascii="Tahoma" w:hAnsi="Tahoma" w:cs="Tahoma" w:hint="cs"/>
          <w:b/>
          <w:sz w:val="17"/>
          <w:szCs w:val="17"/>
          <w:rtl/>
        </w:rPr>
        <w:t xml:space="preserve">, ועדת כשרות (תקינה) בראשותו של הרב אברהם יוסף, ועדת משחטות בראשותו של הרב דוד ורנר וועדת שמיטה בראשותו של הרב דוד ברוך לאו. </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להחלטות של מועצת הרבנות ושל ועדות המשנה הפועלות מטעמה בתחום הכשרות יש משקל הלכתי</w:t>
      </w:r>
      <w:r w:rsidRPr="00B737AC">
        <w:rPr>
          <w:rFonts w:ascii="Tahoma" w:hAnsi="Tahoma" w:cs="Tahoma" w:hint="cs"/>
          <w:b/>
          <w:sz w:val="17"/>
          <w:szCs w:val="17"/>
          <w:rtl/>
        </w:rPr>
        <w:t xml:space="preserve"> </w:t>
      </w:r>
      <w:r w:rsidRPr="00B737AC">
        <w:rPr>
          <w:rFonts w:ascii="Tahoma" w:hAnsi="Tahoma" w:cs="Tahoma" w:hint="cs"/>
          <w:b/>
          <w:sz w:val="17"/>
          <w:szCs w:val="17"/>
          <w:rtl/>
        </w:rPr>
        <w:t>רב וגם יכולת להשפיע על מגזרי פעילות במשק ואף על עסקים יחידים.</w:t>
      </w:r>
    </w:p>
    <w:p w:rsidR="006A0E07" w:rsidRPr="00B737AC" w:rsidP="00463162">
      <w:pPr>
        <w:pStyle w:val="ListParagraph"/>
        <w:numPr>
          <w:ilvl w:val="0"/>
          <w:numId w:val="0"/>
        </w:numPr>
        <w:spacing w:after="240" w:line="240" w:lineRule="exact"/>
        <w:ind w:right="2268"/>
        <w:rPr>
          <w:b/>
          <w:sz w:val="17"/>
          <w:szCs w:val="17"/>
          <w:rtl/>
        </w:rPr>
      </w:pPr>
      <w:r w:rsidRPr="00B737AC">
        <w:rPr>
          <w:rFonts w:hint="cs"/>
          <w:b/>
          <w:sz w:val="17"/>
          <w:szCs w:val="17"/>
          <w:rtl/>
        </w:rPr>
        <w:t>בממשלה ובחברות הממשלתיות נהוג להגביל את משך כהונתם של בעלי תפקידים הנמצאים במוקדים שבהם מתקבלות החלטות רגישות: יועצים משפטיים, חשבים ודירקטורים בחברות ממשלתיות</w:t>
      </w:r>
      <w:r>
        <w:rPr>
          <w:rStyle w:val="FootnoteReference0"/>
          <w:b/>
          <w:sz w:val="17"/>
          <w:szCs w:val="17"/>
          <w:rtl/>
        </w:rPr>
        <w:footnoteReference w:id="67"/>
      </w:r>
      <w:r w:rsidRPr="00B737AC">
        <w:rPr>
          <w:rFonts w:hint="cs"/>
          <w:b/>
          <w:sz w:val="17"/>
          <w:szCs w:val="17"/>
          <w:rtl/>
        </w:rPr>
        <w:t xml:space="preserve">. גם משך כהונתם של הרבנים הראשיים קצוב. מטרת </w:t>
      </w:r>
      <w:r w:rsidRPr="00B737AC">
        <w:rPr>
          <w:rFonts w:hint="cs"/>
          <w:b/>
          <w:sz w:val="17"/>
          <w:szCs w:val="17"/>
          <w:rtl/>
        </w:rPr>
        <w:t>קציבת</w:t>
      </w:r>
      <w:r w:rsidRPr="00B737AC">
        <w:rPr>
          <w:rFonts w:hint="cs"/>
          <w:b/>
          <w:sz w:val="17"/>
          <w:szCs w:val="17"/>
          <w:rtl/>
        </w:rPr>
        <w:t xml:space="preserve"> הכהונה היא בראש וראשונה לרענן את המשרות, לאפשר התחדשות בדרכי הפעולות, לתת הזדמנות שווה להשתלבות בתפקידי מפתח ציבוריים, למנוע התפתחות של תלות בבעלי תפקידים מסוימים ולמנוע חשש לפגיעה בטוהר המידות בשל העמקת היחסים בין בעלי התפקידים לגורמים שעמם הם קשורים בקשרי עבודה.</w:t>
      </w:r>
    </w:p>
    <w:p w:rsidR="006A0E07" w:rsidRPr="00B737AC" w:rsidP="00463162">
      <w:pPr>
        <w:pStyle w:val="RESHET"/>
        <w:rPr>
          <w:rtl/>
        </w:rPr>
      </w:pPr>
      <w:r w:rsidRPr="00B737AC">
        <w:rPr>
          <w:rFonts w:hint="cs"/>
          <w:rtl/>
        </w:rPr>
        <w:t xml:space="preserve">על פי </w:t>
      </w:r>
      <w:r w:rsidRPr="00B737AC">
        <w:rPr>
          <w:rtl/>
        </w:rPr>
        <w:t>נ</w:t>
      </w:r>
      <w:r w:rsidRPr="00B737AC">
        <w:rPr>
          <w:rFonts w:hint="cs"/>
          <w:rtl/>
        </w:rPr>
        <w:t>ו</w:t>
      </w:r>
      <w:r w:rsidRPr="00B737AC">
        <w:rPr>
          <w:rtl/>
        </w:rPr>
        <w:t xml:space="preserve">הלי </w:t>
      </w:r>
      <w:r w:rsidRPr="00B737AC">
        <w:rPr>
          <w:rFonts w:hint="cs"/>
          <w:rtl/>
        </w:rPr>
        <w:t>הרבנות</w:t>
      </w:r>
      <w:r w:rsidRPr="00B737AC">
        <w:rPr>
          <w:rtl/>
        </w:rPr>
        <w:t xml:space="preserve"> אי</w:t>
      </w:r>
      <w:r w:rsidRPr="00B737AC">
        <w:rPr>
          <w:rFonts w:hint="cs"/>
          <w:rtl/>
        </w:rPr>
        <w:t>ן</w:t>
      </w:r>
      <w:r w:rsidRPr="00B737AC">
        <w:rPr>
          <w:rtl/>
        </w:rPr>
        <w:t xml:space="preserve"> קוצבים את תקופת הכהונה של חברי ועדו</w:t>
      </w:r>
      <w:r w:rsidRPr="00B737AC">
        <w:rPr>
          <w:rFonts w:hint="cs"/>
          <w:rtl/>
        </w:rPr>
        <w:t>ת המשנה מטעם מועצת הרבנות</w:t>
      </w:r>
      <w:r w:rsidRPr="00B737AC">
        <w:rPr>
          <w:rtl/>
        </w:rPr>
        <w:t xml:space="preserve">. </w:t>
      </w:r>
      <w:r w:rsidRPr="00B737AC">
        <w:rPr>
          <w:rFonts w:hint="cs"/>
          <w:rtl/>
        </w:rPr>
        <w:t>ואכן</w:t>
      </w:r>
      <w:r w:rsidRPr="00B737AC">
        <w:rPr>
          <w:rtl/>
        </w:rPr>
        <w:t xml:space="preserve">, </w:t>
      </w:r>
      <w:r w:rsidRPr="00B737AC">
        <w:rPr>
          <w:rFonts w:hint="cs"/>
          <w:rtl/>
        </w:rPr>
        <w:t>על</w:t>
      </w:r>
      <w:r w:rsidRPr="00B737AC">
        <w:rPr>
          <w:rtl/>
        </w:rPr>
        <w:t xml:space="preserve"> פי </w:t>
      </w:r>
      <w:r w:rsidRPr="00B737AC">
        <w:rPr>
          <w:rFonts w:hint="cs"/>
          <w:rtl/>
        </w:rPr>
        <w:t>המסמכים</w:t>
      </w:r>
      <w:r w:rsidRPr="00B737AC">
        <w:rPr>
          <w:rtl/>
        </w:rPr>
        <w:t xml:space="preserve"> שהתקבל</w:t>
      </w:r>
      <w:r w:rsidRPr="00B737AC">
        <w:rPr>
          <w:rFonts w:hint="cs"/>
          <w:rtl/>
        </w:rPr>
        <w:t>ו</w:t>
      </w:r>
      <w:r w:rsidRPr="00B737AC">
        <w:rPr>
          <w:rtl/>
        </w:rPr>
        <w:t xml:space="preserve"> </w:t>
      </w:r>
      <w:r w:rsidRPr="00B737AC">
        <w:rPr>
          <w:rFonts w:hint="cs"/>
          <w:rtl/>
        </w:rPr>
        <w:t>מ</w:t>
      </w:r>
      <w:r w:rsidRPr="00B737AC">
        <w:rPr>
          <w:rtl/>
        </w:rPr>
        <w:t xml:space="preserve">מועצת </w:t>
      </w:r>
      <w:r w:rsidRPr="00B737AC">
        <w:rPr>
          <w:rFonts w:hint="cs"/>
          <w:rtl/>
        </w:rPr>
        <w:t>הרבנות</w:t>
      </w:r>
      <w:r w:rsidRPr="00B737AC">
        <w:rPr>
          <w:rtl/>
        </w:rPr>
        <w:t xml:space="preserve">, </w:t>
      </w:r>
      <w:r w:rsidRPr="00B737AC">
        <w:rPr>
          <w:rFonts w:hint="cs"/>
          <w:rtl/>
        </w:rPr>
        <w:t>הרכב</w:t>
      </w:r>
      <w:r w:rsidRPr="00B737AC">
        <w:rPr>
          <w:rtl/>
        </w:rPr>
        <w:t xml:space="preserve"> </w:t>
      </w:r>
      <w:r w:rsidRPr="00B737AC">
        <w:rPr>
          <w:rFonts w:hint="cs"/>
          <w:rtl/>
        </w:rPr>
        <w:t>הוועדות</w:t>
      </w:r>
      <w:r w:rsidRPr="00B737AC">
        <w:rPr>
          <w:rtl/>
        </w:rPr>
        <w:t xml:space="preserve"> </w:t>
      </w:r>
      <w:r w:rsidRPr="00B737AC">
        <w:rPr>
          <w:rFonts w:hint="cs"/>
          <w:rtl/>
        </w:rPr>
        <w:t>העוסקות</w:t>
      </w:r>
      <w:r w:rsidRPr="00B737AC">
        <w:rPr>
          <w:rtl/>
        </w:rPr>
        <w:t xml:space="preserve"> </w:t>
      </w:r>
      <w:r w:rsidRPr="00B737AC">
        <w:rPr>
          <w:rFonts w:hint="cs"/>
          <w:rtl/>
        </w:rPr>
        <w:t>בתחום</w:t>
      </w:r>
      <w:r w:rsidRPr="00B737AC">
        <w:rPr>
          <w:rtl/>
        </w:rPr>
        <w:t xml:space="preserve"> הכשרות לא השתנה </w:t>
      </w:r>
      <w:r w:rsidRPr="00B737AC">
        <w:rPr>
          <w:rFonts w:hint="cs"/>
          <w:rtl/>
        </w:rPr>
        <w:t>יותר</w:t>
      </w:r>
      <w:r w:rsidRPr="00B737AC">
        <w:rPr>
          <w:rtl/>
        </w:rPr>
        <w:t xml:space="preserve"> </w:t>
      </w:r>
      <w:r w:rsidRPr="00B737AC">
        <w:rPr>
          <w:rFonts w:hint="cs"/>
          <w:rtl/>
        </w:rPr>
        <w:t xml:space="preserve">מעשר </w:t>
      </w:r>
      <w:r w:rsidRPr="00B737AC">
        <w:rPr>
          <w:rtl/>
        </w:rPr>
        <w:t>שנים.</w:t>
      </w:r>
    </w:p>
    <w:p w:rsidR="006A0E07" w:rsidRPr="00B737AC" w:rsidP="00463162">
      <w:pPr>
        <w:spacing w:before="180" w:after="240" w:line="240" w:lineRule="exact"/>
        <w:ind w:right="2268"/>
        <w:jc w:val="both"/>
        <w:rPr>
          <w:rFonts w:ascii="Tahoma" w:hAnsi="Tahoma" w:cs="Tahoma"/>
          <w:sz w:val="17"/>
          <w:szCs w:val="17"/>
          <w:rtl/>
        </w:rPr>
      </w:pPr>
      <w:r w:rsidRPr="00B737AC">
        <w:rPr>
          <w:rFonts w:ascii="Tahoma" w:hAnsi="Tahoma" w:cs="Tahoma" w:hint="cs"/>
          <w:sz w:val="17"/>
          <w:szCs w:val="17"/>
          <w:rtl/>
        </w:rPr>
        <w:t xml:space="preserve">בתשובתה ציינה הרבנות כי משך כהונת חבר מועצה על פי חוק הרבנות הוא חמש שנים, כך שמשך כהונת חבר המועצה בוועדה מוגבל למשך כהונה זו. בנסיבות אלה, אין מקום </w:t>
      </w:r>
      <w:r w:rsidRPr="00B737AC">
        <w:rPr>
          <w:rFonts w:ascii="Tahoma" w:hAnsi="Tahoma" w:cs="Tahoma" w:hint="cs"/>
          <w:sz w:val="17"/>
          <w:szCs w:val="17"/>
          <w:rtl/>
        </w:rPr>
        <w:t>לקציבת</w:t>
      </w:r>
      <w:r w:rsidRPr="00B737AC">
        <w:rPr>
          <w:rFonts w:ascii="Tahoma" w:hAnsi="Tahoma" w:cs="Tahoma" w:hint="cs"/>
          <w:sz w:val="17"/>
          <w:szCs w:val="17"/>
          <w:rtl/>
        </w:rPr>
        <w:t xml:space="preserve"> כהונה של חברות בוועדות המועצה. אם חבר מועצה נבחר שוב, אין כל פגם בכך אם הוא מתמנה לאותה ועדה. יש לזכור כי חברי המועצה נבחרים על פי חוק באמצעות גוף בוחר המונה 150 איש ובו ייצוג של מגוון רחב ביותר של אוכלוסיות ואינטרסים.</w:t>
      </w:r>
    </w:p>
    <w:p w:rsidR="006A0E07" w:rsidRPr="00B737AC" w:rsidP="00463162">
      <w:pPr>
        <w:pStyle w:val="RESHET"/>
        <w:rPr>
          <w:rtl/>
        </w:rPr>
      </w:pPr>
      <w:r w:rsidRPr="00B737AC">
        <w:rPr>
          <w:rFonts w:hint="cs"/>
          <w:rtl/>
        </w:rPr>
        <w:t xml:space="preserve">מטעמים של </w:t>
      </w:r>
      <w:r w:rsidRPr="00B737AC">
        <w:rPr>
          <w:rFonts w:hint="cs"/>
          <w:rtl/>
        </w:rPr>
        <w:t>רענון</w:t>
      </w:r>
      <w:r w:rsidRPr="00B737AC">
        <w:rPr>
          <w:rFonts w:hint="cs"/>
          <w:rtl/>
        </w:rPr>
        <w:t xml:space="preserve"> המשרות וגם מטעמים של שקיפות ונראות ציבורית על מועצת הרבנות לשקול להגביל את משך כהונת החברים בוועדות המשנה האמורות.</w:t>
      </w:r>
    </w:p>
    <w:p w:rsidR="006A0E07" w:rsidRPr="00B737AC" w:rsidP="00B737AC">
      <w:pPr>
        <w:spacing w:line="240" w:lineRule="exact"/>
        <w:ind w:right="2268"/>
        <w:jc w:val="both"/>
        <w:rPr>
          <w:rFonts w:ascii="Tahoma" w:hAnsi="Tahoma" w:cs="Tahoma"/>
          <w:bCs/>
          <w:sz w:val="17"/>
          <w:szCs w:val="17"/>
          <w:rtl/>
        </w:rPr>
      </w:pPr>
    </w:p>
    <w:p w:rsidR="006A0E07" w:rsidRPr="00D861EE" w:rsidP="00B737AC">
      <w:pPr>
        <w:pStyle w:val="KOT2"/>
        <w:rPr>
          <w:rtl/>
        </w:rPr>
      </w:pPr>
      <w:bookmarkStart w:id="191" w:name="_Toc474826317"/>
      <w:r w:rsidRPr="00D861EE">
        <w:rPr>
          <w:rFonts w:hint="eastAsia"/>
          <w:rtl/>
        </w:rPr>
        <w:t>אגף</w:t>
      </w:r>
      <w:r w:rsidRPr="00D861EE">
        <w:rPr>
          <w:rtl/>
        </w:rPr>
        <w:t xml:space="preserve"> </w:t>
      </w:r>
      <w:r w:rsidRPr="00D861EE">
        <w:rPr>
          <w:rFonts w:hint="eastAsia"/>
          <w:rtl/>
        </w:rPr>
        <w:t>הכשרות</w:t>
      </w:r>
      <w:r w:rsidRPr="00D861EE">
        <w:rPr>
          <w:rtl/>
        </w:rPr>
        <w:t xml:space="preserve"> </w:t>
      </w:r>
      <w:r w:rsidRPr="00D861EE">
        <w:rPr>
          <w:rFonts w:hint="eastAsia"/>
          <w:rtl/>
        </w:rPr>
        <w:t>ברבנות</w:t>
      </w:r>
      <w:bookmarkEnd w:id="191"/>
    </w:p>
    <w:p w:rsidR="006A0E07" w:rsidRPr="00502917" w:rsidP="00B737AC">
      <w:pPr>
        <w:pStyle w:val="KOT4"/>
        <w:rPr>
          <w:rtl/>
        </w:rPr>
      </w:pPr>
      <w:bookmarkStart w:id="192" w:name="_Toc474826318"/>
      <w:r>
        <w:rPr>
          <w:rFonts w:hint="cs"/>
          <w:rtl/>
        </w:rPr>
        <w:t>היעדר תכנית עבודה שנתית</w:t>
      </w:r>
      <w:bookmarkEnd w:id="192"/>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את תעודות הכשרות </w:t>
      </w:r>
      <w:r w:rsidRPr="00B737AC">
        <w:rPr>
          <w:rFonts w:ascii="Tahoma" w:hAnsi="Tahoma" w:cs="Tahoma"/>
          <w:b/>
          <w:sz w:val="17"/>
          <w:szCs w:val="17"/>
          <w:rtl/>
        </w:rPr>
        <w:t xml:space="preserve">לבתי </w:t>
      </w:r>
      <w:r w:rsidRPr="00B737AC">
        <w:rPr>
          <w:rFonts w:ascii="Tahoma" w:hAnsi="Tahoma" w:cs="Tahoma" w:hint="cs"/>
          <w:b/>
          <w:sz w:val="17"/>
          <w:szCs w:val="17"/>
          <w:rtl/>
        </w:rPr>
        <w:t>אוכל</w:t>
      </w:r>
      <w:r w:rsidRPr="00B737AC">
        <w:rPr>
          <w:rFonts w:ascii="Tahoma" w:hAnsi="Tahoma" w:cs="Tahoma"/>
          <w:b/>
          <w:sz w:val="17"/>
          <w:szCs w:val="17"/>
          <w:rtl/>
        </w:rPr>
        <w:t xml:space="preserve">, </w:t>
      </w:r>
      <w:r w:rsidRPr="00B737AC">
        <w:rPr>
          <w:rFonts w:ascii="Tahoma" w:hAnsi="Tahoma" w:cs="Tahoma" w:hint="cs"/>
          <w:b/>
          <w:sz w:val="17"/>
          <w:szCs w:val="17"/>
          <w:rtl/>
        </w:rPr>
        <w:t>ל</w:t>
      </w:r>
      <w:r w:rsidRPr="00B737AC">
        <w:rPr>
          <w:rFonts w:ascii="Tahoma" w:hAnsi="Tahoma" w:cs="Tahoma"/>
          <w:b/>
          <w:sz w:val="17"/>
          <w:szCs w:val="17"/>
          <w:rtl/>
        </w:rPr>
        <w:t>רשתות שיווק ולמפעלים לייצור מזון</w:t>
      </w:r>
      <w:r w:rsidRPr="00B737AC">
        <w:rPr>
          <w:rFonts w:ascii="Tahoma" w:hAnsi="Tahoma" w:cs="Tahoma" w:hint="cs"/>
          <w:b/>
          <w:sz w:val="17"/>
          <w:szCs w:val="17"/>
          <w:rtl/>
        </w:rPr>
        <w:t>, העומדים בנוהלי הכשרות שקבעה הרבנות,</w:t>
      </w:r>
      <w:r w:rsidRPr="00B737AC">
        <w:rPr>
          <w:rFonts w:ascii="Tahoma" w:hAnsi="Tahoma" w:cs="Tahoma"/>
          <w:b/>
          <w:sz w:val="17"/>
          <w:szCs w:val="17"/>
          <w:rtl/>
        </w:rPr>
        <w:t xml:space="preserve"> </w:t>
      </w:r>
      <w:r w:rsidRPr="00B737AC">
        <w:rPr>
          <w:rFonts w:ascii="Tahoma" w:hAnsi="Tahoma" w:cs="Tahoma" w:hint="cs"/>
          <w:b/>
          <w:sz w:val="17"/>
          <w:szCs w:val="17"/>
          <w:rtl/>
        </w:rPr>
        <w:t xml:space="preserve">נותנים </w:t>
      </w:r>
      <w:r w:rsidRPr="00B737AC">
        <w:rPr>
          <w:rFonts w:ascii="Tahoma" w:hAnsi="Tahoma" w:cs="Tahoma"/>
          <w:b/>
          <w:sz w:val="17"/>
          <w:szCs w:val="17"/>
          <w:rtl/>
        </w:rPr>
        <w:t>רבני הערים והרבנים האזוריים</w:t>
      </w:r>
      <w:r w:rsidRPr="00B737AC">
        <w:rPr>
          <w:rFonts w:ascii="Tahoma" w:hAnsi="Tahoma" w:cs="Tahoma" w:hint="cs"/>
          <w:b/>
          <w:sz w:val="17"/>
          <w:szCs w:val="17"/>
          <w:rtl/>
        </w:rPr>
        <w:t xml:space="preserve"> ה</w:t>
      </w:r>
      <w:r w:rsidRPr="00B737AC">
        <w:rPr>
          <w:rFonts w:ascii="Tahoma" w:hAnsi="Tahoma" w:cs="Tahoma"/>
          <w:b/>
          <w:sz w:val="17"/>
          <w:szCs w:val="17"/>
          <w:rtl/>
        </w:rPr>
        <w:t>משמשים</w:t>
      </w:r>
      <w:r w:rsidRPr="00B737AC">
        <w:rPr>
          <w:rFonts w:ascii="Tahoma" w:hAnsi="Tahoma" w:cs="Tahoma" w:hint="cs"/>
          <w:b/>
          <w:sz w:val="17"/>
          <w:szCs w:val="17"/>
          <w:rtl/>
        </w:rPr>
        <w:t xml:space="preserve"> לצורך זה</w:t>
      </w:r>
      <w:r w:rsidRPr="00B737AC">
        <w:rPr>
          <w:rFonts w:ascii="Tahoma" w:hAnsi="Tahoma" w:cs="Tahoma"/>
          <w:b/>
          <w:sz w:val="17"/>
          <w:szCs w:val="17"/>
          <w:rtl/>
        </w:rPr>
        <w:t xml:space="preserve"> זרועה הארוכה של הרבנות</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אגף הכשרות שברבנות משמש גוף מנחה מקצועי וגורם מפקח מטעם מועצת הרבנות. האגף, הכולל 12 מחלקות, אמור לקבוע </w:t>
      </w:r>
      <w:r w:rsidRPr="00B737AC">
        <w:rPr>
          <w:rFonts w:ascii="Tahoma" w:hAnsi="Tahoma" w:cs="Tahoma"/>
          <w:b/>
          <w:sz w:val="17"/>
          <w:szCs w:val="17"/>
          <w:rtl/>
        </w:rPr>
        <w:t>נ</w:t>
      </w:r>
      <w:r w:rsidRPr="00B737AC">
        <w:rPr>
          <w:rFonts w:ascii="Tahoma" w:hAnsi="Tahoma" w:cs="Tahoma" w:hint="cs"/>
          <w:b/>
          <w:sz w:val="17"/>
          <w:szCs w:val="17"/>
          <w:rtl/>
        </w:rPr>
        <w:t>ו</w:t>
      </w:r>
      <w:r w:rsidRPr="00B737AC">
        <w:rPr>
          <w:rFonts w:ascii="Tahoma" w:hAnsi="Tahoma" w:cs="Tahoma"/>
          <w:b/>
          <w:sz w:val="17"/>
          <w:szCs w:val="17"/>
          <w:rtl/>
        </w:rPr>
        <w:t xml:space="preserve">הלי כשרות, </w:t>
      </w:r>
      <w:r w:rsidRPr="00B737AC">
        <w:rPr>
          <w:rFonts w:ascii="Tahoma" w:hAnsi="Tahoma" w:cs="Tahoma" w:hint="cs"/>
          <w:b/>
          <w:sz w:val="17"/>
          <w:szCs w:val="17"/>
          <w:rtl/>
        </w:rPr>
        <w:t xml:space="preserve">לפקח על </w:t>
      </w:r>
      <w:r w:rsidRPr="00B737AC">
        <w:rPr>
          <w:rFonts w:ascii="Tahoma" w:hAnsi="Tahoma" w:cs="Tahoma"/>
          <w:b/>
          <w:sz w:val="17"/>
          <w:szCs w:val="17"/>
          <w:rtl/>
        </w:rPr>
        <w:t>גופי הכשרות</w:t>
      </w:r>
      <w:r w:rsidRPr="00B737AC">
        <w:rPr>
          <w:rFonts w:ascii="Tahoma" w:hAnsi="Tahoma" w:cs="Tahoma" w:hint="cs"/>
          <w:b/>
          <w:sz w:val="17"/>
          <w:szCs w:val="17"/>
          <w:rtl/>
        </w:rPr>
        <w:t xml:space="preserve"> ולייעל אותם, לספק </w:t>
      </w:r>
      <w:r w:rsidRPr="00B737AC">
        <w:rPr>
          <w:rFonts w:ascii="Tahoma" w:hAnsi="Tahoma" w:cs="Tahoma"/>
          <w:b/>
          <w:sz w:val="17"/>
          <w:szCs w:val="17"/>
          <w:rtl/>
        </w:rPr>
        <w:t>מידע לציבור בדבר מוצרי מזון שאינם כשרים</w:t>
      </w:r>
      <w:r w:rsidRPr="00B737AC">
        <w:rPr>
          <w:rFonts w:ascii="Tahoma" w:hAnsi="Tahoma" w:cs="Tahoma" w:hint="cs"/>
          <w:b/>
          <w:sz w:val="17"/>
          <w:szCs w:val="17"/>
          <w:rtl/>
        </w:rPr>
        <w:t xml:space="preserve">, לקיים </w:t>
      </w:r>
      <w:r w:rsidRPr="00B737AC">
        <w:rPr>
          <w:rFonts w:ascii="Tahoma" w:hAnsi="Tahoma" w:cs="Tahoma"/>
          <w:b/>
          <w:sz w:val="17"/>
          <w:szCs w:val="17"/>
          <w:rtl/>
        </w:rPr>
        <w:t>השתלמויות למשגיחי</w:t>
      </w:r>
      <w:r w:rsidRPr="00B737AC">
        <w:rPr>
          <w:rFonts w:ascii="Tahoma" w:hAnsi="Tahoma" w:cs="Tahoma" w:hint="cs"/>
          <w:b/>
          <w:sz w:val="17"/>
          <w:szCs w:val="17"/>
          <w:rtl/>
        </w:rPr>
        <w:t>ם</w:t>
      </w:r>
      <w:r w:rsidRPr="00B737AC">
        <w:rPr>
          <w:rFonts w:ascii="Tahoma" w:hAnsi="Tahoma" w:cs="Tahoma"/>
          <w:b/>
          <w:sz w:val="17"/>
          <w:szCs w:val="17"/>
          <w:rtl/>
        </w:rPr>
        <w:t xml:space="preserve"> ו</w:t>
      </w:r>
      <w:r w:rsidRPr="00B737AC">
        <w:rPr>
          <w:rFonts w:ascii="Tahoma" w:hAnsi="Tahoma" w:cs="Tahoma" w:hint="cs"/>
          <w:b/>
          <w:sz w:val="17"/>
          <w:szCs w:val="17"/>
          <w:rtl/>
        </w:rPr>
        <w:t>ל</w:t>
      </w:r>
      <w:r w:rsidRPr="00B737AC">
        <w:rPr>
          <w:rFonts w:ascii="Tahoma" w:hAnsi="Tahoma" w:cs="Tahoma"/>
          <w:b/>
          <w:sz w:val="17"/>
          <w:szCs w:val="17"/>
          <w:rtl/>
        </w:rPr>
        <w:t xml:space="preserve">מנהלי מחלקות כשרות </w:t>
      </w:r>
      <w:r w:rsidRPr="00B737AC">
        <w:rPr>
          <w:rFonts w:ascii="Tahoma" w:hAnsi="Tahoma" w:cs="Tahoma" w:hint="cs"/>
          <w:b/>
          <w:sz w:val="17"/>
          <w:szCs w:val="17"/>
          <w:rtl/>
        </w:rPr>
        <w:t xml:space="preserve">במועצות הדתיות לצורך עדכונם </w:t>
      </w:r>
      <w:r w:rsidRPr="00B737AC">
        <w:rPr>
          <w:rFonts w:ascii="Tahoma" w:hAnsi="Tahoma" w:cs="Tahoma"/>
          <w:b/>
          <w:sz w:val="17"/>
          <w:szCs w:val="17"/>
          <w:rtl/>
        </w:rPr>
        <w:t>בנ</w:t>
      </w:r>
      <w:r w:rsidRPr="00B737AC">
        <w:rPr>
          <w:rFonts w:ascii="Tahoma" w:hAnsi="Tahoma" w:cs="Tahoma" w:hint="cs"/>
          <w:b/>
          <w:sz w:val="17"/>
          <w:szCs w:val="17"/>
          <w:rtl/>
        </w:rPr>
        <w:t>ו</w:t>
      </w:r>
      <w:r w:rsidRPr="00B737AC">
        <w:rPr>
          <w:rFonts w:ascii="Tahoma" w:hAnsi="Tahoma" w:cs="Tahoma"/>
          <w:b/>
          <w:sz w:val="17"/>
          <w:szCs w:val="17"/>
          <w:rtl/>
        </w:rPr>
        <w:t>הלי הכשרות ו</w:t>
      </w:r>
      <w:r w:rsidRPr="00B737AC">
        <w:rPr>
          <w:rFonts w:ascii="Tahoma" w:hAnsi="Tahoma" w:cs="Tahoma" w:hint="cs"/>
          <w:b/>
          <w:sz w:val="17"/>
          <w:szCs w:val="17"/>
          <w:rtl/>
        </w:rPr>
        <w:t xml:space="preserve">כן לעמוד </w:t>
      </w:r>
      <w:r w:rsidRPr="00B737AC">
        <w:rPr>
          <w:rFonts w:ascii="Tahoma" w:hAnsi="Tahoma" w:cs="Tahoma"/>
          <w:b/>
          <w:sz w:val="17"/>
          <w:szCs w:val="17"/>
          <w:rtl/>
        </w:rPr>
        <w:t>על בעיות בתחום הכשרות.</w:t>
      </w:r>
      <w:r w:rsidRPr="00B737AC">
        <w:rPr>
          <w:rFonts w:ascii="Tahoma" w:hAnsi="Tahoma" w:cs="Tahoma" w:hint="cs"/>
          <w:b/>
          <w:sz w:val="17"/>
          <w:szCs w:val="17"/>
          <w:rtl/>
        </w:rPr>
        <w:t xml:space="preserve"> בתפקיד ראש אגף הכשרות מכהן הרב יעקב סבג. מחלקות האגף </w:t>
      </w:r>
      <w:r w:rsidRPr="00B737AC">
        <w:rPr>
          <w:rFonts w:ascii="Tahoma" w:hAnsi="Tahoma" w:cs="Tahoma"/>
          <w:b/>
          <w:sz w:val="17"/>
          <w:szCs w:val="17"/>
          <w:rtl/>
        </w:rPr>
        <w:t>עוסקות במגוון תחומים ה</w:t>
      </w:r>
      <w:r w:rsidRPr="00B737AC">
        <w:rPr>
          <w:rFonts w:ascii="Tahoma" w:hAnsi="Tahoma" w:cs="Tahoma" w:hint="cs"/>
          <w:b/>
          <w:sz w:val="17"/>
          <w:szCs w:val="17"/>
          <w:rtl/>
        </w:rPr>
        <w:t>נוגעים</w:t>
      </w:r>
      <w:r w:rsidRPr="00B737AC">
        <w:rPr>
          <w:rFonts w:ascii="Tahoma" w:hAnsi="Tahoma" w:cs="Tahoma"/>
          <w:b/>
          <w:sz w:val="17"/>
          <w:szCs w:val="17"/>
          <w:rtl/>
        </w:rPr>
        <w:t xml:space="preserve"> לכשרות</w:t>
      </w:r>
      <w:r>
        <w:rPr>
          <w:rStyle w:val="FootnoteReference0"/>
          <w:rFonts w:ascii="Tahoma" w:hAnsi="Tahoma" w:cs="Tahoma"/>
          <w:b/>
          <w:sz w:val="17"/>
          <w:szCs w:val="17"/>
          <w:rtl/>
        </w:rPr>
        <w:footnoteReference w:id="68"/>
      </w:r>
      <w:r w:rsidRPr="00B737AC">
        <w:rPr>
          <w:rFonts w:ascii="Tahoma" w:hAnsi="Tahoma" w:cs="Tahoma" w:hint="cs"/>
          <w:b/>
          <w:sz w:val="17"/>
          <w:szCs w:val="17"/>
          <w:rtl/>
        </w:rPr>
        <w:t xml:space="preserve">, נותנות ייעוץ הלכתי </w:t>
      </w:r>
      <w:r w:rsidRPr="00B737AC">
        <w:rPr>
          <w:rFonts w:ascii="Tahoma" w:hAnsi="Tahoma" w:cs="Tahoma" w:hint="cs"/>
          <w:b/>
          <w:sz w:val="17"/>
          <w:szCs w:val="17"/>
          <w:rtl/>
        </w:rPr>
        <w:t>לרבנויות</w:t>
      </w:r>
      <w:r w:rsidRPr="00B737AC">
        <w:rPr>
          <w:rFonts w:ascii="Tahoma" w:hAnsi="Tahoma" w:cs="Tahoma" w:hint="cs"/>
          <w:b/>
          <w:sz w:val="17"/>
          <w:szCs w:val="17"/>
          <w:rtl/>
        </w:rPr>
        <w:t xml:space="preserve"> המקומיות ומפקחות עליהן.</w:t>
      </w:r>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תכנית עבודה היא אבן יסוד בפעולתו התקינה של כל ארגון. על תכנית עבודה לכלול מטרות, יעדים מרכזיים שיש להשיג כדי לקדם את השגת המטרות והמשימות העיקריות שיש לבצע לשם השגת היעדים. כמו כן, עליה לכלול מדדי תפוקה המאפשרים למדוד את התפוקה הישירה של כל משימה ומעקב אחר ביצועה וכן מדדי תוצאה המגדירים את השינוי המצופה עקב ביצוע הפעולות המוגדרות בתכנית</w:t>
      </w:r>
      <w:r>
        <w:rPr>
          <w:rStyle w:val="FootnoteReference0"/>
          <w:rFonts w:ascii="Tahoma" w:hAnsi="Tahoma" w:cs="Tahoma"/>
          <w:b/>
          <w:sz w:val="17"/>
          <w:szCs w:val="17"/>
          <w:rtl/>
        </w:rPr>
        <w:footnoteReference w:id="69"/>
      </w:r>
      <w:r w:rsidRPr="00B737AC">
        <w:rPr>
          <w:rFonts w:ascii="Tahoma" w:hAnsi="Tahoma" w:cs="Tahoma" w:hint="cs"/>
          <w:b/>
          <w:sz w:val="17"/>
          <w:szCs w:val="17"/>
          <w:rtl/>
        </w:rPr>
        <w:t>.</w:t>
      </w:r>
    </w:p>
    <w:p w:rsidR="006A0E07" w:rsidRPr="00B737AC" w:rsidP="00463162">
      <w:pPr>
        <w:pStyle w:val="RESHET"/>
        <w:rPr>
          <w:rtl/>
        </w:rPr>
      </w:pPr>
      <w:r w:rsidRPr="00B737AC">
        <w:rPr>
          <w:rFonts w:hint="cs"/>
          <w:rtl/>
        </w:rPr>
        <w:t>בביקורת עלה שלאגף הכשרות אין תכנית עבודה שנתית וממילא לא נקבעו יעדים מרכזיים להשגה. בהיעדר תכנית עבודה סדורה ומקיפה לא ניתן למדוד תכנון מול ביצוע ולהעריך את תפוקות האגף ואת הישגיו. עוד עלה כי האגף אינו מקיים שגרת עבודה ניהולית; הוא אינו מקיים ישיבות בהשתתפות מנהלי המחלקות לצורך עדכון הדדי, העלאת בעיות ופתרונן והגדרת משימות לביצוע. בישיבות שהאגף כן מקיים לא נכתב פרוטוקול.</w:t>
      </w:r>
      <w:r w:rsidRPr="00D939A1" w:rsidR="00D939A1">
        <w:rPr>
          <w:noProof/>
          <w:rtl/>
          <w:lang w:eastAsia="en-US"/>
        </w:rPr>
        <w:t xml:space="preserve"> </w:t>
      </w:r>
      <w:r w:rsidRPr="0012789B" w:rsidR="00D939A1">
        <w:rPr>
          <w:noProof/>
          <w:rtl/>
          <w:lang w:eastAsia="en-US"/>
        </w:rPr>
        <mc:AlternateContent>
          <mc:Choice Requires="wps">
            <w:drawing>
              <wp:anchor distT="0" distB="0" distL="114300" distR="114300" simplePos="0" relativeHeight="251756544" behindDoc="1" locked="0" layoutInCell="1" allowOverlap="1">
                <wp:simplePos x="0" y="0"/>
                <wp:positionH relativeFrom="margin">
                  <wp:posOffset>-431800</wp:posOffset>
                </wp:positionH>
                <wp:positionV relativeFrom="margin">
                  <wp:align>top</wp:align>
                </wp:positionV>
                <wp:extent cx="1620000" cy="5338800"/>
                <wp:effectExtent l="0" t="0" r="0" b="0"/>
                <wp:wrapNone/>
                <wp:docPr id="149"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38800"/>
                        </a:xfrm>
                        <a:prstGeom prst="rect">
                          <a:avLst/>
                        </a:prstGeom>
                        <a:noFill/>
                        <a:ln w="9525">
                          <a:noFill/>
                          <a:miter lim="800000"/>
                          <a:headEnd/>
                          <a:tailEnd/>
                        </a:ln>
                      </wps:spPr>
                      <wps:txbx>
                        <w:txbxContent>
                          <w:p w:rsidR="00D939A1" w:rsidRPr="00373C5D" w:rsidP="00D939A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99675031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634270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לאגף</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אין</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עבודה</w:t>
                            </w:r>
                            <w:r w:rsidRPr="00D939A1">
                              <w:rPr>
                                <w:rFonts w:cs="Tahoma"/>
                                <w:color w:val="0B5294"/>
                                <w:spacing w:val="-4"/>
                                <w:sz w:val="24"/>
                                <w:szCs w:val="24"/>
                                <w:rtl/>
                              </w:rPr>
                              <w:t xml:space="preserve"> </w:t>
                            </w:r>
                            <w:r w:rsidRPr="00D939A1">
                              <w:rPr>
                                <w:rFonts w:cs="Tahoma" w:hint="eastAsia"/>
                                <w:color w:val="0B5294"/>
                                <w:spacing w:val="-4"/>
                                <w:sz w:val="24"/>
                                <w:szCs w:val="24"/>
                                <w:rtl/>
                              </w:rPr>
                              <w:t>שנתית</w:t>
                            </w:r>
                            <w:r w:rsidRPr="00D939A1">
                              <w:rPr>
                                <w:rFonts w:cs="Tahoma"/>
                                <w:color w:val="0B5294"/>
                                <w:spacing w:val="-4"/>
                                <w:sz w:val="24"/>
                                <w:szCs w:val="24"/>
                                <w:rtl/>
                              </w:rPr>
                              <w:t xml:space="preserve"> </w:t>
                            </w:r>
                            <w:r w:rsidRPr="00D939A1">
                              <w:rPr>
                                <w:rFonts w:cs="Tahoma" w:hint="eastAsia"/>
                                <w:color w:val="0B5294"/>
                                <w:spacing w:val="-4"/>
                                <w:sz w:val="24"/>
                                <w:szCs w:val="24"/>
                                <w:rtl/>
                              </w:rPr>
                              <w:t>וממילא</w:t>
                            </w:r>
                            <w:r w:rsidRPr="00D939A1">
                              <w:rPr>
                                <w:rFonts w:cs="Tahoma"/>
                                <w:color w:val="0B5294"/>
                                <w:spacing w:val="-4"/>
                                <w:sz w:val="24"/>
                                <w:szCs w:val="24"/>
                                <w:rtl/>
                              </w:rPr>
                              <w:t xml:space="preserve"> </w:t>
                            </w:r>
                            <w:r w:rsidRPr="00D939A1">
                              <w:rPr>
                                <w:rFonts w:cs="Tahoma" w:hint="eastAsia"/>
                                <w:color w:val="0B5294"/>
                                <w:spacing w:val="-4"/>
                                <w:sz w:val="24"/>
                                <w:szCs w:val="24"/>
                                <w:rtl/>
                              </w:rPr>
                              <w:t>לא</w:t>
                            </w:r>
                            <w:r w:rsidRPr="00D939A1">
                              <w:rPr>
                                <w:rFonts w:cs="Tahoma"/>
                                <w:color w:val="0B5294"/>
                                <w:spacing w:val="-4"/>
                                <w:sz w:val="24"/>
                                <w:szCs w:val="24"/>
                                <w:rtl/>
                              </w:rPr>
                              <w:t xml:space="preserve"> </w:t>
                            </w:r>
                            <w:r w:rsidRPr="00D939A1">
                              <w:rPr>
                                <w:rFonts w:cs="Tahoma" w:hint="eastAsia"/>
                                <w:color w:val="0B5294"/>
                                <w:spacing w:val="-4"/>
                                <w:sz w:val="24"/>
                                <w:szCs w:val="24"/>
                                <w:rtl/>
                              </w:rPr>
                              <w:t>נקבעו</w:t>
                            </w:r>
                            <w:r w:rsidRPr="00D939A1">
                              <w:rPr>
                                <w:rFonts w:cs="Tahoma"/>
                                <w:color w:val="0B5294"/>
                                <w:spacing w:val="-4"/>
                                <w:sz w:val="24"/>
                                <w:szCs w:val="24"/>
                                <w:rtl/>
                              </w:rPr>
                              <w:t xml:space="preserve"> </w:t>
                            </w:r>
                            <w:r w:rsidRPr="00D939A1">
                              <w:rPr>
                                <w:rFonts w:cs="Tahoma" w:hint="eastAsia"/>
                                <w:color w:val="0B5294"/>
                                <w:spacing w:val="-4"/>
                                <w:sz w:val="24"/>
                                <w:szCs w:val="24"/>
                                <w:rtl/>
                              </w:rPr>
                              <w:t>יעדים</w:t>
                            </w:r>
                            <w:r w:rsidRPr="00D939A1">
                              <w:rPr>
                                <w:rFonts w:cs="Tahoma"/>
                                <w:color w:val="0B5294"/>
                                <w:spacing w:val="-4"/>
                                <w:sz w:val="24"/>
                                <w:szCs w:val="24"/>
                                <w:rtl/>
                              </w:rPr>
                              <w:t xml:space="preserve"> </w:t>
                            </w:r>
                            <w:r w:rsidRPr="00D939A1">
                              <w:rPr>
                                <w:rFonts w:cs="Tahoma" w:hint="eastAsia"/>
                                <w:color w:val="0B5294"/>
                                <w:spacing w:val="-4"/>
                                <w:sz w:val="24"/>
                                <w:szCs w:val="24"/>
                                <w:rtl/>
                              </w:rPr>
                              <w:t>מרכזיים</w:t>
                            </w:r>
                            <w:r w:rsidRPr="00D939A1">
                              <w:rPr>
                                <w:rFonts w:cs="Tahoma"/>
                                <w:color w:val="0B5294"/>
                                <w:spacing w:val="-4"/>
                                <w:sz w:val="24"/>
                                <w:szCs w:val="24"/>
                                <w:rtl/>
                              </w:rPr>
                              <w:t xml:space="preserve"> </w:t>
                            </w:r>
                            <w:r w:rsidRPr="00D939A1">
                              <w:rPr>
                                <w:rFonts w:cs="Tahoma" w:hint="eastAsia"/>
                                <w:color w:val="0B5294"/>
                                <w:spacing w:val="-4"/>
                                <w:sz w:val="24"/>
                                <w:szCs w:val="24"/>
                                <w:rtl/>
                              </w:rPr>
                              <w:t>להשגה</w:t>
                            </w:r>
                            <w:r w:rsidRPr="00D939A1">
                              <w:rPr>
                                <w:rFonts w:cs="Tahoma"/>
                                <w:color w:val="0B5294"/>
                                <w:spacing w:val="-4"/>
                                <w:sz w:val="24"/>
                                <w:szCs w:val="24"/>
                                <w:rtl/>
                              </w:rPr>
                              <w:t xml:space="preserve">. </w:t>
                            </w:r>
                            <w:r w:rsidRPr="00D939A1">
                              <w:rPr>
                                <w:rFonts w:cs="Tahoma" w:hint="eastAsia"/>
                                <w:color w:val="0B5294"/>
                                <w:spacing w:val="-4"/>
                                <w:sz w:val="24"/>
                                <w:szCs w:val="24"/>
                                <w:rtl/>
                              </w:rPr>
                              <w:t>בהיעדר</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עבודה</w:t>
                            </w:r>
                            <w:r w:rsidRPr="00D939A1">
                              <w:rPr>
                                <w:rFonts w:cs="Tahoma"/>
                                <w:color w:val="0B5294"/>
                                <w:spacing w:val="-4"/>
                                <w:sz w:val="24"/>
                                <w:szCs w:val="24"/>
                                <w:rtl/>
                              </w:rPr>
                              <w:t xml:space="preserve"> </w:t>
                            </w:r>
                            <w:r w:rsidRPr="00D939A1">
                              <w:rPr>
                                <w:rFonts w:cs="Tahoma" w:hint="eastAsia"/>
                                <w:color w:val="0B5294"/>
                                <w:spacing w:val="-4"/>
                                <w:sz w:val="24"/>
                                <w:szCs w:val="24"/>
                                <w:rtl/>
                              </w:rPr>
                              <w:t>סדורה</w:t>
                            </w:r>
                            <w:r w:rsidRPr="00D939A1">
                              <w:rPr>
                                <w:rFonts w:cs="Tahoma"/>
                                <w:color w:val="0B5294"/>
                                <w:spacing w:val="-4"/>
                                <w:sz w:val="24"/>
                                <w:szCs w:val="24"/>
                                <w:rtl/>
                              </w:rPr>
                              <w:t xml:space="preserve"> </w:t>
                            </w:r>
                            <w:r w:rsidRPr="00D939A1">
                              <w:rPr>
                                <w:rFonts w:cs="Tahoma" w:hint="eastAsia"/>
                                <w:color w:val="0B5294"/>
                                <w:spacing w:val="-4"/>
                                <w:sz w:val="24"/>
                                <w:szCs w:val="24"/>
                                <w:rtl/>
                              </w:rPr>
                              <w:t>ומקיפה</w:t>
                            </w:r>
                            <w:r w:rsidRPr="00D939A1">
                              <w:rPr>
                                <w:rFonts w:cs="Tahoma"/>
                                <w:color w:val="0B5294"/>
                                <w:spacing w:val="-4"/>
                                <w:sz w:val="24"/>
                                <w:szCs w:val="24"/>
                                <w:rtl/>
                              </w:rPr>
                              <w:t xml:space="preserve"> </w:t>
                            </w:r>
                            <w:r w:rsidRPr="00D939A1">
                              <w:rPr>
                                <w:rFonts w:cs="Tahoma" w:hint="eastAsia"/>
                                <w:color w:val="0B5294"/>
                                <w:spacing w:val="-4"/>
                                <w:sz w:val="24"/>
                                <w:szCs w:val="24"/>
                                <w:rtl/>
                              </w:rPr>
                              <w:t>לא</w:t>
                            </w:r>
                            <w:r w:rsidRPr="00D939A1">
                              <w:rPr>
                                <w:rFonts w:cs="Tahoma"/>
                                <w:color w:val="0B5294"/>
                                <w:spacing w:val="-4"/>
                                <w:sz w:val="24"/>
                                <w:szCs w:val="24"/>
                                <w:rtl/>
                              </w:rPr>
                              <w:t xml:space="preserve"> </w:t>
                            </w:r>
                            <w:r w:rsidRPr="00D939A1">
                              <w:rPr>
                                <w:rFonts w:cs="Tahoma" w:hint="eastAsia"/>
                                <w:color w:val="0B5294"/>
                                <w:spacing w:val="-4"/>
                                <w:sz w:val="24"/>
                                <w:szCs w:val="24"/>
                                <w:rtl/>
                              </w:rPr>
                              <w:t>ניתן</w:t>
                            </w:r>
                            <w:r w:rsidRPr="00D939A1">
                              <w:rPr>
                                <w:rFonts w:cs="Tahoma"/>
                                <w:color w:val="0B5294"/>
                                <w:spacing w:val="-4"/>
                                <w:sz w:val="24"/>
                                <w:szCs w:val="24"/>
                                <w:rtl/>
                              </w:rPr>
                              <w:t xml:space="preserve"> </w:t>
                            </w:r>
                            <w:r w:rsidRPr="00D939A1">
                              <w:rPr>
                                <w:rFonts w:cs="Tahoma" w:hint="eastAsia"/>
                                <w:color w:val="0B5294"/>
                                <w:spacing w:val="-4"/>
                                <w:sz w:val="24"/>
                                <w:szCs w:val="24"/>
                                <w:rtl/>
                              </w:rPr>
                              <w:t>למדוד</w:t>
                            </w:r>
                            <w:r w:rsidRPr="00D939A1">
                              <w:rPr>
                                <w:rFonts w:cs="Tahoma"/>
                                <w:color w:val="0B5294"/>
                                <w:spacing w:val="-4"/>
                                <w:sz w:val="24"/>
                                <w:szCs w:val="24"/>
                                <w:rtl/>
                              </w:rPr>
                              <w:t xml:space="preserve"> </w:t>
                            </w:r>
                            <w:r w:rsidRPr="00D939A1">
                              <w:rPr>
                                <w:rFonts w:cs="Tahoma" w:hint="eastAsia"/>
                                <w:color w:val="0B5294"/>
                                <w:spacing w:val="-4"/>
                                <w:sz w:val="24"/>
                                <w:szCs w:val="24"/>
                                <w:rtl/>
                              </w:rPr>
                              <w:t>תכנון</w:t>
                            </w:r>
                            <w:r w:rsidRPr="00D939A1">
                              <w:rPr>
                                <w:rFonts w:cs="Tahoma"/>
                                <w:color w:val="0B5294"/>
                                <w:spacing w:val="-4"/>
                                <w:sz w:val="24"/>
                                <w:szCs w:val="24"/>
                                <w:rtl/>
                              </w:rPr>
                              <w:t xml:space="preserve"> </w:t>
                            </w:r>
                            <w:r w:rsidRPr="00D939A1">
                              <w:rPr>
                                <w:rFonts w:cs="Tahoma" w:hint="eastAsia"/>
                                <w:color w:val="0B5294"/>
                                <w:spacing w:val="-4"/>
                                <w:sz w:val="24"/>
                                <w:szCs w:val="24"/>
                                <w:rtl/>
                              </w:rPr>
                              <w:t>מול</w:t>
                            </w:r>
                            <w:r w:rsidRPr="00D939A1">
                              <w:rPr>
                                <w:rFonts w:cs="Tahoma"/>
                                <w:color w:val="0B5294"/>
                                <w:spacing w:val="-4"/>
                                <w:sz w:val="24"/>
                                <w:szCs w:val="24"/>
                                <w:rtl/>
                              </w:rPr>
                              <w:t xml:space="preserve"> </w:t>
                            </w:r>
                            <w:r w:rsidRPr="00D939A1">
                              <w:rPr>
                                <w:rFonts w:cs="Tahoma" w:hint="eastAsia"/>
                                <w:color w:val="0B5294"/>
                                <w:spacing w:val="-4"/>
                                <w:sz w:val="24"/>
                                <w:szCs w:val="24"/>
                                <w:rtl/>
                              </w:rPr>
                              <w:t>ביצוע</w:t>
                            </w:r>
                            <w:r w:rsidRPr="00D939A1">
                              <w:rPr>
                                <w:rFonts w:cs="Tahoma"/>
                                <w:color w:val="0B5294"/>
                                <w:spacing w:val="-4"/>
                                <w:sz w:val="24"/>
                                <w:szCs w:val="24"/>
                                <w:rtl/>
                              </w:rPr>
                              <w:t xml:space="preserve"> </w:t>
                            </w:r>
                            <w:r w:rsidRPr="00D939A1">
                              <w:rPr>
                                <w:rFonts w:cs="Tahoma" w:hint="eastAsia"/>
                                <w:color w:val="0B5294"/>
                                <w:spacing w:val="-4"/>
                                <w:sz w:val="24"/>
                                <w:szCs w:val="24"/>
                                <w:rtl/>
                              </w:rPr>
                              <w:t>ולהעריך</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תפוקות</w:t>
                            </w:r>
                            <w:r w:rsidRPr="00D939A1">
                              <w:rPr>
                                <w:rFonts w:cs="Tahoma"/>
                                <w:color w:val="0B5294"/>
                                <w:spacing w:val="-4"/>
                                <w:sz w:val="24"/>
                                <w:szCs w:val="24"/>
                                <w:rtl/>
                              </w:rPr>
                              <w:t xml:space="preserve"> </w:t>
                            </w:r>
                            <w:r w:rsidRPr="00D939A1">
                              <w:rPr>
                                <w:rFonts w:cs="Tahoma" w:hint="eastAsia"/>
                                <w:color w:val="0B5294"/>
                                <w:spacing w:val="-4"/>
                                <w:sz w:val="24"/>
                                <w:szCs w:val="24"/>
                                <w:rtl/>
                              </w:rPr>
                              <w:t>האגף</w:t>
                            </w:r>
                            <w:r w:rsidRPr="00D939A1">
                              <w:rPr>
                                <w:rFonts w:cs="Tahoma"/>
                                <w:color w:val="0B5294"/>
                                <w:spacing w:val="-4"/>
                                <w:sz w:val="24"/>
                                <w:szCs w:val="24"/>
                                <w:rtl/>
                              </w:rPr>
                              <w:t xml:space="preserve"> </w:t>
                            </w:r>
                            <w:r w:rsidRPr="00D939A1">
                              <w:rPr>
                                <w:rFonts w:cs="Tahoma" w:hint="eastAsia"/>
                                <w:color w:val="0B5294"/>
                                <w:spacing w:val="-4"/>
                                <w:sz w:val="24"/>
                                <w:szCs w:val="24"/>
                                <w:rtl/>
                              </w:rPr>
                              <w:t>ואת</w:t>
                            </w:r>
                            <w:r w:rsidRPr="00D939A1">
                              <w:rPr>
                                <w:rFonts w:cs="Tahoma"/>
                                <w:color w:val="0B5294"/>
                                <w:spacing w:val="-4"/>
                                <w:sz w:val="24"/>
                                <w:szCs w:val="24"/>
                                <w:rtl/>
                              </w:rPr>
                              <w:t xml:space="preserve"> </w:t>
                            </w:r>
                            <w:r w:rsidRPr="00D939A1">
                              <w:rPr>
                                <w:rFonts w:cs="Tahoma" w:hint="eastAsia"/>
                                <w:color w:val="0B5294"/>
                                <w:spacing w:val="-4"/>
                                <w:sz w:val="24"/>
                                <w:szCs w:val="24"/>
                                <w:rtl/>
                              </w:rPr>
                              <w:t>הישגיו</w:t>
                            </w:r>
                          </w:p>
                          <w:p w:rsidR="00D939A1" w:rsidRPr="00373C5D" w:rsidP="00D939A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31496079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6560167"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3" type="#_x0000_t202" style="width:127.55pt;height:420.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58912" filled="f" stroked="f">
                <v:textbox>
                  <w:txbxContent>
                    <w:p w:rsidR="00D939A1" w:rsidRPr="00373C5D" w:rsidP="00D939A1">
                      <w:pPr>
                        <w:spacing w:line="240" w:lineRule="atLeast"/>
                        <w:rPr>
                          <w:rFonts w:cs="Tahoma"/>
                          <w:b/>
                          <w:bCs/>
                          <w:color w:val="0B5294"/>
                          <w:sz w:val="48"/>
                          <w:szCs w:val="48"/>
                          <w:rtl/>
                        </w:rPr>
                      </w:pPr>
                      <w:drawing>
                        <wp:inline distT="0" distB="0" distL="0" distR="0">
                          <wp:extent cx="311150" cy="256800"/>
                          <wp:effectExtent l="0" t="0" r="0" b="0"/>
                          <wp:docPr id="15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111539"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939A1" w:rsidRPr="00881D99" w:rsidP="00D939A1">
                      <w:pPr>
                        <w:spacing w:after="0" w:line="240" w:lineRule="auto"/>
                        <w:rPr>
                          <w:color w:val="0B5294"/>
                          <w:spacing w:val="-4"/>
                          <w:sz w:val="24"/>
                          <w:szCs w:val="24"/>
                          <w:rtl/>
                          <w:cs/>
                        </w:rPr>
                      </w:pPr>
                      <w:r w:rsidRPr="00D939A1">
                        <w:rPr>
                          <w:rFonts w:cs="Tahoma" w:hint="eastAsia"/>
                          <w:color w:val="0B5294"/>
                          <w:spacing w:val="-4"/>
                          <w:sz w:val="24"/>
                          <w:szCs w:val="24"/>
                          <w:rtl/>
                        </w:rPr>
                        <w:t>לאגף</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אין</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עבודה</w:t>
                      </w:r>
                      <w:r w:rsidRPr="00D939A1">
                        <w:rPr>
                          <w:rFonts w:cs="Tahoma"/>
                          <w:color w:val="0B5294"/>
                          <w:spacing w:val="-4"/>
                          <w:sz w:val="24"/>
                          <w:szCs w:val="24"/>
                          <w:rtl/>
                        </w:rPr>
                        <w:t xml:space="preserve"> </w:t>
                      </w:r>
                      <w:r w:rsidRPr="00D939A1">
                        <w:rPr>
                          <w:rFonts w:cs="Tahoma" w:hint="eastAsia"/>
                          <w:color w:val="0B5294"/>
                          <w:spacing w:val="-4"/>
                          <w:sz w:val="24"/>
                          <w:szCs w:val="24"/>
                          <w:rtl/>
                        </w:rPr>
                        <w:t>שנתית</w:t>
                      </w:r>
                      <w:r w:rsidRPr="00D939A1">
                        <w:rPr>
                          <w:rFonts w:cs="Tahoma"/>
                          <w:color w:val="0B5294"/>
                          <w:spacing w:val="-4"/>
                          <w:sz w:val="24"/>
                          <w:szCs w:val="24"/>
                          <w:rtl/>
                        </w:rPr>
                        <w:t xml:space="preserve"> </w:t>
                      </w:r>
                      <w:r w:rsidRPr="00D939A1">
                        <w:rPr>
                          <w:rFonts w:cs="Tahoma" w:hint="eastAsia"/>
                          <w:color w:val="0B5294"/>
                          <w:spacing w:val="-4"/>
                          <w:sz w:val="24"/>
                          <w:szCs w:val="24"/>
                          <w:rtl/>
                        </w:rPr>
                        <w:t>וממילא</w:t>
                      </w:r>
                      <w:r w:rsidRPr="00D939A1">
                        <w:rPr>
                          <w:rFonts w:cs="Tahoma"/>
                          <w:color w:val="0B5294"/>
                          <w:spacing w:val="-4"/>
                          <w:sz w:val="24"/>
                          <w:szCs w:val="24"/>
                          <w:rtl/>
                        </w:rPr>
                        <w:t xml:space="preserve"> </w:t>
                      </w:r>
                      <w:r w:rsidRPr="00D939A1">
                        <w:rPr>
                          <w:rFonts w:cs="Tahoma" w:hint="eastAsia"/>
                          <w:color w:val="0B5294"/>
                          <w:spacing w:val="-4"/>
                          <w:sz w:val="24"/>
                          <w:szCs w:val="24"/>
                          <w:rtl/>
                        </w:rPr>
                        <w:t>לא</w:t>
                      </w:r>
                      <w:r w:rsidRPr="00D939A1">
                        <w:rPr>
                          <w:rFonts w:cs="Tahoma"/>
                          <w:color w:val="0B5294"/>
                          <w:spacing w:val="-4"/>
                          <w:sz w:val="24"/>
                          <w:szCs w:val="24"/>
                          <w:rtl/>
                        </w:rPr>
                        <w:t xml:space="preserve"> </w:t>
                      </w:r>
                      <w:r w:rsidRPr="00D939A1">
                        <w:rPr>
                          <w:rFonts w:cs="Tahoma" w:hint="eastAsia"/>
                          <w:color w:val="0B5294"/>
                          <w:spacing w:val="-4"/>
                          <w:sz w:val="24"/>
                          <w:szCs w:val="24"/>
                          <w:rtl/>
                        </w:rPr>
                        <w:t>נקבעו</w:t>
                      </w:r>
                      <w:r w:rsidRPr="00D939A1">
                        <w:rPr>
                          <w:rFonts w:cs="Tahoma"/>
                          <w:color w:val="0B5294"/>
                          <w:spacing w:val="-4"/>
                          <w:sz w:val="24"/>
                          <w:szCs w:val="24"/>
                          <w:rtl/>
                        </w:rPr>
                        <w:t xml:space="preserve"> </w:t>
                      </w:r>
                      <w:r w:rsidRPr="00D939A1">
                        <w:rPr>
                          <w:rFonts w:cs="Tahoma" w:hint="eastAsia"/>
                          <w:color w:val="0B5294"/>
                          <w:spacing w:val="-4"/>
                          <w:sz w:val="24"/>
                          <w:szCs w:val="24"/>
                          <w:rtl/>
                        </w:rPr>
                        <w:t>יעדים</w:t>
                      </w:r>
                      <w:r w:rsidRPr="00D939A1">
                        <w:rPr>
                          <w:rFonts w:cs="Tahoma"/>
                          <w:color w:val="0B5294"/>
                          <w:spacing w:val="-4"/>
                          <w:sz w:val="24"/>
                          <w:szCs w:val="24"/>
                          <w:rtl/>
                        </w:rPr>
                        <w:t xml:space="preserve"> </w:t>
                      </w:r>
                      <w:r w:rsidRPr="00D939A1">
                        <w:rPr>
                          <w:rFonts w:cs="Tahoma" w:hint="eastAsia"/>
                          <w:color w:val="0B5294"/>
                          <w:spacing w:val="-4"/>
                          <w:sz w:val="24"/>
                          <w:szCs w:val="24"/>
                          <w:rtl/>
                        </w:rPr>
                        <w:t>מרכזיים</w:t>
                      </w:r>
                      <w:r w:rsidRPr="00D939A1">
                        <w:rPr>
                          <w:rFonts w:cs="Tahoma"/>
                          <w:color w:val="0B5294"/>
                          <w:spacing w:val="-4"/>
                          <w:sz w:val="24"/>
                          <w:szCs w:val="24"/>
                          <w:rtl/>
                        </w:rPr>
                        <w:t xml:space="preserve"> </w:t>
                      </w:r>
                      <w:r w:rsidRPr="00D939A1">
                        <w:rPr>
                          <w:rFonts w:cs="Tahoma" w:hint="eastAsia"/>
                          <w:color w:val="0B5294"/>
                          <w:spacing w:val="-4"/>
                          <w:sz w:val="24"/>
                          <w:szCs w:val="24"/>
                          <w:rtl/>
                        </w:rPr>
                        <w:t>להשגה</w:t>
                      </w:r>
                      <w:r w:rsidRPr="00D939A1">
                        <w:rPr>
                          <w:rFonts w:cs="Tahoma"/>
                          <w:color w:val="0B5294"/>
                          <w:spacing w:val="-4"/>
                          <w:sz w:val="24"/>
                          <w:szCs w:val="24"/>
                          <w:rtl/>
                        </w:rPr>
                        <w:t xml:space="preserve">. </w:t>
                      </w:r>
                      <w:r w:rsidRPr="00D939A1">
                        <w:rPr>
                          <w:rFonts w:cs="Tahoma" w:hint="eastAsia"/>
                          <w:color w:val="0B5294"/>
                          <w:spacing w:val="-4"/>
                          <w:sz w:val="24"/>
                          <w:szCs w:val="24"/>
                          <w:rtl/>
                        </w:rPr>
                        <w:t>בהיעדר</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עבודה</w:t>
                      </w:r>
                      <w:r w:rsidRPr="00D939A1">
                        <w:rPr>
                          <w:rFonts w:cs="Tahoma"/>
                          <w:color w:val="0B5294"/>
                          <w:spacing w:val="-4"/>
                          <w:sz w:val="24"/>
                          <w:szCs w:val="24"/>
                          <w:rtl/>
                        </w:rPr>
                        <w:t xml:space="preserve"> </w:t>
                      </w:r>
                      <w:r w:rsidRPr="00D939A1">
                        <w:rPr>
                          <w:rFonts w:cs="Tahoma" w:hint="eastAsia"/>
                          <w:color w:val="0B5294"/>
                          <w:spacing w:val="-4"/>
                          <w:sz w:val="24"/>
                          <w:szCs w:val="24"/>
                          <w:rtl/>
                        </w:rPr>
                        <w:t>סדורה</w:t>
                      </w:r>
                      <w:r w:rsidRPr="00D939A1">
                        <w:rPr>
                          <w:rFonts w:cs="Tahoma"/>
                          <w:color w:val="0B5294"/>
                          <w:spacing w:val="-4"/>
                          <w:sz w:val="24"/>
                          <w:szCs w:val="24"/>
                          <w:rtl/>
                        </w:rPr>
                        <w:t xml:space="preserve"> </w:t>
                      </w:r>
                      <w:r w:rsidRPr="00D939A1">
                        <w:rPr>
                          <w:rFonts w:cs="Tahoma" w:hint="eastAsia"/>
                          <w:color w:val="0B5294"/>
                          <w:spacing w:val="-4"/>
                          <w:sz w:val="24"/>
                          <w:szCs w:val="24"/>
                          <w:rtl/>
                        </w:rPr>
                        <w:t>ומקיפה</w:t>
                      </w:r>
                      <w:r w:rsidRPr="00D939A1">
                        <w:rPr>
                          <w:rFonts w:cs="Tahoma"/>
                          <w:color w:val="0B5294"/>
                          <w:spacing w:val="-4"/>
                          <w:sz w:val="24"/>
                          <w:szCs w:val="24"/>
                          <w:rtl/>
                        </w:rPr>
                        <w:t xml:space="preserve"> </w:t>
                      </w:r>
                      <w:r w:rsidRPr="00D939A1">
                        <w:rPr>
                          <w:rFonts w:cs="Tahoma" w:hint="eastAsia"/>
                          <w:color w:val="0B5294"/>
                          <w:spacing w:val="-4"/>
                          <w:sz w:val="24"/>
                          <w:szCs w:val="24"/>
                          <w:rtl/>
                        </w:rPr>
                        <w:t>לא</w:t>
                      </w:r>
                      <w:r w:rsidRPr="00D939A1">
                        <w:rPr>
                          <w:rFonts w:cs="Tahoma"/>
                          <w:color w:val="0B5294"/>
                          <w:spacing w:val="-4"/>
                          <w:sz w:val="24"/>
                          <w:szCs w:val="24"/>
                          <w:rtl/>
                        </w:rPr>
                        <w:t xml:space="preserve"> </w:t>
                      </w:r>
                      <w:r w:rsidRPr="00D939A1">
                        <w:rPr>
                          <w:rFonts w:cs="Tahoma" w:hint="eastAsia"/>
                          <w:color w:val="0B5294"/>
                          <w:spacing w:val="-4"/>
                          <w:sz w:val="24"/>
                          <w:szCs w:val="24"/>
                          <w:rtl/>
                        </w:rPr>
                        <w:t>ניתן</w:t>
                      </w:r>
                      <w:r w:rsidRPr="00D939A1">
                        <w:rPr>
                          <w:rFonts w:cs="Tahoma"/>
                          <w:color w:val="0B5294"/>
                          <w:spacing w:val="-4"/>
                          <w:sz w:val="24"/>
                          <w:szCs w:val="24"/>
                          <w:rtl/>
                        </w:rPr>
                        <w:t xml:space="preserve"> </w:t>
                      </w:r>
                      <w:r w:rsidRPr="00D939A1">
                        <w:rPr>
                          <w:rFonts w:cs="Tahoma" w:hint="eastAsia"/>
                          <w:color w:val="0B5294"/>
                          <w:spacing w:val="-4"/>
                          <w:sz w:val="24"/>
                          <w:szCs w:val="24"/>
                          <w:rtl/>
                        </w:rPr>
                        <w:t>למדוד</w:t>
                      </w:r>
                      <w:r w:rsidRPr="00D939A1">
                        <w:rPr>
                          <w:rFonts w:cs="Tahoma"/>
                          <w:color w:val="0B5294"/>
                          <w:spacing w:val="-4"/>
                          <w:sz w:val="24"/>
                          <w:szCs w:val="24"/>
                          <w:rtl/>
                        </w:rPr>
                        <w:t xml:space="preserve"> </w:t>
                      </w:r>
                      <w:r w:rsidRPr="00D939A1">
                        <w:rPr>
                          <w:rFonts w:cs="Tahoma" w:hint="eastAsia"/>
                          <w:color w:val="0B5294"/>
                          <w:spacing w:val="-4"/>
                          <w:sz w:val="24"/>
                          <w:szCs w:val="24"/>
                          <w:rtl/>
                        </w:rPr>
                        <w:t>תכנון</w:t>
                      </w:r>
                      <w:r w:rsidRPr="00D939A1">
                        <w:rPr>
                          <w:rFonts w:cs="Tahoma"/>
                          <w:color w:val="0B5294"/>
                          <w:spacing w:val="-4"/>
                          <w:sz w:val="24"/>
                          <w:szCs w:val="24"/>
                          <w:rtl/>
                        </w:rPr>
                        <w:t xml:space="preserve"> </w:t>
                      </w:r>
                      <w:r w:rsidRPr="00D939A1">
                        <w:rPr>
                          <w:rFonts w:cs="Tahoma" w:hint="eastAsia"/>
                          <w:color w:val="0B5294"/>
                          <w:spacing w:val="-4"/>
                          <w:sz w:val="24"/>
                          <w:szCs w:val="24"/>
                          <w:rtl/>
                        </w:rPr>
                        <w:t>מול</w:t>
                      </w:r>
                      <w:r w:rsidRPr="00D939A1">
                        <w:rPr>
                          <w:rFonts w:cs="Tahoma"/>
                          <w:color w:val="0B5294"/>
                          <w:spacing w:val="-4"/>
                          <w:sz w:val="24"/>
                          <w:szCs w:val="24"/>
                          <w:rtl/>
                        </w:rPr>
                        <w:t xml:space="preserve"> </w:t>
                      </w:r>
                      <w:r w:rsidRPr="00D939A1">
                        <w:rPr>
                          <w:rFonts w:cs="Tahoma" w:hint="eastAsia"/>
                          <w:color w:val="0B5294"/>
                          <w:spacing w:val="-4"/>
                          <w:sz w:val="24"/>
                          <w:szCs w:val="24"/>
                          <w:rtl/>
                        </w:rPr>
                        <w:t>ביצוע</w:t>
                      </w:r>
                      <w:r w:rsidRPr="00D939A1">
                        <w:rPr>
                          <w:rFonts w:cs="Tahoma"/>
                          <w:color w:val="0B5294"/>
                          <w:spacing w:val="-4"/>
                          <w:sz w:val="24"/>
                          <w:szCs w:val="24"/>
                          <w:rtl/>
                        </w:rPr>
                        <w:t xml:space="preserve"> </w:t>
                      </w:r>
                      <w:r w:rsidRPr="00D939A1">
                        <w:rPr>
                          <w:rFonts w:cs="Tahoma" w:hint="eastAsia"/>
                          <w:color w:val="0B5294"/>
                          <w:spacing w:val="-4"/>
                          <w:sz w:val="24"/>
                          <w:szCs w:val="24"/>
                          <w:rtl/>
                        </w:rPr>
                        <w:t>ולהעריך</w:t>
                      </w:r>
                      <w:r w:rsidRPr="00D939A1">
                        <w:rPr>
                          <w:rFonts w:cs="Tahoma"/>
                          <w:color w:val="0B5294"/>
                          <w:spacing w:val="-4"/>
                          <w:sz w:val="24"/>
                          <w:szCs w:val="24"/>
                          <w:rtl/>
                        </w:rPr>
                        <w:t xml:space="preserve"> </w:t>
                      </w:r>
                      <w:r w:rsidRPr="00D939A1">
                        <w:rPr>
                          <w:rFonts w:cs="Tahoma" w:hint="eastAsia"/>
                          <w:color w:val="0B5294"/>
                          <w:spacing w:val="-4"/>
                          <w:sz w:val="24"/>
                          <w:szCs w:val="24"/>
                          <w:rtl/>
                        </w:rPr>
                        <w:t>את</w:t>
                      </w:r>
                      <w:r w:rsidRPr="00D939A1">
                        <w:rPr>
                          <w:rFonts w:cs="Tahoma"/>
                          <w:color w:val="0B5294"/>
                          <w:spacing w:val="-4"/>
                          <w:sz w:val="24"/>
                          <w:szCs w:val="24"/>
                          <w:rtl/>
                        </w:rPr>
                        <w:t xml:space="preserve"> </w:t>
                      </w:r>
                      <w:r w:rsidRPr="00D939A1">
                        <w:rPr>
                          <w:rFonts w:cs="Tahoma" w:hint="eastAsia"/>
                          <w:color w:val="0B5294"/>
                          <w:spacing w:val="-4"/>
                          <w:sz w:val="24"/>
                          <w:szCs w:val="24"/>
                          <w:rtl/>
                        </w:rPr>
                        <w:t>תפוקות</w:t>
                      </w:r>
                      <w:r w:rsidRPr="00D939A1">
                        <w:rPr>
                          <w:rFonts w:cs="Tahoma"/>
                          <w:color w:val="0B5294"/>
                          <w:spacing w:val="-4"/>
                          <w:sz w:val="24"/>
                          <w:szCs w:val="24"/>
                          <w:rtl/>
                        </w:rPr>
                        <w:t xml:space="preserve"> </w:t>
                      </w:r>
                      <w:r w:rsidRPr="00D939A1">
                        <w:rPr>
                          <w:rFonts w:cs="Tahoma" w:hint="eastAsia"/>
                          <w:color w:val="0B5294"/>
                          <w:spacing w:val="-4"/>
                          <w:sz w:val="24"/>
                          <w:szCs w:val="24"/>
                          <w:rtl/>
                        </w:rPr>
                        <w:t>האגף</w:t>
                      </w:r>
                      <w:r w:rsidRPr="00D939A1">
                        <w:rPr>
                          <w:rFonts w:cs="Tahoma"/>
                          <w:color w:val="0B5294"/>
                          <w:spacing w:val="-4"/>
                          <w:sz w:val="24"/>
                          <w:szCs w:val="24"/>
                          <w:rtl/>
                        </w:rPr>
                        <w:t xml:space="preserve"> </w:t>
                      </w:r>
                      <w:r w:rsidRPr="00D939A1">
                        <w:rPr>
                          <w:rFonts w:cs="Tahoma" w:hint="eastAsia"/>
                          <w:color w:val="0B5294"/>
                          <w:spacing w:val="-4"/>
                          <w:sz w:val="24"/>
                          <w:szCs w:val="24"/>
                          <w:rtl/>
                        </w:rPr>
                        <w:t>ואת</w:t>
                      </w:r>
                      <w:r w:rsidRPr="00D939A1">
                        <w:rPr>
                          <w:rFonts w:cs="Tahoma"/>
                          <w:color w:val="0B5294"/>
                          <w:spacing w:val="-4"/>
                          <w:sz w:val="24"/>
                          <w:szCs w:val="24"/>
                          <w:rtl/>
                        </w:rPr>
                        <w:t xml:space="preserve"> </w:t>
                      </w:r>
                      <w:r w:rsidRPr="00D939A1">
                        <w:rPr>
                          <w:rFonts w:cs="Tahoma" w:hint="eastAsia"/>
                          <w:color w:val="0B5294"/>
                          <w:spacing w:val="-4"/>
                          <w:sz w:val="24"/>
                          <w:szCs w:val="24"/>
                          <w:rtl/>
                        </w:rPr>
                        <w:t>הישגיו</w:t>
                      </w:r>
                    </w:p>
                    <w:p w:rsidR="00D939A1" w:rsidRPr="00373C5D" w:rsidP="00D939A1">
                      <w:pPr>
                        <w:spacing w:before="120" w:after="0" w:line="240" w:lineRule="atLeast"/>
                        <w:rPr>
                          <w:rFonts w:cs="Tahoma"/>
                          <w:b/>
                          <w:bCs/>
                          <w:color w:val="0B5294"/>
                          <w:sz w:val="48"/>
                          <w:szCs w:val="48"/>
                          <w:rtl/>
                        </w:rPr>
                      </w:pPr>
                      <w:drawing>
                        <wp:inline distT="0" distB="0" distL="0" distR="0">
                          <wp:extent cx="288000" cy="31337"/>
                          <wp:effectExtent l="0" t="0" r="0" b="6985"/>
                          <wp:docPr id="15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6140599"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63162">
      <w:pPr>
        <w:pStyle w:val="RESHET"/>
        <w:rPr>
          <w:rtl/>
        </w:rPr>
      </w:pPr>
      <w:r w:rsidRPr="00B737AC">
        <w:rPr>
          <w:rFonts w:hint="cs"/>
          <w:rtl/>
        </w:rPr>
        <w:t>מהאמור לעיל עולה חולשה ניהולית של אגף הכשרות. על האגף להתוות תכנית עבודה שנתית ובה יעדים מרכזיים להשגה ולקיים שגרת עבודה ניהולית.</w:t>
      </w:r>
    </w:p>
    <w:p w:rsidR="006A0E07" w:rsidRPr="00B737AC" w:rsidP="00463162">
      <w:pPr>
        <w:spacing w:before="180" w:line="240" w:lineRule="exact"/>
        <w:ind w:right="2268"/>
        <w:jc w:val="both"/>
        <w:rPr>
          <w:rFonts w:ascii="Tahoma" w:hAnsi="Tahoma" w:cs="Tahoma"/>
          <w:bCs/>
          <w:sz w:val="17"/>
          <w:szCs w:val="17"/>
          <w:rtl/>
        </w:rPr>
      </w:pPr>
      <w:r w:rsidRPr="00B737AC">
        <w:rPr>
          <w:rFonts w:ascii="Tahoma" w:hAnsi="Tahoma" w:cs="Tahoma" w:hint="cs"/>
          <w:sz w:val="17"/>
          <w:szCs w:val="17"/>
          <w:rtl/>
        </w:rPr>
        <w:t>מנכ"ל הרבנות מסר בתשובתו כי בעת כניסתו לתפקיד מצא כי יש מקום לשיפור בכל הקשור לעבודה על פי תכניות עבודה מסודרות ויעדים מדידים. לפי מדיניותו של מנכ"ל הרבנות, האגף לכשרות עובד במהלך השבועות הקרובים, בשיתוף האגף לרפורמות ממשלתיות במשרד ראש הממשלה, על הכנת תכנית עבודה שנתית.</w:t>
      </w:r>
    </w:p>
    <w:p w:rsidR="006A0E07" w:rsidP="00B737AC">
      <w:pPr>
        <w:pStyle w:val="KOT4"/>
        <w:rPr>
          <w:rtl/>
        </w:rPr>
      </w:pPr>
      <w:bookmarkStart w:id="193" w:name="_Toc474826319"/>
      <w:r>
        <w:rPr>
          <w:rFonts w:hint="cs"/>
          <w:rtl/>
        </w:rPr>
        <w:t>היעדר תכניות הכשרה למפקחים ולמשגיחי כשרות</w:t>
      </w:r>
      <w:bookmarkEnd w:id="193"/>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eastAsia"/>
          <w:sz w:val="17"/>
          <w:szCs w:val="17"/>
          <w:rtl/>
        </w:rPr>
        <w:t>אגף</w:t>
      </w:r>
      <w:r w:rsidRPr="00B737AC">
        <w:rPr>
          <w:rFonts w:ascii="Tahoma" w:hAnsi="Tahoma" w:cs="Tahoma" w:hint="cs"/>
          <w:b/>
          <w:sz w:val="17"/>
          <w:szCs w:val="17"/>
          <w:rtl/>
        </w:rPr>
        <w:t xml:space="preserve"> הכשרות הוא האחראי לשירותי הכשרות, הן כמנחה הן</w:t>
      </w:r>
      <w:r w:rsidRPr="00B737AC">
        <w:rPr>
          <w:rFonts w:ascii="Tahoma" w:hAnsi="Tahoma" w:cs="Tahoma" w:hint="cs"/>
          <w:bCs/>
          <w:sz w:val="17"/>
          <w:szCs w:val="17"/>
          <w:rtl/>
        </w:rPr>
        <w:t xml:space="preserve"> </w:t>
      </w:r>
      <w:r w:rsidRPr="00B737AC">
        <w:rPr>
          <w:rFonts w:ascii="Tahoma" w:hAnsi="Tahoma" w:cs="Tahoma" w:hint="cs"/>
          <w:b/>
          <w:sz w:val="17"/>
          <w:szCs w:val="17"/>
          <w:rtl/>
        </w:rPr>
        <w:t>כמאסדר, ואחריותו זו מחייבת אותו להבטיח את הידע המקצועי של משגיחי הכשרות ושל המפקחים.</w:t>
      </w:r>
    </w:p>
    <w:p w:rsidR="006A0E07" w:rsidRPr="00B737AC" w:rsidP="00781069">
      <w:pPr>
        <w:pStyle w:val="RESHET"/>
        <w:rPr>
          <w:rtl/>
        </w:rPr>
      </w:pPr>
      <w:r w:rsidRPr="00B737AC">
        <w:rPr>
          <w:rFonts w:hint="cs"/>
          <w:rtl/>
        </w:rPr>
        <w:t xml:space="preserve">היה מצופה שאגף הכשרות יגבש תכניות הדרכה והשתלמויות לשם הבטחת הידע של מנהלי מחלקות הכשרות ושל המפקחים ולצורך עדכונם בנושאים שונים, למשל חידושים בתהליכי העיבוד של מזון, כלים חדשים </w:t>
      </w:r>
      <w:r w:rsidR="00781069">
        <w:rPr>
          <w:rFonts w:hint="cs"/>
          <w:rtl/>
        </w:rPr>
        <w:t>ו</w:t>
      </w:r>
      <w:r w:rsidRPr="00B737AC">
        <w:rPr>
          <w:rFonts w:hint="cs"/>
          <w:rtl/>
        </w:rPr>
        <w:t>מיני מזון חדשים. זאת ועוד, ה</w:t>
      </w:r>
      <w:r w:rsidRPr="00B737AC">
        <w:rPr>
          <w:rtl/>
        </w:rPr>
        <w:t xml:space="preserve">אגף </w:t>
      </w:r>
      <w:r w:rsidRPr="00B737AC">
        <w:rPr>
          <w:rFonts w:hint="cs"/>
          <w:rtl/>
        </w:rPr>
        <w:t>אינו מחזיק ב</w:t>
      </w:r>
      <w:r w:rsidRPr="00B737AC">
        <w:rPr>
          <w:rtl/>
        </w:rPr>
        <w:t xml:space="preserve">מידע על מערך המפקחים והמשגיחים </w:t>
      </w:r>
      <w:r w:rsidRPr="00B737AC">
        <w:rPr>
          <w:rFonts w:hint="cs"/>
          <w:rtl/>
        </w:rPr>
        <w:t>ב</w:t>
      </w:r>
      <w:r w:rsidRPr="00B737AC">
        <w:rPr>
          <w:rtl/>
        </w:rPr>
        <w:t>מועצ</w:t>
      </w:r>
      <w:r w:rsidRPr="00B737AC">
        <w:rPr>
          <w:rFonts w:hint="cs"/>
          <w:rtl/>
        </w:rPr>
        <w:t>ות</w:t>
      </w:r>
      <w:r w:rsidRPr="00B737AC">
        <w:rPr>
          <w:rtl/>
        </w:rPr>
        <w:t xml:space="preserve"> </w:t>
      </w:r>
      <w:r w:rsidRPr="00B737AC">
        <w:rPr>
          <w:rFonts w:hint="cs"/>
          <w:rtl/>
        </w:rPr>
        <w:t>ה</w:t>
      </w:r>
      <w:r w:rsidRPr="00B737AC">
        <w:rPr>
          <w:rtl/>
        </w:rPr>
        <w:t>דתי</w:t>
      </w:r>
      <w:r w:rsidRPr="00B737AC">
        <w:rPr>
          <w:rFonts w:hint="cs"/>
          <w:rtl/>
        </w:rPr>
        <w:t>ו</w:t>
      </w:r>
      <w:r w:rsidRPr="00B737AC">
        <w:rPr>
          <w:rtl/>
        </w:rPr>
        <w:t xml:space="preserve">ת </w:t>
      </w:r>
      <w:r w:rsidRPr="00B737AC">
        <w:rPr>
          <w:rFonts w:hint="cs"/>
          <w:rtl/>
        </w:rPr>
        <w:t>ואף אינו יודע מי</w:t>
      </w:r>
      <w:r w:rsidRPr="00B737AC">
        <w:rPr>
          <w:rtl/>
        </w:rPr>
        <w:t xml:space="preserve"> מהמשגיחים הוסמך</w:t>
      </w:r>
      <w:r w:rsidRPr="00B737AC">
        <w:rPr>
          <w:rFonts w:hint="cs"/>
          <w:rtl/>
        </w:rPr>
        <w:t xml:space="preserve"> לתפקיד</w:t>
      </w:r>
      <w:r w:rsidRPr="00B737AC">
        <w:rPr>
          <w:rtl/>
        </w:rPr>
        <w:t xml:space="preserve"> על ידי הרבנות</w:t>
      </w:r>
      <w:r w:rsidRPr="00B737AC">
        <w:rPr>
          <w:rFonts w:hint="cs"/>
          <w:rtl/>
        </w:rPr>
        <w:t>. במצב זה יקשה עליו לתכנן את תכניות הדרכה למפקחים ולמשגיחים.</w:t>
      </w:r>
      <w:r w:rsidRPr="00D939A1" w:rsidR="00D939A1">
        <w:rPr>
          <w:noProof/>
          <w:rtl/>
          <w:lang w:eastAsia="en-US"/>
        </w:rPr>
        <w:t xml:space="preserve"> </w:t>
      </w:r>
      <w:r w:rsidRPr="0012789B" w:rsidR="00D939A1">
        <w:rPr>
          <w:noProof/>
          <w:rtl/>
          <w:lang w:eastAsia="en-US"/>
        </w:rPr>
        <mc:AlternateContent>
          <mc:Choice Requires="wps">
            <w:drawing>
              <wp:anchor distT="0" distB="0" distL="114300" distR="114300" simplePos="0" relativeHeight="251758592" behindDoc="1" locked="0" layoutInCell="1" allowOverlap="1">
                <wp:simplePos x="0" y="0"/>
                <wp:positionH relativeFrom="margin">
                  <wp:posOffset>-431800</wp:posOffset>
                </wp:positionH>
                <wp:positionV relativeFrom="margin">
                  <wp:align>top</wp:align>
                </wp:positionV>
                <wp:extent cx="1620000" cy="5338800"/>
                <wp:effectExtent l="0" t="0" r="0" b="0"/>
                <wp:wrapNone/>
                <wp:docPr id="15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338800"/>
                        </a:xfrm>
                        <a:prstGeom prst="rect">
                          <a:avLst/>
                        </a:prstGeom>
                        <a:noFill/>
                        <a:ln w="9525">
                          <a:noFill/>
                          <a:miter lim="800000"/>
                          <a:headEnd/>
                          <a:tailEnd/>
                        </a:ln>
                      </wps:spPr>
                      <wps:txbx>
                        <w:txbxContent>
                          <w:p w:rsidR="00D939A1" w:rsidRPr="00373C5D" w:rsidP="00D939A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0132445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454780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939A1" w:rsidRPr="00D939A1" w:rsidP="00D939A1">
                            <w:pPr>
                              <w:spacing w:after="0" w:line="240" w:lineRule="auto"/>
                              <w:rPr>
                                <w:rFonts w:cs="Tahoma"/>
                                <w:color w:val="0B5294"/>
                                <w:spacing w:val="-4"/>
                                <w:sz w:val="24"/>
                                <w:szCs w:val="24"/>
                                <w:rtl/>
                                <w:cs/>
                              </w:rPr>
                            </w:pPr>
                            <w:r w:rsidRPr="00D939A1">
                              <w:rPr>
                                <w:rFonts w:cs="Tahoma" w:hint="eastAsia"/>
                                <w:color w:val="0B5294"/>
                                <w:spacing w:val="-4"/>
                                <w:sz w:val="24"/>
                                <w:szCs w:val="24"/>
                                <w:rtl/>
                              </w:rPr>
                              <w:t>היה</w:t>
                            </w:r>
                            <w:r w:rsidRPr="00D939A1">
                              <w:rPr>
                                <w:rFonts w:cs="Tahoma"/>
                                <w:color w:val="0B5294"/>
                                <w:spacing w:val="-4"/>
                                <w:sz w:val="24"/>
                                <w:szCs w:val="24"/>
                                <w:rtl/>
                              </w:rPr>
                              <w:t xml:space="preserve"> </w:t>
                            </w:r>
                            <w:r w:rsidRPr="00D939A1">
                              <w:rPr>
                                <w:rFonts w:cs="Tahoma" w:hint="eastAsia"/>
                                <w:color w:val="0B5294"/>
                                <w:spacing w:val="-4"/>
                                <w:sz w:val="24"/>
                                <w:szCs w:val="24"/>
                                <w:rtl/>
                              </w:rPr>
                              <w:t>מצופה</w:t>
                            </w:r>
                            <w:r w:rsidRPr="00D939A1">
                              <w:rPr>
                                <w:rFonts w:cs="Tahoma"/>
                                <w:color w:val="0B5294"/>
                                <w:spacing w:val="-4"/>
                                <w:sz w:val="24"/>
                                <w:szCs w:val="24"/>
                                <w:rtl/>
                              </w:rPr>
                              <w:t xml:space="preserve"> </w:t>
                            </w:r>
                            <w:r w:rsidRPr="00D939A1">
                              <w:rPr>
                                <w:rFonts w:cs="Tahoma" w:hint="eastAsia"/>
                                <w:color w:val="0B5294"/>
                                <w:spacing w:val="-4"/>
                                <w:sz w:val="24"/>
                                <w:szCs w:val="24"/>
                                <w:rtl/>
                              </w:rPr>
                              <w:t>שאגף</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יגבש</w:t>
                            </w:r>
                            <w:r w:rsidRPr="00D939A1">
                              <w:rPr>
                                <w:rFonts w:cs="Tahoma"/>
                                <w:color w:val="0B5294"/>
                                <w:spacing w:val="-4"/>
                                <w:sz w:val="24"/>
                                <w:szCs w:val="24"/>
                                <w:rtl/>
                              </w:rPr>
                              <w:t xml:space="preserve"> </w:t>
                            </w:r>
                            <w:r w:rsidRPr="00D939A1">
                              <w:rPr>
                                <w:rFonts w:cs="Tahoma" w:hint="eastAsia"/>
                                <w:color w:val="0B5294"/>
                                <w:spacing w:val="-4"/>
                                <w:sz w:val="24"/>
                                <w:szCs w:val="24"/>
                                <w:rtl/>
                              </w:rPr>
                              <w:t>תכניות</w:t>
                            </w:r>
                            <w:r w:rsidRPr="00D939A1">
                              <w:rPr>
                                <w:rFonts w:cs="Tahoma"/>
                                <w:color w:val="0B5294"/>
                                <w:spacing w:val="-4"/>
                                <w:sz w:val="24"/>
                                <w:szCs w:val="24"/>
                                <w:rtl/>
                              </w:rPr>
                              <w:t xml:space="preserve"> </w:t>
                            </w:r>
                            <w:r w:rsidRPr="00D939A1">
                              <w:rPr>
                                <w:rFonts w:cs="Tahoma" w:hint="eastAsia"/>
                                <w:color w:val="0B5294"/>
                                <w:spacing w:val="-4"/>
                                <w:sz w:val="24"/>
                                <w:szCs w:val="24"/>
                                <w:rtl/>
                              </w:rPr>
                              <w:t>הדרכה</w:t>
                            </w:r>
                            <w:r w:rsidRPr="00D939A1">
                              <w:rPr>
                                <w:rFonts w:cs="Tahoma"/>
                                <w:color w:val="0B5294"/>
                                <w:spacing w:val="-4"/>
                                <w:sz w:val="24"/>
                                <w:szCs w:val="24"/>
                                <w:rtl/>
                              </w:rPr>
                              <w:t xml:space="preserve"> </w:t>
                            </w:r>
                            <w:r w:rsidRPr="00D939A1">
                              <w:rPr>
                                <w:rFonts w:cs="Tahoma" w:hint="eastAsia"/>
                                <w:color w:val="0B5294"/>
                                <w:spacing w:val="-4"/>
                                <w:sz w:val="24"/>
                                <w:szCs w:val="24"/>
                                <w:rtl/>
                              </w:rPr>
                              <w:t>והשתלמויות</w:t>
                            </w:r>
                            <w:r w:rsidRPr="00D939A1">
                              <w:rPr>
                                <w:rFonts w:cs="Tahoma"/>
                                <w:color w:val="0B5294"/>
                                <w:spacing w:val="-4"/>
                                <w:sz w:val="24"/>
                                <w:szCs w:val="24"/>
                                <w:rtl/>
                              </w:rPr>
                              <w:t xml:space="preserve"> </w:t>
                            </w:r>
                            <w:r w:rsidRPr="00D939A1">
                              <w:rPr>
                                <w:rFonts w:cs="Tahoma" w:hint="eastAsia"/>
                                <w:color w:val="0B5294"/>
                                <w:spacing w:val="-4"/>
                                <w:sz w:val="24"/>
                                <w:szCs w:val="24"/>
                                <w:rtl/>
                              </w:rPr>
                              <w:t>לשם</w:t>
                            </w:r>
                            <w:r w:rsidRPr="00D939A1">
                              <w:rPr>
                                <w:rFonts w:cs="Tahoma"/>
                                <w:color w:val="0B5294"/>
                                <w:spacing w:val="-4"/>
                                <w:sz w:val="24"/>
                                <w:szCs w:val="24"/>
                                <w:rtl/>
                              </w:rPr>
                              <w:t xml:space="preserve"> </w:t>
                            </w:r>
                            <w:r w:rsidRPr="00D939A1">
                              <w:rPr>
                                <w:rFonts w:cs="Tahoma" w:hint="eastAsia"/>
                                <w:color w:val="0B5294"/>
                                <w:spacing w:val="-4"/>
                                <w:sz w:val="24"/>
                                <w:szCs w:val="24"/>
                                <w:rtl/>
                              </w:rPr>
                              <w:t>הבטחת</w:t>
                            </w:r>
                            <w:r w:rsidRPr="00D939A1">
                              <w:rPr>
                                <w:rFonts w:cs="Tahoma"/>
                                <w:color w:val="0B5294"/>
                                <w:spacing w:val="-4"/>
                                <w:sz w:val="24"/>
                                <w:szCs w:val="24"/>
                                <w:rtl/>
                              </w:rPr>
                              <w:t xml:space="preserve"> </w:t>
                            </w:r>
                            <w:r w:rsidRPr="00D939A1">
                              <w:rPr>
                                <w:rFonts w:cs="Tahoma" w:hint="eastAsia"/>
                                <w:color w:val="0B5294"/>
                                <w:spacing w:val="-4"/>
                                <w:sz w:val="24"/>
                                <w:szCs w:val="24"/>
                                <w:rtl/>
                              </w:rPr>
                              <w:t>הידע</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מנהלי</w:t>
                            </w:r>
                            <w:r w:rsidRPr="00D939A1">
                              <w:rPr>
                                <w:rFonts w:cs="Tahoma"/>
                                <w:color w:val="0B5294"/>
                                <w:spacing w:val="-4"/>
                                <w:sz w:val="24"/>
                                <w:szCs w:val="24"/>
                                <w:rtl/>
                              </w:rPr>
                              <w:t xml:space="preserve"> </w:t>
                            </w:r>
                            <w:r w:rsidRPr="00D939A1">
                              <w:rPr>
                                <w:rFonts w:cs="Tahoma" w:hint="eastAsia"/>
                                <w:color w:val="0B5294"/>
                                <w:spacing w:val="-4"/>
                                <w:sz w:val="24"/>
                                <w:szCs w:val="24"/>
                                <w:rtl/>
                              </w:rPr>
                              <w:t>מחלקות</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ושל</w:t>
                            </w:r>
                            <w:r w:rsidRPr="00D939A1">
                              <w:rPr>
                                <w:rFonts w:cs="Tahoma"/>
                                <w:color w:val="0B5294"/>
                                <w:spacing w:val="-4"/>
                                <w:sz w:val="24"/>
                                <w:szCs w:val="24"/>
                                <w:rtl/>
                              </w:rPr>
                              <w:t xml:space="preserve"> </w:t>
                            </w:r>
                            <w:r w:rsidRPr="00D939A1">
                              <w:rPr>
                                <w:rFonts w:cs="Tahoma" w:hint="eastAsia"/>
                                <w:color w:val="0B5294"/>
                                <w:spacing w:val="-4"/>
                                <w:sz w:val="24"/>
                                <w:szCs w:val="24"/>
                                <w:rtl/>
                              </w:rPr>
                              <w:t>המפקחים</w:t>
                            </w:r>
                            <w:r w:rsidRPr="00D939A1">
                              <w:rPr>
                                <w:rFonts w:cs="Tahoma"/>
                                <w:color w:val="0B5294"/>
                                <w:spacing w:val="-4"/>
                                <w:sz w:val="24"/>
                                <w:szCs w:val="24"/>
                                <w:rtl/>
                              </w:rPr>
                              <w:t xml:space="preserve"> </w:t>
                            </w:r>
                            <w:r w:rsidRPr="00D939A1">
                              <w:rPr>
                                <w:rFonts w:cs="Tahoma" w:hint="eastAsia"/>
                                <w:color w:val="0B5294"/>
                                <w:spacing w:val="-4"/>
                                <w:sz w:val="24"/>
                                <w:szCs w:val="24"/>
                                <w:rtl/>
                              </w:rPr>
                              <w:t>ולצורך</w:t>
                            </w:r>
                            <w:r w:rsidRPr="00D939A1">
                              <w:rPr>
                                <w:rFonts w:cs="Tahoma"/>
                                <w:color w:val="0B5294"/>
                                <w:spacing w:val="-4"/>
                                <w:sz w:val="24"/>
                                <w:szCs w:val="24"/>
                                <w:rtl/>
                              </w:rPr>
                              <w:t xml:space="preserve"> </w:t>
                            </w:r>
                            <w:r w:rsidRPr="00D939A1">
                              <w:rPr>
                                <w:rFonts w:cs="Tahoma" w:hint="eastAsia"/>
                                <w:color w:val="0B5294"/>
                                <w:spacing w:val="-4"/>
                                <w:sz w:val="24"/>
                                <w:szCs w:val="24"/>
                                <w:rtl/>
                              </w:rPr>
                              <w:t>עדכונם</w:t>
                            </w:r>
                            <w:r w:rsidRPr="00D939A1">
                              <w:rPr>
                                <w:rFonts w:cs="Tahoma"/>
                                <w:color w:val="0B5294"/>
                                <w:spacing w:val="-4"/>
                                <w:sz w:val="24"/>
                                <w:szCs w:val="24"/>
                                <w:rtl/>
                              </w:rPr>
                              <w:t xml:space="preserve"> </w:t>
                            </w:r>
                            <w:r w:rsidRPr="00D939A1">
                              <w:rPr>
                                <w:rFonts w:cs="Tahoma" w:hint="eastAsia"/>
                                <w:color w:val="0B5294"/>
                                <w:spacing w:val="-4"/>
                                <w:sz w:val="24"/>
                                <w:szCs w:val="24"/>
                                <w:rtl/>
                              </w:rPr>
                              <w:t>בנושאים</w:t>
                            </w:r>
                            <w:r w:rsidRPr="00D939A1">
                              <w:rPr>
                                <w:rFonts w:cs="Tahoma"/>
                                <w:color w:val="0B5294"/>
                                <w:spacing w:val="-4"/>
                                <w:sz w:val="24"/>
                                <w:szCs w:val="24"/>
                                <w:rtl/>
                              </w:rPr>
                              <w:t xml:space="preserve"> </w:t>
                            </w:r>
                            <w:r w:rsidRPr="00D939A1">
                              <w:rPr>
                                <w:rFonts w:cs="Tahoma" w:hint="eastAsia"/>
                                <w:color w:val="0B5294"/>
                                <w:spacing w:val="-4"/>
                                <w:sz w:val="24"/>
                                <w:szCs w:val="24"/>
                                <w:rtl/>
                              </w:rPr>
                              <w:t>שונים</w:t>
                            </w:r>
                            <w:r w:rsidRPr="00D939A1">
                              <w:rPr>
                                <w:rFonts w:cs="Tahoma"/>
                                <w:color w:val="0B5294"/>
                                <w:spacing w:val="-4"/>
                                <w:sz w:val="24"/>
                                <w:szCs w:val="24"/>
                                <w:rtl/>
                              </w:rPr>
                              <w:t xml:space="preserve">, </w:t>
                            </w:r>
                            <w:r w:rsidRPr="00D939A1">
                              <w:rPr>
                                <w:rFonts w:cs="Tahoma" w:hint="eastAsia"/>
                                <w:color w:val="0B5294"/>
                                <w:spacing w:val="-4"/>
                                <w:sz w:val="24"/>
                                <w:szCs w:val="24"/>
                                <w:rtl/>
                              </w:rPr>
                              <w:t>למשל</w:t>
                            </w:r>
                            <w:r w:rsidRPr="00D939A1">
                              <w:rPr>
                                <w:rFonts w:cs="Tahoma"/>
                                <w:color w:val="0B5294"/>
                                <w:spacing w:val="-4"/>
                                <w:sz w:val="24"/>
                                <w:szCs w:val="24"/>
                                <w:rtl/>
                              </w:rPr>
                              <w:t xml:space="preserve"> </w:t>
                            </w:r>
                            <w:r w:rsidRPr="00D939A1">
                              <w:rPr>
                                <w:rFonts w:cs="Tahoma" w:hint="eastAsia"/>
                                <w:color w:val="0B5294"/>
                                <w:spacing w:val="-4"/>
                                <w:sz w:val="24"/>
                                <w:szCs w:val="24"/>
                                <w:rtl/>
                              </w:rPr>
                              <w:t>חידושים</w:t>
                            </w:r>
                            <w:r w:rsidRPr="00D939A1">
                              <w:rPr>
                                <w:rFonts w:cs="Tahoma"/>
                                <w:color w:val="0B5294"/>
                                <w:spacing w:val="-4"/>
                                <w:sz w:val="24"/>
                                <w:szCs w:val="24"/>
                                <w:rtl/>
                              </w:rPr>
                              <w:t xml:space="preserve"> </w:t>
                            </w:r>
                            <w:r w:rsidRPr="00D939A1">
                              <w:rPr>
                                <w:rFonts w:cs="Tahoma" w:hint="eastAsia"/>
                                <w:color w:val="0B5294"/>
                                <w:spacing w:val="-4"/>
                                <w:sz w:val="24"/>
                                <w:szCs w:val="24"/>
                                <w:rtl/>
                              </w:rPr>
                              <w:t>בתהליכי</w:t>
                            </w:r>
                            <w:r w:rsidRPr="00D939A1">
                              <w:rPr>
                                <w:rFonts w:cs="Tahoma"/>
                                <w:color w:val="0B5294"/>
                                <w:spacing w:val="-4"/>
                                <w:sz w:val="24"/>
                                <w:szCs w:val="24"/>
                                <w:rtl/>
                              </w:rPr>
                              <w:t xml:space="preserve"> </w:t>
                            </w:r>
                            <w:r w:rsidRPr="00D939A1">
                              <w:rPr>
                                <w:rFonts w:cs="Tahoma" w:hint="eastAsia"/>
                                <w:color w:val="0B5294"/>
                                <w:spacing w:val="-4"/>
                                <w:sz w:val="24"/>
                                <w:szCs w:val="24"/>
                                <w:rtl/>
                              </w:rPr>
                              <w:t>העיבוד</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מזון</w:t>
                            </w:r>
                            <w:r w:rsidRPr="00D939A1">
                              <w:rPr>
                                <w:rFonts w:cs="Tahoma"/>
                                <w:color w:val="0B5294"/>
                                <w:spacing w:val="-4"/>
                                <w:sz w:val="24"/>
                                <w:szCs w:val="24"/>
                                <w:rtl/>
                              </w:rPr>
                              <w:t xml:space="preserve">, </w:t>
                            </w:r>
                            <w:r w:rsidRPr="00D939A1">
                              <w:rPr>
                                <w:rFonts w:cs="Tahoma" w:hint="eastAsia"/>
                                <w:color w:val="0B5294"/>
                                <w:spacing w:val="-4"/>
                                <w:sz w:val="24"/>
                                <w:szCs w:val="24"/>
                                <w:rtl/>
                              </w:rPr>
                              <w:t>כלים</w:t>
                            </w:r>
                            <w:r w:rsidRPr="00D939A1">
                              <w:rPr>
                                <w:rFonts w:cs="Tahoma"/>
                                <w:color w:val="0B5294"/>
                                <w:spacing w:val="-4"/>
                                <w:sz w:val="24"/>
                                <w:szCs w:val="24"/>
                                <w:rtl/>
                              </w:rPr>
                              <w:t xml:space="preserve"> </w:t>
                            </w:r>
                            <w:r w:rsidRPr="00D939A1">
                              <w:rPr>
                                <w:rFonts w:cs="Tahoma" w:hint="eastAsia"/>
                                <w:color w:val="0B5294"/>
                                <w:spacing w:val="-4"/>
                                <w:sz w:val="24"/>
                                <w:szCs w:val="24"/>
                                <w:rtl/>
                              </w:rPr>
                              <w:t>חדשים</w:t>
                            </w:r>
                            <w:r w:rsidRPr="00D939A1">
                              <w:rPr>
                                <w:rFonts w:cs="Tahoma"/>
                                <w:color w:val="0B5294"/>
                                <w:spacing w:val="-4"/>
                                <w:sz w:val="24"/>
                                <w:szCs w:val="24"/>
                                <w:rtl/>
                              </w:rPr>
                              <w:t xml:space="preserve"> </w:t>
                            </w:r>
                            <w:r w:rsidRPr="00D939A1">
                              <w:rPr>
                                <w:rFonts w:cs="Tahoma" w:hint="eastAsia"/>
                                <w:color w:val="0B5294"/>
                                <w:spacing w:val="-4"/>
                                <w:sz w:val="24"/>
                                <w:szCs w:val="24"/>
                                <w:rtl/>
                              </w:rPr>
                              <w:t>ומיני</w:t>
                            </w:r>
                            <w:r w:rsidRPr="00D939A1">
                              <w:rPr>
                                <w:rFonts w:cs="Tahoma"/>
                                <w:color w:val="0B5294"/>
                                <w:spacing w:val="-4"/>
                                <w:sz w:val="24"/>
                                <w:szCs w:val="24"/>
                                <w:rtl/>
                              </w:rPr>
                              <w:t xml:space="preserve"> </w:t>
                            </w:r>
                            <w:r w:rsidRPr="00D939A1">
                              <w:rPr>
                                <w:rFonts w:cs="Tahoma" w:hint="eastAsia"/>
                                <w:color w:val="0B5294"/>
                                <w:spacing w:val="-4"/>
                                <w:sz w:val="24"/>
                                <w:szCs w:val="24"/>
                                <w:rtl/>
                              </w:rPr>
                              <w:t>מזון</w:t>
                            </w:r>
                            <w:r w:rsidRPr="00D939A1">
                              <w:rPr>
                                <w:rFonts w:cs="Tahoma"/>
                                <w:color w:val="0B5294"/>
                                <w:spacing w:val="-4"/>
                                <w:sz w:val="24"/>
                                <w:szCs w:val="24"/>
                                <w:rtl/>
                              </w:rPr>
                              <w:t xml:space="preserve"> </w:t>
                            </w:r>
                            <w:r w:rsidRPr="00D939A1">
                              <w:rPr>
                                <w:rFonts w:cs="Tahoma" w:hint="eastAsia"/>
                                <w:color w:val="0B5294"/>
                                <w:spacing w:val="-4"/>
                                <w:sz w:val="24"/>
                                <w:szCs w:val="24"/>
                                <w:rtl/>
                              </w:rPr>
                              <w:t>חדשים</w:t>
                            </w:r>
                            <w:r w:rsidRPr="00D939A1">
                              <w:rPr>
                                <w:rFonts w:cs="Tahoma"/>
                                <w:color w:val="0B5294"/>
                                <w:spacing w:val="-4"/>
                                <w:sz w:val="24"/>
                                <w:szCs w:val="24"/>
                                <w:rtl/>
                              </w:rPr>
                              <w:t>.</w:t>
                            </w:r>
                            <w:r w:rsidRPr="00D939A1">
                              <w:rPr>
                                <w:rFonts w:cs="Tahoma" w:hint="cs"/>
                                <w:color w:val="0B5294"/>
                                <w:spacing w:val="-4"/>
                                <w:sz w:val="24"/>
                                <w:szCs w:val="24"/>
                                <w:rtl/>
                                <w:cs/>
                              </w:rPr>
                              <w:t xml:space="preserve"> </w:t>
                            </w:r>
                            <w:r w:rsidRPr="00D939A1">
                              <w:rPr>
                                <w:rFonts w:cs="Tahoma" w:hint="eastAsia"/>
                                <w:color w:val="0B5294"/>
                                <w:spacing w:val="-4"/>
                                <w:sz w:val="24"/>
                                <w:szCs w:val="24"/>
                                <w:rtl/>
                              </w:rPr>
                              <w:t>אולם</w:t>
                            </w:r>
                            <w:r w:rsidRPr="00D939A1">
                              <w:rPr>
                                <w:rFonts w:cs="Tahoma"/>
                                <w:color w:val="0B5294"/>
                                <w:spacing w:val="-4"/>
                                <w:sz w:val="24"/>
                                <w:szCs w:val="24"/>
                                <w:rtl/>
                              </w:rPr>
                              <w:t xml:space="preserve"> </w:t>
                            </w:r>
                            <w:r w:rsidRPr="00D939A1">
                              <w:rPr>
                                <w:rFonts w:cs="Tahoma" w:hint="eastAsia"/>
                                <w:color w:val="0B5294"/>
                                <w:spacing w:val="-4"/>
                                <w:sz w:val="24"/>
                                <w:szCs w:val="24"/>
                                <w:rtl/>
                              </w:rPr>
                              <w:t>לאגף</w:t>
                            </w:r>
                            <w:r w:rsidRPr="00D939A1">
                              <w:rPr>
                                <w:rFonts w:cs="Tahoma"/>
                                <w:color w:val="0B5294"/>
                                <w:spacing w:val="-4"/>
                                <w:sz w:val="24"/>
                                <w:szCs w:val="24"/>
                                <w:rtl/>
                              </w:rPr>
                              <w:t xml:space="preserve"> </w:t>
                            </w:r>
                            <w:r w:rsidRPr="00D939A1">
                              <w:rPr>
                                <w:rFonts w:cs="Tahoma" w:hint="eastAsia"/>
                                <w:color w:val="0B5294"/>
                                <w:spacing w:val="-4"/>
                                <w:sz w:val="24"/>
                                <w:szCs w:val="24"/>
                                <w:rtl/>
                              </w:rPr>
                              <w:t>אין</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הכשרה</w:t>
                            </w:r>
                            <w:r w:rsidRPr="00D939A1">
                              <w:rPr>
                                <w:rFonts w:cs="Tahoma"/>
                                <w:color w:val="0B5294"/>
                                <w:spacing w:val="-4"/>
                                <w:sz w:val="24"/>
                                <w:szCs w:val="24"/>
                                <w:rtl/>
                              </w:rPr>
                              <w:t xml:space="preserve"> </w:t>
                            </w:r>
                            <w:r w:rsidRPr="00D939A1">
                              <w:rPr>
                                <w:rFonts w:cs="Tahoma" w:hint="eastAsia"/>
                                <w:color w:val="0B5294"/>
                                <w:spacing w:val="-4"/>
                                <w:sz w:val="24"/>
                                <w:szCs w:val="24"/>
                                <w:rtl/>
                              </w:rPr>
                              <w:t>כזו</w:t>
                            </w:r>
                            <w:r w:rsidRPr="00D939A1">
                              <w:rPr>
                                <w:rFonts w:cs="Tahoma"/>
                                <w:color w:val="0B5294"/>
                                <w:spacing w:val="-4"/>
                                <w:sz w:val="24"/>
                                <w:szCs w:val="24"/>
                                <w:rtl/>
                              </w:rPr>
                              <w:t xml:space="preserve"> </w:t>
                            </w:r>
                            <w:r w:rsidRPr="00D939A1">
                              <w:rPr>
                                <w:rFonts w:cs="Tahoma" w:hint="eastAsia"/>
                                <w:color w:val="0B5294"/>
                                <w:spacing w:val="-4"/>
                                <w:sz w:val="24"/>
                                <w:szCs w:val="24"/>
                                <w:rtl/>
                              </w:rPr>
                              <w:t>והוא</w:t>
                            </w:r>
                            <w:r w:rsidRPr="00D939A1">
                              <w:rPr>
                                <w:rFonts w:cs="Tahoma"/>
                                <w:color w:val="0B5294"/>
                                <w:spacing w:val="-4"/>
                                <w:sz w:val="24"/>
                                <w:szCs w:val="24"/>
                                <w:rtl/>
                              </w:rPr>
                              <w:t xml:space="preserve"> </w:t>
                            </w:r>
                            <w:r w:rsidRPr="00D939A1">
                              <w:rPr>
                                <w:rFonts w:cs="Tahoma" w:hint="eastAsia"/>
                                <w:color w:val="0B5294"/>
                                <w:spacing w:val="-4"/>
                                <w:sz w:val="24"/>
                                <w:szCs w:val="24"/>
                                <w:rtl/>
                              </w:rPr>
                              <w:t>אינו</w:t>
                            </w:r>
                            <w:r w:rsidRPr="00D939A1">
                              <w:rPr>
                                <w:rFonts w:cs="Tahoma"/>
                                <w:color w:val="0B5294"/>
                                <w:spacing w:val="-4"/>
                                <w:sz w:val="24"/>
                                <w:szCs w:val="24"/>
                                <w:rtl/>
                              </w:rPr>
                              <w:t xml:space="preserve"> </w:t>
                            </w:r>
                            <w:r w:rsidRPr="00D939A1">
                              <w:rPr>
                                <w:rFonts w:cs="Tahoma" w:hint="eastAsia"/>
                                <w:color w:val="0B5294"/>
                                <w:spacing w:val="-4"/>
                                <w:sz w:val="24"/>
                                <w:szCs w:val="24"/>
                                <w:rtl/>
                              </w:rPr>
                              <w:t>מקיים</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באופן</w:t>
                            </w:r>
                            <w:r w:rsidRPr="00D939A1">
                              <w:rPr>
                                <w:rFonts w:cs="Tahoma"/>
                                <w:color w:val="0B5294"/>
                                <w:spacing w:val="-4"/>
                                <w:sz w:val="24"/>
                                <w:szCs w:val="24"/>
                                <w:rtl/>
                              </w:rPr>
                              <w:t xml:space="preserve"> </w:t>
                            </w:r>
                            <w:r w:rsidRPr="00D939A1">
                              <w:rPr>
                                <w:rFonts w:cs="Tahoma" w:hint="eastAsia"/>
                                <w:color w:val="0B5294"/>
                                <w:spacing w:val="-4"/>
                                <w:sz w:val="24"/>
                                <w:szCs w:val="24"/>
                                <w:rtl/>
                              </w:rPr>
                              <w:t>שוטף</w:t>
                            </w:r>
                          </w:p>
                          <w:p w:rsidR="00D939A1" w:rsidRPr="00373C5D" w:rsidP="00D939A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0417491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173723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4" type="#_x0000_t202" style="width:127.55pt;height:420.4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56864" filled="f" stroked="f">
                <v:textbox>
                  <w:txbxContent>
                    <w:p w:rsidR="00D939A1" w:rsidRPr="00373C5D" w:rsidP="00D939A1">
                      <w:pPr>
                        <w:spacing w:line="240" w:lineRule="atLeast"/>
                        <w:rPr>
                          <w:rFonts w:cs="Tahoma"/>
                          <w:b/>
                          <w:bCs/>
                          <w:color w:val="0B5294"/>
                          <w:sz w:val="48"/>
                          <w:szCs w:val="48"/>
                          <w:rtl/>
                        </w:rPr>
                      </w:pPr>
                      <w:drawing>
                        <wp:inline distT="0" distB="0" distL="0" distR="0">
                          <wp:extent cx="311150" cy="256800"/>
                          <wp:effectExtent l="0" t="0" r="0" b="0"/>
                          <wp:docPr id="15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9548006"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939A1" w:rsidRPr="00D939A1" w:rsidP="00D939A1">
                      <w:pPr>
                        <w:spacing w:after="0" w:line="240" w:lineRule="auto"/>
                        <w:rPr>
                          <w:rFonts w:cs="Tahoma"/>
                          <w:color w:val="0B5294"/>
                          <w:spacing w:val="-4"/>
                          <w:sz w:val="24"/>
                          <w:szCs w:val="24"/>
                          <w:rtl/>
                          <w:cs/>
                        </w:rPr>
                      </w:pPr>
                      <w:r w:rsidRPr="00D939A1">
                        <w:rPr>
                          <w:rFonts w:cs="Tahoma" w:hint="eastAsia"/>
                          <w:color w:val="0B5294"/>
                          <w:spacing w:val="-4"/>
                          <w:sz w:val="24"/>
                          <w:szCs w:val="24"/>
                          <w:rtl/>
                        </w:rPr>
                        <w:t>היה</w:t>
                      </w:r>
                      <w:r w:rsidRPr="00D939A1">
                        <w:rPr>
                          <w:rFonts w:cs="Tahoma"/>
                          <w:color w:val="0B5294"/>
                          <w:spacing w:val="-4"/>
                          <w:sz w:val="24"/>
                          <w:szCs w:val="24"/>
                          <w:rtl/>
                        </w:rPr>
                        <w:t xml:space="preserve"> </w:t>
                      </w:r>
                      <w:r w:rsidRPr="00D939A1">
                        <w:rPr>
                          <w:rFonts w:cs="Tahoma" w:hint="eastAsia"/>
                          <w:color w:val="0B5294"/>
                          <w:spacing w:val="-4"/>
                          <w:sz w:val="24"/>
                          <w:szCs w:val="24"/>
                          <w:rtl/>
                        </w:rPr>
                        <w:t>מצופה</w:t>
                      </w:r>
                      <w:r w:rsidRPr="00D939A1">
                        <w:rPr>
                          <w:rFonts w:cs="Tahoma"/>
                          <w:color w:val="0B5294"/>
                          <w:spacing w:val="-4"/>
                          <w:sz w:val="24"/>
                          <w:szCs w:val="24"/>
                          <w:rtl/>
                        </w:rPr>
                        <w:t xml:space="preserve"> </w:t>
                      </w:r>
                      <w:r w:rsidRPr="00D939A1">
                        <w:rPr>
                          <w:rFonts w:cs="Tahoma" w:hint="eastAsia"/>
                          <w:color w:val="0B5294"/>
                          <w:spacing w:val="-4"/>
                          <w:sz w:val="24"/>
                          <w:szCs w:val="24"/>
                          <w:rtl/>
                        </w:rPr>
                        <w:t>שאגף</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יגבש</w:t>
                      </w:r>
                      <w:r w:rsidRPr="00D939A1">
                        <w:rPr>
                          <w:rFonts w:cs="Tahoma"/>
                          <w:color w:val="0B5294"/>
                          <w:spacing w:val="-4"/>
                          <w:sz w:val="24"/>
                          <w:szCs w:val="24"/>
                          <w:rtl/>
                        </w:rPr>
                        <w:t xml:space="preserve"> </w:t>
                      </w:r>
                      <w:r w:rsidRPr="00D939A1">
                        <w:rPr>
                          <w:rFonts w:cs="Tahoma" w:hint="eastAsia"/>
                          <w:color w:val="0B5294"/>
                          <w:spacing w:val="-4"/>
                          <w:sz w:val="24"/>
                          <w:szCs w:val="24"/>
                          <w:rtl/>
                        </w:rPr>
                        <w:t>תכניות</w:t>
                      </w:r>
                      <w:r w:rsidRPr="00D939A1">
                        <w:rPr>
                          <w:rFonts w:cs="Tahoma"/>
                          <w:color w:val="0B5294"/>
                          <w:spacing w:val="-4"/>
                          <w:sz w:val="24"/>
                          <w:szCs w:val="24"/>
                          <w:rtl/>
                        </w:rPr>
                        <w:t xml:space="preserve"> </w:t>
                      </w:r>
                      <w:r w:rsidRPr="00D939A1">
                        <w:rPr>
                          <w:rFonts w:cs="Tahoma" w:hint="eastAsia"/>
                          <w:color w:val="0B5294"/>
                          <w:spacing w:val="-4"/>
                          <w:sz w:val="24"/>
                          <w:szCs w:val="24"/>
                          <w:rtl/>
                        </w:rPr>
                        <w:t>הדרכה</w:t>
                      </w:r>
                      <w:r w:rsidRPr="00D939A1">
                        <w:rPr>
                          <w:rFonts w:cs="Tahoma"/>
                          <w:color w:val="0B5294"/>
                          <w:spacing w:val="-4"/>
                          <w:sz w:val="24"/>
                          <w:szCs w:val="24"/>
                          <w:rtl/>
                        </w:rPr>
                        <w:t xml:space="preserve"> </w:t>
                      </w:r>
                      <w:r w:rsidRPr="00D939A1">
                        <w:rPr>
                          <w:rFonts w:cs="Tahoma" w:hint="eastAsia"/>
                          <w:color w:val="0B5294"/>
                          <w:spacing w:val="-4"/>
                          <w:sz w:val="24"/>
                          <w:szCs w:val="24"/>
                          <w:rtl/>
                        </w:rPr>
                        <w:t>והשתלמויות</w:t>
                      </w:r>
                      <w:r w:rsidRPr="00D939A1">
                        <w:rPr>
                          <w:rFonts w:cs="Tahoma"/>
                          <w:color w:val="0B5294"/>
                          <w:spacing w:val="-4"/>
                          <w:sz w:val="24"/>
                          <w:szCs w:val="24"/>
                          <w:rtl/>
                        </w:rPr>
                        <w:t xml:space="preserve"> </w:t>
                      </w:r>
                      <w:r w:rsidRPr="00D939A1">
                        <w:rPr>
                          <w:rFonts w:cs="Tahoma" w:hint="eastAsia"/>
                          <w:color w:val="0B5294"/>
                          <w:spacing w:val="-4"/>
                          <w:sz w:val="24"/>
                          <w:szCs w:val="24"/>
                          <w:rtl/>
                        </w:rPr>
                        <w:t>לשם</w:t>
                      </w:r>
                      <w:r w:rsidRPr="00D939A1">
                        <w:rPr>
                          <w:rFonts w:cs="Tahoma"/>
                          <w:color w:val="0B5294"/>
                          <w:spacing w:val="-4"/>
                          <w:sz w:val="24"/>
                          <w:szCs w:val="24"/>
                          <w:rtl/>
                        </w:rPr>
                        <w:t xml:space="preserve"> </w:t>
                      </w:r>
                      <w:r w:rsidRPr="00D939A1">
                        <w:rPr>
                          <w:rFonts w:cs="Tahoma" w:hint="eastAsia"/>
                          <w:color w:val="0B5294"/>
                          <w:spacing w:val="-4"/>
                          <w:sz w:val="24"/>
                          <w:szCs w:val="24"/>
                          <w:rtl/>
                        </w:rPr>
                        <w:t>הבטחת</w:t>
                      </w:r>
                      <w:r w:rsidRPr="00D939A1">
                        <w:rPr>
                          <w:rFonts w:cs="Tahoma"/>
                          <w:color w:val="0B5294"/>
                          <w:spacing w:val="-4"/>
                          <w:sz w:val="24"/>
                          <w:szCs w:val="24"/>
                          <w:rtl/>
                        </w:rPr>
                        <w:t xml:space="preserve"> </w:t>
                      </w:r>
                      <w:r w:rsidRPr="00D939A1">
                        <w:rPr>
                          <w:rFonts w:cs="Tahoma" w:hint="eastAsia"/>
                          <w:color w:val="0B5294"/>
                          <w:spacing w:val="-4"/>
                          <w:sz w:val="24"/>
                          <w:szCs w:val="24"/>
                          <w:rtl/>
                        </w:rPr>
                        <w:t>הידע</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מנהלי</w:t>
                      </w:r>
                      <w:r w:rsidRPr="00D939A1">
                        <w:rPr>
                          <w:rFonts w:cs="Tahoma"/>
                          <w:color w:val="0B5294"/>
                          <w:spacing w:val="-4"/>
                          <w:sz w:val="24"/>
                          <w:szCs w:val="24"/>
                          <w:rtl/>
                        </w:rPr>
                        <w:t xml:space="preserve"> </w:t>
                      </w:r>
                      <w:r w:rsidRPr="00D939A1">
                        <w:rPr>
                          <w:rFonts w:cs="Tahoma" w:hint="eastAsia"/>
                          <w:color w:val="0B5294"/>
                          <w:spacing w:val="-4"/>
                          <w:sz w:val="24"/>
                          <w:szCs w:val="24"/>
                          <w:rtl/>
                        </w:rPr>
                        <w:t>מחלקות</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ושל</w:t>
                      </w:r>
                      <w:r w:rsidRPr="00D939A1">
                        <w:rPr>
                          <w:rFonts w:cs="Tahoma"/>
                          <w:color w:val="0B5294"/>
                          <w:spacing w:val="-4"/>
                          <w:sz w:val="24"/>
                          <w:szCs w:val="24"/>
                          <w:rtl/>
                        </w:rPr>
                        <w:t xml:space="preserve"> </w:t>
                      </w:r>
                      <w:r w:rsidRPr="00D939A1">
                        <w:rPr>
                          <w:rFonts w:cs="Tahoma" w:hint="eastAsia"/>
                          <w:color w:val="0B5294"/>
                          <w:spacing w:val="-4"/>
                          <w:sz w:val="24"/>
                          <w:szCs w:val="24"/>
                          <w:rtl/>
                        </w:rPr>
                        <w:t>המפקחים</w:t>
                      </w:r>
                      <w:r w:rsidRPr="00D939A1">
                        <w:rPr>
                          <w:rFonts w:cs="Tahoma"/>
                          <w:color w:val="0B5294"/>
                          <w:spacing w:val="-4"/>
                          <w:sz w:val="24"/>
                          <w:szCs w:val="24"/>
                          <w:rtl/>
                        </w:rPr>
                        <w:t xml:space="preserve"> </w:t>
                      </w:r>
                      <w:r w:rsidRPr="00D939A1">
                        <w:rPr>
                          <w:rFonts w:cs="Tahoma" w:hint="eastAsia"/>
                          <w:color w:val="0B5294"/>
                          <w:spacing w:val="-4"/>
                          <w:sz w:val="24"/>
                          <w:szCs w:val="24"/>
                          <w:rtl/>
                        </w:rPr>
                        <w:t>ולצורך</w:t>
                      </w:r>
                      <w:r w:rsidRPr="00D939A1">
                        <w:rPr>
                          <w:rFonts w:cs="Tahoma"/>
                          <w:color w:val="0B5294"/>
                          <w:spacing w:val="-4"/>
                          <w:sz w:val="24"/>
                          <w:szCs w:val="24"/>
                          <w:rtl/>
                        </w:rPr>
                        <w:t xml:space="preserve"> </w:t>
                      </w:r>
                      <w:r w:rsidRPr="00D939A1">
                        <w:rPr>
                          <w:rFonts w:cs="Tahoma" w:hint="eastAsia"/>
                          <w:color w:val="0B5294"/>
                          <w:spacing w:val="-4"/>
                          <w:sz w:val="24"/>
                          <w:szCs w:val="24"/>
                          <w:rtl/>
                        </w:rPr>
                        <w:t>עדכונם</w:t>
                      </w:r>
                      <w:r w:rsidRPr="00D939A1">
                        <w:rPr>
                          <w:rFonts w:cs="Tahoma"/>
                          <w:color w:val="0B5294"/>
                          <w:spacing w:val="-4"/>
                          <w:sz w:val="24"/>
                          <w:szCs w:val="24"/>
                          <w:rtl/>
                        </w:rPr>
                        <w:t xml:space="preserve"> </w:t>
                      </w:r>
                      <w:r w:rsidRPr="00D939A1">
                        <w:rPr>
                          <w:rFonts w:cs="Tahoma" w:hint="eastAsia"/>
                          <w:color w:val="0B5294"/>
                          <w:spacing w:val="-4"/>
                          <w:sz w:val="24"/>
                          <w:szCs w:val="24"/>
                          <w:rtl/>
                        </w:rPr>
                        <w:t>בנושאים</w:t>
                      </w:r>
                      <w:r w:rsidRPr="00D939A1">
                        <w:rPr>
                          <w:rFonts w:cs="Tahoma"/>
                          <w:color w:val="0B5294"/>
                          <w:spacing w:val="-4"/>
                          <w:sz w:val="24"/>
                          <w:szCs w:val="24"/>
                          <w:rtl/>
                        </w:rPr>
                        <w:t xml:space="preserve"> </w:t>
                      </w:r>
                      <w:r w:rsidRPr="00D939A1">
                        <w:rPr>
                          <w:rFonts w:cs="Tahoma" w:hint="eastAsia"/>
                          <w:color w:val="0B5294"/>
                          <w:spacing w:val="-4"/>
                          <w:sz w:val="24"/>
                          <w:szCs w:val="24"/>
                          <w:rtl/>
                        </w:rPr>
                        <w:t>שונים</w:t>
                      </w:r>
                      <w:r w:rsidRPr="00D939A1">
                        <w:rPr>
                          <w:rFonts w:cs="Tahoma"/>
                          <w:color w:val="0B5294"/>
                          <w:spacing w:val="-4"/>
                          <w:sz w:val="24"/>
                          <w:szCs w:val="24"/>
                          <w:rtl/>
                        </w:rPr>
                        <w:t xml:space="preserve">, </w:t>
                      </w:r>
                      <w:r w:rsidRPr="00D939A1">
                        <w:rPr>
                          <w:rFonts w:cs="Tahoma" w:hint="eastAsia"/>
                          <w:color w:val="0B5294"/>
                          <w:spacing w:val="-4"/>
                          <w:sz w:val="24"/>
                          <w:szCs w:val="24"/>
                          <w:rtl/>
                        </w:rPr>
                        <w:t>למשל</w:t>
                      </w:r>
                      <w:r w:rsidRPr="00D939A1">
                        <w:rPr>
                          <w:rFonts w:cs="Tahoma"/>
                          <w:color w:val="0B5294"/>
                          <w:spacing w:val="-4"/>
                          <w:sz w:val="24"/>
                          <w:szCs w:val="24"/>
                          <w:rtl/>
                        </w:rPr>
                        <w:t xml:space="preserve"> </w:t>
                      </w:r>
                      <w:r w:rsidRPr="00D939A1">
                        <w:rPr>
                          <w:rFonts w:cs="Tahoma" w:hint="eastAsia"/>
                          <w:color w:val="0B5294"/>
                          <w:spacing w:val="-4"/>
                          <w:sz w:val="24"/>
                          <w:szCs w:val="24"/>
                          <w:rtl/>
                        </w:rPr>
                        <w:t>חידושים</w:t>
                      </w:r>
                      <w:r w:rsidRPr="00D939A1">
                        <w:rPr>
                          <w:rFonts w:cs="Tahoma"/>
                          <w:color w:val="0B5294"/>
                          <w:spacing w:val="-4"/>
                          <w:sz w:val="24"/>
                          <w:szCs w:val="24"/>
                          <w:rtl/>
                        </w:rPr>
                        <w:t xml:space="preserve"> </w:t>
                      </w:r>
                      <w:r w:rsidRPr="00D939A1">
                        <w:rPr>
                          <w:rFonts w:cs="Tahoma" w:hint="eastAsia"/>
                          <w:color w:val="0B5294"/>
                          <w:spacing w:val="-4"/>
                          <w:sz w:val="24"/>
                          <w:szCs w:val="24"/>
                          <w:rtl/>
                        </w:rPr>
                        <w:t>בתהליכי</w:t>
                      </w:r>
                      <w:r w:rsidRPr="00D939A1">
                        <w:rPr>
                          <w:rFonts w:cs="Tahoma"/>
                          <w:color w:val="0B5294"/>
                          <w:spacing w:val="-4"/>
                          <w:sz w:val="24"/>
                          <w:szCs w:val="24"/>
                          <w:rtl/>
                        </w:rPr>
                        <w:t xml:space="preserve"> </w:t>
                      </w:r>
                      <w:r w:rsidRPr="00D939A1">
                        <w:rPr>
                          <w:rFonts w:cs="Tahoma" w:hint="eastAsia"/>
                          <w:color w:val="0B5294"/>
                          <w:spacing w:val="-4"/>
                          <w:sz w:val="24"/>
                          <w:szCs w:val="24"/>
                          <w:rtl/>
                        </w:rPr>
                        <w:t>העיבוד</w:t>
                      </w:r>
                      <w:r w:rsidRPr="00D939A1">
                        <w:rPr>
                          <w:rFonts w:cs="Tahoma"/>
                          <w:color w:val="0B5294"/>
                          <w:spacing w:val="-4"/>
                          <w:sz w:val="24"/>
                          <w:szCs w:val="24"/>
                          <w:rtl/>
                        </w:rPr>
                        <w:t xml:space="preserve"> </w:t>
                      </w:r>
                      <w:r w:rsidRPr="00D939A1">
                        <w:rPr>
                          <w:rFonts w:cs="Tahoma" w:hint="eastAsia"/>
                          <w:color w:val="0B5294"/>
                          <w:spacing w:val="-4"/>
                          <w:sz w:val="24"/>
                          <w:szCs w:val="24"/>
                          <w:rtl/>
                        </w:rPr>
                        <w:t>של</w:t>
                      </w:r>
                      <w:r w:rsidRPr="00D939A1">
                        <w:rPr>
                          <w:rFonts w:cs="Tahoma"/>
                          <w:color w:val="0B5294"/>
                          <w:spacing w:val="-4"/>
                          <w:sz w:val="24"/>
                          <w:szCs w:val="24"/>
                          <w:rtl/>
                        </w:rPr>
                        <w:t xml:space="preserve"> </w:t>
                      </w:r>
                      <w:r w:rsidRPr="00D939A1">
                        <w:rPr>
                          <w:rFonts w:cs="Tahoma" w:hint="eastAsia"/>
                          <w:color w:val="0B5294"/>
                          <w:spacing w:val="-4"/>
                          <w:sz w:val="24"/>
                          <w:szCs w:val="24"/>
                          <w:rtl/>
                        </w:rPr>
                        <w:t>מזון</w:t>
                      </w:r>
                      <w:r w:rsidRPr="00D939A1">
                        <w:rPr>
                          <w:rFonts w:cs="Tahoma"/>
                          <w:color w:val="0B5294"/>
                          <w:spacing w:val="-4"/>
                          <w:sz w:val="24"/>
                          <w:szCs w:val="24"/>
                          <w:rtl/>
                        </w:rPr>
                        <w:t xml:space="preserve">, </w:t>
                      </w:r>
                      <w:r w:rsidRPr="00D939A1">
                        <w:rPr>
                          <w:rFonts w:cs="Tahoma" w:hint="eastAsia"/>
                          <w:color w:val="0B5294"/>
                          <w:spacing w:val="-4"/>
                          <w:sz w:val="24"/>
                          <w:szCs w:val="24"/>
                          <w:rtl/>
                        </w:rPr>
                        <w:t>כלים</w:t>
                      </w:r>
                      <w:r w:rsidRPr="00D939A1">
                        <w:rPr>
                          <w:rFonts w:cs="Tahoma"/>
                          <w:color w:val="0B5294"/>
                          <w:spacing w:val="-4"/>
                          <w:sz w:val="24"/>
                          <w:szCs w:val="24"/>
                          <w:rtl/>
                        </w:rPr>
                        <w:t xml:space="preserve"> </w:t>
                      </w:r>
                      <w:r w:rsidRPr="00D939A1">
                        <w:rPr>
                          <w:rFonts w:cs="Tahoma" w:hint="eastAsia"/>
                          <w:color w:val="0B5294"/>
                          <w:spacing w:val="-4"/>
                          <w:sz w:val="24"/>
                          <w:szCs w:val="24"/>
                          <w:rtl/>
                        </w:rPr>
                        <w:t>חדשים</w:t>
                      </w:r>
                      <w:r w:rsidRPr="00D939A1">
                        <w:rPr>
                          <w:rFonts w:cs="Tahoma"/>
                          <w:color w:val="0B5294"/>
                          <w:spacing w:val="-4"/>
                          <w:sz w:val="24"/>
                          <w:szCs w:val="24"/>
                          <w:rtl/>
                        </w:rPr>
                        <w:t xml:space="preserve"> </w:t>
                      </w:r>
                      <w:r w:rsidRPr="00D939A1">
                        <w:rPr>
                          <w:rFonts w:cs="Tahoma" w:hint="eastAsia"/>
                          <w:color w:val="0B5294"/>
                          <w:spacing w:val="-4"/>
                          <w:sz w:val="24"/>
                          <w:szCs w:val="24"/>
                          <w:rtl/>
                        </w:rPr>
                        <w:t>ומיני</w:t>
                      </w:r>
                      <w:r w:rsidRPr="00D939A1">
                        <w:rPr>
                          <w:rFonts w:cs="Tahoma"/>
                          <w:color w:val="0B5294"/>
                          <w:spacing w:val="-4"/>
                          <w:sz w:val="24"/>
                          <w:szCs w:val="24"/>
                          <w:rtl/>
                        </w:rPr>
                        <w:t xml:space="preserve"> </w:t>
                      </w:r>
                      <w:r w:rsidRPr="00D939A1">
                        <w:rPr>
                          <w:rFonts w:cs="Tahoma" w:hint="eastAsia"/>
                          <w:color w:val="0B5294"/>
                          <w:spacing w:val="-4"/>
                          <w:sz w:val="24"/>
                          <w:szCs w:val="24"/>
                          <w:rtl/>
                        </w:rPr>
                        <w:t>מזון</w:t>
                      </w:r>
                      <w:r w:rsidRPr="00D939A1">
                        <w:rPr>
                          <w:rFonts w:cs="Tahoma"/>
                          <w:color w:val="0B5294"/>
                          <w:spacing w:val="-4"/>
                          <w:sz w:val="24"/>
                          <w:szCs w:val="24"/>
                          <w:rtl/>
                        </w:rPr>
                        <w:t xml:space="preserve"> </w:t>
                      </w:r>
                      <w:r w:rsidRPr="00D939A1">
                        <w:rPr>
                          <w:rFonts w:cs="Tahoma" w:hint="eastAsia"/>
                          <w:color w:val="0B5294"/>
                          <w:spacing w:val="-4"/>
                          <w:sz w:val="24"/>
                          <w:szCs w:val="24"/>
                          <w:rtl/>
                        </w:rPr>
                        <w:t>חדשים</w:t>
                      </w:r>
                      <w:r w:rsidRPr="00D939A1">
                        <w:rPr>
                          <w:rFonts w:cs="Tahoma"/>
                          <w:color w:val="0B5294"/>
                          <w:spacing w:val="-4"/>
                          <w:sz w:val="24"/>
                          <w:szCs w:val="24"/>
                          <w:rtl/>
                        </w:rPr>
                        <w:t>.</w:t>
                      </w:r>
                      <w:r w:rsidRPr="00D939A1">
                        <w:rPr>
                          <w:rFonts w:cs="Tahoma" w:hint="cs"/>
                          <w:color w:val="0B5294"/>
                          <w:spacing w:val="-4"/>
                          <w:sz w:val="24"/>
                          <w:szCs w:val="24"/>
                          <w:rtl/>
                          <w:cs/>
                        </w:rPr>
                        <w:t xml:space="preserve"> </w:t>
                      </w:r>
                      <w:r w:rsidRPr="00D939A1">
                        <w:rPr>
                          <w:rFonts w:cs="Tahoma" w:hint="eastAsia"/>
                          <w:color w:val="0B5294"/>
                          <w:spacing w:val="-4"/>
                          <w:sz w:val="24"/>
                          <w:szCs w:val="24"/>
                          <w:rtl/>
                        </w:rPr>
                        <w:t>אולם</w:t>
                      </w:r>
                      <w:r w:rsidRPr="00D939A1">
                        <w:rPr>
                          <w:rFonts w:cs="Tahoma"/>
                          <w:color w:val="0B5294"/>
                          <w:spacing w:val="-4"/>
                          <w:sz w:val="24"/>
                          <w:szCs w:val="24"/>
                          <w:rtl/>
                        </w:rPr>
                        <w:t xml:space="preserve"> </w:t>
                      </w:r>
                      <w:r w:rsidRPr="00D939A1">
                        <w:rPr>
                          <w:rFonts w:cs="Tahoma" w:hint="eastAsia"/>
                          <w:color w:val="0B5294"/>
                          <w:spacing w:val="-4"/>
                          <w:sz w:val="24"/>
                          <w:szCs w:val="24"/>
                          <w:rtl/>
                        </w:rPr>
                        <w:t>לאגף</w:t>
                      </w:r>
                      <w:r w:rsidRPr="00D939A1">
                        <w:rPr>
                          <w:rFonts w:cs="Tahoma"/>
                          <w:color w:val="0B5294"/>
                          <w:spacing w:val="-4"/>
                          <w:sz w:val="24"/>
                          <w:szCs w:val="24"/>
                          <w:rtl/>
                        </w:rPr>
                        <w:t xml:space="preserve"> </w:t>
                      </w:r>
                      <w:r w:rsidRPr="00D939A1">
                        <w:rPr>
                          <w:rFonts w:cs="Tahoma" w:hint="eastAsia"/>
                          <w:color w:val="0B5294"/>
                          <w:spacing w:val="-4"/>
                          <w:sz w:val="24"/>
                          <w:szCs w:val="24"/>
                          <w:rtl/>
                        </w:rPr>
                        <w:t>אין</w:t>
                      </w:r>
                      <w:r w:rsidRPr="00D939A1">
                        <w:rPr>
                          <w:rFonts w:cs="Tahoma"/>
                          <w:color w:val="0B5294"/>
                          <w:spacing w:val="-4"/>
                          <w:sz w:val="24"/>
                          <w:szCs w:val="24"/>
                          <w:rtl/>
                        </w:rPr>
                        <w:t xml:space="preserve"> </w:t>
                      </w:r>
                      <w:r w:rsidRPr="00D939A1">
                        <w:rPr>
                          <w:rFonts w:cs="Tahoma" w:hint="eastAsia"/>
                          <w:color w:val="0B5294"/>
                          <w:spacing w:val="-4"/>
                          <w:sz w:val="24"/>
                          <w:szCs w:val="24"/>
                          <w:rtl/>
                        </w:rPr>
                        <w:t>תכנית</w:t>
                      </w:r>
                      <w:r w:rsidRPr="00D939A1">
                        <w:rPr>
                          <w:rFonts w:cs="Tahoma"/>
                          <w:color w:val="0B5294"/>
                          <w:spacing w:val="-4"/>
                          <w:sz w:val="24"/>
                          <w:szCs w:val="24"/>
                          <w:rtl/>
                        </w:rPr>
                        <w:t xml:space="preserve"> </w:t>
                      </w:r>
                      <w:r w:rsidRPr="00D939A1">
                        <w:rPr>
                          <w:rFonts w:cs="Tahoma" w:hint="eastAsia"/>
                          <w:color w:val="0B5294"/>
                          <w:spacing w:val="-4"/>
                          <w:sz w:val="24"/>
                          <w:szCs w:val="24"/>
                          <w:rtl/>
                        </w:rPr>
                        <w:t>הכשרה</w:t>
                      </w:r>
                      <w:r w:rsidRPr="00D939A1">
                        <w:rPr>
                          <w:rFonts w:cs="Tahoma"/>
                          <w:color w:val="0B5294"/>
                          <w:spacing w:val="-4"/>
                          <w:sz w:val="24"/>
                          <w:szCs w:val="24"/>
                          <w:rtl/>
                        </w:rPr>
                        <w:t xml:space="preserve"> </w:t>
                      </w:r>
                      <w:r w:rsidRPr="00D939A1">
                        <w:rPr>
                          <w:rFonts w:cs="Tahoma" w:hint="eastAsia"/>
                          <w:color w:val="0B5294"/>
                          <w:spacing w:val="-4"/>
                          <w:sz w:val="24"/>
                          <w:szCs w:val="24"/>
                          <w:rtl/>
                        </w:rPr>
                        <w:t>כזו</w:t>
                      </w:r>
                      <w:r w:rsidRPr="00D939A1">
                        <w:rPr>
                          <w:rFonts w:cs="Tahoma"/>
                          <w:color w:val="0B5294"/>
                          <w:spacing w:val="-4"/>
                          <w:sz w:val="24"/>
                          <w:szCs w:val="24"/>
                          <w:rtl/>
                        </w:rPr>
                        <w:t xml:space="preserve"> </w:t>
                      </w:r>
                      <w:r w:rsidRPr="00D939A1">
                        <w:rPr>
                          <w:rFonts w:cs="Tahoma" w:hint="eastAsia"/>
                          <w:color w:val="0B5294"/>
                          <w:spacing w:val="-4"/>
                          <w:sz w:val="24"/>
                          <w:szCs w:val="24"/>
                          <w:rtl/>
                        </w:rPr>
                        <w:t>והוא</w:t>
                      </w:r>
                      <w:r w:rsidRPr="00D939A1">
                        <w:rPr>
                          <w:rFonts w:cs="Tahoma"/>
                          <w:color w:val="0B5294"/>
                          <w:spacing w:val="-4"/>
                          <w:sz w:val="24"/>
                          <w:szCs w:val="24"/>
                          <w:rtl/>
                        </w:rPr>
                        <w:t xml:space="preserve"> </w:t>
                      </w:r>
                      <w:r w:rsidRPr="00D939A1">
                        <w:rPr>
                          <w:rFonts w:cs="Tahoma" w:hint="eastAsia"/>
                          <w:color w:val="0B5294"/>
                          <w:spacing w:val="-4"/>
                          <w:sz w:val="24"/>
                          <w:szCs w:val="24"/>
                          <w:rtl/>
                        </w:rPr>
                        <w:t>אינו</w:t>
                      </w:r>
                      <w:r w:rsidRPr="00D939A1">
                        <w:rPr>
                          <w:rFonts w:cs="Tahoma"/>
                          <w:color w:val="0B5294"/>
                          <w:spacing w:val="-4"/>
                          <w:sz w:val="24"/>
                          <w:szCs w:val="24"/>
                          <w:rtl/>
                        </w:rPr>
                        <w:t xml:space="preserve"> </w:t>
                      </w:r>
                      <w:r w:rsidRPr="00D939A1">
                        <w:rPr>
                          <w:rFonts w:cs="Tahoma" w:hint="eastAsia"/>
                          <w:color w:val="0B5294"/>
                          <w:spacing w:val="-4"/>
                          <w:sz w:val="24"/>
                          <w:szCs w:val="24"/>
                          <w:rtl/>
                        </w:rPr>
                        <w:t>מקיים</w:t>
                      </w:r>
                      <w:r w:rsidRPr="00D939A1">
                        <w:rPr>
                          <w:rFonts w:cs="Tahoma"/>
                          <w:color w:val="0B5294"/>
                          <w:spacing w:val="-4"/>
                          <w:sz w:val="24"/>
                          <w:szCs w:val="24"/>
                          <w:rtl/>
                        </w:rPr>
                        <w:t xml:space="preserve"> </w:t>
                      </w:r>
                      <w:r w:rsidRPr="00D939A1">
                        <w:rPr>
                          <w:rFonts w:cs="Tahoma" w:hint="eastAsia"/>
                          <w:color w:val="0B5294"/>
                          <w:spacing w:val="-4"/>
                          <w:sz w:val="24"/>
                          <w:szCs w:val="24"/>
                          <w:rtl/>
                        </w:rPr>
                        <w:t>הכשרות</w:t>
                      </w:r>
                      <w:r w:rsidRPr="00D939A1">
                        <w:rPr>
                          <w:rFonts w:cs="Tahoma"/>
                          <w:color w:val="0B5294"/>
                          <w:spacing w:val="-4"/>
                          <w:sz w:val="24"/>
                          <w:szCs w:val="24"/>
                          <w:rtl/>
                        </w:rPr>
                        <w:t xml:space="preserve"> </w:t>
                      </w:r>
                      <w:r w:rsidRPr="00D939A1">
                        <w:rPr>
                          <w:rFonts w:cs="Tahoma" w:hint="eastAsia"/>
                          <w:color w:val="0B5294"/>
                          <w:spacing w:val="-4"/>
                          <w:sz w:val="24"/>
                          <w:szCs w:val="24"/>
                          <w:rtl/>
                        </w:rPr>
                        <w:t>באופן</w:t>
                      </w:r>
                      <w:r w:rsidRPr="00D939A1">
                        <w:rPr>
                          <w:rFonts w:cs="Tahoma"/>
                          <w:color w:val="0B5294"/>
                          <w:spacing w:val="-4"/>
                          <w:sz w:val="24"/>
                          <w:szCs w:val="24"/>
                          <w:rtl/>
                        </w:rPr>
                        <w:t xml:space="preserve"> </w:t>
                      </w:r>
                      <w:r w:rsidRPr="00D939A1">
                        <w:rPr>
                          <w:rFonts w:cs="Tahoma" w:hint="eastAsia"/>
                          <w:color w:val="0B5294"/>
                          <w:spacing w:val="-4"/>
                          <w:sz w:val="24"/>
                          <w:szCs w:val="24"/>
                          <w:rtl/>
                        </w:rPr>
                        <w:t>שוטף</w:t>
                      </w:r>
                    </w:p>
                    <w:p w:rsidR="00D939A1" w:rsidRPr="00373C5D" w:rsidP="00D939A1">
                      <w:pPr>
                        <w:spacing w:before="120" w:after="0" w:line="240" w:lineRule="atLeast"/>
                        <w:rPr>
                          <w:rFonts w:cs="Tahoma"/>
                          <w:b/>
                          <w:bCs/>
                          <w:color w:val="0B5294"/>
                          <w:sz w:val="48"/>
                          <w:szCs w:val="48"/>
                          <w:rtl/>
                        </w:rPr>
                      </w:pPr>
                      <w:drawing>
                        <wp:inline distT="0" distB="0" distL="0" distR="0">
                          <wp:extent cx="288000" cy="31337"/>
                          <wp:effectExtent l="0" t="0" r="0" b="6985"/>
                          <wp:docPr id="15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041238"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63162">
      <w:pPr>
        <w:pStyle w:val="RESHET"/>
        <w:rPr>
          <w:rtl/>
        </w:rPr>
      </w:pPr>
      <w:r w:rsidRPr="00B737AC">
        <w:rPr>
          <w:rFonts w:hint="cs"/>
          <w:rtl/>
        </w:rPr>
        <w:t>אולם בביקורת עלה שלאגף אין תכנית הכשרה כזו והוא אינו מקיים הכשרות באופן שוטף, וממילא גם אינו יוזם סיורים לימודיים במפעלי מזון. ההדרכה הניתנת למועצות הדתיות, למפקחים ולמשגיחים מתמצה במתן תגובה מקומית כאשר מתעוררת בעיה הלכתית כלשהי, אז ניתן לפנות לממונה המקצועי במחלקה המתאימה באגף או לרבנים פוסקים.</w:t>
      </w:r>
    </w:p>
    <w:p w:rsidR="006A0E07" w:rsidRPr="00B737AC" w:rsidP="00463162">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ראשי המועצות הדתיות ומנהלי מחלקות הכשרות מסרו למשרד מבקר המדינה כי בהיעדר גוף מקצועי האחראי לקיום הדרכות, השתלמויות, ימי עיון וסיורים, הם פועלים בתחום המקצועי בחלל ריק.</w:t>
      </w:r>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cs"/>
          <w:sz w:val="17"/>
          <w:szCs w:val="17"/>
          <w:rtl/>
        </w:rPr>
        <w:t>בתשובתה מסרה הרבנות כי בשנת 2016 היא ערכה שני כנסים באזור הדרום וכי לאגף הכשרות מספר רב של תכניות לימי עיון, שלא יצאו לפועל בעיקר בגלל מגבלות תקציב וכוח אדם. היא הוסיפה כי בתכנית העבודה לשנת 2017 ייכללו משימות הדרכה והשתלמויות.</w:t>
      </w:r>
    </w:p>
    <w:p w:rsidR="006A0E07" w:rsidRPr="00B737AC" w:rsidP="00463162">
      <w:pPr>
        <w:pStyle w:val="RESHET"/>
        <w:rPr>
          <w:rtl/>
        </w:rPr>
      </w:pPr>
      <w:r w:rsidRPr="00B737AC">
        <w:rPr>
          <w:rFonts w:hint="cs"/>
          <w:rtl/>
        </w:rPr>
        <w:t xml:space="preserve">המענה הנקודתי והמצומצם שהאגף והרבנים נותנים בתחום זה אינו תחליף לתכנית סדורה של הדרכות והשתלמויות לצורך עדכון, </w:t>
      </w:r>
      <w:r w:rsidRPr="00B737AC">
        <w:rPr>
          <w:rFonts w:hint="cs"/>
          <w:rtl/>
        </w:rPr>
        <w:t>רענון</w:t>
      </w:r>
      <w:r w:rsidRPr="00B737AC">
        <w:rPr>
          <w:rFonts w:hint="cs"/>
          <w:rtl/>
        </w:rPr>
        <w:t xml:space="preserve"> וחידוש של הידע. על האגף להוביל את תחום ההדרכה המקצועית ולבנות על בסיס עבודת מטה סדורה תכנית השתלמויות עבור בעלי תפקידים בתחומי הכשרות במועצות הדתיות.</w:t>
      </w:r>
    </w:p>
    <w:p w:rsidR="006A0E07" w:rsidP="00B737AC">
      <w:pPr>
        <w:spacing w:line="240" w:lineRule="exact"/>
        <w:ind w:right="2268"/>
        <w:jc w:val="both"/>
        <w:rPr>
          <w:rFonts w:ascii="Tahoma" w:hAnsi="Tahoma" w:cs="Tahoma"/>
          <w:bCs/>
          <w:sz w:val="17"/>
          <w:szCs w:val="17"/>
          <w:rtl/>
        </w:rPr>
      </w:pPr>
    </w:p>
    <w:p w:rsidR="00463162" w:rsidRPr="00B737AC" w:rsidP="00B737AC">
      <w:pPr>
        <w:spacing w:line="240" w:lineRule="exact"/>
        <w:ind w:right="2268"/>
        <w:jc w:val="both"/>
        <w:rPr>
          <w:rFonts w:ascii="Tahoma" w:hAnsi="Tahoma" w:cs="Tahoma"/>
          <w:bCs/>
          <w:sz w:val="17"/>
          <w:szCs w:val="17"/>
          <w:rtl/>
        </w:rPr>
      </w:pPr>
    </w:p>
    <w:p w:rsidR="006A0E07" w:rsidRPr="000E3A77" w:rsidP="00B737AC">
      <w:pPr>
        <w:pStyle w:val="KOT4"/>
        <w:rPr>
          <w:rtl/>
        </w:rPr>
      </w:pPr>
      <w:bookmarkStart w:id="194" w:name="_Toc474826320"/>
      <w:r>
        <w:rPr>
          <w:rFonts w:hint="cs"/>
          <w:rtl/>
        </w:rPr>
        <w:t>ליקויים בביקורת של אגף הכשרות</w:t>
      </w:r>
      <w:bookmarkEnd w:id="194"/>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כחלק מתפקידיו אגף הכשרות מבצע ביקורות יזומות בתחום הכשרות ביישובים ובמועצות הדתיות. בנוסף, גם אגף הבקרה שבמשרד מבצע ביקורות במועצות </w:t>
      </w:r>
      <w:r w:rsidRPr="00B737AC">
        <w:rPr>
          <w:rFonts w:ascii="Tahoma" w:hAnsi="Tahoma" w:cs="Tahoma" w:hint="cs"/>
          <w:b/>
          <w:sz w:val="17"/>
          <w:szCs w:val="17"/>
          <w:rtl/>
        </w:rPr>
        <w:t>הדתיות ובכלל זה במחלקות הכשרות שלהן. ישנה חשיבות רבה לכך ששני האגפים ישתפו זה את זה בממצאי הביקורות שלהם.</w:t>
      </w:r>
    </w:p>
    <w:p w:rsidR="006A0E07" w:rsidRPr="00B737AC" w:rsidP="00463162">
      <w:pPr>
        <w:pStyle w:val="RESHET"/>
      </w:pPr>
      <w:r w:rsidRPr="00B737AC">
        <w:rPr>
          <w:rFonts w:hint="cs"/>
          <w:rtl/>
        </w:rPr>
        <w:t xml:space="preserve">הועלה כי </w:t>
      </w:r>
      <w:r w:rsidRPr="00B737AC">
        <w:rPr>
          <w:rtl/>
        </w:rPr>
        <w:t xml:space="preserve">לאגף הכשרות </w:t>
      </w:r>
      <w:r w:rsidRPr="00B737AC">
        <w:rPr>
          <w:rFonts w:hint="cs"/>
          <w:rtl/>
        </w:rPr>
        <w:t xml:space="preserve">ברבנות </w:t>
      </w:r>
      <w:r w:rsidRPr="00B737AC">
        <w:rPr>
          <w:rtl/>
        </w:rPr>
        <w:t xml:space="preserve">אין נהלים המסדירים את </w:t>
      </w:r>
      <w:r w:rsidRPr="00B737AC">
        <w:rPr>
          <w:rFonts w:hint="cs"/>
          <w:rtl/>
        </w:rPr>
        <w:t>ת</w:t>
      </w:r>
      <w:r w:rsidRPr="00B737AC">
        <w:rPr>
          <w:rtl/>
        </w:rPr>
        <w:t xml:space="preserve">הליך הביצוע של הביקורות במועצות הדתיות. </w:t>
      </w:r>
      <w:r w:rsidRPr="00B737AC">
        <w:rPr>
          <w:rFonts w:hint="cs"/>
          <w:rtl/>
        </w:rPr>
        <w:t>אגף</w:t>
      </w:r>
      <w:r w:rsidRPr="00B737AC">
        <w:rPr>
          <w:rtl/>
        </w:rPr>
        <w:t xml:space="preserve"> הכשרות גם </w:t>
      </w:r>
      <w:r w:rsidRPr="00B737AC">
        <w:rPr>
          <w:rFonts w:hint="cs"/>
          <w:rtl/>
        </w:rPr>
        <w:t>אינו נדרש למסור</w:t>
      </w:r>
      <w:r w:rsidRPr="00B737AC">
        <w:rPr>
          <w:rtl/>
        </w:rPr>
        <w:t xml:space="preserve"> </w:t>
      </w:r>
      <w:r w:rsidRPr="00B737AC">
        <w:rPr>
          <w:rFonts w:hint="cs"/>
          <w:rtl/>
        </w:rPr>
        <w:t>את</w:t>
      </w:r>
      <w:r w:rsidRPr="00B737AC">
        <w:rPr>
          <w:rtl/>
        </w:rPr>
        <w:t xml:space="preserve"> </w:t>
      </w:r>
      <w:r w:rsidRPr="00B737AC">
        <w:rPr>
          <w:rFonts w:hint="cs"/>
          <w:rtl/>
        </w:rPr>
        <w:t>דוחות</w:t>
      </w:r>
      <w:r w:rsidRPr="00B737AC">
        <w:rPr>
          <w:rtl/>
        </w:rPr>
        <w:t xml:space="preserve"> </w:t>
      </w:r>
      <w:r w:rsidRPr="00B737AC">
        <w:rPr>
          <w:rFonts w:hint="cs"/>
          <w:rtl/>
        </w:rPr>
        <w:t>הביקורת</w:t>
      </w:r>
      <w:r w:rsidRPr="00B737AC">
        <w:rPr>
          <w:rtl/>
        </w:rPr>
        <w:t xml:space="preserve"> </w:t>
      </w:r>
      <w:r w:rsidRPr="00B737AC">
        <w:rPr>
          <w:rFonts w:hint="cs"/>
          <w:rtl/>
        </w:rPr>
        <w:t>לאגף</w:t>
      </w:r>
      <w:r w:rsidRPr="00B737AC">
        <w:rPr>
          <w:rtl/>
        </w:rPr>
        <w:t xml:space="preserve"> </w:t>
      </w:r>
      <w:r w:rsidRPr="00B737AC">
        <w:rPr>
          <w:rFonts w:hint="cs"/>
          <w:rtl/>
        </w:rPr>
        <w:t>הבקרה במשרד, וממילא הוא אינו עושה זאת</w:t>
      </w:r>
      <w:r w:rsidRPr="00B737AC">
        <w:rPr>
          <w:rtl/>
        </w:rPr>
        <w:t xml:space="preserve">. </w:t>
      </w:r>
      <w:r w:rsidRPr="00B737AC">
        <w:rPr>
          <w:rFonts w:hint="cs"/>
          <w:rtl/>
        </w:rPr>
        <w:t>הדבר נכון גם בנוגע ל</w:t>
      </w:r>
      <w:r w:rsidRPr="00B737AC">
        <w:rPr>
          <w:rtl/>
        </w:rPr>
        <w:t>אגף הבקרה</w:t>
      </w:r>
      <w:r w:rsidRPr="00B737AC">
        <w:rPr>
          <w:rFonts w:hint="cs"/>
          <w:rtl/>
        </w:rPr>
        <w:t>,</w:t>
      </w:r>
      <w:r w:rsidRPr="00B737AC">
        <w:rPr>
          <w:rtl/>
        </w:rPr>
        <w:t xml:space="preserve"> </w:t>
      </w:r>
      <w:r w:rsidRPr="00B737AC">
        <w:rPr>
          <w:rFonts w:hint="cs"/>
          <w:rtl/>
        </w:rPr>
        <w:t>גם הוא אינו</w:t>
      </w:r>
      <w:r w:rsidRPr="00B737AC">
        <w:rPr>
          <w:rtl/>
        </w:rPr>
        <w:t xml:space="preserve"> </w:t>
      </w:r>
      <w:r w:rsidRPr="00B737AC">
        <w:rPr>
          <w:rFonts w:hint="cs"/>
          <w:rtl/>
        </w:rPr>
        <w:t>מוסר</w:t>
      </w:r>
      <w:r w:rsidRPr="00B737AC">
        <w:rPr>
          <w:rtl/>
        </w:rPr>
        <w:t xml:space="preserve"> </w:t>
      </w:r>
      <w:r w:rsidRPr="00B737AC">
        <w:rPr>
          <w:rFonts w:hint="cs"/>
          <w:rtl/>
        </w:rPr>
        <w:t>את</w:t>
      </w:r>
      <w:r w:rsidRPr="00B737AC">
        <w:rPr>
          <w:rtl/>
        </w:rPr>
        <w:t xml:space="preserve"> דוחות הביקורת </w:t>
      </w:r>
      <w:r w:rsidRPr="00B737AC">
        <w:rPr>
          <w:rFonts w:hint="cs"/>
          <w:rtl/>
        </w:rPr>
        <w:t>לאגף</w:t>
      </w:r>
      <w:r w:rsidRPr="00B737AC">
        <w:rPr>
          <w:rtl/>
        </w:rPr>
        <w:t xml:space="preserve"> </w:t>
      </w:r>
      <w:r w:rsidRPr="00B737AC">
        <w:rPr>
          <w:rFonts w:hint="cs"/>
          <w:rtl/>
        </w:rPr>
        <w:t>הכשרות</w:t>
      </w:r>
      <w:r w:rsidRPr="00B737AC">
        <w:rPr>
          <w:rtl/>
        </w:rPr>
        <w:t>.</w:t>
      </w:r>
    </w:p>
    <w:p w:rsidR="006A0E07" w:rsidP="00781069">
      <w:pPr>
        <w:pStyle w:val="RESHET"/>
        <w:rPr>
          <w:rtl/>
        </w:rPr>
      </w:pPr>
      <w:r w:rsidRPr="00B737AC">
        <w:rPr>
          <w:rFonts w:hint="cs"/>
          <w:rtl/>
        </w:rPr>
        <w:t>לנוכח המידע החשוב העולה מהביקורות של המשרד ושל הרבנות הנעשות ביישובים ובמועצות הדתיות, ראוי לקבוע תהליך של עדכון הדדי ביניהם בדבר הממצאים שהועלו בביקורות ובדבר ההמלצות בעקבות ממצאים אלה. כך יוכל כל אחד מהגופים לקבל תמונה מערכתית כוללת ורחבה, ברמה היישובית והארצית, של מערך הפיקוח על הכשרות ולמקד את משאבי הביקורת בנושאים ובמועצות הדתיות שבהם ראוי להתמקד.</w:t>
      </w:r>
    </w:p>
    <w:p w:rsidR="00781069" w:rsidRPr="00781069" w:rsidP="00781069">
      <w:pPr>
        <w:spacing w:after="0" w:line="240" w:lineRule="exact"/>
        <w:ind w:right="2268"/>
        <w:jc w:val="both"/>
        <w:rPr>
          <w:rFonts w:ascii="Tahoma" w:hAnsi="Tahoma" w:cs="Tahoma"/>
          <w:b/>
          <w:sz w:val="17"/>
          <w:szCs w:val="17"/>
          <w:rtl/>
        </w:rPr>
      </w:pPr>
    </w:p>
    <w:p w:rsidR="006A0E07" w:rsidRPr="00B737AC" w:rsidP="00463162">
      <w:pPr>
        <w:pStyle w:val="RESHET"/>
        <w:rPr>
          <w:rtl/>
        </w:rPr>
      </w:pPr>
      <w:r w:rsidRPr="00B737AC">
        <w:rPr>
          <w:rFonts w:hint="cs"/>
          <w:rtl/>
        </w:rPr>
        <w:t>אף שאגף הכשרות אמור לפקח על פעילותן המקצועית של מחלקות הכשרות בכל המועצות הדתיות, מספר הביקורות שהוא עושה במחלקות אלה מועט. האגף מסר למשרד מבקר המדינה ממצאי ביקורות שעשה בשנת 2014 בחיפה, בקריית שמונה ובעפולה בלבד, וציין כי נעשו עוד כמה ביקורות. מאחר שלאגף הכשרות אין תכנית עבודה שנתית, ובכלל זה תכנית ביקורת, לא ניתן לקבוע אם הוא עמד ביעדים שהציב לעצמו בנושא הביקורות. עוד עלה שהאגף אינו משתמש בממצאי הביקורות שעשו המחלקות השונות שבאגף הכשרות כדי לגבש תמונה כוללת של מצב הכשרות במועצות הדתיות. זאת ועוד, אף שבביקורות עלו ליקויים מהותיים בפעילותן של המועצות הדתיות בחיפה ובקריית שמונה, לא נדונו הממצאים באף לא גוף אחד של הרבנות, למשל במועצת הרבנות או בוועדת הכשרות.</w:t>
      </w:r>
    </w:p>
    <w:p w:rsidR="006A0E07" w:rsidRPr="00B737AC" w:rsidP="00F41B61">
      <w:pPr>
        <w:spacing w:line="240" w:lineRule="exact"/>
        <w:ind w:left="340" w:right="2268"/>
        <w:jc w:val="both"/>
        <w:rPr>
          <w:rFonts w:ascii="Tahoma" w:hAnsi="Tahoma" w:cs="Tahoma"/>
          <w:bCs/>
          <w:sz w:val="17"/>
          <w:szCs w:val="17"/>
          <w:rtl/>
        </w:rPr>
      </w:pPr>
    </w:p>
    <w:p w:rsidR="006A0E07" w:rsidP="00B737AC">
      <w:pPr>
        <w:pStyle w:val="KOT2"/>
        <w:rPr>
          <w:rtl/>
        </w:rPr>
      </w:pPr>
      <w:bookmarkStart w:id="195" w:name="_Toc474826321"/>
      <w:r>
        <w:rPr>
          <w:rFonts w:hint="cs"/>
          <w:rtl/>
        </w:rPr>
        <w:t>היחידה הארצית לאכיפת חוק איסור הונאה בכשרות</w:t>
      </w:r>
      <w:bookmarkEnd w:id="195"/>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b/>
          <w:sz w:val="17"/>
          <w:szCs w:val="17"/>
          <w:rtl/>
        </w:rPr>
        <w:t>באגף הכשרות פועלת היחידה הארצית לאכיפת חוק איסור הונאה בכשרות (להלן - יחידת האכיפה) ותפקידה הוא לאכוף את חוק איסור הונאה בכשרות. היחידה מורכבת ממנהל היחידה ומארבעה רכזים אזוריים.</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יחידת האכיפה מטפלת בסוגי הונאות בכשרות שנקבעו בחוק איסור הונאות בכשרות, למשל בית עסק המציג עצמו ככשר באמצעות שלט פרסום בלי שיש בידי בעליו תעודת הכשר הנדרשת בחוק; בית אוכל המציג עצמו ככשר באמצעות תעודת הכשר שניתנה למוצרי מזון בלבד, ולא לבית האוכל; בית עסק שיש לו תעודת הכשר המציג מוצרים ככשרים אף על פי שאין להם תעודת הכשר מהגורם המוסמך; בית עסק המציג תעודת הכשר שאינה בתוקף; יצרן או יבואן המציג מוצר ככשר אף שאין בידו תעודת הכשר לאותו מוצר. טיפול היחידה כולל משלוח מכתבי התראה, מתן הנחיה לרבנות המקומית לשלול את תעודת ההכשר של בית העסק והטלת קנס </w:t>
      </w:r>
      <w:r w:rsidRPr="00B737AC">
        <w:rPr>
          <w:rFonts w:ascii="Tahoma" w:hAnsi="Tahoma" w:cs="Tahoma" w:hint="cs"/>
          <w:b/>
          <w:sz w:val="17"/>
          <w:szCs w:val="17"/>
          <w:rtl/>
        </w:rPr>
        <w:t>מינהלי</w:t>
      </w:r>
      <w:r w:rsidRPr="00B737AC">
        <w:rPr>
          <w:rFonts w:ascii="Tahoma" w:hAnsi="Tahoma" w:cs="Tahoma" w:hint="cs"/>
          <w:b/>
          <w:sz w:val="17"/>
          <w:szCs w:val="17"/>
          <w:rtl/>
        </w:rPr>
        <w:t>.</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חוק איסור הונאה בכשרות קובע כי עבירות שונות כאמור, הן עבירות פליליות</w:t>
      </w:r>
      <w:r w:rsidRPr="00B737AC">
        <w:rPr>
          <w:rFonts w:ascii="Tahoma" w:hAnsi="Tahoma" w:cs="Tahoma"/>
          <w:b/>
          <w:sz w:val="17"/>
          <w:szCs w:val="17"/>
          <w:rtl/>
        </w:rPr>
        <w:t xml:space="preserve"> </w:t>
      </w:r>
      <w:r w:rsidRPr="00B737AC">
        <w:rPr>
          <w:rFonts w:ascii="Tahoma" w:hAnsi="Tahoma" w:cs="Tahoma" w:hint="cs"/>
          <w:b/>
          <w:sz w:val="17"/>
          <w:szCs w:val="17"/>
          <w:rtl/>
        </w:rPr>
        <w:t>שהעונש עליהן הוא</w:t>
      </w:r>
      <w:r w:rsidRPr="00B737AC">
        <w:rPr>
          <w:rFonts w:ascii="Tahoma" w:hAnsi="Tahoma" w:cs="Tahoma"/>
          <w:b/>
          <w:sz w:val="17"/>
          <w:szCs w:val="17"/>
          <w:rtl/>
        </w:rPr>
        <w:t xml:space="preserve"> </w:t>
      </w:r>
      <w:r w:rsidRPr="00B737AC">
        <w:rPr>
          <w:rFonts w:ascii="Tahoma" w:hAnsi="Tahoma" w:cs="Tahoma" w:hint="cs"/>
          <w:b/>
          <w:sz w:val="17"/>
          <w:szCs w:val="17"/>
          <w:rtl/>
        </w:rPr>
        <w:t xml:space="preserve">עד שנת מאסר אחת. בתקנות שהותקנו מכוח חוק העבירות </w:t>
      </w:r>
      <w:r w:rsidRPr="00B737AC">
        <w:rPr>
          <w:rFonts w:ascii="Tahoma" w:hAnsi="Tahoma" w:cs="Tahoma" w:hint="cs"/>
          <w:b/>
          <w:sz w:val="17"/>
          <w:szCs w:val="17"/>
          <w:rtl/>
        </w:rPr>
        <w:t>המינהליות</w:t>
      </w:r>
      <w:r w:rsidRPr="00B737AC">
        <w:rPr>
          <w:rFonts w:ascii="Tahoma" w:hAnsi="Tahoma" w:cs="Tahoma" w:hint="cs"/>
          <w:b/>
          <w:sz w:val="17"/>
          <w:szCs w:val="17"/>
          <w:rtl/>
        </w:rPr>
        <w:t xml:space="preserve">, התשמ"ו-1985 (להלן - חוק העבירות </w:t>
      </w:r>
      <w:r w:rsidRPr="00B737AC">
        <w:rPr>
          <w:rFonts w:ascii="Tahoma" w:hAnsi="Tahoma" w:cs="Tahoma" w:hint="cs"/>
          <w:b/>
          <w:sz w:val="17"/>
          <w:szCs w:val="17"/>
          <w:rtl/>
        </w:rPr>
        <w:t>המינהליות</w:t>
      </w:r>
      <w:r w:rsidRPr="00B737AC">
        <w:rPr>
          <w:rFonts w:ascii="Tahoma" w:hAnsi="Tahoma" w:cs="Tahoma" w:hint="cs"/>
          <w:b/>
          <w:sz w:val="17"/>
          <w:szCs w:val="17"/>
          <w:rtl/>
        </w:rPr>
        <w:t>)</w:t>
      </w:r>
      <w:r>
        <w:rPr>
          <w:rStyle w:val="FootnoteReference0"/>
          <w:rFonts w:ascii="Tahoma" w:hAnsi="Tahoma" w:cs="Tahoma"/>
          <w:b/>
          <w:sz w:val="17"/>
          <w:szCs w:val="17"/>
          <w:rtl/>
        </w:rPr>
        <w:footnoteReference w:id="70"/>
      </w:r>
      <w:r w:rsidRPr="00B737AC">
        <w:rPr>
          <w:rFonts w:ascii="Tahoma" w:hAnsi="Tahoma" w:cs="Tahoma" w:hint="cs"/>
          <w:b/>
          <w:sz w:val="17"/>
          <w:szCs w:val="17"/>
          <w:rtl/>
        </w:rPr>
        <w:t xml:space="preserve">, נקבע כי עבירות אלה הן בגדר עבירות </w:t>
      </w:r>
      <w:r w:rsidRPr="00B737AC">
        <w:rPr>
          <w:rFonts w:ascii="Tahoma" w:hAnsi="Tahoma" w:cs="Tahoma" w:hint="cs"/>
          <w:b/>
          <w:sz w:val="17"/>
          <w:szCs w:val="17"/>
          <w:rtl/>
        </w:rPr>
        <w:t>מינהליות</w:t>
      </w:r>
      <w:r>
        <w:rPr>
          <w:rStyle w:val="FootnoteReference0"/>
          <w:rFonts w:ascii="Tahoma" w:hAnsi="Tahoma" w:cs="Tahoma"/>
          <w:b/>
          <w:sz w:val="17"/>
          <w:szCs w:val="17"/>
          <w:rtl/>
        </w:rPr>
        <w:footnoteReference w:id="71"/>
      </w:r>
      <w:r w:rsidRPr="00B737AC">
        <w:rPr>
          <w:rFonts w:ascii="Tahoma" w:hAnsi="Tahoma" w:cs="Tahoma"/>
          <w:b/>
          <w:sz w:val="17"/>
          <w:szCs w:val="17"/>
          <w:rtl/>
        </w:rPr>
        <w:t xml:space="preserve">. </w:t>
      </w:r>
      <w:r w:rsidRPr="00B737AC">
        <w:rPr>
          <w:rFonts w:ascii="Tahoma" w:hAnsi="Tahoma" w:cs="Tahoma" w:hint="cs"/>
          <w:b/>
          <w:sz w:val="17"/>
          <w:szCs w:val="17"/>
          <w:rtl/>
        </w:rPr>
        <w:t xml:space="preserve">התקנות הסמיכו את מפקחי יחידת האכיפה להטיל קנסות </w:t>
      </w:r>
      <w:r w:rsidRPr="00B737AC">
        <w:rPr>
          <w:rFonts w:ascii="Tahoma" w:hAnsi="Tahoma" w:cs="Tahoma" w:hint="cs"/>
          <w:b/>
          <w:sz w:val="17"/>
          <w:szCs w:val="17"/>
          <w:rtl/>
        </w:rPr>
        <w:t>מינהליים</w:t>
      </w:r>
      <w:r w:rsidRPr="00B737AC">
        <w:rPr>
          <w:rFonts w:ascii="Tahoma" w:hAnsi="Tahoma" w:cs="Tahoma" w:hint="cs"/>
          <w:b/>
          <w:sz w:val="17"/>
          <w:szCs w:val="17"/>
          <w:rtl/>
        </w:rPr>
        <w:t xml:space="preserve"> קצובים על עברייני הונאה בכשרות. על פי חוק העבירות </w:t>
      </w:r>
      <w:r w:rsidRPr="00B737AC">
        <w:rPr>
          <w:rFonts w:ascii="Tahoma" w:hAnsi="Tahoma" w:cs="Tahoma" w:hint="cs"/>
          <w:b/>
          <w:sz w:val="17"/>
          <w:szCs w:val="17"/>
          <w:rtl/>
        </w:rPr>
        <w:t>המינהליות</w:t>
      </w:r>
      <w:r w:rsidRPr="00B737AC">
        <w:rPr>
          <w:rFonts w:ascii="Tahoma" w:hAnsi="Tahoma" w:cs="Tahoma" w:hint="cs"/>
          <w:b/>
          <w:sz w:val="17"/>
          <w:szCs w:val="17"/>
          <w:rtl/>
        </w:rPr>
        <w:t>, מקבל</w:t>
      </w:r>
      <w:r w:rsidRPr="00B737AC">
        <w:rPr>
          <w:rFonts w:ascii="Tahoma" w:hAnsi="Tahoma" w:cs="Tahoma"/>
          <w:b/>
          <w:sz w:val="17"/>
          <w:szCs w:val="17"/>
          <w:rtl/>
        </w:rPr>
        <w:t xml:space="preserve"> </w:t>
      </w:r>
      <w:r w:rsidRPr="00B737AC">
        <w:rPr>
          <w:rFonts w:ascii="Tahoma" w:hAnsi="Tahoma" w:cs="Tahoma" w:hint="cs"/>
          <w:b/>
          <w:sz w:val="17"/>
          <w:szCs w:val="17"/>
          <w:rtl/>
        </w:rPr>
        <w:t>הקנס</w:t>
      </w:r>
      <w:r w:rsidRPr="00B737AC">
        <w:rPr>
          <w:rFonts w:ascii="Tahoma" w:hAnsi="Tahoma" w:cs="Tahoma"/>
          <w:b/>
          <w:sz w:val="17"/>
          <w:szCs w:val="17"/>
          <w:rtl/>
        </w:rPr>
        <w:t xml:space="preserve"> </w:t>
      </w:r>
      <w:r w:rsidRPr="00B737AC">
        <w:rPr>
          <w:rFonts w:ascii="Tahoma" w:hAnsi="Tahoma" w:cs="Tahoma" w:hint="cs"/>
          <w:b/>
          <w:sz w:val="17"/>
          <w:szCs w:val="17"/>
          <w:rtl/>
        </w:rPr>
        <w:t>המינהלי</w:t>
      </w:r>
      <w:r w:rsidRPr="00B737AC">
        <w:rPr>
          <w:rFonts w:ascii="Tahoma" w:hAnsi="Tahoma" w:cs="Tahoma" w:hint="cs"/>
          <w:b/>
          <w:sz w:val="17"/>
          <w:szCs w:val="17"/>
          <w:rtl/>
        </w:rPr>
        <w:t xml:space="preserve"> יכול</w:t>
      </w:r>
      <w:r w:rsidRPr="00B737AC">
        <w:rPr>
          <w:rFonts w:ascii="Tahoma" w:hAnsi="Tahoma" w:cs="Tahoma"/>
          <w:b/>
          <w:sz w:val="17"/>
          <w:szCs w:val="17"/>
          <w:rtl/>
        </w:rPr>
        <w:t xml:space="preserve"> </w:t>
      </w:r>
      <w:r w:rsidRPr="00B737AC">
        <w:rPr>
          <w:rFonts w:ascii="Tahoma" w:hAnsi="Tahoma" w:cs="Tahoma" w:hint="cs"/>
          <w:b/>
          <w:sz w:val="17"/>
          <w:szCs w:val="17"/>
          <w:rtl/>
        </w:rPr>
        <w:t>להודיע</w:t>
      </w:r>
      <w:r w:rsidRPr="00B737AC">
        <w:rPr>
          <w:rFonts w:ascii="Tahoma" w:hAnsi="Tahoma" w:cs="Tahoma"/>
          <w:b/>
          <w:sz w:val="17"/>
          <w:szCs w:val="17"/>
          <w:rtl/>
        </w:rPr>
        <w:t xml:space="preserve"> </w:t>
      </w:r>
      <w:r w:rsidRPr="00B737AC">
        <w:rPr>
          <w:rFonts w:ascii="Tahoma" w:hAnsi="Tahoma" w:cs="Tahoma" w:hint="cs"/>
          <w:b/>
          <w:sz w:val="17"/>
          <w:szCs w:val="17"/>
          <w:rtl/>
        </w:rPr>
        <w:t>בתוך 30 ימים מקבלת</w:t>
      </w:r>
      <w:r w:rsidRPr="00B737AC">
        <w:rPr>
          <w:rFonts w:ascii="Tahoma" w:hAnsi="Tahoma" w:cs="Tahoma"/>
          <w:b/>
          <w:sz w:val="17"/>
          <w:szCs w:val="17"/>
          <w:rtl/>
        </w:rPr>
        <w:t xml:space="preserve"> ההודעה על הטלת הקנס</w:t>
      </w:r>
      <w:r w:rsidRPr="00B737AC">
        <w:rPr>
          <w:rFonts w:ascii="Tahoma" w:hAnsi="Tahoma" w:cs="Tahoma" w:hint="cs"/>
          <w:b/>
          <w:sz w:val="17"/>
          <w:szCs w:val="17"/>
          <w:rtl/>
        </w:rPr>
        <w:t xml:space="preserve"> כי</w:t>
      </w:r>
      <w:r w:rsidRPr="00B737AC">
        <w:rPr>
          <w:rFonts w:ascii="Tahoma" w:hAnsi="Tahoma" w:cs="Tahoma"/>
          <w:b/>
          <w:sz w:val="17"/>
          <w:szCs w:val="17"/>
          <w:rtl/>
        </w:rPr>
        <w:t xml:space="preserve"> </w:t>
      </w:r>
      <w:r w:rsidRPr="00B737AC">
        <w:rPr>
          <w:rFonts w:ascii="Tahoma" w:hAnsi="Tahoma" w:cs="Tahoma" w:hint="cs"/>
          <w:b/>
          <w:sz w:val="17"/>
          <w:szCs w:val="17"/>
          <w:rtl/>
        </w:rPr>
        <w:t>ברצונו</w:t>
      </w:r>
      <w:r w:rsidRPr="00B737AC">
        <w:rPr>
          <w:rFonts w:ascii="Tahoma" w:hAnsi="Tahoma" w:cs="Tahoma"/>
          <w:b/>
          <w:sz w:val="17"/>
          <w:szCs w:val="17"/>
          <w:rtl/>
        </w:rPr>
        <w:t xml:space="preserve"> </w:t>
      </w:r>
      <w:r w:rsidRPr="00B737AC">
        <w:rPr>
          <w:rFonts w:ascii="Tahoma" w:hAnsi="Tahoma" w:cs="Tahoma" w:hint="cs"/>
          <w:b/>
          <w:sz w:val="17"/>
          <w:szCs w:val="17"/>
          <w:rtl/>
        </w:rPr>
        <w:t>להישפט</w:t>
      </w:r>
      <w:r w:rsidRPr="00B737AC">
        <w:rPr>
          <w:rFonts w:ascii="Tahoma" w:hAnsi="Tahoma" w:cs="Tahoma"/>
          <w:b/>
          <w:sz w:val="17"/>
          <w:szCs w:val="17"/>
          <w:rtl/>
        </w:rPr>
        <w:t xml:space="preserve"> </w:t>
      </w:r>
      <w:r w:rsidRPr="00B737AC">
        <w:rPr>
          <w:rFonts w:ascii="Tahoma" w:hAnsi="Tahoma" w:cs="Tahoma" w:hint="cs"/>
          <w:b/>
          <w:sz w:val="17"/>
          <w:szCs w:val="17"/>
          <w:rtl/>
        </w:rPr>
        <w:t>על</w:t>
      </w:r>
      <w:r w:rsidRPr="00B737AC">
        <w:rPr>
          <w:rFonts w:ascii="Tahoma" w:hAnsi="Tahoma" w:cs="Tahoma"/>
          <w:b/>
          <w:sz w:val="17"/>
          <w:szCs w:val="17"/>
          <w:rtl/>
        </w:rPr>
        <w:t xml:space="preserve"> </w:t>
      </w:r>
      <w:r w:rsidRPr="00B737AC">
        <w:rPr>
          <w:rFonts w:ascii="Tahoma" w:hAnsi="Tahoma" w:cs="Tahoma" w:hint="cs"/>
          <w:b/>
          <w:sz w:val="17"/>
          <w:szCs w:val="17"/>
          <w:rtl/>
        </w:rPr>
        <w:t>העבירה; במקרה כזה יגיש תובע מוסמך כתב אישום</w:t>
      </w:r>
      <w:r w:rsidRPr="00B737AC">
        <w:rPr>
          <w:rFonts w:ascii="Tahoma" w:hAnsi="Tahoma" w:cs="Tahoma"/>
          <w:b/>
          <w:sz w:val="17"/>
          <w:szCs w:val="17"/>
          <w:rtl/>
        </w:rPr>
        <w:t>.</w:t>
      </w:r>
    </w:p>
    <w:p w:rsidR="006A0E07" w:rsidP="00B737AC">
      <w:pPr>
        <w:spacing w:line="240" w:lineRule="exact"/>
        <w:ind w:right="2268"/>
        <w:jc w:val="both"/>
        <w:rPr>
          <w:rFonts w:ascii="Tahoma" w:hAnsi="Tahoma" w:cs="Tahoma"/>
          <w:sz w:val="17"/>
          <w:szCs w:val="17"/>
          <w:rtl/>
        </w:rPr>
      </w:pPr>
    </w:p>
    <w:p w:rsidR="00463162" w:rsidRPr="00B737AC" w:rsidP="00B737AC">
      <w:pPr>
        <w:spacing w:line="240" w:lineRule="exact"/>
        <w:ind w:right="2268"/>
        <w:jc w:val="both"/>
        <w:rPr>
          <w:rFonts w:ascii="Tahoma" w:hAnsi="Tahoma" w:cs="Tahoma"/>
          <w:sz w:val="17"/>
          <w:szCs w:val="17"/>
          <w:rtl/>
        </w:rPr>
      </w:pPr>
    </w:p>
    <w:p w:rsidR="006A0E07" w:rsidP="00B737AC">
      <w:pPr>
        <w:pStyle w:val="KOT4"/>
        <w:rPr>
          <w:rtl/>
        </w:rPr>
      </w:pPr>
      <w:bookmarkStart w:id="196" w:name="_Toc474826322"/>
      <w:r>
        <w:rPr>
          <w:rFonts w:hint="cs"/>
          <w:rtl/>
        </w:rPr>
        <w:t xml:space="preserve">אי-הגשת כתבי אישום משנת 2006 </w:t>
      </w:r>
      <w:r w:rsidR="00463162">
        <w:rPr>
          <w:rtl/>
        </w:rPr>
        <w:br/>
      </w:r>
      <w:r>
        <w:rPr>
          <w:rFonts w:hint="cs"/>
          <w:rtl/>
        </w:rPr>
        <w:t>עד יולי 2016</w:t>
      </w:r>
      <w:bookmarkEnd w:id="196"/>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הונאה בכשרות היא עבירה פלילית מסוג עוון</w:t>
      </w:r>
      <w:r>
        <w:rPr>
          <w:rStyle w:val="FootnoteReference0"/>
          <w:rFonts w:ascii="Tahoma" w:hAnsi="Tahoma" w:cs="Tahoma"/>
          <w:b/>
          <w:sz w:val="17"/>
          <w:szCs w:val="17"/>
          <w:rtl/>
        </w:rPr>
        <w:footnoteReference w:id="72"/>
      </w:r>
      <w:r w:rsidRPr="00B737AC">
        <w:rPr>
          <w:rFonts w:ascii="Tahoma" w:hAnsi="Tahoma" w:cs="Tahoma" w:hint="cs"/>
          <w:b/>
          <w:sz w:val="17"/>
          <w:szCs w:val="17"/>
          <w:rtl/>
        </w:rPr>
        <w:t xml:space="preserve"> לכן </w:t>
      </w:r>
      <w:r w:rsidRPr="00B737AC">
        <w:rPr>
          <w:rFonts w:ascii="Tahoma" w:hAnsi="Tahoma" w:cs="Tahoma" w:hint="cs"/>
          <w:b/>
          <w:sz w:val="17"/>
          <w:szCs w:val="17"/>
          <w:rtl/>
        </w:rPr>
        <w:t>היתה</w:t>
      </w:r>
      <w:r w:rsidRPr="00B737AC">
        <w:rPr>
          <w:rFonts w:ascii="Tahoma" w:hAnsi="Tahoma" w:cs="Tahoma" w:hint="cs"/>
          <w:b/>
          <w:sz w:val="17"/>
          <w:szCs w:val="17"/>
          <w:rtl/>
        </w:rPr>
        <w:t xml:space="preserve"> צריכה להיות מטופלת לכאורה במסגרת התביעה המשטרתית. בשנת 1998 החליט היועץ המשפטי לממשלה דאז שתיקי הונאה בכשרות יטופלו בפרקליטות "ככל עבירה חמורה", והתביעה בתיקים אלה תוטל על פרקליט מחוז ירושלים, שירכז את הטיפול הארצי בתחום.</w:t>
      </w:r>
    </w:p>
    <w:p w:rsidR="006A0E07" w:rsidRPr="00B737AC" w:rsidP="00F41B61">
      <w:pPr>
        <w:pStyle w:val="ListParagraph"/>
        <w:numPr>
          <w:ilvl w:val="0"/>
          <w:numId w:val="22"/>
        </w:numPr>
        <w:autoSpaceDE/>
        <w:autoSpaceDN/>
        <w:adjustRightInd/>
        <w:spacing w:line="240" w:lineRule="exact"/>
        <w:ind w:left="340" w:right="2268"/>
        <w:rPr>
          <w:b/>
          <w:sz w:val="17"/>
          <w:szCs w:val="17"/>
          <w:rtl/>
        </w:rPr>
      </w:pPr>
      <w:r w:rsidRPr="00B737AC">
        <w:rPr>
          <w:rFonts w:hint="cs"/>
          <w:b/>
          <w:sz w:val="17"/>
          <w:szCs w:val="17"/>
          <w:rtl/>
        </w:rPr>
        <w:t xml:space="preserve">כבר בדוח הקודם ציין משרד מבקר המדינה כי לנוכח סדרי העדיפויות בפרקליטות מחוז ירושלים היא הגישה כתבי אישום מעטים בגין עבירות הונאה בכשרות, </w:t>
      </w:r>
      <w:r w:rsidRPr="00B737AC">
        <w:rPr>
          <w:rFonts w:hint="cs"/>
          <w:b/>
          <w:sz w:val="17"/>
          <w:szCs w:val="17"/>
          <w:rtl/>
        </w:rPr>
        <w:t>ופרקליטויות</w:t>
      </w:r>
      <w:r w:rsidRPr="00B737AC">
        <w:rPr>
          <w:rFonts w:hint="cs"/>
          <w:b/>
          <w:sz w:val="17"/>
          <w:szCs w:val="17"/>
          <w:rtl/>
        </w:rPr>
        <w:t xml:space="preserve"> אחרות אף לא הגישו ולו כתב אישום אחד בגין עבירות כאלה. בגלל אי-הגשת כתבי אישום לא שולמו הקנסות שהוטלו על עוברי העבירות ועל העבירות חלה התיישנות</w:t>
      </w:r>
      <w:r>
        <w:rPr>
          <w:rStyle w:val="FootnoteReference0"/>
          <w:b/>
          <w:sz w:val="17"/>
          <w:szCs w:val="17"/>
          <w:rtl/>
        </w:rPr>
        <w:footnoteReference w:id="73"/>
      </w:r>
      <w:r w:rsidRPr="00B737AC">
        <w:rPr>
          <w:rFonts w:hint="cs"/>
          <w:b/>
          <w:sz w:val="17"/>
          <w:szCs w:val="17"/>
          <w:rtl/>
        </w:rPr>
        <w:t xml:space="preserve"> ואין ניתן לגבות עוד את הקנסות. משרד מבקר המדינה ציין כי אי-הגשת כתבי אישום סללה את הדרך בפני עוברי העבירות לחמוק מעונש על מעשיהם. משרד מבקר המדינה המליץ לפעול להעברת התיקים לייצוג משפטי חיצוני בפיקוח הפרקליטות, ללא דיחוי נוסף.</w:t>
      </w:r>
    </w:p>
    <w:p w:rsidR="006A0E07" w:rsidRPr="00B737AC" w:rsidP="00F41B61">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במרץ</w:t>
      </w:r>
      <w:r w:rsidRPr="00B737AC">
        <w:rPr>
          <w:rFonts w:ascii="Tahoma" w:hAnsi="Tahoma" w:cs="Tahoma"/>
          <w:b/>
          <w:sz w:val="17"/>
          <w:szCs w:val="17"/>
          <w:rtl/>
        </w:rPr>
        <w:t xml:space="preserve"> </w:t>
      </w:r>
      <w:r w:rsidRPr="00B737AC">
        <w:rPr>
          <w:rFonts w:ascii="Tahoma" w:hAnsi="Tahoma" w:cs="Tahoma" w:hint="cs"/>
          <w:b/>
          <w:sz w:val="17"/>
          <w:szCs w:val="17"/>
          <w:rtl/>
        </w:rPr>
        <w:t>2007 החליט פרקליט המדינה דאז כי האכיפה בתיקי הונאה בכשרות תימסר לתובעים חיצוניים שימנה היועץ המשפטי לממשלה.</w:t>
      </w:r>
    </w:p>
    <w:p w:rsidR="006A0E07" w:rsidRPr="00B737AC" w:rsidP="00F41B61">
      <w:pPr>
        <w:pStyle w:val="ListParagraph"/>
        <w:numPr>
          <w:ilvl w:val="0"/>
          <w:numId w:val="22"/>
        </w:numPr>
        <w:autoSpaceDE/>
        <w:autoSpaceDN/>
        <w:adjustRightInd/>
        <w:spacing w:line="240" w:lineRule="exact"/>
        <w:ind w:left="340" w:right="2268"/>
        <w:rPr>
          <w:b/>
          <w:sz w:val="17"/>
          <w:szCs w:val="17"/>
        </w:rPr>
      </w:pPr>
      <w:r w:rsidRPr="00B737AC">
        <w:rPr>
          <w:rFonts w:hint="cs"/>
          <w:b/>
          <w:sz w:val="17"/>
          <w:szCs w:val="17"/>
          <w:rtl/>
        </w:rPr>
        <w:t>משנת 2008 פועלת יחידה האכיפה לגביית קנסות שלא שולמו בתוך 60 ימים, באמצעות המרכז לגביית קנסות, אגרות והוצאות הפועל ברשות האכיפה והגבייה. בלוח 1 להלן מפורטים מספר הקנסות שהוטלו, מספר המבקשים להישפט ושיעורי המבקשים להישפט, בשנים 2015-2009:</w:t>
      </w:r>
    </w:p>
    <w:p w:rsidR="006A0E07" w:rsidRPr="00463162" w:rsidP="00463162">
      <w:pPr>
        <w:pStyle w:val="tab-name"/>
        <w:rPr>
          <w:b/>
          <w:bCs/>
          <w:rtl/>
        </w:rPr>
      </w:pPr>
      <w:r w:rsidRPr="00B737AC">
        <w:rPr>
          <w:rFonts w:hint="cs"/>
          <w:rtl/>
        </w:rPr>
        <w:t>לוח</w:t>
      </w:r>
      <w:r w:rsidRPr="00B737AC">
        <w:rPr>
          <w:rtl/>
        </w:rPr>
        <w:t xml:space="preserve"> </w:t>
      </w:r>
      <w:r w:rsidRPr="00B737AC">
        <w:rPr>
          <w:rFonts w:hint="cs"/>
          <w:rtl/>
        </w:rPr>
        <w:t>1</w:t>
      </w:r>
      <w:r w:rsidR="00463162">
        <w:rPr>
          <w:rFonts w:hint="cs"/>
          <w:rtl/>
        </w:rPr>
        <w:t xml:space="preserve">: </w:t>
      </w:r>
      <w:r w:rsidRPr="00463162">
        <w:rPr>
          <w:rFonts w:hint="cs"/>
          <w:b/>
          <w:bCs/>
          <w:rtl/>
        </w:rPr>
        <w:t>מספר</w:t>
      </w:r>
      <w:r w:rsidRPr="00463162">
        <w:rPr>
          <w:b/>
          <w:bCs/>
          <w:rtl/>
        </w:rPr>
        <w:t xml:space="preserve"> </w:t>
      </w:r>
      <w:r w:rsidRPr="00463162">
        <w:rPr>
          <w:rFonts w:hint="cs"/>
          <w:b/>
          <w:bCs/>
          <w:rtl/>
        </w:rPr>
        <w:t>הקנסות</w:t>
      </w:r>
      <w:r w:rsidRPr="00463162">
        <w:rPr>
          <w:b/>
          <w:bCs/>
          <w:rtl/>
        </w:rPr>
        <w:t xml:space="preserve"> </w:t>
      </w:r>
      <w:r w:rsidRPr="00463162">
        <w:rPr>
          <w:rFonts w:hint="cs"/>
          <w:b/>
          <w:bCs/>
          <w:rtl/>
        </w:rPr>
        <w:t>שהוטלו</w:t>
      </w:r>
      <w:r w:rsidRPr="00463162">
        <w:rPr>
          <w:b/>
          <w:bCs/>
          <w:rtl/>
        </w:rPr>
        <w:t xml:space="preserve"> </w:t>
      </w:r>
      <w:r w:rsidRPr="00463162">
        <w:rPr>
          <w:rFonts w:hint="cs"/>
          <w:b/>
          <w:bCs/>
          <w:rtl/>
        </w:rPr>
        <w:t>ומספר</w:t>
      </w:r>
      <w:r w:rsidRPr="00463162">
        <w:rPr>
          <w:b/>
          <w:bCs/>
          <w:rtl/>
        </w:rPr>
        <w:t xml:space="preserve"> </w:t>
      </w:r>
      <w:r w:rsidRPr="00463162">
        <w:rPr>
          <w:rFonts w:hint="cs"/>
          <w:b/>
          <w:bCs/>
          <w:rtl/>
        </w:rPr>
        <w:t>המבקשים</w:t>
      </w:r>
      <w:r w:rsidRPr="00463162">
        <w:rPr>
          <w:b/>
          <w:bCs/>
          <w:rtl/>
        </w:rPr>
        <w:t xml:space="preserve"> </w:t>
      </w:r>
      <w:r w:rsidRPr="00463162">
        <w:rPr>
          <w:rFonts w:hint="cs"/>
          <w:b/>
          <w:bCs/>
          <w:rtl/>
        </w:rPr>
        <w:t>להישפט</w:t>
      </w:r>
      <w:r w:rsidRPr="00463162">
        <w:rPr>
          <w:b/>
          <w:bCs/>
          <w:rtl/>
        </w:rPr>
        <w:t xml:space="preserve"> </w:t>
      </w:r>
      <w:r w:rsidRPr="00463162">
        <w:rPr>
          <w:rFonts w:hint="cs"/>
          <w:b/>
          <w:bCs/>
          <w:rtl/>
        </w:rPr>
        <w:t>ושיעורם</w:t>
      </w:r>
      <w:r w:rsidRPr="00463162">
        <w:rPr>
          <w:b/>
          <w:bCs/>
          <w:rtl/>
        </w:rPr>
        <w:t xml:space="preserve"> </w:t>
      </w:r>
      <w:r w:rsidRPr="00463162">
        <w:rPr>
          <w:rFonts w:hint="cs"/>
          <w:b/>
          <w:bCs/>
          <w:rtl/>
        </w:rPr>
        <w:t>בשנים</w:t>
      </w:r>
      <w:r w:rsidRPr="00463162">
        <w:rPr>
          <w:b/>
          <w:bCs/>
          <w:rtl/>
        </w:rPr>
        <w:t xml:space="preserve"> 2015-2009</w:t>
      </w:r>
      <w:r>
        <w:rPr>
          <w:rStyle w:val="FootnoteReference0"/>
          <w:b/>
          <w:bCs/>
          <w:sz w:val="17"/>
          <w:szCs w:val="17"/>
          <w:rtl/>
        </w:rPr>
        <w:footnoteReference w:id="74"/>
      </w:r>
    </w:p>
    <w:tbl>
      <w:tblPr>
        <w:tblStyle w:val="TableGrid"/>
        <w:bidiVisual/>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
      <w:tblGrid>
        <w:gridCol w:w="915"/>
        <w:gridCol w:w="1614"/>
        <w:gridCol w:w="1854"/>
        <w:gridCol w:w="1854"/>
      </w:tblGrid>
      <w:tr w:rsidTr="00463162">
        <w:tblPrEx>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Ex>
        <w:tc>
          <w:tcPr>
            <w:tcW w:w="0" w:type="auto"/>
            <w:tcBorders>
              <w:top w:val="single" w:sz="8"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שנה</w:t>
            </w:r>
          </w:p>
        </w:tc>
        <w:tc>
          <w:tcPr>
            <w:tcW w:w="0" w:type="auto"/>
            <w:tcBorders>
              <w:top w:val="single" w:sz="8"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 xml:space="preserve">מספר </w:t>
            </w:r>
            <w:r w:rsidR="00463162">
              <w:rPr>
                <w:rFonts w:ascii="Tahoma" w:hAnsi="Tahoma" w:cs="Tahoma"/>
                <w:bCs/>
                <w:sz w:val="16"/>
                <w:szCs w:val="16"/>
                <w:rtl/>
              </w:rPr>
              <w:br/>
            </w:r>
            <w:r w:rsidRPr="00463162">
              <w:rPr>
                <w:rFonts w:ascii="Tahoma" w:hAnsi="Tahoma" w:cs="Tahoma" w:hint="cs"/>
                <w:bCs/>
                <w:sz w:val="16"/>
                <w:szCs w:val="16"/>
                <w:rtl/>
              </w:rPr>
              <w:t>הקנסות שהוטלו</w:t>
            </w:r>
          </w:p>
        </w:tc>
        <w:tc>
          <w:tcPr>
            <w:tcW w:w="0" w:type="auto"/>
            <w:tcBorders>
              <w:top w:val="single" w:sz="8"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 xml:space="preserve">מספר </w:t>
            </w:r>
            <w:r w:rsidR="00463162">
              <w:rPr>
                <w:rFonts w:ascii="Tahoma" w:hAnsi="Tahoma" w:cs="Tahoma"/>
                <w:bCs/>
                <w:sz w:val="16"/>
                <w:szCs w:val="16"/>
                <w:rtl/>
              </w:rPr>
              <w:br/>
            </w:r>
            <w:r w:rsidRPr="00463162">
              <w:rPr>
                <w:rFonts w:ascii="Tahoma" w:hAnsi="Tahoma" w:cs="Tahoma" w:hint="cs"/>
                <w:bCs/>
                <w:sz w:val="16"/>
                <w:szCs w:val="16"/>
                <w:rtl/>
              </w:rPr>
              <w:t>המבקשים להישפט</w:t>
            </w:r>
          </w:p>
        </w:tc>
        <w:tc>
          <w:tcPr>
            <w:tcW w:w="0" w:type="auto"/>
            <w:tcBorders>
              <w:top w:val="single" w:sz="8"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 xml:space="preserve">שיעור </w:t>
            </w:r>
            <w:r w:rsidR="00463162">
              <w:rPr>
                <w:rFonts w:ascii="Tahoma" w:hAnsi="Tahoma" w:cs="Tahoma"/>
                <w:bCs/>
                <w:sz w:val="16"/>
                <w:szCs w:val="16"/>
                <w:rtl/>
              </w:rPr>
              <w:br/>
            </w:r>
            <w:r w:rsidRPr="00463162">
              <w:rPr>
                <w:rFonts w:ascii="Tahoma" w:hAnsi="Tahoma" w:cs="Tahoma" w:hint="cs"/>
                <w:bCs/>
                <w:sz w:val="16"/>
                <w:szCs w:val="16"/>
                <w:rtl/>
              </w:rPr>
              <w:t>המבקשים להישפט</w:t>
            </w:r>
          </w:p>
        </w:tc>
      </w:tr>
      <w:tr w:rsidTr="00463162">
        <w:tblPrEx>
          <w:tblW w:w="6237" w:type="dxa"/>
          <w:tblInd w:w="113" w:type="dxa"/>
          <w:tblCellMar>
            <w:left w:w="57" w:type="dxa"/>
            <w:right w:w="57" w:type="dxa"/>
          </w:tblCellMar>
          <w:tblLook w:val="04A0"/>
        </w:tblPrEx>
        <w:tc>
          <w:tcPr>
            <w:tcW w:w="0" w:type="auto"/>
            <w:tcBorders>
              <w:top w:val="single" w:sz="8"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2009</w:t>
            </w:r>
          </w:p>
        </w:tc>
        <w:tc>
          <w:tcPr>
            <w:tcW w:w="0" w:type="auto"/>
            <w:tcBorders>
              <w:top w:val="single" w:sz="8"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573</w:t>
            </w:r>
          </w:p>
        </w:tc>
        <w:tc>
          <w:tcPr>
            <w:tcW w:w="0" w:type="auto"/>
            <w:tcBorders>
              <w:top w:val="single" w:sz="8"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90</w:t>
            </w:r>
          </w:p>
        </w:tc>
        <w:tc>
          <w:tcPr>
            <w:tcW w:w="0" w:type="auto"/>
            <w:tcBorders>
              <w:top w:val="single" w:sz="8"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15.7%</w:t>
            </w:r>
          </w:p>
        </w:tc>
      </w:tr>
      <w:tr w:rsidTr="00463162">
        <w:tblPrEx>
          <w:tblW w:w="6237" w:type="dxa"/>
          <w:tblInd w:w="113" w:type="dxa"/>
          <w:tblCellMar>
            <w:left w:w="57" w:type="dxa"/>
            <w:right w:w="57" w:type="dxa"/>
          </w:tblCellMar>
          <w:tblLook w:val="04A0"/>
        </w:tblPrEx>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2010</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461</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58</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12.6%</w:t>
            </w:r>
          </w:p>
        </w:tc>
      </w:tr>
      <w:tr w:rsidTr="00463162">
        <w:tblPrEx>
          <w:tblW w:w="6237" w:type="dxa"/>
          <w:tblInd w:w="113" w:type="dxa"/>
          <w:tblCellMar>
            <w:left w:w="57" w:type="dxa"/>
            <w:right w:w="57" w:type="dxa"/>
          </w:tblCellMar>
          <w:tblLook w:val="04A0"/>
        </w:tblPrEx>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2011</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647</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106</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16.4%</w:t>
            </w:r>
          </w:p>
        </w:tc>
      </w:tr>
      <w:tr w:rsidTr="00463162">
        <w:tblPrEx>
          <w:tblW w:w="6237" w:type="dxa"/>
          <w:tblInd w:w="113" w:type="dxa"/>
          <w:tblCellMar>
            <w:left w:w="57" w:type="dxa"/>
            <w:right w:w="57" w:type="dxa"/>
          </w:tblCellMar>
          <w:tblLook w:val="04A0"/>
        </w:tblPrEx>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2012</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846</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130</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15.4%</w:t>
            </w:r>
          </w:p>
        </w:tc>
      </w:tr>
      <w:tr w:rsidTr="00463162">
        <w:tblPrEx>
          <w:tblW w:w="6237" w:type="dxa"/>
          <w:tblInd w:w="113" w:type="dxa"/>
          <w:tblCellMar>
            <w:left w:w="57" w:type="dxa"/>
            <w:right w:w="57" w:type="dxa"/>
          </w:tblCellMar>
          <w:tblLook w:val="04A0"/>
        </w:tblPrEx>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2013</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810</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121</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14.9%</w:t>
            </w:r>
          </w:p>
        </w:tc>
      </w:tr>
      <w:tr w:rsidTr="00463162">
        <w:tblPrEx>
          <w:tblW w:w="6237" w:type="dxa"/>
          <w:tblInd w:w="113" w:type="dxa"/>
          <w:tblCellMar>
            <w:left w:w="57" w:type="dxa"/>
            <w:right w:w="57" w:type="dxa"/>
          </w:tblCellMar>
          <w:tblLook w:val="04A0"/>
        </w:tblPrEx>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2014</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881</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145</w:t>
            </w:r>
          </w:p>
        </w:tc>
        <w:tc>
          <w:tcPr>
            <w:tcW w:w="0" w:type="auto"/>
          </w:tcPr>
          <w:p w:rsidR="006A0E07" w:rsidRPr="00463162" w:rsidP="00463162">
            <w:pPr>
              <w:spacing w:before="40" w:after="40" w:line="220" w:lineRule="exact"/>
              <w:rPr>
                <w:b/>
                <w:sz w:val="16"/>
                <w:szCs w:val="16"/>
                <w:rtl/>
              </w:rPr>
            </w:pPr>
            <w:r w:rsidRPr="00463162">
              <w:rPr>
                <w:rFonts w:ascii="Tahoma" w:hAnsi="Tahoma" w:cs="Tahoma" w:hint="cs"/>
                <w:b/>
                <w:sz w:val="16"/>
                <w:szCs w:val="16"/>
                <w:rtl/>
              </w:rPr>
              <w:t>16.5%</w:t>
            </w:r>
          </w:p>
        </w:tc>
      </w:tr>
      <w:tr w:rsidTr="00463162">
        <w:tblPrEx>
          <w:tblW w:w="6237" w:type="dxa"/>
          <w:tblInd w:w="113" w:type="dxa"/>
          <w:tblCellMar>
            <w:left w:w="57" w:type="dxa"/>
            <w:right w:w="57" w:type="dxa"/>
          </w:tblCellMar>
          <w:tblLook w:val="04A0"/>
        </w:tblPrEx>
        <w:tc>
          <w:tcPr>
            <w:tcW w:w="0" w:type="auto"/>
            <w:tcBorders>
              <w:bottom w:val="single" w:sz="6"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2015</w:t>
            </w:r>
          </w:p>
        </w:tc>
        <w:tc>
          <w:tcPr>
            <w:tcW w:w="0" w:type="auto"/>
            <w:tcBorders>
              <w:bottom w:val="single" w:sz="6"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990</w:t>
            </w:r>
          </w:p>
        </w:tc>
        <w:tc>
          <w:tcPr>
            <w:tcW w:w="0" w:type="auto"/>
            <w:tcBorders>
              <w:bottom w:val="single" w:sz="6"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152</w:t>
            </w:r>
          </w:p>
        </w:tc>
        <w:tc>
          <w:tcPr>
            <w:tcW w:w="0" w:type="auto"/>
            <w:tcBorders>
              <w:bottom w:val="single" w:sz="6" w:space="0" w:color="auto"/>
            </w:tcBorders>
          </w:tcPr>
          <w:p w:rsidR="006A0E07" w:rsidRPr="00463162" w:rsidP="00463162">
            <w:pPr>
              <w:spacing w:before="40" w:after="40" w:line="220" w:lineRule="exact"/>
              <w:rPr>
                <w:b/>
                <w:sz w:val="16"/>
                <w:szCs w:val="16"/>
                <w:rtl/>
              </w:rPr>
            </w:pPr>
            <w:r w:rsidRPr="00463162">
              <w:rPr>
                <w:rFonts w:ascii="Tahoma" w:hAnsi="Tahoma" w:cs="Tahoma" w:hint="cs"/>
                <w:b/>
                <w:sz w:val="16"/>
                <w:szCs w:val="16"/>
                <w:rtl/>
              </w:rPr>
              <w:t>15.4%</w:t>
            </w:r>
          </w:p>
        </w:tc>
      </w:tr>
      <w:tr w:rsidTr="00463162">
        <w:tblPrEx>
          <w:tblW w:w="6237" w:type="dxa"/>
          <w:tblInd w:w="113" w:type="dxa"/>
          <w:tblCellMar>
            <w:left w:w="57" w:type="dxa"/>
            <w:right w:w="57" w:type="dxa"/>
          </w:tblCellMar>
          <w:tblLook w:val="04A0"/>
        </w:tblPrEx>
        <w:tc>
          <w:tcPr>
            <w:tcW w:w="0" w:type="auto"/>
            <w:tcBorders>
              <w:top w:val="single" w:sz="6" w:space="0" w:color="auto"/>
              <w:bottom w:val="single" w:sz="8" w:space="0" w:color="auto"/>
            </w:tcBorders>
            <w:shd w:val="clear" w:color="auto" w:fill="CEEAF5"/>
          </w:tcPr>
          <w:p w:rsidR="006A0E07" w:rsidRPr="00463162" w:rsidP="00463162">
            <w:pPr>
              <w:spacing w:before="40" w:after="40" w:line="220" w:lineRule="exact"/>
              <w:jc w:val="right"/>
              <w:rPr>
                <w:bCs/>
                <w:sz w:val="16"/>
                <w:szCs w:val="16"/>
                <w:rtl/>
              </w:rPr>
            </w:pPr>
            <w:r w:rsidRPr="00463162">
              <w:rPr>
                <w:rFonts w:ascii="Tahoma" w:hAnsi="Tahoma" w:cs="Tahoma" w:hint="cs"/>
                <w:bCs/>
                <w:sz w:val="16"/>
                <w:szCs w:val="16"/>
                <w:rtl/>
              </w:rPr>
              <w:t>סך הכול</w:t>
            </w:r>
          </w:p>
        </w:tc>
        <w:tc>
          <w:tcPr>
            <w:tcW w:w="0" w:type="auto"/>
            <w:tcBorders>
              <w:top w:val="single" w:sz="6"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5,208</w:t>
            </w:r>
          </w:p>
        </w:tc>
        <w:tc>
          <w:tcPr>
            <w:tcW w:w="0" w:type="auto"/>
            <w:tcBorders>
              <w:top w:val="single" w:sz="6" w:space="0" w:color="auto"/>
              <w:bottom w:val="single" w:sz="8" w:space="0" w:color="auto"/>
            </w:tcBorders>
            <w:shd w:val="clear" w:color="auto" w:fill="CEEAF5"/>
          </w:tcPr>
          <w:p w:rsidR="006A0E07" w:rsidRPr="00463162" w:rsidP="00463162">
            <w:pPr>
              <w:spacing w:before="40" w:after="40" w:line="220" w:lineRule="exact"/>
              <w:rPr>
                <w:bCs/>
                <w:sz w:val="16"/>
                <w:szCs w:val="16"/>
                <w:rtl/>
              </w:rPr>
            </w:pPr>
            <w:r w:rsidRPr="00463162">
              <w:rPr>
                <w:rFonts w:ascii="Tahoma" w:hAnsi="Tahoma" w:cs="Tahoma" w:hint="cs"/>
                <w:bCs/>
                <w:sz w:val="16"/>
                <w:szCs w:val="16"/>
                <w:rtl/>
              </w:rPr>
              <w:t>802</w:t>
            </w:r>
          </w:p>
        </w:tc>
        <w:tc>
          <w:tcPr>
            <w:tcW w:w="0" w:type="auto"/>
            <w:tcBorders>
              <w:top w:val="single" w:sz="6" w:space="0" w:color="auto"/>
              <w:bottom w:val="single" w:sz="8" w:space="0" w:color="auto"/>
            </w:tcBorders>
            <w:shd w:val="clear" w:color="auto" w:fill="CEEAF5"/>
          </w:tcPr>
          <w:p w:rsidR="006A0E07" w:rsidRPr="00463162" w:rsidP="00463162">
            <w:pPr>
              <w:spacing w:before="40" w:after="40" w:line="220" w:lineRule="exact"/>
              <w:rPr>
                <w:rFonts w:ascii="Tahoma" w:hAnsi="Tahoma" w:cs="Tahoma"/>
                <w:bCs/>
                <w:sz w:val="16"/>
                <w:szCs w:val="16"/>
                <w:rtl/>
              </w:rPr>
            </w:pPr>
            <w:r w:rsidRPr="00463162">
              <w:rPr>
                <w:rFonts w:ascii="Tahoma" w:hAnsi="Tahoma" w:cs="Tahoma" w:hint="cs"/>
                <w:bCs/>
                <w:sz w:val="16"/>
                <w:szCs w:val="16"/>
                <w:rtl/>
              </w:rPr>
              <w:t>15.4%</w:t>
            </w:r>
          </w:p>
        </w:tc>
      </w:tr>
    </w:tbl>
    <w:p w:rsidR="002709B0" w:rsidRPr="00B737AC" w:rsidP="002709B0">
      <w:pPr>
        <w:pStyle w:val="text-source"/>
        <w:jc w:val="both"/>
        <w:rPr>
          <w:rtl/>
        </w:rPr>
      </w:pPr>
      <w:r w:rsidRPr="00B737AC">
        <w:rPr>
          <w:rFonts w:hint="cs"/>
          <w:rtl/>
        </w:rPr>
        <w:t>המקור: היחידה הארצית לאכיפת חוק איסור הונאה בכשרות, בעיבוד משרד מבקר המדינה.</w:t>
      </w:r>
    </w:p>
    <w:p w:rsidR="006A0E07" w:rsidRPr="00B737AC" w:rsidP="00463162">
      <w:pPr>
        <w:spacing w:after="240" w:line="240" w:lineRule="exact"/>
        <w:ind w:left="340" w:right="2268"/>
        <w:jc w:val="both"/>
        <w:rPr>
          <w:rFonts w:ascii="Tahoma" w:hAnsi="Tahoma" w:cs="Tahoma"/>
          <w:b/>
          <w:sz w:val="17"/>
          <w:szCs w:val="17"/>
          <w:rtl/>
        </w:rPr>
      </w:pPr>
      <w:r w:rsidRPr="00B737AC">
        <w:rPr>
          <w:rFonts w:ascii="Tahoma" w:hAnsi="Tahoma" w:cs="Tahoma" w:hint="cs"/>
          <w:b/>
          <w:sz w:val="17"/>
          <w:szCs w:val="17"/>
          <w:rtl/>
        </w:rPr>
        <w:t>מלוח 1 עולה כי מאז פורסם הדוח הקודם ועד דצמבר 2015 נשמר השיעור השנתי של המבקשים להישפט והוא עומד על קצת יותר מ-15% מכלל מקבלי הקנסות; היתר שילמו את הקנס או שהקנס בוטל.</w:t>
      </w:r>
    </w:p>
    <w:p w:rsidR="006A0E07" w:rsidRPr="00B737AC" w:rsidP="00463162">
      <w:pPr>
        <w:pStyle w:val="RESHET"/>
        <w:ind w:left="567"/>
        <w:rPr>
          <w:rtl/>
        </w:rPr>
      </w:pPr>
      <w:r w:rsidRPr="00B737AC">
        <w:rPr>
          <w:rFonts w:hint="cs"/>
          <w:rtl/>
        </w:rPr>
        <w:t>אולם הביקורת העלתה כי עד מועד סיום הביקורת לא מונו תובעים חיצוניים לאכיפת חוק איסור הונאה בכשרות ולא הועמד לדין אף</w:t>
      </w:r>
      <w:r w:rsidRPr="00B737AC">
        <w:rPr>
          <w:rtl/>
        </w:rPr>
        <w:t xml:space="preserve"> </w:t>
      </w:r>
      <w:r w:rsidRPr="00B737AC">
        <w:rPr>
          <w:rFonts w:hint="cs"/>
          <w:rtl/>
        </w:rPr>
        <w:t>לא אחד</w:t>
      </w:r>
      <w:r w:rsidRPr="00B737AC">
        <w:rPr>
          <w:rtl/>
        </w:rPr>
        <w:t xml:space="preserve"> </w:t>
      </w:r>
      <w:r w:rsidRPr="00B737AC">
        <w:rPr>
          <w:rFonts w:hint="cs"/>
          <w:rtl/>
        </w:rPr>
        <w:t>מהמבקשים להישפט. נוסף לכך, בנוגע לרוב המבקשים להישפט חלה התיישנות על העבירה, ולא ניתן להעמידם לדין עוד. כלומר, מאז פורסם הדוח הקודם לא חל כל שיפור במצב.</w:t>
      </w:r>
    </w:p>
    <w:p w:rsidR="006A0E07" w:rsidRPr="00B737AC" w:rsidP="00463162">
      <w:pPr>
        <w:pStyle w:val="RESHET"/>
        <w:ind w:left="567"/>
        <w:rPr>
          <w:rtl/>
        </w:rPr>
      </w:pPr>
      <w:r w:rsidRPr="00B737AC">
        <w:rPr>
          <w:rFonts w:hint="cs"/>
          <w:rtl/>
        </w:rPr>
        <w:t xml:space="preserve">משרד מבקר המדינה מעיר בחומרה לרבנות ולמשרד המשפטים כי במשך שנים רבות לא הוגשו כתבי אישום נגד מקבלי קנס </w:t>
      </w:r>
      <w:r w:rsidRPr="00B737AC">
        <w:rPr>
          <w:rFonts w:hint="cs"/>
          <w:rtl/>
        </w:rPr>
        <w:t>מינהלי</w:t>
      </w:r>
      <w:r w:rsidRPr="00B737AC">
        <w:rPr>
          <w:rFonts w:hint="cs"/>
          <w:rtl/>
        </w:rPr>
        <w:t xml:space="preserve"> שביקשו להישפט על העבירה; דבר העלול להפוך את הנקבע בחוק איסור הונאה בכשרות, הנוגע לאכיפה באמצעות העמדה לדין, ל</w:t>
      </w:r>
      <w:r w:rsidRPr="00B737AC">
        <w:rPr>
          <w:rtl/>
        </w:rPr>
        <w:t xml:space="preserve">"אות </w:t>
      </w:r>
      <w:r w:rsidRPr="00B737AC">
        <w:rPr>
          <w:rFonts w:hint="cs"/>
          <w:rtl/>
        </w:rPr>
        <w:t>מתה</w:t>
      </w:r>
      <w:r w:rsidRPr="00B737AC">
        <w:rPr>
          <w:rtl/>
        </w:rPr>
        <w:t>"</w:t>
      </w:r>
      <w:r w:rsidRPr="00B737AC">
        <w:rPr>
          <w:rFonts w:hint="cs"/>
          <w:rtl/>
        </w:rPr>
        <w:t xml:space="preserve">. </w:t>
      </w:r>
      <w:r w:rsidR="00781069">
        <w:rPr>
          <w:rtl/>
        </w:rPr>
        <w:br/>
      </w:r>
      <w:r w:rsidRPr="00B737AC">
        <w:rPr>
          <w:rFonts w:hint="cs"/>
          <w:rtl/>
        </w:rPr>
        <w:t xml:space="preserve">אי-העמדה לדין פוגעת באפקטיביות של מערכת האכיפה ועשויה לגרום לפגיעה ניכרת בטיב הכשרות, משום שהמפרים את החוק יכולים שלא לשלם את הקנס </w:t>
      </w:r>
      <w:r w:rsidRPr="00B737AC">
        <w:rPr>
          <w:rFonts w:hint="cs"/>
          <w:rtl/>
        </w:rPr>
        <w:t>המינהלי</w:t>
      </w:r>
      <w:r w:rsidRPr="00B737AC">
        <w:rPr>
          <w:rFonts w:hint="cs"/>
          <w:rtl/>
        </w:rPr>
        <w:t xml:space="preserve"> שיוטל עליהם ולבקש במקום זאת להישפט, בציפייה שבסופו של דבר לא יועמדו לדין. ואכן, כפי שיתואר בהמשך, לעתים העניקו גופים פרטיים תעודת הכשר או תעודת השגחה לבתי אוכל שאינם מחזיקים בתעודת כשרות של הרבנות המקומית או שהרבנות המקומית שללה מהם את התעודה בשל עבירות כשרות חמורות. הבעלים של בתי אוכל אלה קיבלו קנס </w:t>
      </w:r>
      <w:r w:rsidRPr="00B737AC">
        <w:rPr>
          <w:rFonts w:hint="cs"/>
          <w:rtl/>
        </w:rPr>
        <w:t>מינהלי</w:t>
      </w:r>
      <w:r w:rsidRPr="00B737AC">
        <w:rPr>
          <w:rFonts w:hint="cs"/>
          <w:rtl/>
        </w:rPr>
        <w:t xml:space="preserve"> מיחידת האכיפה ופנו אליה בבקשה להישפט, אך הפרקליטות לא הגישה כתבי אישום נגדם.</w:t>
      </w:r>
      <w:r w:rsidRPr="00781069" w:rsidR="00781069">
        <w:rPr>
          <w:noProof/>
          <w:rtl/>
        </w:rPr>
        <w:t xml:space="preserve"> </w:t>
      </w:r>
      <w:r w:rsidRPr="0012789B" w:rsidR="00781069">
        <w:rPr>
          <w:noProof/>
          <w:rtl/>
          <w:lang w:eastAsia="en-US"/>
        </w:rPr>
        <mc:AlternateContent>
          <mc:Choice Requires="wps">
            <w:drawing>
              <wp:anchor distT="0" distB="0" distL="114300" distR="114300" simplePos="0" relativeHeight="251711488" behindDoc="1" locked="0" layoutInCell="1" allowOverlap="1">
                <wp:simplePos x="0" y="0"/>
                <wp:positionH relativeFrom="margin">
                  <wp:posOffset>-431800</wp:posOffset>
                </wp:positionH>
                <wp:positionV relativeFrom="margin">
                  <wp:align>top</wp:align>
                </wp:positionV>
                <wp:extent cx="1620000" cy="4140000"/>
                <wp:effectExtent l="0" t="0" r="0" b="0"/>
                <wp:wrapNone/>
                <wp:docPr id="90"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781069">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58062389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07949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במשך</w:t>
                            </w:r>
                            <w:r w:rsidRPr="00781069">
                              <w:rPr>
                                <w:rFonts w:cs="Tahoma"/>
                                <w:color w:val="0B5294"/>
                                <w:spacing w:val="-4"/>
                                <w:sz w:val="24"/>
                                <w:szCs w:val="24"/>
                                <w:rtl/>
                              </w:rPr>
                              <w:t xml:space="preserve"> </w:t>
                            </w:r>
                            <w:r w:rsidRPr="00781069">
                              <w:rPr>
                                <w:rFonts w:cs="Tahoma" w:hint="eastAsia"/>
                                <w:color w:val="0B5294"/>
                                <w:spacing w:val="-4"/>
                                <w:sz w:val="24"/>
                                <w:szCs w:val="24"/>
                                <w:rtl/>
                              </w:rPr>
                              <w:t>שנים</w:t>
                            </w:r>
                            <w:r w:rsidRPr="00781069">
                              <w:rPr>
                                <w:rFonts w:cs="Tahoma"/>
                                <w:color w:val="0B5294"/>
                                <w:spacing w:val="-4"/>
                                <w:sz w:val="24"/>
                                <w:szCs w:val="24"/>
                                <w:rtl/>
                              </w:rPr>
                              <w:t xml:space="preserve"> </w:t>
                            </w:r>
                            <w:r w:rsidRPr="00781069">
                              <w:rPr>
                                <w:rFonts w:cs="Tahoma" w:hint="eastAsia"/>
                                <w:color w:val="0B5294"/>
                                <w:spacing w:val="-4"/>
                                <w:sz w:val="24"/>
                                <w:szCs w:val="24"/>
                                <w:rtl/>
                              </w:rPr>
                              <w:t>רבות</w:t>
                            </w:r>
                            <w:r w:rsidRPr="00781069">
                              <w:rPr>
                                <w:rFonts w:cs="Tahoma"/>
                                <w:color w:val="0B5294"/>
                                <w:spacing w:val="-4"/>
                                <w:sz w:val="24"/>
                                <w:szCs w:val="24"/>
                                <w:rtl/>
                              </w:rPr>
                              <w:t xml:space="preserve"> </w:t>
                            </w:r>
                            <w:r w:rsidRPr="00781069">
                              <w:rPr>
                                <w:rFonts w:cs="Tahoma" w:hint="eastAsia"/>
                                <w:color w:val="0B5294"/>
                                <w:spacing w:val="-4"/>
                                <w:sz w:val="24"/>
                                <w:szCs w:val="24"/>
                                <w:rtl/>
                              </w:rPr>
                              <w:t>לא</w:t>
                            </w:r>
                            <w:r w:rsidRPr="00781069">
                              <w:rPr>
                                <w:rFonts w:cs="Tahoma"/>
                                <w:color w:val="0B5294"/>
                                <w:spacing w:val="-4"/>
                                <w:sz w:val="24"/>
                                <w:szCs w:val="24"/>
                                <w:rtl/>
                              </w:rPr>
                              <w:t xml:space="preserve"> </w:t>
                            </w:r>
                            <w:r w:rsidRPr="00781069">
                              <w:rPr>
                                <w:rFonts w:cs="Tahoma" w:hint="eastAsia"/>
                                <w:color w:val="0B5294"/>
                                <w:spacing w:val="-4"/>
                                <w:sz w:val="24"/>
                                <w:szCs w:val="24"/>
                                <w:rtl/>
                              </w:rPr>
                              <w:t>הוגשו</w:t>
                            </w:r>
                            <w:r w:rsidRPr="00781069">
                              <w:rPr>
                                <w:rFonts w:cs="Tahoma"/>
                                <w:color w:val="0B5294"/>
                                <w:spacing w:val="-4"/>
                                <w:sz w:val="24"/>
                                <w:szCs w:val="24"/>
                                <w:rtl/>
                              </w:rPr>
                              <w:t xml:space="preserve"> </w:t>
                            </w:r>
                            <w:r w:rsidRPr="00781069">
                              <w:rPr>
                                <w:rFonts w:cs="Tahoma" w:hint="eastAsia"/>
                                <w:color w:val="0B5294"/>
                                <w:spacing w:val="-4"/>
                                <w:sz w:val="24"/>
                                <w:szCs w:val="24"/>
                                <w:rtl/>
                              </w:rPr>
                              <w:t>כתבי</w:t>
                            </w:r>
                            <w:r w:rsidRPr="00781069">
                              <w:rPr>
                                <w:rFonts w:cs="Tahoma"/>
                                <w:color w:val="0B5294"/>
                                <w:spacing w:val="-4"/>
                                <w:sz w:val="24"/>
                                <w:szCs w:val="24"/>
                                <w:rtl/>
                              </w:rPr>
                              <w:t xml:space="preserve"> </w:t>
                            </w:r>
                            <w:r w:rsidRPr="00781069">
                              <w:rPr>
                                <w:rFonts w:cs="Tahoma" w:hint="eastAsia"/>
                                <w:color w:val="0B5294"/>
                                <w:spacing w:val="-4"/>
                                <w:sz w:val="24"/>
                                <w:szCs w:val="24"/>
                                <w:rtl/>
                              </w:rPr>
                              <w:t>אישום</w:t>
                            </w:r>
                            <w:r w:rsidRPr="00781069">
                              <w:rPr>
                                <w:rFonts w:cs="Tahoma"/>
                                <w:color w:val="0B5294"/>
                                <w:spacing w:val="-4"/>
                                <w:sz w:val="24"/>
                                <w:szCs w:val="24"/>
                                <w:rtl/>
                              </w:rPr>
                              <w:t xml:space="preserve"> </w:t>
                            </w:r>
                            <w:r w:rsidRPr="00781069">
                              <w:rPr>
                                <w:rFonts w:cs="Tahoma" w:hint="eastAsia"/>
                                <w:color w:val="0B5294"/>
                                <w:spacing w:val="-4"/>
                                <w:sz w:val="24"/>
                                <w:szCs w:val="24"/>
                                <w:rtl/>
                              </w:rPr>
                              <w:t>נגד</w:t>
                            </w:r>
                            <w:r w:rsidRPr="00781069">
                              <w:rPr>
                                <w:rFonts w:cs="Tahoma"/>
                                <w:color w:val="0B5294"/>
                                <w:spacing w:val="-4"/>
                                <w:sz w:val="24"/>
                                <w:szCs w:val="24"/>
                                <w:rtl/>
                              </w:rPr>
                              <w:t xml:space="preserve"> </w:t>
                            </w:r>
                            <w:r w:rsidRPr="00781069">
                              <w:rPr>
                                <w:rFonts w:cs="Tahoma" w:hint="eastAsia"/>
                                <w:color w:val="0B5294"/>
                                <w:spacing w:val="-4"/>
                                <w:sz w:val="24"/>
                                <w:szCs w:val="24"/>
                                <w:rtl/>
                              </w:rPr>
                              <w:t>מקבלי</w:t>
                            </w:r>
                            <w:r w:rsidRPr="00781069">
                              <w:rPr>
                                <w:rFonts w:cs="Tahoma"/>
                                <w:color w:val="0B5294"/>
                                <w:spacing w:val="-4"/>
                                <w:sz w:val="24"/>
                                <w:szCs w:val="24"/>
                                <w:rtl/>
                              </w:rPr>
                              <w:t xml:space="preserve"> </w:t>
                            </w:r>
                            <w:r w:rsidRPr="00781069">
                              <w:rPr>
                                <w:rFonts w:cs="Tahoma" w:hint="eastAsia"/>
                                <w:color w:val="0B5294"/>
                                <w:spacing w:val="-4"/>
                                <w:sz w:val="24"/>
                                <w:szCs w:val="24"/>
                                <w:rtl/>
                              </w:rPr>
                              <w:t>קנס</w:t>
                            </w:r>
                            <w:r w:rsidRPr="00781069">
                              <w:rPr>
                                <w:rFonts w:cs="Tahoma"/>
                                <w:color w:val="0B5294"/>
                                <w:spacing w:val="-4"/>
                                <w:sz w:val="24"/>
                                <w:szCs w:val="24"/>
                                <w:rtl/>
                              </w:rPr>
                              <w:t xml:space="preserve"> </w:t>
                            </w:r>
                            <w:r w:rsidRPr="00781069">
                              <w:rPr>
                                <w:rFonts w:cs="Tahoma" w:hint="eastAsia"/>
                                <w:color w:val="0B5294"/>
                                <w:spacing w:val="-4"/>
                                <w:sz w:val="24"/>
                                <w:szCs w:val="24"/>
                                <w:rtl/>
                              </w:rPr>
                              <w:t>מינהלי</w:t>
                            </w:r>
                            <w:r w:rsidRPr="00781069">
                              <w:rPr>
                                <w:rFonts w:cs="Tahoma"/>
                                <w:color w:val="0B5294"/>
                                <w:spacing w:val="-4"/>
                                <w:sz w:val="24"/>
                                <w:szCs w:val="24"/>
                                <w:rtl/>
                              </w:rPr>
                              <w:t xml:space="preserve"> </w:t>
                            </w:r>
                            <w:r w:rsidRPr="00781069">
                              <w:rPr>
                                <w:rFonts w:cs="Tahoma" w:hint="eastAsia"/>
                                <w:color w:val="0B5294"/>
                                <w:spacing w:val="-4"/>
                                <w:sz w:val="24"/>
                                <w:szCs w:val="24"/>
                                <w:rtl/>
                              </w:rPr>
                              <w:t>שביקשו</w:t>
                            </w:r>
                            <w:r w:rsidRPr="00781069">
                              <w:rPr>
                                <w:rFonts w:cs="Tahoma"/>
                                <w:color w:val="0B5294"/>
                                <w:spacing w:val="-4"/>
                                <w:sz w:val="24"/>
                                <w:szCs w:val="24"/>
                                <w:rtl/>
                              </w:rPr>
                              <w:t xml:space="preserve"> </w:t>
                            </w:r>
                            <w:r w:rsidRPr="00781069">
                              <w:rPr>
                                <w:rFonts w:cs="Tahoma" w:hint="eastAsia"/>
                                <w:color w:val="0B5294"/>
                                <w:spacing w:val="-4"/>
                                <w:sz w:val="24"/>
                                <w:szCs w:val="24"/>
                                <w:rtl/>
                              </w:rPr>
                              <w:t>להישפט</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העבירה</w:t>
                            </w:r>
                            <w:r w:rsidRPr="00781069">
                              <w:rPr>
                                <w:rFonts w:cs="Tahoma"/>
                                <w:color w:val="0B5294"/>
                                <w:spacing w:val="-4"/>
                                <w:sz w:val="24"/>
                                <w:szCs w:val="24"/>
                                <w:rtl/>
                              </w:rPr>
                              <w:t xml:space="preserve">; </w:t>
                            </w:r>
                            <w:r w:rsidRPr="00781069">
                              <w:rPr>
                                <w:rFonts w:cs="Tahoma" w:hint="eastAsia"/>
                                <w:color w:val="0B5294"/>
                                <w:spacing w:val="-4"/>
                                <w:sz w:val="24"/>
                                <w:szCs w:val="24"/>
                                <w:rtl/>
                              </w:rPr>
                              <w:t>דבר</w:t>
                            </w:r>
                            <w:r w:rsidRPr="00781069">
                              <w:rPr>
                                <w:rFonts w:cs="Tahoma"/>
                                <w:color w:val="0B5294"/>
                                <w:spacing w:val="-4"/>
                                <w:sz w:val="24"/>
                                <w:szCs w:val="24"/>
                                <w:rtl/>
                              </w:rPr>
                              <w:t xml:space="preserve"> </w:t>
                            </w:r>
                            <w:r w:rsidRPr="00781069">
                              <w:rPr>
                                <w:rFonts w:cs="Tahoma" w:hint="eastAsia"/>
                                <w:color w:val="0B5294"/>
                                <w:spacing w:val="-4"/>
                                <w:sz w:val="24"/>
                                <w:szCs w:val="24"/>
                                <w:rtl/>
                              </w:rPr>
                              <w:t>העלול</w:t>
                            </w:r>
                            <w:r w:rsidRPr="00781069">
                              <w:rPr>
                                <w:rFonts w:cs="Tahoma"/>
                                <w:color w:val="0B5294"/>
                                <w:spacing w:val="-4"/>
                                <w:sz w:val="24"/>
                                <w:szCs w:val="24"/>
                                <w:rtl/>
                              </w:rPr>
                              <w:t xml:space="preserve"> </w:t>
                            </w:r>
                            <w:r w:rsidRPr="00781069">
                              <w:rPr>
                                <w:rFonts w:cs="Tahoma" w:hint="eastAsia"/>
                                <w:color w:val="0B5294"/>
                                <w:spacing w:val="-4"/>
                                <w:sz w:val="24"/>
                                <w:szCs w:val="24"/>
                                <w:rtl/>
                              </w:rPr>
                              <w:t>להפוך</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הנקבע</w:t>
                            </w:r>
                            <w:r w:rsidRPr="00781069">
                              <w:rPr>
                                <w:rFonts w:cs="Tahoma"/>
                                <w:color w:val="0B5294"/>
                                <w:spacing w:val="-4"/>
                                <w:sz w:val="24"/>
                                <w:szCs w:val="24"/>
                                <w:rtl/>
                              </w:rPr>
                              <w:t xml:space="preserve"> </w:t>
                            </w:r>
                            <w:r w:rsidRPr="00781069">
                              <w:rPr>
                                <w:rFonts w:cs="Tahoma" w:hint="eastAsia"/>
                                <w:color w:val="0B5294"/>
                                <w:spacing w:val="-4"/>
                                <w:sz w:val="24"/>
                                <w:szCs w:val="24"/>
                                <w:rtl/>
                              </w:rPr>
                              <w:t>בחוק</w:t>
                            </w:r>
                            <w:r w:rsidRPr="00781069">
                              <w:rPr>
                                <w:rFonts w:cs="Tahoma"/>
                                <w:color w:val="0B5294"/>
                                <w:spacing w:val="-4"/>
                                <w:sz w:val="24"/>
                                <w:szCs w:val="24"/>
                                <w:rtl/>
                              </w:rPr>
                              <w:t xml:space="preserve"> </w:t>
                            </w:r>
                            <w:r w:rsidRPr="00781069">
                              <w:rPr>
                                <w:rFonts w:cs="Tahoma" w:hint="eastAsia"/>
                                <w:color w:val="0B5294"/>
                                <w:spacing w:val="-4"/>
                                <w:sz w:val="24"/>
                                <w:szCs w:val="24"/>
                                <w:rtl/>
                              </w:rPr>
                              <w:t>איסור</w:t>
                            </w:r>
                            <w:r w:rsidRPr="00781069">
                              <w:rPr>
                                <w:rFonts w:cs="Tahoma"/>
                                <w:color w:val="0B5294"/>
                                <w:spacing w:val="-4"/>
                                <w:sz w:val="24"/>
                                <w:szCs w:val="24"/>
                                <w:rtl/>
                              </w:rPr>
                              <w:t xml:space="preserve"> </w:t>
                            </w:r>
                            <w:r w:rsidRPr="00781069">
                              <w:rPr>
                                <w:rFonts w:cs="Tahoma" w:hint="eastAsia"/>
                                <w:color w:val="0B5294"/>
                                <w:spacing w:val="-4"/>
                                <w:sz w:val="24"/>
                                <w:szCs w:val="24"/>
                                <w:rtl/>
                              </w:rPr>
                              <w:t>הונאה</w:t>
                            </w:r>
                            <w:r w:rsidRPr="00781069">
                              <w:rPr>
                                <w:rFonts w:cs="Tahoma"/>
                                <w:color w:val="0B5294"/>
                                <w:spacing w:val="-4"/>
                                <w:sz w:val="24"/>
                                <w:szCs w:val="24"/>
                                <w:rtl/>
                              </w:rPr>
                              <w:t xml:space="preserve"> </w:t>
                            </w:r>
                            <w:r w:rsidRPr="00781069">
                              <w:rPr>
                                <w:rFonts w:cs="Tahoma" w:hint="eastAsia"/>
                                <w:color w:val="0B5294"/>
                                <w:spacing w:val="-4"/>
                                <w:sz w:val="24"/>
                                <w:szCs w:val="24"/>
                                <w:rtl/>
                              </w:rPr>
                              <w:t>בכשרות</w:t>
                            </w:r>
                            <w:r w:rsidRPr="00781069">
                              <w:rPr>
                                <w:rFonts w:cs="Tahoma"/>
                                <w:color w:val="0B5294"/>
                                <w:spacing w:val="-4"/>
                                <w:sz w:val="24"/>
                                <w:szCs w:val="24"/>
                                <w:rtl/>
                              </w:rPr>
                              <w:t xml:space="preserve">, </w:t>
                            </w:r>
                            <w:r w:rsidRPr="00781069">
                              <w:rPr>
                                <w:rFonts w:cs="Tahoma" w:hint="eastAsia"/>
                                <w:color w:val="0B5294"/>
                                <w:spacing w:val="-4"/>
                                <w:sz w:val="24"/>
                                <w:szCs w:val="24"/>
                                <w:rtl/>
                              </w:rPr>
                              <w:t>הנוגע</w:t>
                            </w:r>
                            <w:r w:rsidRPr="00781069">
                              <w:rPr>
                                <w:rFonts w:cs="Tahoma"/>
                                <w:color w:val="0B5294"/>
                                <w:spacing w:val="-4"/>
                                <w:sz w:val="24"/>
                                <w:szCs w:val="24"/>
                                <w:rtl/>
                              </w:rPr>
                              <w:t xml:space="preserve"> </w:t>
                            </w:r>
                            <w:r w:rsidRPr="00781069">
                              <w:rPr>
                                <w:rFonts w:cs="Tahoma" w:hint="eastAsia"/>
                                <w:color w:val="0B5294"/>
                                <w:spacing w:val="-4"/>
                                <w:sz w:val="24"/>
                                <w:szCs w:val="24"/>
                                <w:rtl/>
                              </w:rPr>
                              <w:t>לאכיפה</w:t>
                            </w:r>
                            <w:r w:rsidRPr="00781069">
                              <w:rPr>
                                <w:rFonts w:cs="Tahoma"/>
                                <w:color w:val="0B5294"/>
                                <w:spacing w:val="-4"/>
                                <w:sz w:val="24"/>
                                <w:szCs w:val="24"/>
                                <w:rtl/>
                              </w:rPr>
                              <w:t xml:space="preserve"> </w:t>
                            </w:r>
                            <w:r w:rsidRPr="00781069">
                              <w:rPr>
                                <w:rFonts w:cs="Tahoma" w:hint="eastAsia"/>
                                <w:color w:val="0B5294"/>
                                <w:spacing w:val="-4"/>
                                <w:sz w:val="24"/>
                                <w:szCs w:val="24"/>
                                <w:rtl/>
                              </w:rPr>
                              <w:t>באמצעות</w:t>
                            </w:r>
                            <w:r w:rsidRPr="00781069">
                              <w:rPr>
                                <w:rFonts w:cs="Tahoma"/>
                                <w:color w:val="0B5294"/>
                                <w:spacing w:val="-4"/>
                                <w:sz w:val="24"/>
                                <w:szCs w:val="24"/>
                                <w:rtl/>
                              </w:rPr>
                              <w:t xml:space="preserve"> </w:t>
                            </w:r>
                            <w:r w:rsidRPr="00781069">
                              <w:rPr>
                                <w:rFonts w:cs="Tahoma" w:hint="eastAsia"/>
                                <w:color w:val="0B5294"/>
                                <w:spacing w:val="-4"/>
                                <w:sz w:val="24"/>
                                <w:szCs w:val="24"/>
                                <w:rtl/>
                              </w:rPr>
                              <w:t>העמדה</w:t>
                            </w:r>
                            <w:r w:rsidRPr="00781069">
                              <w:rPr>
                                <w:rFonts w:cs="Tahoma"/>
                                <w:color w:val="0B5294"/>
                                <w:spacing w:val="-4"/>
                                <w:sz w:val="24"/>
                                <w:szCs w:val="24"/>
                                <w:rtl/>
                              </w:rPr>
                              <w:t xml:space="preserve"> </w:t>
                            </w:r>
                            <w:r w:rsidRPr="00781069">
                              <w:rPr>
                                <w:rFonts w:cs="Tahoma" w:hint="eastAsia"/>
                                <w:color w:val="0B5294"/>
                                <w:spacing w:val="-4"/>
                                <w:sz w:val="24"/>
                                <w:szCs w:val="24"/>
                                <w:rtl/>
                              </w:rPr>
                              <w:t>לדין</w:t>
                            </w:r>
                            <w:r w:rsidRPr="00781069">
                              <w:rPr>
                                <w:rFonts w:cs="Tahoma"/>
                                <w:color w:val="0B5294"/>
                                <w:spacing w:val="-4"/>
                                <w:sz w:val="24"/>
                                <w:szCs w:val="24"/>
                                <w:rtl/>
                              </w:rPr>
                              <w:t xml:space="preserve">, </w:t>
                            </w:r>
                            <w:r w:rsidRPr="00781069">
                              <w:rPr>
                                <w:rFonts w:cs="Tahoma" w:hint="eastAsia"/>
                                <w:color w:val="0B5294"/>
                                <w:spacing w:val="-4"/>
                                <w:sz w:val="24"/>
                                <w:szCs w:val="24"/>
                                <w:rtl/>
                              </w:rPr>
                              <w:t>ל</w:t>
                            </w:r>
                            <w:r w:rsidRPr="00781069">
                              <w:rPr>
                                <w:rFonts w:cs="Tahoma"/>
                                <w:color w:val="0B5294"/>
                                <w:spacing w:val="-4"/>
                                <w:sz w:val="24"/>
                                <w:szCs w:val="24"/>
                                <w:rtl/>
                              </w:rPr>
                              <w:t>"</w:t>
                            </w:r>
                            <w:r w:rsidRPr="00781069">
                              <w:rPr>
                                <w:rFonts w:cs="Tahoma" w:hint="eastAsia"/>
                                <w:color w:val="0B5294"/>
                                <w:spacing w:val="-4"/>
                                <w:sz w:val="24"/>
                                <w:szCs w:val="24"/>
                                <w:rtl/>
                              </w:rPr>
                              <w:t>אות</w:t>
                            </w:r>
                            <w:r w:rsidRPr="00781069">
                              <w:rPr>
                                <w:rFonts w:cs="Tahoma"/>
                                <w:color w:val="0B5294"/>
                                <w:spacing w:val="-4"/>
                                <w:sz w:val="24"/>
                                <w:szCs w:val="24"/>
                                <w:rtl/>
                              </w:rPr>
                              <w:t xml:space="preserve"> </w:t>
                            </w:r>
                            <w:r w:rsidRPr="00781069">
                              <w:rPr>
                                <w:rFonts w:cs="Tahoma" w:hint="eastAsia"/>
                                <w:color w:val="0B5294"/>
                                <w:spacing w:val="-4"/>
                                <w:sz w:val="24"/>
                                <w:szCs w:val="24"/>
                                <w:rtl/>
                              </w:rPr>
                              <w:t>מתה</w:t>
                            </w:r>
                            <w:r w:rsidRPr="00781069">
                              <w:rPr>
                                <w:rFonts w:cs="Tahoma"/>
                                <w:color w:val="0B5294"/>
                                <w:spacing w:val="-4"/>
                                <w:sz w:val="24"/>
                                <w:szCs w:val="24"/>
                                <w:rtl/>
                              </w:rPr>
                              <w:t>"</w:t>
                            </w:r>
                          </w:p>
                          <w:p w:rsidR="00D007E4" w:rsidRPr="00373C5D" w:rsidP="00781069">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48454924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9806808"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5"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03968" filled="f" stroked="f">
                <v:textbox>
                  <w:txbxContent>
                    <w:p w:rsidR="00D007E4" w:rsidRPr="00373C5D" w:rsidP="00781069">
                      <w:pPr>
                        <w:spacing w:line="240" w:lineRule="atLeast"/>
                        <w:rPr>
                          <w:rFonts w:cs="Tahoma"/>
                          <w:b/>
                          <w:bCs/>
                          <w:color w:val="0B5294"/>
                          <w:sz w:val="48"/>
                          <w:szCs w:val="48"/>
                          <w:rtl/>
                        </w:rPr>
                      </w:pPr>
                      <w:drawing>
                        <wp:inline distT="0" distB="0" distL="0" distR="0">
                          <wp:extent cx="311150" cy="256800"/>
                          <wp:effectExtent l="0" t="0" r="0" b="0"/>
                          <wp:docPr id="91"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275382"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781069">
                      <w:pPr>
                        <w:spacing w:after="0" w:line="240" w:lineRule="auto"/>
                        <w:rPr>
                          <w:color w:val="0B5294"/>
                          <w:spacing w:val="-4"/>
                          <w:sz w:val="24"/>
                          <w:szCs w:val="24"/>
                          <w:rtl/>
                          <w:cs/>
                        </w:rPr>
                      </w:pPr>
                      <w:r w:rsidRPr="00781069">
                        <w:rPr>
                          <w:rFonts w:cs="Tahoma" w:hint="eastAsia"/>
                          <w:color w:val="0B5294"/>
                          <w:spacing w:val="-4"/>
                          <w:sz w:val="24"/>
                          <w:szCs w:val="24"/>
                          <w:rtl/>
                        </w:rPr>
                        <w:t>במשך</w:t>
                      </w:r>
                      <w:r w:rsidRPr="00781069">
                        <w:rPr>
                          <w:rFonts w:cs="Tahoma"/>
                          <w:color w:val="0B5294"/>
                          <w:spacing w:val="-4"/>
                          <w:sz w:val="24"/>
                          <w:szCs w:val="24"/>
                          <w:rtl/>
                        </w:rPr>
                        <w:t xml:space="preserve"> </w:t>
                      </w:r>
                      <w:r w:rsidRPr="00781069">
                        <w:rPr>
                          <w:rFonts w:cs="Tahoma" w:hint="eastAsia"/>
                          <w:color w:val="0B5294"/>
                          <w:spacing w:val="-4"/>
                          <w:sz w:val="24"/>
                          <w:szCs w:val="24"/>
                          <w:rtl/>
                        </w:rPr>
                        <w:t>שנים</w:t>
                      </w:r>
                      <w:r w:rsidRPr="00781069">
                        <w:rPr>
                          <w:rFonts w:cs="Tahoma"/>
                          <w:color w:val="0B5294"/>
                          <w:spacing w:val="-4"/>
                          <w:sz w:val="24"/>
                          <w:szCs w:val="24"/>
                          <w:rtl/>
                        </w:rPr>
                        <w:t xml:space="preserve"> </w:t>
                      </w:r>
                      <w:r w:rsidRPr="00781069">
                        <w:rPr>
                          <w:rFonts w:cs="Tahoma" w:hint="eastAsia"/>
                          <w:color w:val="0B5294"/>
                          <w:spacing w:val="-4"/>
                          <w:sz w:val="24"/>
                          <w:szCs w:val="24"/>
                          <w:rtl/>
                        </w:rPr>
                        <w:t>רבות</w:t>
                      </w:r>
                      <w:r w:rsidRPr="00781069">
                        <w:rPr>
                          <w:rFonts w:cs="Tahoma"/>
                          <w:color w:val="0B5294"/>
                          <w:spacing w:val="-4"/>
                          <w:sz w:val="24"/>
                          <w:szCs w:val="24"/>
                          <w:rtl/>
                        </w:rPr>
                        <w:t xml:space="preserve"> </w:t>
                      </w:r>
                      <w:r w:rsidRPr="00781069">
                        <w:rPr>
                          <w:rFonts w:cs="Tahoma" w:hint="eastAsia"/>
                          <w:color w:val="0B5294"/>
                          <w:spacing w:val="-4"/>
                          <w:sz w:val="24"/>
                          <w:szCs w:val="24"/>
                          <w:rtl/>
                        </w:rPr>
                        <w:t>לא</w:t>
                      </w:r>
                      <w:r w:rsidRPr="00781069">
                        <w:rPr>
                          <w:rFonts w:cs="Tahoma"/>
                          <w:color w:val="0B5294"/>
                          <w:spacing w:val="-4"/>
                          <w:sz w:val="24"/>
                          <w:szCs w:val="24"/>
                          <w:rtl/>
                        </w:rPr>
                        <w:t xml:space="preserve"> </w:t>
                      </w:r>
                      <w:r w:rsidRPr="00781069">
                        <w:rPr>
                          <w:rFonts w:cs="Tahoma" w:hint="eastAsia"/>
                          <w:color w:val="0B5294"/>
                          <w:spacing w:val="-4"/>
                          <w:sz w:val="24"/>
                          <w:szCs w:val="24"/>
                          <w:rtl/>
                        </w:rPr>
                        <w:t>הוגשו</w:t>
                      </w:r>
                      <w:r w:rsidRPr="00781069">
                        <w:rPr>
                          <w:rFonts w:cs="Tahoma"/>
                          <w:color w:val="0B5294"/>
                          <w:spacing w:val="-4"/>
                          <w:sz w:val="24"/>
                          <w:szCs w:val="24"/>
                          <w:rtl/>
                        </w:rPr>
                        <w:t xml:space="preserve"> </w:t>
                      </w:r>
                      <w:r w:rsidRPr="00781069">
                        <w:rPr>
                          <w:rFonts w:cs="Tahoma" w:hint="eastAsia"/>
                          <w:color w:val="0B5294"/>
                          <w:spacing w:val="-4"/>
                          <w:sz w:val="24"/>
                          <w:szCs w:val="24"/>
                          <w:rtl/>
                        </w:rPr>
                        <w:t>כתבי</w:t>
                      </w:r>
                      <w:r w:rsidRPr="00781069">
                        <w:rPr>
                          <w:rFonts w:cs="Tahoma"/>
                          <w:color w:val="0B5294"/>
                          <w:spacing w:val="-4"/>
                          <w:sz w:val="24"/>
                          <w:szCs w:val="24"/>
                          <w:rtl/>
                        </w:rPr>
                        <w:t xml:space="preserve"> </w:t>
                      </w:r>
                      <w:r w:rsidRPr="00781069">
                        <w:rPr>
                          <w:rFonts w:cs="Tahoma" w:hint="eastAsia"/>
                          <w:color w:val="0B5294"/>
                          <w:spacing w:val="-4"/>
                          <w:sz w:val="24"/>
                          <w:szCs w:val="24"/>
                          <w:rtl/>
                        </w:rPr>
                        <w:t>אישום</w:t>
                      </w:r>
                      <w:r w:rsidRPr="00781069">
                        <w:rPr>
                          <w:rFonts w:cs="Tahoma"/>
                          <w:color w:val="0B5294"/>
                          <w:spacing w:val="-4"/>
                          <w:sz w:val="24"/>
                          <w:szCs w:val="24"/>
                          <w:rtl/>
                        </w:rPr>
                        <w:t xml:space="preserve"> </w:t>
                      </w:r>
                      <w:r w:rsidRPr="00781069">
                        <w:rPr>
                          <w:rFonts w:cs="Tahoma" w:hint="eastAsia"/>
                          <w:color w:val="0B5294"/>
                          <w:spacing w:val="-4"/>
                          <w:sz w:val="24"/>
                          <w:szCs w:val="24"/>
                          <w:rtl/>
                        </w:rPr>
                        <w:t>נגד</w:t>
                      </w:r>
                      <w:r w:rsidRPr="00781069">
                        <w:rPr>
                          <w:rFonts w:cs="Tahoma"/>
                          <w:color w:val="0B5294"/>
                          <w:spacing w:val="-4"/>
                          <w:sz w:val="24"/>
                          <w:szCs w:val="24"/>
                          <w:rtl/>
                        </w:rPr>
                        <w:t xml:space="preserve"> </w:t>
                      </w:r>
                      <w:r w:rsidRPr="00781069">
                        <w:rPr>
                          <w:rFonts w:cs="Tahoma" w:hint="eastAsia"/>
                          <w:color w:val="0B5294"/>
                          <w:spacing w:val="-4"/>
                          <w:sz w:val="24"/>
                          <w:szCs w:val="24"/>
                          <w:rtl/>
                        </w:rPr>
                        <w:t>מקבלי</w:t>
                      </w:r>
                      <w:r w:rsidRPr="00781069">
                        <w:rPr>
                          <w:rFonts w:cs="Tahoma"/>
                          <w:color w:val="0B5294"/>
                          <w:spacing w:val="-4"/>
                          <w:sz w:val="24"/>
                          <w:szCs w:val="24"/>
                          <w:rtl/>
                        </w:rPr>
                        <w:t xml:space="preserve"> </w:t>
                      </w:r>
                      <w:r w:rsidRPr="00781069">
                        <w:rPr>
                          <w:rFonts w:cs="Tahoma" w:hint="eastAsia"/>
                          <w:color w:val="0B5294"/>
                          <w:spacing w:val="-4"/>
                          <w:sz w:val="24"/>
                          <w:szCs w:val="24"/>
                          <w:rtl/>
                        </w:rPr>
                        <w:t>קנס</w:t>
                      </w:r>
                      <w:r w:rsidRPr="00781069">
                        <w:rPr>
                          <w:rFonts w:cs="Tahoma"/>
                          <w:color w:val="0B5294"/>
                          <w:spacing w:val="-4"/>
                          <w:sz w:val="24"/>
                          <w:szCs w:val="24"/>
                          <w:rtl/>
                        </w:rPr>
                        <w:t xml:space="preserve"> </w:t>
                      </w:r>
                      <w:r w:rsidRPr="00781069">
                        <w:rPr>
                          <w:rFonts w:cs="Tahoma" w:hint="eastAsia"/>
                          <w:color w:val="0B5294"/>
                          <w:spacing w:val="-4"/>
                          <w:sz w:val="24"/>
                          <w:szCs w:val="24"/>
                          <w:rtl/>
                        </w:rPr>
                        <w:t>מינהלי</w:t>
                      </w:r>
                      <w:r w:rsidRPr="00781069">
                        <w:rPr>
                          <w:rFonts w:cs="Tahoma"/>
                          <w:color w:val="0B5294"/>
                          <w:spacing w:val="-4"/>
                          <w:sz w:val="24"/>
                          <w:szCs w:val="24"/>
                          <w:rtl/>
                        </w:rPr>
                        <w:t xml:space="preserve"> </w:t>
                      </w:r>
                      <w:r w:rsidRPr="00781069">
                        <w:rPr>
                          <w:rFonts w:cs="Tahoma" w:hint="eastAsia"/>
                          <w:color w:val="0B5294"/>
                          <w:spacing w:val="-4"/>
                          <w:sz w:val="24"/>
                          <w:szCs w:val="24"/>
                          <w:rtl/>
                        </w:rPr>
                        <w:t>שביקשו</w:t>
                      </w:r>
                      <w:r w:rsidRPr="00781069">
                        <w:rPr>
                          <w:rFonts w:cs="Tahoma"/>
                          <w:color w:val="0B5294"/>
                          <w:spacing w:val="-4"/>
                          <w:sz w:val="24"/>
                          <w:szCs w:val="24"/>
                          <w:rtl/>
                        </w:rPr>
                        <w:t xml:space="preserve"> </w:t>
                      </w:r>
                      <w:r w:rsidRPr="00781069">
                        <w:rPr>
                          <w:rFonts w:cs="Tahoma" w:hint="eastAsia"/>
                          <w:color w:val="0B5294"/>
                          <w:spacing w:val="-4"/>
                          <w:sz w:val="24"/>
                          <w:szCs w:val="24"/>
                          <w:rtl/>
                        </w:rPr>
                        <w:t>להישפט</w:t>
                      </w:r>
                      <w:r w:rsidRPr="00781069">
                        <w:rPr>
                          <w:rFonts w:cs="Tahoma"/>
                          <w:color w:val="0B5294"/>
                          <w:spacing w:val="-4"/>
                          <w:sz w:val="24"/>
                          <w:szCs w:val="24"/>
                          <w:rtl/>
                        </w:rPr>
                        <w:t xml:space="preserve"> </w:t>
                      </w:r>
                      <w:r w:rsidRPr="00781069">
                        <w:rPr>
                          <w:rFonts w:cs="Tahoma" w:hint="eastAsia"/>
                          <w:color w:val="0B5294"/>
                          <w:spacing w:val="-4"/>
                          <w:sz w:val="24"/>
                          <w:szCs w:val="24"/>
                          <w:rtl/>
                        </w:rPr>
                        <w:t>על</w:t>
                      </w:r>
                      <w:r w:rsidRPr="00781069">
                        <w:rPr>
                          <w:rFonts w:cs="Tahoma"/>
                          <w:color w:val="0B5294"/>
                          <w:spacing w:val="-4"/>
                          <w:sz w:val="24"/>
                          <w:szCs w:val="24"/>
                          <w:rtl/>
                        </w:rPr>
                        <w:t xml:space="preserve"> </w:t>
                      </w:r>
                      <w:r w:rsidRPr="00781069">
                        <w:rPr>
                          <w:rFonts w:cs="Tahoma" w:hint="eastAsia"/>
                          <w:color w:val="0B5294"/>
                          <w:spacing w:val="-4"/>
                          <w:sz w:val="24"/>
                          <w:szCs w:val="24"/>
                          <w:rtl/>
                        </w:rPr>
                        <w:t>העבירה</w:t>
                      </w:r>
                      <w:r w:rsidRPr="00781069">
                        <w:rPr>
                          <w:rFonts w:cs="Tahoma"/>
                          <w:color w:val="0B5294"/>
                          <w:spacing w:val="-4"/>
                          <w:sz w:val="24"/>
                          <w:szCs w:val="24"/>
                          <w:rtl/>
                        </w:rPr>
                        <w:t xml:space="preserve">; </w:t>
                      </w:r>
                      <w:r w:rsidRPr="00781069">
                        <w:rPr>
                          <w:rFonts w:cs="Tahoma" w:hint="eastAsia"/>
                          <w:color w:val="0B5294"/>
                          <w:spacing w:val="-4"/>
                          <w:sz w:val="24"/>
                          <w:szCs w:val="24"/>
                          <w:rtl/>
                        </w:rPr>
                        <w:t>דבר</w:t>
                      </w:r>
                      <w:r w:rsidRPr="00781069">
                        <w:rPr>
                          <w:rFonts w:cs="Tahoma"/>
                          <w:color w:val="0B5294"/>
                          <w:spacing w:val="-4"/>
                          <w:sz w:val="24"/>
                          <w:szCs w:val="24"/>
                          <w:rtl/>
                        </w:rPr>
                        <w:t xml:space="preserve"> </w:t>
                      </w:r>
                      <w:r w:rsidRPr="00781069">
                        <w:rPr>
                          <w:rFonts w:cs="Tahoma" w:hint="eastAsia"/>
                          <w:color w:val="0B5294"/>
                          <w:spacing w:val="-4"/>
                          <w:sz w:val="24"/>
                          <w:szCs w:val="24"/>
                          <w:rtl/>
                        </w:rPr>
                        <w:t>העלול</w:t>
                      </w:r>
                      <w:r w:rsidRPr="00781069">
                        <w:rPr>
                          <w:rFonts w:cs="Tahoma"/>
                          <w:color w:val="0B5294"/>
                          <w:spacing w:val="-4"/>
                          <w:sz w:val="24"/>
                          <w:szCs w:val="24"/>
                          <w:rtl/>
                        </w:rPr>
                        <w:t xml:space="preserve"> </w:t>
                      </w:r>
                      <w:r w:rsidRPr="00781069">
                        <w:rPr>
                          <w:rFonts w:cs="Tahoma" w:hint="eastAsia"/>
                          <w:color w:val="0B5294"/>
                          <w:spacing w:val="-4"/>
                          <w:sz w:val="24"/>
                          <w:szCs w:val="24"/>
                          <w:rtl/>
                        </w:rPr>
                        <w:t>להפוך</w:t>
                      </w:r>
                      <w:r w:rsidRPr="00781069">
                        <w:rPr>
                          <w:rFonts w:cs="Tahoma"/>
                          <w:color w:val="0B5294"/>
                          <w:spacing w:val="-4"/>
                          <w:sz w:val="24"/>
                          <w:szCs w:val="24"/>
                          <w:rtl/>
                        </w:rPr>
                        <w:t xml:space="preserve"> </w:t>
                      </w:r>
                      <w:r w:rsidRPr="00781069">
                        <w:rPr>
                          <w:rFonts w:cs="Tahoma" w:hint="eastAsia"/>
                          <w:color w:val="0B5294"/>
                          <w:spacing w:val="-4"/>
                          <w:sz w:val="24"/>
                          <w:szCs w:val="24"/>
                          <w:rtl/>
                        </w:rPr>
                        <w:t>את</w:t>
                      </w:r>
                      <w:r w:rsidRPr="00781069">
                        <w:rPr>
                          <w:rFonts w:cs="Tahoma"/>
                          <w:color w:val="0B5294"/>
                          <w:spacing w:val="-4"/>
                          <w:sz w:val="24"/>
                          <w:szCs w:val="24"/>
                          <w:rtl/>
                        </w:rPr>
                        <w:t xml:space="preserve"> </w:t>
                      </w:r>
                      <w:r w:rsidRPr="00781069">
                        <w:rPr>
                          <w:rFonts w:cs="Tahoma" w:hint="eastAsia"/>
                          <w:color w:val="0B5294"/>
                          <w:spacing w:val="-4"/>
                          <w:sz w:val="24"/>
                          <w:szCs w:val="24"/>
                          <w:rtl/>
                        </w:rPr>
                        <w:t>הנקבע</w:t>
                      </w:r>
                      <w:r w:rsidRPr="00781069">
                        <w:rPr>
                          <w:rFonts w:cs="Tahoma"/>
                          <w:color w:val="0B5294"/>
                          <w:spacing w:val="-4"/>
                          <w:sz w:val="24"/>
                          <w:szCs w:val="24"/>
                          <w:rtl/>
                        </w:rPr>
                        <w:t xml:space="preserve"> </w:t>
                      </w:r>
                      <w:r w:rsidRPr="00781069">
                        <w:rPr>
                          <w:rFonts w:cs="Tahoma" w:hint="eastAsia"/>
                          <w:color w:val="0B5294"/>
                          <w:spacing w:val="-4"/>
                          <w:sz w:val="24"/>
                          <w:szCs w:val="24"/>
                          <w:rtl/>
                        </w:rPr>
                        <w:t>בחוק</w:t>
                      </w:r>
                      <w:r w:rsidRPr="00781069">
                        <w:rPr>
                          <w:rFonts w:cs="Tahoma"/>
                          <w:color w:val="0B5294"/>
                          <w:spacing w:val="-4"/>
                          <w:sz w:val="24"/>
                          <w:szCs w:val="24"/>
                          <w:rtl/>
                        </w:rPr>
                        <w:t xml:space="preserve"> </w:t>
                      </w:r>
                      <w:r w:rsidRPr="00781069">
                        <w:rPr>
                          <w:rFonts w:cs="Tahoma" w:hint="eastAsia"/>
                          <w:color w:val="0B5294"/>
                          <w:spacing w:val="-4"/>
                          <w:sz w:val="24"/>
                          <w:szCs w:val="24"/>
                          <w:rtl/>
                        </w:rPr>
                        <w:t>איסור</w:t>
                      </w:r>
                      <w:r w:rsidRPr="00781069">
                        <w:rPr>
                          <w:rFonts w:cs="Tahoma"/>
                          <w:color w:val="0B5294"/>
                          <w:spacing w:val="-4"/>
                          <w:sz w:val="24"/>
                          <w:szCs w:val="24"/>
                          <w:rtl/>
                        </w:rPr>
                        <w:t xml:space="preserve"> </w:t>
                      </w:r>
                      <w:r w:rsidRPr="00781069">
                        <w:rPr>
                          <w:rFonts w:cs="Tahoma" w:hint="eastAsia"/>
                          <w:color w:val="0B5294"/>
                          <w:spacing w:val="-4"/>
                          <w:sz w:val="24"/>
                          <w:szCs w:val="24"/>
                          <w:rtl/>
                        </w:rPr>
                        <w:t>הונאה</w:t>
                      </w:r>
                      <w:r w:rsidRPr="00781069">
                        <w:rPr>
                          <w:rFonts w:cs="Tahoma"/>
                          <w:color w:val="0B5294"/>
                          <w:spacing w:val="-4"/>
                          <w:sz w:val="24"/>
                          <w:szCs w:val="24"/>
                          <w:rtl/>
                        </w:rPr>
                        <w:t xml:space="preserve"> </w:t>
                      </w:r>
                      <w:r w:rsidRPr="00781069">
                        <w:rPr>
                          <w:rFonts w:cs="Tahoma" w:hint="eastAsia"/>
                          <w:color w:val="0B5294"/>
                          <w:spacing w:val="-4"/>
                          <w:sz w:val="24"/>
                          <w:szCs w:val="24"/>
                          <w:rtl/>
                        </w:rPr>
                        <w:t>בכשרות</w:t>
                      </w:r>
                      <w:r w:rsidRPr="00781069">
                        <w:rPr>
                          <w:rFonts w:cs="Tahoma"/>
                          <w:color w:val="0B5294"/>
                          <w:spacing w:val="-4"/>
                          <w:sz w:val="24"/>
                          <w:szCs w:val="24"/>
                          <w:rtl/>
                        </w:rPr>
                        <w:t xml:space="preserve">, </w:t>
                      </w:r>
                      <w:r w:rsidRPr="00781069">
                        <w:rPr>
                          <w:rFonts w:cs="Tahoma" w:hint="eastAsia"/>
                          <w:color w:val="0B5294"/>
                          <w:spacing w:val="-4"/>
                          <w:sz w:val="24"/>
                          <w:szCs w:val="24"/>
                          <w:rtl/>
                        </w:rPr>
                        <w:t>הנוגע</w:t>
                      </w:r>
                      <w:r w:rsidRPr="00781069">
                        <w:rPr>
                          <w:rFonts w:cs="Tahoma"/>
                          <w:color w:val="0B5294"/>
                          <w:spacing w:val="-4"/>
                          <w:sz w:val="24"/>
                          <w:szCs w:val="24"/>
                          <w:rtl/>
                        </w:rPr>
                        <w:t xml:space="preserve"> </w:t>
                      </w:r>
                      <w:r w:rsidRPr="00781069">
                        <w:rPr>
                          <w:rFonts w:cs="Tahoma" w:hint="eastAsia"/>
                          <w:color w:val="0B5294"/>
                          <w:spacing w:val="-4"/>
                          <w:sz w:val="24"/>
                          <w:szCs w:val="24"/>
                          <w:rtl/>
                        </w:rPr>
                        <w:t>לאכיפה</w:t>
                      </w:r>
                      <w:r w:rsidRPr="00781069">
                        <w:rPr>
                          <w:rFonts w:cs="Tahoma"/>
                          <w:color w:val="0B5294"/>
                          <w:spacing w:val="-4"/>
                          <w:sz w:val="24"/>
                          <w:szCs w:val="24"/>
                          <w:rtl/>
                        </w:rPr>
                        <w:t xml:space="preserve"> </w:t>
                      </w:r>
                      <w:r w:rsidRPr="00781069">
                        <w:rPr>
                          <w:rFonts w:cs="Tahoma" w:hint="eastAsia"/>
                          <w:color w:val="0B5294"/>
                          <w:spacing w:val="-4"/>
                          <w:sz w:val="24"/>
                          <w:szCs w:val="24"/>
                          <w:rtl/>
                        </w:rPr>
                        <w:t>באמצעות</w:t>
                      </w:r>
                      <w:r w:rsidRPr="00781069">
                        <w:rPr>
                          <w:rFonts w:cs="Tahoma"/>
                          <w:color w:val="0B5294"/>
                          <w:spacing w:val="-4"/>
                          <w:sz w:val="24"/>
                          <w:szCs w:val="24"/>
                          <w:rtl/>
                        </w:rPr>
                        <w:t xml:space="preserve"> </w:t>
                      </w:r>
                      <w:r w:rsidRPr="00781069">
                        <w:rPr>
                          <w:rFonts w:cs="Tahoma" w:hint="eastAsia"/>
                          <w:color w:val="0B5294"/>
                          <w:spacing w:val="-4"/>
                          <w:sz w:val="24"/>
                          <w:szCs w:val="24"/>
                          <w:rtl/>
                        </w:rPr>
                        <w:t>העמדה</w:t>
                      </w:r>
                      <w:r w:rsidRPr="00781069">
                        <w:rPr>
                          <w:rFonts w:cs="Tahoma"/>
                          <w:color w:val="0B5294"/>
                          <w:spacing w:val="-4"/>
                          <w:sz w:val="24"/>
                          <w:szCs w:val="24"/>
                          <w:rtl/>
                        </w:rPr>
                        <w:t xml:space="preserve"> </w:t>
                      </w:r>
                      <w:r w:rsidRPr="00781069">
                        <w:rPr>
                          <w:rFonts w:cs="Tahoma" w:hint="eastAsia"/>
                          <w:color w:val="0B5294"/>
                          <w:spacing w:val="-4"/>
                          <w:sz w:val="24"/>
                          <w:szCs w:val="24"/>
                          <w:rtl/>
                        </w:rPr>
                        <w:t>לדין</w:t>
                      </w:r>
                      <w:r w:rsidRPr="00781069">
                        <w:rPr>
                          <w:rFonts w:cs="Tahoma"/>
                          <w:color w:val="0B5294"/>
                          <w:spacing w:val="-4"/>
                          <w:sz w:val="24"/>
                          <w:szCs w:val="24"/>
                          <w:rtl/>
                        </w:rPr>
                        <w:t xml:space="preserve">, </w:t>
                      </w:r>
                      <w:r w:rsidRPr="00781069">
                        <w:rPr>
                          <w:rFonts w:cs="Tahoma" w:hint="eastAsia"/>
                          <w:color w:val="0B5294"/>
                          <w:spacing w:val="-4"/>
                          <w:sz w:val="24"/>
                          <w:szCs w:val="24"/>
                          <w:rtl/>
                        </w:rPr>
                        <w:t>ל</w:t>
                      </w:r>
                      <w:r w:rsidRPr="00781069">
                        <w:rPr>
                          <w:rFonts w:cs="Tahoma"/>
                          <w:color w:val="0B5294"/>
                          <w:spacing w:val="-4"/>
                          <w:sz w:val="24"/>
                          <w:szCs w:val="24"/>
                          <w:rtl/>
                        </w:rPr>
                        <w:t>"</w:t>
                      </w:r>
                      <w:r w:rsidRPr="00781069">
                        <w:rPr>
                          <w:rFonts w:cs="Tahoma" w:hint="eastAsia"/>
                          <w:color w:val="0B5294"/>
                          <w:spacing w:val="-4"/>
                          <w:sz w:val="24"/>
                          <w:szCs w:val="24"/>
                          <w:rtl/>
                        </w:rPr>
                        <w:t>אות</w:t>
                      </w:r>
                      <w:r w:rsidRPr="00781069">
                        <w:rPr>
                          <w:rFonts w:cs="Tahoma"/>
                          <w:color w:val="0B5294"/>
                          <w:spacing w:val="-4"/>
                          <w:sz w:val="24"/>
                          <w:szCs w:val="24"/>
                          <w:rtl/>
                        </w:rPr>
                        <w:t xml:space="preserve"> </w:t>
                      </w:r>
                      <w:r w:rsidRPr="00781069">
                        <w:rPr>
                          <w:rFonts w:cs="Tahoma" w:hint="eastAsia"/>
                          <w:color w:val="0B5294"/>
                          <w:spacing w:val="-4"/>
                          <w:sz w:val="24"/>
                          <w:szCs w:val="24"/>
                          <w:rtl/>
                        </w:rPr>
                        <w:t>מתה</w:t>
                      </w:r>
                      <w:r w:rsidRPr="00781069">
                        <w:rPr>
                          <w:rFonts w:cs="Tahoma"/>
                          <w:color w:val="0B5294"/>
                          <w:spacing w:val="-4"/>
                          <w:sz w:val="24"/>
                          <w:szCs w:val="24"/>
                          <w:rtl/>
                        </w:rPr>
                        <w:t>"</w:t>
                      </w:r>
                    </w:p>
                    <w:p w:rsidR="00D007E4" w:rsidRPr="00373C5D" w:rsidP="00781069">
                      <w:pPr>
                        <w:spacing w:before="120" w:after="0" w:line="240" w:lineRule="atLeast"/>
                        <w:rPr>
                          <w:rFonts w:cs="Tahoma"/>
                          <w:b/>
                          <w:bCs/>
                          <w:color w:val="0B5294"/>
                          <w:sz w:val="48"/>
                          <w:szCs w:val="48"/>
                          <w:rtl/>
                        </w:rPr>
                      </w:pPr>
                      <w:drawing>
                        <wp:inline distT="0" distB="0" distL="0" distR="0">
                          <wp:extent cx="288000" cy="31337"/>
                          <wp:effectExtent l="0" t="0" r="0" b="6985"/>
                          <wp:docPr id="92"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493329"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463162">
      <w:pPr>
        <w:spacing w:before="180" w:line="240" w:lineRule="exact"/>
        <w:ind w:left="340" w:right="2268"/>
        <w:jc w:val="both"/>
        <w:rPr>
          <w:rFonts w:ascii="Tahoma" w:hAnsi="Tahoma" w:cs="Tahoma"/>
          <w:b/>
          <w:sz w:val="17"/>
          <w:szCs w:val="17"/>
          <w:rtl/>
        </w:rPr>
      </w:pPr>
      <w:r w:rsidRPr="00B737AC">
        <w:rPr>
          <w:rFonts w:ascii="Tahoma" w:hAnsi="Tahoma" w:cs="Tahoma" w:hint="cs"/>
          <w:b/>
          <w:sz w:val="17"/>
          <w:szCs w:val="17"/>
          <w:rtl/>
        </w:rPr>
        <w:t>רק</w:t>
      </w:r>
      <w:r w:rsidRPr="00B737AC">
        <w:rPr>
          <w:rFonts w:ascii="Tahoma" w:hAnsi="Tahoma" w:cs="Tahoma"/>
          <w:b/>
          <w:sz w:val="17"/>
          <w:szCs w:val="17"/>
          <w:rtl/>
        </w:rPr>
        <w:t xml:space="preserve"> ביולי 2016, </w:t>
      </w:r>
      <w:r w:rsidRPr="00B737AC">
        <w:rPr>
          <w:rFonts w:ascii="Tahoma" w:hAnsi="Tahoma" w:cs="Tahoma" w:hint="cs"/>
          <w:b/>
          <w:sz w:val="17"/>
          <w:szCs w:val="17"/>
          <w:rtl/>
        </w:rPr>
        <w:t>בעקבות הביקורת הנוכחית</w:t>
      </w:r>
      <w:r w:rsidRPr="00B737AC">
        <w:rPr>
          <w:rFonts w:ascii="Tahoma" w:hAnsi="Tahoma" w:cs="Tahoma"/>
          <w:b/>
          <w:sz w:val="17"/>
          <w:szCs w:val="17"/>
          <w:rtl/>
        </w:rPr>
        <w:t xml:space="preserve">, </w:t>
      </w:r>
      <w:r w:rsidRPr="00B737AC">
        <w:rPr>
          <w:rFonts w:ascii="Tahoma" w:hAnsi="Tahoma" w:cs="Tahoma" w:hint="cs"/>
          <w:b/>
          <w:sz w:val="17"/>
          <w:szCs w:val="17"/>
          <w:rtl/>
        </w:rPr>
        <w:t>פרסמה</w:t>
      </w:r>
      <w:r w:rsidRPr="00B737AC">
        <w:rPr>
          <w:rFonts w:ascii="Tahoma" w:hAnsi="Tahoma" w:cs="Tahoma"/>
          <w:b/>
          <w:sz w:val="17"/>
          <w:szCs w:val="17"/>
          <w:rtl/>
        </w:rPr>
        <w:t xml:space="preserve"> </w:t>
      </w:r>
      <w:r w:rsidRPr="00B737AC">
        <w:rPr>
          <w:rFonts w:ascii="Tahoma" w:hAnsi="Tahoma" w:cs="Tahoma" w:hint="cs"/>
          <w:b/>
          <w:sz w:val="17"/>
          <w:szCs w:val="17"/>
          <w:rtl/>
        </w:rPr>
        <w:t>הרבנות</w:t>
      </w:r>
      <w:r w:rsidRPr="00B737AC">
        <w:rPr>
          <w:rFonts w:ascii="Tahoma" w:hAnsi="Tahoma" w:cs="Tahoma"/>
          <w:b/>
          <w:sz w:val="17"/>
          <w:szCs w:val="17"/>
          <w:rtl/>
        </w:rPr>
        <w:t xml:space="preserve"> </w:t>
      </w:r>
      <w:r w:rsidRPr="00B737AC">
        <w:rPr>
          <w:rFonts w:ascii="Tahoma" w:hAnsi="Tahoma" w:cs="Tahoma" w:hint="cs"/>
          <w:b/>
          <w:sz w:val="17"/>
          <w:szCs w:val="17"/>
          <w:rtl/>
        </w:rPr>
        <w:t>באישור</w:t>
      </w:r>
      <w:r w:rsidRPr="00B737AC">
        <w:rPr>
          <w:rFonts w:ascii="Tahoma" w:hAnsi="Tahoma" w:cs="Tahoma"/>
          <w:b/>
          <w:sz w:val="17"/>
          <w:szCs w:val="17"/>
          <w:rtl/>
        </w:rPr>
        <w:t xml:space="preserve"> </w:t>
      </w:r>
      <w:r w:rsidRPr="00B737AC">
        <w:rPr>
          <w:rFonts w:ascii="Tahoma" w:hAnsi="Tahoma" w:cs="Tahoma" w:hint="cs"/>
          <w:b/>
          <w:sz w:val="17"/>
          <w:szCs w:val="17"/>
          <w:rtl/>
        </w:rPr>
        <w:t>הפרקליטות</w:t>
      </w:r>
      <w:r w:rsidRPr="00B737AC">
        <w:rPr>
          <w:rFonts w:ascii="Tahoma" w:hAnsi="Tahoma" w:cs="Tahoma"/>
          <w:b/>
          <w:sz w:val="17"/>
          <w:szCs w:val="17"/>
          <w:rtl/>
        </w:rPr>
        <w:t xml:space="preserve"> מכרז להעסקת </w:t>
      </w:r>
      <w:r w:rsidRPr="00B737AC">
        <w:rPr>
          <w:rFonts w:ascii="Tahoma" w:hAnsi="Tahoma" w:cs="Tahoma" w:hint="cs"/>
          <w:b/>
          <w:sz w:val="17"/>
          <w:szCs w:val="17"/>
          <w:rtl/>
        </w:rPr>
        <w:t>עורכי דין</w:t>
      </w:r>
      <w:r w:rsidRPr="00B737AC">
        <w:rPr>
          <w:rFonts w:ascii="Tahoma" w:hAnsi="Tahoma" w:cs="Tahoma"/>
          <w:b/>
          <w:sz w:val="17"/>
          <w:szCs w:val="17"/>
          <w:rtl/>
        </w:rPr>
        <w:t xml:space="preserve"> חיצוניים לצורך הגשת כתבי אישום.</w:t>
      </w:r>
      <w:r w:rsidRPr="00B737AC">
        <w:rPr>
          <w:rFonts w:ascii="Tahoma" w:hAnsi="Tahoma" w:cs="Tahoma" w:hint="cs"/>
          <w:b/>
          <w:sz w:val="17"/>
          <w:szCs w:val="17"/>
          <w:rtl/>
        </w:rPr>
        <w:t xml:space="preserve"> בפברואר 2017 קבעה ועדת המכרזים של המשרד את הזוכים במכרז.</w:t>
      </w:r>
    </w:p>
    <w:p w:rsidR="006A0E07" w:rsidP="00B737AC">
      <w:pPr>
        <w:spacing w:line="240" w:lineRule="exact"/>
        <w:ind w:right="2268"/>
        <w:jc w:val="both"/>
        <w:rPr>
          <w:rFonts w:ascii="Tahoma" w:hAnsi="Tahoma" w:cs="Tahoma"/>
          <w:b/>
          <w:sz w:val="17"/>
          <w:szCs w:val="17"/>
          <w:rtl/>
        </w:rPr>
      </w:pPr>
    </w:p>
    <w:p w:rsidR="00463162" w:rsidRPr="00B737AC" w:rsidP="00B737AC">
      <w:pPr>
        <w:spacing w:line="240" w:lineRule="exact"/>
        <w:ind w:right="2268"/>
        <w:jc w:val="both"/>
        <w:rPr>
          <w:rFonts w:ascii="Tahoma" w:hAnsi="Tahoma" w:cs="Tahoma"/>
          <w:b/>
          <w:sz w:val="17"/>
          <w:szCs w:val="17"/>
          <w:rtl/>
        </w:rPr>
      </w:pPr>
    </w:p>
    <w:p w:rsidR="006A0E07" w:rsidRPr="004456CF" w:rsidP="00B737AC">
      <w:pPr>
        <w:pStyle w:val="KOT4"/>
        <w:rPr>
          <w:rtl/>
        </w:rPr>
      </w:pPr>
      <w:bookmarkStart w:id="197" w:name="_Toc474826323"/>
      <w:r>
        <w:rPr>
          <w:rFonts w:hint="cs"/>
          <w:rtl/>
        </w:rPr>
        <w:t xml:space="preserve">בתי </w:t>
      </w:r>
      <w:r w:rsidRPr="004456CF">
        <w:rPr>
          <w:rFonts w:hint="eastAsia"/>
          <w:rtl/>
        </w:rPr>
        <w:t>עסק</w:t>
      </w:r>
      <w:r w:rsidRPr="004456CF">
        <w:rPr>
          <w:rtl/>
        </w:rPr>
        <w:t xml:space="preserve"> </w:t>
      </w:r>
      <w:r w:rsidRPr="004456CF">
        <w:rPr>
          <w:rFonts w:hint="eastAsia"/>
          <w:rtl/>
        </w:rPr>
        <w:t>המציגים</w:t>
      </w:r>
      <w:r w:rsidRPr="004456CF">
        <w:rPr>
          <w:rtl/>
        </w:rPr>
        <w:t xml:space="preserve"> </w:t>
      </w:r>
      <w:r w:rsidRPr="004456CF">
        <w:rPr>
          <w:rFonts w:hint="eastAsia"/>
          <w:rtl/>
        </w:rPr>
        <w:t>תעודת</w:t>
      </w:r>
      <w:r w:rsidRPr="004456CF">
        <w:rPr>
          <w:rtl/>
        </w:rPr>
        <w:t xml:space="preserve"> </w:t>
      </w:r>
      <w:r w:rsidRPr="004456CF">
        <w:rPr>
          <w:rFonts w:hint="eastAsia"/>
          <w:rtl/>
        </w:rPr>
        <w:t>השגחה</w:t>
      </w:r>
      <w:r w:rsidRPr="004456CF">
        <w:rPr>
          <w:rtl/>
        </w:rPr>
        <w:t xml:space="preserve"> </w:t>
      </w:r>
      <w:r w:rsidR="00463162">
        <w:rPr>
          <w:rFonts w:hint="cs"/>
          <w:rtl/>
        </w:rPr>
        <w:br/>
      </w:r>
      <w:r w:rsidRPr="004456CF">
        <w:rPr>
          <w:rFonts w:hint="eastAsia"/>
          <w:rtl/>
        </w:rPr>
        <w:t>מטעם</w:t>
      </w:r>
      <w:r w:rsidRPr="004456CF">
        <w:rPr>
          <w:rtl/>
        </w:rPr>
        <w:t xml:space="preserve"> "</w:t>
      </w:r>
      <w:r w:rsidRPr="004456CF">
        <w:rPr>
          <w:rFonts w:hint="eastAsia"/>
          <w:rtl/>
        </w:rPr>
        <w:t>גופי</w:t>
      </w:r>
      <w:r w:rsidRPr="004456CF">
        <w:rPr>
          <w:rtl/>
        </w:rPr>
        <w:t xml:space="preserve"> </w:t>
      </w:r>
      <w:r w:rsidRPr="004456CF">
        <w:rPr>
          <w:rFonts w:hint="eastAsia"/>
          <w:rtl/>
        </w:rPr>
        <w:t>כשרות</w:t>
      </w:r>
      <w:r w:rsidRPr="004456CF">
        <w:rPr>
          <w:rtl/>
        </w:rPr>
        <w:t xml:space="preserve"> </w:t>
      </w:r>
      <w:r w:rsidRPr="004456CF">
        <w:rPr>
          <w:rFonts w:hint="eastAsia"/>
          <w:rtl/>
        </w:rPr>
        <w:t>מתחזים</w:t>
      </w:r>
      <w:r w:rsidRPr="004456CF">
        <w:rPr>
          <w:rtl/>
        </w:rPr>
        <w:t>"</w:t>
      </w:r>
      <w:bookmarkEnd w:id="197"/>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חוק איסור הונאה בכשרות מאפשר ליחידת האכיפה לפעול נגד בעל בית אוכל, יצרנים, יבואנים ועוסקים במכירת מצרכים לציבור, המציגים עצמם בכתב ככשרים. החוק אינו מאפשר לה לפעול נגד גופי השגחה הנותנים תעודות כשרות </w:t>
      </w:r>
      <w:r w:rsidR="00781069">
        <w:rPr>
          <w:rFonts w:ascii="Tahoma" w:hAnsi="Tahoma" w:cs="Tahoma" w:hint="cs"/>
          <w:b/>
          <w:sz w:val="17"/>
          <w:szCs w:val="17"/>
          <w:rtl/>
        </w:rPr>
        <w:t xml:space="preserve">או השגחה </w:t>
      </w:r>
      <w:r w:rsidRPr="00B737AC">
        <w:rPr>
          <w:rFonts w:ascii="Tahoma" w:hAnsi="Tahoma" w:cs="Tahoma" w:hint="cs"/>
          <w:b/>
          <w:sz w:val="17"/>
          <w:szCs w:val="17"/>
          <w:rtl/>
        </w:rPr>
        <w:t>לבתי עסק וגורמים למצג שווא בדבר הפיקוח על הכשרות בבתי עסק אלה (להלן - גופי כשרות מתחזים). בחוק נקבע כי אסור לבעל בית אוכל שאין לו תעודת כשרות ממי שמוסמך להעניק תעודת כשרות על פי חוק, להציג את בית האוכל ככשר באמצעות שימוש בתעודת השגחה של גוף השגחה אחר.</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כבר בשנת 2001 כתב מזכיר מועצת הרבנות לרבני הערים ולראשי מחלקות הכשרות במועצות הדתיות: "בעקבות תופעת </w:t>
      </w:r>
      <w:r w:rsidRPr="00B737AC">
        <w:rPr>
          <w:rFonts w:ascii="Tahoma" w:hAnsi="Tahoma" w:cs="Tahoma" w:hint="cs"/>
          <w:b/>
          <w:sz w:val="17"/>
          <w:szCs w:val="17"/>
          <w:rtl/>
        </w:rPr>
        <w:t>הבד"צים</w:t>
      </w:r>
      <w:r w:rsidRPr="00B737AC">
        <w:rPr>
          <w:rFonts w:ascii="Tahoma" w:hAnsi="Tahoma" w:cs="Tahoma" w:hint="cs"/>
          <w:b/>
          <w:sz w:val="17"/>
          <w:szCs w:val="17"/>
          <w:rtl/>
        </w:rPr>
        <w:t xml:space="preserve"> הקמים חדשות לבקרים ומנפיקים תעודות כשרות, וחלקם על ידי רבנים אשר לצערנו אין להם יד ורגל בכשרות, הוחלט בישיבת מועצת הרבנות הראשית שכל בד"ץ המבקש להצטרף לרבנות המקומית </w:t>
      </w:r>
      <w:r w:rsidRPr="00B737AC">
        <w:rPr>
          <w:rFonts w:ascii="Tahoma" w:hAnsi="Tahoma" w:cs="Tahoma" w:hint="cs"/>
          <w:b/>
          <w:sz w:val="17"/>
          <w:szCs w:val="17"/>
          <w:rtl/>
        </w:rPr>
        <w:t>לתת כשרות על מוצר כלשהוא יצטרך לקבל את הסכמתו של רב העיר או מחלקת הכשרות המקומית"</w:t>
      </w:r>
      <w:r>
        <w:rPr>
          <w:rStyle w:val="FootnoteReference0"/>
          <w:rFonts w:ascii="Tahoma" w:hAnsi="Tahoma" w:cs="Tahoma"/>
          <w:b/>
          <w:sz w:val="17"/>
          <w:szCs w:val="17"/>
          <w:rtl/>
        </w:rPr>
        <w:footnoteReference w:id="75"/>
      </w:r>
      <w:r w:rsidRPr="00B737AC">
        <w:rPr>
          <w:rFonts w:ascii="Tahoma" w:hAnsi="Tahoma" w:cs="Tahoma" w:hint="cs"/>
          <w:b/>
          <w:sz w:val="17"/>
          <w:szCs w:val="17"/>
          <w:rtl/>
        </w:rPr>
        <w:t>.</w:t>
      </w:r>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b/>
          <w:sz w:val="17"/>
          <w:szCs w:val="17"/>
          <w:rtl/>
        </w:rPr>
        <w:t xml:space="preserve">בארץ </w:t>
      </w:r>
      <w:r w:rsidRPr="00B737AC">
        <w:rPr>
          <w:rFonts w:ascii="Tahoma" w:hAnsi="Tahoma" w:cs="Tahoma" w:hint="cs"/>
          <w:b/>
          <w:sz w:val="17"/>
          <w:szCs w:val="17"/>
          <w:rtl/>
        </w:rPr>
        <w:t>פועלים כמה גופי כשרות מתחזים (</w:t>
      </w:r>
      <w:r w:rsidRPr="00B737AC">
        <w:rPr>
          <w:rFonts w:ascii="Tahoma" w:hAnsi="Tahoma" w:cs="Tahoma" w:hint="cs"/>
          <w:b/>
          <w:sz w:val="17"/>
          <w:szCs w:val="17"/>
          <w:rtl/>
        </w:rPr>
        <w:t>בד"צים</w:t>
      </w:r>
      <w:r w:rsidRPr="00B737AC">
        <w:rPr>
          <w:rFonts w:ascii="Tahoma" w:hAnsi="Tahoma" w:cs="Tahoma" w:hint="cs"/>
          <w:b/>
          <w:sz w:val="17"/>
          <w:szCs w:val="17"/>
          <w:rtl/>
        </w:rPr>
        <w:t xml:space="preserve"> וגופים אחרים) המעניקים לבתי עסק תעודות כשרות או השגחה, חלקן ללא הרבנות המוסמכת וחלקן כתוספת לתעודה הניתנת מטעם הרבנות המוסמכת. בחלק מבתי העסק שקיבלו תעודה מאותם גופים נמצאו ליקויי כשרות משמעותיים מהבחינה ההלכתית. מהתיעוד עולה כי יחידת האכיפה הגיעה למסקנה כי מדובר בהונאת הציבור, גופים אלה "מציגים מצג שווא" ופועלים לשם השגת רווח כספי ותו לא וכי מדובר בגופי כשרות מתחזים.</w:t>
      </w:r>
    </w:p>
    <w:p w:rsidR="006A0E07" w:rsidRPr="00B737AC" w:rsidP="00463162">
      <w:pPr>
        <w:pStyle w:val="RESHET"/>
        <w:rPr>
          <w:rtl/>
        </w:rPr>
      </w:pPr>
      <w:r w:rsidRPr="00B737AC">
        <w:rPr>
          <w:rFonts w:hint="cs"/>
          <w:rtl/>
        </w:rPr>
        <w:t>יחידת האכיפה הגישה מאות דוחות ברירת משפט לבעלי בתי אוכל שהציגו תעודות השגחה מטעם גופי כשרות שהוגדרו על ידה כ"גופי כשרות המציגים מצג שווא". בשנת 2014 הגישה המועצה הדתית תל אביב-יפו תלונה במשטרה נגד גוף כשרות מתחזה (ראו להלן). אולם בפועל במאות בתי עסק עדיין מוצגות תעודות השגחה מטעם גופי כשרות מתחזים. להלן הפרטים:</w:t>
      </w:r>
    </w:p>
    <w:p w:rsidR="006A0E07" w:rsidRPr="00B737AC" w:rsidP="00463162">
      <w:pPr>
        <w:spacing w:before="180" w:line="240" w:lineRule="exact"/>
        <w:ind w:right="2268"/>
        <w:jc w:val="both"/>
        <w:rPr>
          <w:rFonts w:ascii="Tahoma" w:hAnsi="Tahoma" w:cs="Tahoma"/>
          <w:b/>
          <w:sz w:val="17"/>
          <w:szCs w:val="17"/>
          <w:rtl/>
        </w:rPr>
      </w:pPr>
      <w:r w:rsidRPr="00B737AC">
        <w:rPr>
          <w:rStyle w:val="Heading7Char"/>
          <w:rFonts w:ascii="Tahoma" w:hAnsi="Tahoma" w:cs="Tahoma" w:hint="eastAsia"/>
          <w:sz w:val="17"/>
          <w:szCs w:val="17"/>
          <w:rtl/>
        </w:rPr>
        <w:t>שמן</w:t>
      </w:r>
      <w:r w:rsidRPr="00B737AC">
        <w:rPr>
          <w:rStyle w:val="Heading7Char"/>
          <w:rFonts w:ascii="Tahoma" w:hAnsi="Tahoma" w:cs="Tahoma"/>
          <w:sz w:val="17"/>
          <w:szCs w:val="17"/>
          <w:rtl/>
        </w:rPr>
        <w:t xml:space="preserve"> המשחה (משמר </w:t>
      </w:r>
      <w:r w:rsidRPr="00B737AC">
        <w:rPr>
          <w:rStyle w:val="Heading7Char"/>
          <w:rFonts w:ascii="Tahoma" w:hAnsi="Tahoma" w:cs="Tahoma" w:hint="eastAsia"/>
          <w:sz w:val="17"/>
          <w:szCs w:val="17"/>
          <w:rtl/>
        </w:rPr>
        <w:t>הקודש</w:t>
      </w:r>
      <w:r w:rsidRPr="00B737AC">
        <w:rPr>
          <w:rStyle w:val="Heading7Char"/>
          <w:rFonts w:ascii="Tahoma" w:hAnsi="Tahoma" w:cs="Tahoma"/>
          <w:sz w:val="17"/>
          <w:szCs w:val="17"/>
          <w:rtl/>
        </w:rPr>
        <w:t>):</w:t>
      </w:r>
      <w:r w:rsidRPr="00B737AC">
        <w:rPr>
          <w:rStyle w:val="Heading5Char"/>
          <w:rFonts w:ascii="Tahoma" w:hAnsi="Tahoma" w:cs="Tahoma"/>
          <w:b/>
          <w:sz w:val="17"/>
          <w:szCs w:val="17"/>
          <w:rtl/>
        </w:rPr>
        <w:t xml:space="preserve"> </w:t>
      </w:r>
      <w:r w:rsidRPr="00B737AC">
        <w:rPr>
          <w:rFonts w:ascii="Tahoma" w:hAnsi="Tahoma" w:cs="Tahoma" w:hint="cs"/>
          <w:b/>
          <w:sz w:val="17"/>
          <w:szCs w:val="17"/>
          <w:rtl/>
        </w:rPr>
        <w:t>עמותת</w:t>
      </w:r>
      <w:r w:rsidRPr="00B737AC">
        <w:rPr>
          <w:rFonts w:ascii="Tahoma" w:hAnsi="Tahoma" w:cs="Tahoma"/>
          <w:b/>
          <w:sz w:val="17"/>
          <w:szCs w:val="17"/>
          <w:rtl/>
        </w:rPr>
        <w:t xml:space="preserve"> </w:t>
      </w:r>
      <w:r w:rsidRPr="00B737AC">
        <w:rPr>
          <w:rFonts w:ascii="Tahoma" w:hAnsi="Tahoma" w:cs="Tahoma" w:hint="cs"/>
          <w:b/>
          <w:sz w:val="17"/>
          <w:szCs w:val="17"/>
          <w:rtl/>
        </w:rPr>
        <w:t>שמן</w:t>
      </w:r>
      <w:r w:rsidRPr="00B737AC">
        <w:rPr>
          <w:rFonts w:ascii="Tahoma" w:hAnsi="Tahoma" w:cs="Tahoma"/>
          <w:b/>
          <w:sz w:val="17"/>
          <w:szCs w:val="17"/>
          <w:rtl/>
        </w:rPr>
        <w:t xml:space="preserve"> </w:t>
      </w:r>
      <w:r w:rsidRPr="00B737AC">
        <w:rPr>
          <w:rFonts w:ascii="Tahoma" w:hAnsi="Tahoma" w:cs="Tahoma" w:hint="cs"/>
          <w:b/>
          <w:sz w:val="17"/>
          <w:szCs w:val="17"/>
          <w:rtl/>
        </w:rPr>
        <w:t>המשחה</w:t>
      </w:r>
      <w:r w:rsidRPr="00B737AC">
        <w:rPr>
          <w:rFonts w:ascii="Tahoma" w:hAnsi="Tahoma" w:cs="Tahoma"/>
          <w:b/>
          <w:sz w:val="17"/>
          <w:szCs w:val="17"/>
          <w:rtl/>
        </w:rPr>
        <w:t xml:space="preserve"> (משמר </w:t>
      </w:r>
      <w:r w:rsidRPr="00B737AC">
        <w:rPr>
          <w:rFonts w:ascii="Tahoma" w:hAnsi="Tahoma" w:cs="Tahoma" w:hint="cs"/>
          <w:b/>
          <w:sz w:val="17"/>
          <w:szCs w:val="17"/>
          <w:rtl/>
        </w:rPr>
        <w:t>הקודש</w:t>
      </w:r>
      <w:r w:rsidRPr="00B737AC">
        <w:rPr>
          <w:rFonts w:ascii="Tahoma" w:hAnsi="Tahoma" w:cs="Tahoma"/>
          <w:b/>
          <w:sz w:val="17"/>
          <w:szCs w:val="17"/>
          <w:rtl/>
        </w:rPr>
        <w:t xml:space="preserve">) (להלן - </w:t>
      </w:r>
      <w:r w:rsidRPr="00B737AC">
        <w:rPr>
          <w:rFonts w:ascii="Tahoma" w:hAnsi="Tahoma" w:cs="Tahoma" w:hint="cs"/>
          <w:b/>
          <w:sz w:val="17"/>
          <w:szCs w:val="17"/>
          <w:rtl/>
        </w:rPr>
        <w:t>עמותה</w:t>
      </w:r>
      <w:r w:rsidRPr="00B737AC">
        <w:rPr>
          <w:rFonts w:ascii="Tahoma" w:hAnsi="Tahoma" w:cs="Tahoma"/>
          <w:b/>
          <w:sz w:val="17"/>
          <w:szCs w:val="17"/>
          <w:rtl/>
        </w:rPr>
        <w:t xml:space="preserve"> </w:t>
      </w:r>
      <w:r w:rsidRPr="00B737AC">
        <w:rPr>
          <w:rFonts w:ascii="Tahoma" w:hAnsi="Tahoma" w:cs="Tahoma" w:hint="cs"/>
          <w:b/>
          <w:sz w:val="17"/>
          <w:szCs w:val="17"/>
          <w:rtl/>
        </w:rPr>
        <w:t>א</w:t>
      </w:r>
      <w:r w:rsidRPr="00B737AC">
        <w:rPr>
          <w:rFonts w:ascii="Tahoma" w:hAnsi="Tahoma" w:cs="Tahoma"/>
          <w:b/>
          <w:sz w:val="17"/>
          <w:szCs w:val="17"/>
          <w:rtl/>
        </w:rPr>
        <w:t>')</w:t>
      </w:r>
      <w:r w:rsidRPr="00B737AC">
        <w:rPr>
          <w:rFonts w:ascii="Tahoma" w:hAnsi="Tahoma" w:cs="Tahoma" w:hint="cs"/>
          <w:b/>
          <w:sz w:val="17"/>
          <w:szCs w:val="17"/>
          <w:rtl/>
        </w:rPr>
        <w:t xml:space="preserve"> פועלת בעיקר בתחומי העיר תל אביב והיא מפעילה בית מדרש להוראה ורבנות, רשת שיעורי תורה ועוד. פעילותה של העמותה אינה כוללת מתן תעודות כשרות. העמותה רשומה בעיר אשקלון.</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בשנים 2007-2006 הגישה המועצה הדתית תל אביב-יפו תלונה נגד עמותה א'. התלונה הוגשה למנכ"ל הרשות לשירותי דת דאז, למנהל אגף הכשרות ברבנות וליחידת האכיפה. בתלונה נטען כי העמותה העניקה תעודות השגחה וכשרות ל-53 בתי אוכל בתחומי העיר, אף שלאותם בתי אוכל אין תעודת כשרות מטעם הרבנות המקומית, וזאת בניגוד לחוק. לתלונתה צירפה המועצה העתק אישור תלונה שכבר הגישה במשטרה בנושא. בפברואר 2008 הודיעה המשטרה כי החליטה לסגור את התיק בהיעדר אשמה פלילית.</w:t>
      </w:r>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בשנים 2015-2004 קיבלו בתי עסק שהציגו תעודות כשרות או השגחה מטעם עמותה א' 248 דוחות ברירת קנס בסך הכול. מהמסמכים המצויים בידי יחידת האכיפה עולה כי הדוחות לא שולמו וכי בעלי בתי העסק שקיבלו אותם הגישו בקשות להישפט, אך הם עדיין לא הועמדו לדין. נמצא כי מכתבי הבקשה להישפט שנשלחו ליחידת האכיפה נושאים חותמת דואר מהעיר אשקלון שם רשומה העמותה.</w:t>
      </w:r>
    </w:p>
    <w:p w:rsidR="006A0E07" w:rsidRPr="00B737AC" w:rsidP="00463162">
      <w:pPr>
        <w:pStyle w:val="RESHET"/>
        <w:rPr>
          <w:rtl/>
        </w:rPr>
      </w:pPr>
      <w:r w:rsidRPr="00B737AC">
        <w:rPr>
          <w:rFonts w:hint="cs"/>
          <w:rtl/>
        </w:rPr>
        <w:t>מהאמור</w:t>
      </w:r>
      <w:r w:rsidRPr="00B737AC">
        <w:rPr>
          <w:rtl/>
        </w:rPr>
        <w:t xml:space="preserve"> לעיל עולה כי </w:t>
      </w:r>
      <w:r w:rsidRPr="00B737AC">
        <w:rPr>
          <w:rFonts w:hint="cs"/>
          <w:rtl/>
        </w:rPr>
        <w:t>במשך</w:t>
      </w:r>
      <w:r w:rsidRPr="00B737AC">
        <w:rPr>
          <w:rtl/>
        </w:rPr>
        <w:t xml:space="preserve"> שנים מנצל גוף כשרות </w:t>
      </w:r>
      <w:r w:rsidRPr="00B737AC">
        <w:rPr>
          <w:rFonts w:hint="cs"/>
          <w:rtl/>
        </w:rPr>
        <w:t>שהוגדר במסמכי הרבנות כ"</w:t>
      </w:r>
      <w:r w:rsidRPr="00B737AC">
        <w:rPr>
          <w:rtl/>
        </w:rPr>
        <w:t>מתחזה</w:t>
      </w:r>
      <w:r w:rsidRPr="00B737AC">
        <w:rPr>
          <w:rFonts w:hint="cs"/>
          <w:rtl/>
        </w:rPr>
        <w:t>"</w:t>
      </w:r>
      <w:r w:rsidRPr="00B737AC">
        <w:rPr>
          <w:rtl/>
        </w:rPr>
        <w:t xml:space="preserve"> את החוק</w:t>
      </w:r>
      <w:r w:rsidRPr="00B737AC">
        <w:rPr>
          <w:rFonts w:hint="cs"/>
          <w:rtl/>
        </w:rPr>
        <w:t xml:space="preserve"> ש</w:t>
      </w:r>
      <w:r w:rsidRPr="00B737AC">
        <w:rPr>
          <w:rtl/>
        </w:rPr>
        <w:t>אינו מאפשר לפעול נגד</w:t>
      </w:r>
      <w:r w:rsidRPr="00B737AC">
        <w:rPr>
          <w:rFonts w:hint="cs"/>
          <w:rtl/>
        </w:rPr>
        <w:t xml:space="preserve"> גופי כשרות מתחזים</w:t>
      </w:r>
      <w:r w:rsidRPr="00B737AC">
        <w:rPr>
          <w:rtl/>
        </w:rPr>
        <w:t>.</w:t>
      </w:r>
      <w:r w:rsidRPr="00B737AC">
        <w:rPr>
          <w:rFonts w:hint="cs"/>
          <w:rtl/>
        </w:rPr>
        <w:t xml:space="preserve"> האמור לעיל גם ממחיש את הנזק שבאי-הגשת כתב אישום במשך זמן רב נגד מי שביקש להישפט. הדבר גורם לזילות החוק, לפגיעה באמון הציבור במערכת אכיפת החוק ולהטעיית שומרי כשרות.</w:t>
      </w:r>
    </w:p>
    <w:p w:rsidR="006A0E07" w:rsidRPr="00B737AC" w:rsidP="00463162">
      <w:pPr>
        <w:spacing w:before="180" w:line="240" w:lineRule="exact"/>
        <w:ind w:right="2268"/>
        <w:jc w:val="both"/>
        <w:rPr>
          <w:rFonts w:ascii="Tahoma" w:hAnsi="Tahoma" w:cs="Tahoma"/>
          <w:sz w:val="17"/>
          <w:szCs w:val="17"/>
          <w:rtl/>
        </w:rPr>
      </w:pPr>
      <w:r w:rsidRPr="00B737AC">
        <w:rPr>
          <w:rFonts w:ascii="Tahoma" w:hAnsi="Tahoma" w:cs="Tahoma" w:hint="cs"/>
          <w:b/>
          <w:sz w:val="17"/>
          <w:szCs w:val="17"/>
          <w:rtl/>
        </w:rPr>
        <w:t xml:space="preserve">בתשובתה מינואר 2017 מסרה עמותה א' כי היא מפעילה בתל אביב בית מדרש וסביבו מאוגדות עשרות משפחות. במסגרת בית המדרש קיים בית הוראה והדרכה של כשרות הפועל כיחידה עסקית ללא קשר לעמותה, ובעלי עסקים ביקשו להוסיף גם השגחה ופיקוח מיוחד של רבני בית ההוראה בתל אביב. העמותה הוסיפה כי </w:t>
      </w:r>
      <w:r w:rsidRPr="00B737AC">
        <w:rPr>
          <w:rFonts w:ascii="Tahoma" w:hAnsi="Tahoma" w:cs="Tahoma" w:hint="cs"/>
          <w:sz w:val="17"/>
          <w:szCs w:val="17"/>
          <w:rtl/>
        </w:rPr>
        <w:t>"... העמותה אינה נותנת כלל תעודות כשרות או השגחה לעסקים...</w:t>
      </w:r>
      <w:r w:rsidRPr="00B737AC">
        <w:rPr>
          <w:rFonts w:ascii="Tahoma" w:hAnsi="Tahoma" w:cs="Tahoma" w:hint="cs"/>
          <w:sz w:val="17"/>
          <w:szCs w:val="17"/>
          <w:rtl/>
        </w:rPr>
        <w:t xml:space="preserve"> </w:t>
      </w:r>
      <w:r w:rsidRPr="00B737AC">
        <w:rPr>
          <w:rFonts w:ascii="Tahoma" w:hAnsi="Tahoma" w:cs="Tahoma" w:hint="cs"/>
          <w:sz w:val="17"/>
          <w:szCs w:val="17"/>
          <w:rtl/>
        </w:rPr>
        <w:t xml:space="preserve">". היא אף מסרה, כי "בעלי העסקים המעוניינים ביצירת קשר עם משפחות הקהילה בתל אביב, ביקשו ... גם השגחה ופיקוח מיוחד של רבני בית ההוראה </w:t>
      </w:r>
      <w:r w:rsidRPr="00B737AC">
        <w:rPr>
          <w:rFonts w:ascii="Tahoma" w:hAnsi="Tahoma" w:cs="Tahoma" w:hint="cs"/>
          <w:sz w:val="17"/>
          <w:szCs w:val="17"/>
          <w:rtl/>
        </w:rPr>
        <w:t>שליט"א</w:t>
      </w:r>
      <w:r w:rsidRPr="00B737AC">
        <w:rPr>
          <w:rFonts w:ascii="Tahoma" w:hAnsi="Tahoma" w:cs="Tahoma" w:hint="cs"/>
          <w:sz w:val="17"/>
          <w:szCs w:val="17"/>
          <w:rtl/>
        </w:rPr>
        <w:t xml:space="preserve"> בתל אביב. ...הבהרנו לבעלי העסקים כי אנו לא גוף מוסמך לנתינת כשרות בהתאם לחוק הונאה בכשרות, ...בעלי העסקים מודעים להנ"ל ומתחייבים בחתימת ידם הנמצאת אצלנו כי ההשגחה והפיקוח מטעם רבני בית ההוראה </w:t>
      </w:r>
      <w:r w:rsidRPr="00B737AC">
        <w:rPr>
          <w:rFonts w:ascii="Tahoma" w:hAnsi="Tahoma" w:cs="Tahoma" w:hint="cs"/>
          <w:sz w:val="17"/>
          <w:szCs w:val="17"/>
          <w:rtl/>
        </w:rPr>
        <w:t>שליט"א</w:t>
      </w:r>
      <w:r w:rsidRPr="00B737AC">
        <w:rPr>
          <w:rFonts w:ascii="Tahoma" w:hAnsi="Tahoma" w:cs="Tahoma" w:hint="cs"/>
          <w:sz w:val="17"/>
          <w:szCs w:val="17"/>
          <w:rtl/>
        </w:rPr>
        <w:t xml:space="preserve"> אינם תעודת כשרות אלא פיקוח מיוחד המיועד לטובת אנשי הקהילה הי"ו בלבד ...".</w:t>
      </w:r>
    </w:p>
    <w:p w:rsidR="006A0E07" w:rsidRPr="00B737AC" w:rsidP="00463162">
      <w:pPr>
        <w:spacing w:after="240" w:line="240" w:lineRule="exact"/>
        <w:ind w:right="2268"/>
        <w:jc w:val="both"/>
        <w:rPr>
          <w:rFonts w:ascii="Tahoma" w:hAnsi="Tahoma" w:cs="Tahoma"/>
          <w:b/>
          <w:sz w:val="17"/>
          <w:szCs w:val="17"/>
          <w:rtl/>
        </w:rPr>
      </w:pPr>
      <w:r w:rsidRPr="00B737AC">
        <w:rPr>
          <w:rStyle w:val="Heading7Char"/>
          <w:rFonts w:ascii="Tahoma" w:hAnsi="Tahoma" w:cs="Tahoma" w:hint="cs"/>
          <w:sz w:val="17"/>
          <w:szCs w:val="17"/>
          <w:rtl/>
        </w:rPr>
        <w:t>כתר הכשרות סהר מזרחי (ירושלים):</w:t>
      </w:r>
      <w:r w:rsidRPr="00B737AC">
        <w:rPr>
          <w:rFonts w:ascii="Tahoma" w:hAnsi="Tahoma" w:cs="Tahoma"/>
          <w:sz w:val="17"/>
          <w:szCs w:val="17"/>
          <w:rtl/>
        </w:rPr>
        <w:t xml:space="preserve"> </w:t>
      </w:r>
      <w:r w:rsidRPr="00B737AC">
        <w:rPr>
          <w:rFonts w:ascii="Tahoma" w:hAnsi="Tahoma" w:cs="Tahoma" w:hint="cs"/>
          <w:b/>
          <w:sz w:val="17"/>
          <w:szCs w:val="17"/>
          <w:rtl/>
        </w:rPr>
        <w:t xml:space="preserve">בשוק מחנה יהודה בירושלים מוצגות תעודות השגחה וכשרות של גוף הנקרא "בד"צ כתר הכשרות בפיקוח הרב מ. סהר </w:t>
      </w:r>
      <w:r w:rsidRPr="00B737AC">
        <w:rPr>
          <w:rFonts w:ascii="Tahoma" w:hAnsi="Tahoma" w:cs="Tahoma" w:hint="cs"/>
          <w:b/>
          <w:sz w:val="17"/>
          <w:szCs w:val="17"/>
          <w:rtl/>
        </w:rPr>
        <w:t>שליט"א</w:t>
      </w:r>
      <w:r w:rsidRPr="00B737AC">
        <w:rPr>
          <w:rFonts w:ascii="Tahoma" w:hAnsi="Tahoma" w:cs="Tahoma" w:hint="cs"/>
          <w:b/>
          <w:sz w:val="17"/>
          <w:szCs w:val="17"/>
          <w:rtl/>
        </w:rPr>
        <w:t xml:space="preserve">". התעודות מוצגות </w:t>
      </w:r>
      <w:r w:rsidR="00217D31">
        <w:rPr>
          <w:rFonts w:ascii="Tahoma" w:hAnsi="Tahoma" w:cs="Tahoma" w:hint="cs"/>
          <w:b/>
          <w:sz w:val="17"/>
          <w:szCs w:val="17"/>
          <w:rtl/>
        </w:rPr>
        <w:t xml:space="preserve">גם </w:t>
      </w:r>
      <w:r w:rsidRPr="00B737AC">
        <w:rPr>
          <w:rFonts w:ascii="Tahoma" w:hAnsi="Tahoma" w:cs="Tahoma" w:hint="cs"/>
          <w:b/>
          <w:sz w:val="17"/>
          <w:szCs w:val="17"/>
          <w:rtl/>
        </w:rPr>
        <w:t xml:space="preserve">בעסקים שבהם אין תעודת כשרות מטעם הרבנות בירושלים, ומכאן מדובר בתעודות המוצגות בניגוד לחוק. בירור במועצה הדתית ירושלים העלה כי היא פנתה למר סהר מזרחי המעניק את התעודות האמורות בבקשה להסיר אותן. מבדיקת יחידת האכיפה עולה כי מר סהר מזרחי, המציג את עצמו כ"רב מ. סהר </w:t>
      </w:r>
      <w:r w:rsidRPr="00B737AC">
        <w:rPr>
          <w:rFonts w:ascii="Tahoma" w:hAnsi="Tahoma" w:cs="Tahoma" w:hint="cs"/>
          <w:b/>
          <w:sz w:val="17"/>
          <w:szCs w:val="17"/>
          <w:rtl/>
        </w:rPr>
        <w:t>שליט"א</w:t>
      </w:r>
      <w:r w:rsidRPr="00B737AC">
        <w:rPr>
          <w:rFonts w:ascii="Tahoma" w:hAnsi="Tahoma" w:cs="Tahoma" w:hint="cs"/>
          <w:b/>
          <w:sz w:val="17"/>
          <w:szCs w:val="17"/>
          <w:rtl/>
        </w:rPr>
        <w:t>", אינו מוכר ברבנות הראשית כמי שהוסמך לרבנות.</w:t>
      </w:r>
    </w:p>
    <w:p w:rsidR="006A0E07" w:rsidRPr="00B737AC" w:rsidP="00463162">
      <w:pPr>
        <w:pStyle w:val="RESHET"/>
        <w:rPr>
          <w:rtl/>
        </w:rPr>
      </w:pPr>
      <w:r w:rsidRPr="00B737AC">
        <w:rPr>
          <w:rFonts w:hint="cs"/>
          <w:rtl/>
        </w:rPr>
        <w:t>מהדוגמאות שלעיל עולה כי בהיעדר שפיטה, האכיפה של יחידת האכיפה ושל המועצות הדתיות על גופי הכשרות המתחזים רופפת ביותר. כמו כן, בהיעדר הגשת כתבי אישום נמנעים גופים אלה מליידע את הציבור בדבר תעודות הכשרות שהם מעניקים. קיים אפוא כשל ביכולתם של הגופים העוסקים באיסור הונאה בכשרות להילחם נגד התופעה של גופי כשרות מתחזים.</w:t>
      </w:r>
    </w:p>
    <w:p w:rsidR="006A0E07" w:rsidRPr="00B737AC" w:rsidP="00463162">
      <w:pPr>
        <w:pStyle w:val="RESHET"/>
        <w:rPr>
          <w:rtl/>
        </w:rPr>
      </w:pPr>
      <w:r w:rsidRPr="00B737AC">
        <w:rPr>
          <w:rFonts w:hint="cs"/>
          <w:rtl/>
        </w:rPr>
        <w:t>על הרבנות, בשיתוף היועץ המשפטי לממשלה, לבחון אמצעי אכיפה נגד גופי כשרות מתחזים.</w:t>
      </w:r>
    </w:p>
    <w:p w:rsidR="006A0E07" w:rsidRPr="00B737AC" w:rsidP="00463162">
      <w:pPr>
        <w:pStyle w:val="RESHET"/>
        <w:rPr>
          <w:rtl/>
        </w:rPr>
      </w:pPr>
      <w:r w:rsidRPr="00B737AC">
        <w:rPr>
          <w:rFonts w:hint="cs"/>
          <w:rtl/>
        </w:rPr>
        <w:t>בד"צים</w:t>
      </w:r>
      <w:r w:rsidRPr="00B737AC">
        <w:rPr>
          <w:rFonts w:hint="cs"/>
          <w:rtl/>
        </w:rPr>
        <w:t xml:space="preserve"> הם גופים פרטיים הרשומים כחברות וחייבים במס בהתאם. יצוין כי בשנת 2013 בדק משרד מבקר המדינה את נושא "מיסוי רבנים, 'מקובלים' </w:t>
      </w:r>
      <w:r w:rsidRPr="00B737AC">
        <w:rPr>
          <w:rFonts w:hint="cs"/>
          <w:rtl/>
        </w:rPr>
        <w:t>ובד"צים</w:t>
      </w:r>
      <w:r w:rsidRPr="00B737AC">
        <w:rPr>
          <w:rFonts w:hint="cs"/>
          <w:rtl/>
        </w:rPr>
        <w:t>"</w:t>
      </w:r>
      <w:r>
        <w:rPr>
          <w:rStyle w:val="FootnoteReference0"/>
          <w:rtl/>
        </w:rPr>
        <w:footnoteReference w:id="76"/>
      </w:r>
      <w:r w:rsidRPr="00B737AC">
        <w:rPr>
          <w:rFonts w:hint="cs"/>
          <w:rtl/>
        </w:rPr>
        <w:t xml:space="preserve">. משרד מבקר המדינה מפנה את תשומת לבה של רשות המסים לפעילותם של </w:t>
      </w:r>
      <w:r w:rsidRPr="00B737AC">
        <w:rPr>
          <w:rFonts w:hint="cs"/>
          <w:rtl/>
        </w:rPr>
        <w:t>הבד"צים</w:t>
      </w:r>
      <w:r w:rsidRPr="00B737AC">
        <w:rPr>
          <w:rFonts w:hint="cs"/>
          <w:rtl/>
        </w:rPr>
        <w:t xml:space="preserve"> שצוינו לעיל.</w:t>
      </w:r>
    </w:p>
    <w:p w:rsidR="006A0E07" w:rsidRPr="00B737AC" w:rsidP="00463162">
      <w:pPr>
        <w:spacing w:before="180" w:line="240" w:lineRule="exact"/>
        <w:ind w:right="2268"/>
        <w:jc w:val="both"/>
        <w:rPr>
          <w:rFonts w:ascii="Tahoma" w:hAnsi="Tahoma" w:cs="Tahoma"/>
          <w:sz w:val="17"/>
          <w:szCs w:val="17"/>
          <w:rtl/>
        </w:rPr>
      </w:pPr>
      <w:r w:rsidRPr="00B737AC">
        <w:rPr>
          <w:rFonts w:ascii="Tahoma" w:hAnsi="Tahoma" w:cs="Tahoma" w:hint="cs"/>
          <w:b/>
          <w:sz w:val="17"/>
          <w:szCs w:val="17"/>
          <w:rtl/>
        </w:rPr>
        <w:t>בתשובתה למשרד מבקר המדינה מינואר 2017 מסרה רשות המסים כי בעקבות הדוח האמור לעיל נעשתה פעילות ענפה ובמסגרתה אותרו 44 גופי כשרות פרטיים הנמצאים בטיפול רשויות המסים. עוד מסרה רשות המסים, כי באשר לעמותה א', היא תפעל לשנות את סיווג העמותה מעמותה לעסק.</w:t>
      </w:r>
    </w:p>
    <w:p w:rsidR="006A0E07" w:rsidRPr="00B737AC" w:rsidP="00B737AC">
      <w:pPr>
        <w:spacing w:line="240" w:lineRule="exact"/>
        <w:ind w:right="2268"/>
        <w:jc w:val="both"/>
        <w:rPr>
          <w:rFonts w:ascii="Tahoma" w:hAnsi="Tahoma" w:cs="Tahoma"/>
          <w:b/>
          <w:sz w:val="17"/>
          <w:szCs w:val="17"/>
          <w:rtl/>
        </w:rPr>
      </w:pPr>
    </w:p>
    <w:p w:rsidR="006A0E07" w:rsidRPr="00511793" w:rsidP="00B737AC">
      <w:pPr>
        <w:pStyle w:val="KOT4"/>
        <w:rPr>
          <w:rtl/>
        </w:rPr>
      </w:pPr>
      <w:bookmarkStart w:id="198" w:name="_Toc474826324"/>
      <w:r w:rsidRPr="00511793">
        <w:rPr>
          <w:rFonts w:hint="eastAsia"/>
          <w:rtl/>
        </w:rPr>
        <w:t>פרסום</w:t>
      </w:r>
      <w:r w:rsidRPr="00511793">
        <w:rPr>
          <w:rtl/>
        </w:rPr>
        <w:t xml:space="preserve"> </w:t>
      </w:r>
      <w:r w:rsidRPr="00511793">
        <w:rPr>
          <w:rFonts w:hint="eastAsia"/>
          <w:rtl/>
        </w:rPr>
        <w:t>הודעות</w:t>
      </w:r>
      <w:r w:rsidRPr="00511793">
        <w:rPr>
          <w:rtl/>
        </w:rPr>
        <w:t xml:space="preserve"> </w:t>
      </w:r>
      <w:r w:rsidRPr="00511793">
        <w:rPr>
          <w:rFonts w:hint="eastAsia"/>
          <w:rtl/>
        </w:rPr>
        <w:t>על</w:t>
      </w:r>
      <w:r w:rsidRPr="00511793">
        <w:rPr>
          <w:rtl/>
        </w:rPr>
        <w:t xml:space="preserve"> </w:t>
      </w:r>
      <w:r w:rsidRPr="00511793">
        <w:rPr>
          <w:rFonts w:hint="eastAsia"/>
          <w:rtl/>
        </w:rPr>
        <w:t>הסרת</w:t>
      </w:r>
      <w:r w:rsidRPr="00511793">
        <w:rPr>
          <w:rtl/>
        </w:rPr>
        <w:t xml:space="preserve"> </w:t>
      </w:r>
      <w:r w:rsidRPr="00511793">
        <w:rPr>
          <w:rFonts w:hint="eastAsia"/>
          <w:rtl/>
        </w:rPr>
        <w:t>כשרות</w:t>
      </w:r>
      <w:r w:rsidRPr="00511793">
        <w:rPr>
          <w:rtl/>
        </w:rPr>
        <w:t xml:space="preserve"> </w:t>
      </w:r>
      <w:r w:rsidR="00463162">
        <w:rPr>
          <w:rFonts w:hint="cs"/>
          <w:rtl/>
        </w:rPr>
        <w:br/>
      </w:r>
      <w:r w:rsidRPr="00511793">
        <w:rPr>
          <w:rFonts w:hint="eastAsia"/>
          <w:rtl/>
        </w:rPr>
        <w:t>ו</w:t>
      </w:r>
      <w:r w:rsidRPr="00511793">
        <w:rPr>
          <w:rtl/>
        </w:rPr>
        <w:t>"</w:t>
      </w:r>
      <w:r w:rsidRPr="00511793">
        <w:rPr>
          <w:rFonts w:hint="eastAsia"/>
          <w:rtl/>
        </w:rPr>
        <w:t>עדכוני</w:t>
      </w:r>
      <w:r w:rsidRPr="00511793">
        <w:rPr>
          <w:rtl/>
        </w:rPr>
        <w:t xml:space="preserve"> </w:t>
      </w:r>
      <w:r w:rsidRPr="00511793">
        <w:rPr>
          <w:rFonts w:hint="eastAsia"/>
          <w:rtl/>
        </w:rPr>
        <w:t>כשרות</w:t>
      </w:r>
      <w:r w:rsidRPr="00511793">
        <w:rPr>
          <w:rtl/>
        </w:rPr>
        <w:t>"</w:t>
      </w:r>
      <w:bookmarkEnd w:id="198"/>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הרבנות נוהגת לפרסם מעת לעת באתר האינטרנט שלה "עדכוני כשרות". הפרסום נגיש למועצות הדתיות ולציבור הרחב. במסגרת עדכוני כשרות אלה יחידת האכיפה מפרסמת את ממצאיה בדבר מוצרים המוצגים ככשרים אף שלא ניתנה להם תעודת כשרות; כך היא נוהגת גם בנוגע לבתי עסק שעברו על החוק ותעודת הכשרות נשללה מהם. מחלקות הכשרות במועצות הדתיות אמורות להפיץ את עדכוני הכשרות למפקחים ולמשגיחים מטעמן</w:t>
      </w:r>
      <w:r w:rsidR="00217D31">
        <w:rPr>
          <w:rFonts w:ascii="Tahoma" w:hAnsi="Tahoma" w:cs="Tahoma" w:hint="cs"/>
          <w:sz w:val="17"/>
          <w:szCs w:val="17"/>
          <w:rtl/>
        </w:rPr>
        <w:t>.</w:t>
      </w:r>
      <w:r w:rsidRPr="00B737AC">
        <w:rPr>
          <w:rFonts w:ascii="Tahoma" w:hAnsi="Tahoma" w:cs="Tahoma" w:hint="cs"/>
          <w:sz w:val="17"/>
          <w:szCs w:val="17"/>
          <w:rtl/>
        </w:rPr>
        <w:t xml:space="preserve"> אתר ה</w:t>
      </w:r>
      <w:r w:rsidRPr="00B737AC">
        <w:rPr>
          <w:rFonts w:ascii="Tahoma" w:hAnsi="Tahoma" w:cs="Tahoma"/>
          <w:sz w:val="17"/>
          <w:szCs w:val="17"/>
          <w:rtl/>
        </w:rPr>
        <w:t xml:space="preserve">אינטרנט </w:t>
      </w:r>
      <w:r w:rsidRPr="00B737AC">
        <w:rPr>
          <w:rFonts w:ascii="Tahoma" w:hAnsi="Tahoma" w:cs="Tahoma" w:hint="cs"/>
          <w:sz w:val="17"/>
          <w:szCs w:val="17"/>
          <w:rtl/>
        </w:rPr>
        <w:t xml:space="preserve">של האגף כולל גם </w:t>
      </w:r>
      <w:r w:rsidRPr="00B737AC">
        <w:rPr>
          <w:rFonts w:ascii="Tahoma" w:hAnsi="Tahoma" w:cs="Tahoma"/>
          <w:sz w:val="17"/>
          <w:szCs w:val="17"/>
          <w:rtl/>
        </w:rPr>
        <w:t>"רשימת רבנים בעלי תפקידים בתחום הכשרות"</w:t>
      </w:r>
      <w:r w:rsidRPr="00B737AC">
        <w:rPr>
          <w:rFonts w:ascii="Tahoma" w:hAnsi="Tahoma" w:cs="Tahoma" w:hint="cs"/>
          <w:sz w:val="17"/>
          <w:szCs w:val="17"/>
          <w:rtl/>
        </w:rPr>
        <w:t>, וכן ייעוץ לציבור בענייני כשרות.</w:t>
      </w:r>
    </w:p>
    <w:p w:rsidR="006A0E07" w:rsidRPr="00B737AC" w:rsidP="00463162">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על פי נוהל הכשרות, "ההחלטה להסרת ההשגחה [הסרת תעודת ההכשר] תובא לידיעת הציבור בתוך 24 שעות באמצעות פרסום פומבי מטעם המועצה. במידה שהמועצה מפעילה אתר אינטרנט, תפורסם ההחלטה באתר זה. על המועצה הדתית להביא את ההחלטה לידיעת הרבנות הראשית לישראל, אגף הכשרות הארצית וזאת, בתוך 7 ימי עבודה".</w:t>
      </w:r>
      <w:r w:rsidR="00217D31">
        <w:rPr>
          <w:rFonts w:ascii="Tahoma" w:hAnsi="Tahoma" w:cs="Tahoma" w:hint="cs"/>
          <w:b/>
          <w:sz w:val="17"/>
          <w:szCs w:val="17"/>
          <w:rtl/>
        </w:rPr>
        <w:t xml:space="preserve"> בביקורת נמצא כי:</w:t>
      </w:r>
    </w:p>
    <w:p w:rsidR="006A0E07" w:rsidRPr="00B737AC" w:rsidP="00874755">
      <w:pPr>
        <w:pStyle w:val="RESHET"/>
        <w:numPr>
          <w:ilvl w:val="0"/>
          <w:numId w:val="41"/>
        </w:numPr>
        <w:ind w:left="567" w:hanging="340"/>
      </w:pPr>
      <w:r w:rsidRPr="00B737AC">
        <w:rPr>
          <w:rFonts w:hint="cs"/>
          <w:rtl/>
        </w:rPr>
        <w:t>המועצות הדתיות אינן נוהגות לפרסם לציבור הודעות בדבר החלטותיהן על הסרת תעודות כשרות, אלא רק במקרים חריגים.</w:t>
      </w:r>
    </w:p>
    <w:p w:rsidR="006A0E07" w:rsidRPr="00B737AC" w:rsidP="00874755">
      <w:pPr>
        <w:pStyle w:val="RESHET"/>
        <w:numPr>
          <w:ilvl w:val="0"/>
          <w:numId w:val="41"/>
        </w:numPr>
        <w:ind w:left="567" w:hanging="340"/>
        <w:rPr>
          <w:rtl/>
        </w:rPr>
      </w:pPr>
      <w:r w:rsidRPr="00B737AC">
        <w:rPr>
          <w:rFonts w:hint="cs"/>
          <w:rtl/>
        </w:rPr>
        <w:t>רק</w:t>
      </w:r>
      <w:r w:rsidRPr="00B737AC">
        <w:rPr>
          <w:rtl/>
        </w:rPr>
        <w:t xml:space="preserve"> </w:t>
      </w:r>
      <w:r w:rsidRPr="00B737AC">
        <w:rPr>
          <w:rFonts w:hint="cs"/>
          <w:rtl/>
        </w:rPr>
        <w:t>מועצות</w:t>
      </w:r>
      <w:r w:rsidRPr="00B737AC">
        <w:rPr>
          <w:rtl/>
        </w:rPr>
        <w:t xml:space="preserve"> </w:t>
      </w:r>
      <w:r w:rsidRPr="00B737AC">
        <w:rPr>
          <w:rFonts w:hint="cs"/>
          <w:rtl/>
        </w:rPr>
        <w:t>דתיות</w:t>
      </w:r>
      <w:r w:rsidRPr="00B737AC">
        <w:rPr>
          <w:rtl/>
        </w:rPr>
        <w:t xml:space="preserve"> </w:t>
      </w:r>
      <w:r w:rsidRPr="00B737AC">
        <w:rPr>
          <w:rFonts w:hint="cs"/>
          <w:rtl/>
        </w:rPr>
        <w:t>מעטות מדווחות</w:t>
      </w:r>
      <w:r w:rsidRPr="00B737AC">
        <w:rPr>
          <w:rtl/>
        </w:rPr>
        <w:t xml:space="preserve"> </w:t>
      </w:r>
      <w:r w:rsidRPr="00B737AC">
        <w:rPr>
          <w:rFonts w:hint="cs"/>
          <w:rtl/>
        </w:rPr>
        <w:t>לאגף</w:t>
      </w:r>
      <w:r w:rsidRPr="00B737AC">
        <w:rPr>
          <w:rtl/>
        </w:rPr>
        <w:t xml:space="preserve"> </w:t>
      </w:r>
      <w:r w:rsidRPr="00B737AC">
        <w:rPr>
          <w:rFonts w:hint="cs"/>
          <w:rtl/>
        </w:rPr>
        <w:t>הכשרות</w:t>
      </w:r>
      <w:r w:rsidRPr="00B737AC">
        <w:rPr>
          <w:rtl/>
        </w:rPr>
        <w:t xml:space="preserve"> </w:t>
      </w:r>
      <w:r w:rsidRPr="00B737AC">
        <w:rPr>
          <w:rFonts w:hint="cs"/>
          <w:rtl/>
        </w:rPr>
        <w:t>הארצית</w:t>
      </w:r>
      <w:r w:rsidRPr="00B737AC">
        <w:rPr>
          <w:rtl/>
        </w:rPr>
        <w:t xml:space="preserve"> </w:t>
      </w:r>
      <w:r w:rsidRPr="00B737AC">
        <w:rPr>
          <w:rFonts w:hint="cs"/>
          <w:rtl/>
        </w:rPr>
        <w:t>על</w:t>
      </w:r>
      <w:r w:rsidRPr="00B737AC">
        <w:rPr>
          <w:rtl/>
        </w:rPr>
        <w:t xml:space="preserve"> </w:t>
      </w:r>
      <w:r w:rsidRPr="00B737AC">
        <w:rPr>
          <w:rFonts w:hint="cs"/>
          <w:rtl/>
        </w:rPr>
        <w:t>הסרת</w:t>
      </w:r>
      <w:r w:rsidRPr="00B737AC">
        <w:rPr>
          <w:rtl/>
        </w:rPr>
        <w:t xml:space="preserve"> </w:t>
      </w:r>
      <w:r w:rsidRPr="00B737AC">
        <w:rPr>
          <w:rFonts w:hint="cs"/>
          <w:rtl/>
        </w:rPr>
        <w:t>תעודות</w:t>
      </w:r>
      <w:r w:rsidRPr="00B737AC">
        <w:rPr>
          <w:rtl/>
        </w:rPr>
        <w:t xml:space="preserve"> </w:t>
      </w:r>
      <w:r w:rsidRPr="00B737AC">
        <w:rPr>
          <w:rFonts w:hint="cs"/>
          <w:rtl/>
        </w:rPr>
        <w:t>כשרות</w:t>
      </w:r>
      <w:r w:rsidRPr="00B737AC">
        <w:rPr>
          <w:rtl/>
        </w:rPr>
        <w:t xml:space="preserve"> </w:t>
      </w:r>
      <w:r w:rsidRPr="00B737AC">
        <w:rPr>
          <w:rFonts w:hint="cs"/>
          <w:rtl/>
        </w:rPr>
        <w:t xml:space="preserve">כנדרש. </w:t>
      </w:r>
    </w:p>
    <w:p w:rsidR="006A0E07" w:rsidRPr="00B737AC" w:rsidP="00217D31">
      <w:pPr>
        <w:pStyle w:val="RESHET"/>
        <w:numPr>
          <w:ilvl w:val="0"/>
          <w:numId w:val="41"/>
        </w:numPr>
        <w:ind w:left="567" w:hanging="340"/>
      </w:pPr>
      <w:r w:rsidRPr="00B737AC">
        <w:rPr>
          <w:rFonts w:hint="cs"/>
          <w:rtl/>
        </w:rPr>
        <w:t>עדכוני הכשרות המפורסמים באתר האינטרנט של הרבנות אינם מאפשרים חיפוש ייעודי על פי שם בית עסק או שם של מוצר. כדי לאתר מידע על כשרות שנשללה מבית עסק או מוצר שאינו כשר, יש לחפש בכלל עדכוני הכשרות שפרסם האגף באתר</w:t>
      </w:r>
      <w:r w:rsidR="00024365">
        <w:rPr>
          <w:rFonts w:hint="cs"/>
          <w:rtl/>
        </w:rPr>
        <w:t>,</w:t>
      </w:r>
      <w:r w:rsidRPr="00B737AC">
        <w:rPr>
          <w:rFonts w:hint="cs"/>
          <w:rtl/>
        </w:rPr>
        <w:t xml:space="preserve"> </w:t>
      </w:r>
      <w:r w:rsidR="00217D31">
        <w:rPr>
          <w:rFonts w:hint="cs"/>
          <w:rtl/>
        </w:rPr>
        <w:t>בין</w:t>
      </w:r>
      <w:r w:rsidRPr="00B737AC">
        <w:rPr>
          <w:rFonts w:hint="cs"/>
          <w:rtl/>
        </w:rPr>
        <w:t xml:space="preserve"> דפי אינטרנט באתר המתפרסמים כאמור אחת לכמה שבועות, וכל אחד מהם מכיל כמה עמודים. בדרך פעולה זו של הרבנות יתקשה האזרח לקבל מידע זמין ונוח על כשרות בית עסק או ייעוץ בנושא הכשרות.</w:t>
      </w:r>
    </w:p>
    <w:p w:rsidR="006A0E07" w:rsidRPr="00B737AC" w:rsidP="00874755">
      <w:pPr>
        <w:pStyle w:val="RESHET"/>
        <w:numPr>
          <w:ilvl w:val="0"/>
          <w:numId w:val="41"/>
        </w:numPr>
        <w:ind w:left="567" w:hanging="340"/>
      </w:pPr>
      <w:r w:rsidRPr="00B737AC">
        <w:rPr>
          <w:rFonts w:hint="cs"/>
          <w:rtl/>
        </w:rPr>
        <w:t xml:space="preserve">אתר הרבנות הראשית אינו כולל מידע כולל לגבי </w:t>
      </w:r>
      <w:r w:rsidRPr="00B737AC">
        <w:rPr>
          <w:b/>
          <w:rtl/>
        </w:rPr>
        <w:t xml:space="preserve">בתי אוכל כשרים </w:t>
      </w:r>
      <w:r w:rsidRPr="00B737AC">
        <w:rPr>
          <w:rFonts w:hint="cs"/>
          <w:b/>
          <w:rtl/>
        </w:rPr>
        <w:t>בתחומי המועצות הדתיות ברחבי הארץ, ו</w:t>
      </w:r>
      <w:r w:rsidRPr="00B737AC">
        <w:rPr>
          <w:b/>
          <w:rtl/>
        </w:rPr>
        <w:t>לגבי רמת הכשרות בהם</w:t>
      </w:r>
      <w:r w:rsidRPr="00B737AC">
        <w:rPr>
          <w:rFonts w:hint="cs"/>
          <w:b/>
          <w:rtl/>
        </w:rPr>
        <w:t>.</w:t>
      </w:r>
    </w:p>
    <w:p w:rsidR="006A0E07" w:rsidRPr="00B737AC" w:rsidP="00874755">
      <w:pPr>
        <w:pStyle w:val="RESHET"/>
        <w:numPr>
          <w:ilvl w:val="0"/>
          <w:numId w:val="41"/>
        </w:numPr>
        <w:ind w:left="567" w:hanging="340"/>
        <w:rPr>
          <w:b/>
          <w:rtl/>
        </w:rPr>
      </w:pPr>
      <w:r w:rsidRPr="00B737AC">
        <w:rPr>
          <w:rFonts w:hint="eastAsia"/>
          <w:b/>
          <w:rtl/>
        </w:rPr>
        <w:t>ברשימת</w:t>
      </w:r>
      <w:r w:rsidRPr="00B737AC">
        <w:rPr>
          <w:b/>
          <w:rtl/>
        </w:rPr>
        <w:t xml:space="preserve"> </w:t>
      </w:r>
      <w:r w:rsidRPr="00B737AC">
        <w:rPr>
          <w:rFonts w:hint="eastAsia"/>
          <w:b/>
          <w:rtl/>
        </w:rPr>
        <w:t>הרבנים</w:t>
      </w:r>
      <w:r w:rsidRPr="00B737AC">
        <w:rPr>
          <w:b/>
          <w:rtl/>
        </w:rPr>
        <w:t xml:space="preserve"> </w:t>
      </w:r>
      <w:r w:rsidRPr="00B737AC">
        <w:rPr>
          <w:rFonts w:hint="eastAsia"/>
          <w:b/>
          <w:rtl/>
        </w:rPr>
        <w:t>המוצגת</w:t>
      </w:r>
      <w:r w:rsidRPr="00B737AC">
        <w:rPr>
          <w:b/>
          <w:rtl/>
        </w:rPr>
        <w:t xml:space="preserve"> </w:t>
      </w:r>
      <w:r w:rsidRPr="00B737AC">
        <w:rPr>
          <w:rFonts w:hint="eastAsia"/>
          <w:b/>
          <w:rtl/>
        </w:rPr>
        <w:t>באתר</w:t>
      </w:r>
      <w:r w:rsidRPr="00B737AC">
        <w:rPr>
          <w:b/>
          <w:rtl/>
        </w:rPr>
        <w:t xml:space="preserve"> </w:t>
      </w:r>
      <w:r w:rsidRPr="00B737AC">
        <w:rPr>
          <w:rFonts w:hint="eastAsia"/>
          <w:b/>
          <w:rtl/>
        </w:rPr>
        <w:t>האינטרנט</w:t>
      </w:r>
      <w:r w:rsidRPr="00B737AC">
        <w:rPr>
          <w:b/>
          <w:rtl/>
        </w:rPr>
        <w:t xml:space="preserve"> </w:t>
      </w:r>
      <w:r w:rsidRPr="00B737AC">
        <w:rPr>
          <w:rFonts w:hint="eastAsia"/>
          <w:b/>
          <w:rtl/>
        </w:rPr>
        <w:t>נכללים</w:t>
      </w:r>
      <w:r w:rsidRPr="00B737AC">
        <w:rPr>
          <w:b/>
          <w:rtl/>
        </w:rPr>
        <w:t xml:space="preserve"> </w:t>
      </w:r>
      <w:r w:rsidRPr="00B737AC">
        <w:rPr>
          <w:rFonts w:hint="eastAsia"/>
          <w:b/>
          <w:rtl/>
        </w:rPr>
        <w:t>מי</w:t>
      </w:r>
      <w:r w:rsidRPr="00B737AC">
        <w:rPr>
          <w:b/>
          <w:rtl/>
        </w:rPr>
        <w:t xml:space="preserve"> ש</w:t>
      </w:r>
      <w:r w:rsidRPr="00B737AC">
        <w:rPr>
          <w:rFonts w:hint="eastAsia"/>
          <w:b/>
          <w:rtl/>
        </w:rPr>
        <w:t>כבר</w:t>
      </w:r>
      <w:r w:rsidRPr="00B737AC">
        <w:rPr>
          <w:b/>
          <w:rtl/>
        </w:rPr>
        <w:t xml:space="preserve"> </w:t>
      </w:r>
      <w:r w:rsidRPr="00B737AC">
        <w:rPr>
          <w:rFonts w:hint="eastAsia"/>
          <w:b/>
          <w:rtl/>
        </w:rPr>
        <w:t>אינם</w:t>
      </w:r>
      <w:r w:rsidRPr="00B737AC">
        <w:rPr>
          <w:b/>
          <w:rtl/>
        </w:rPr>
        <w:t xml:space="preserve"> מכהנים, ובכלל זה רב עיר שנפטר בשנת 2014.</w:t>
      </w:r>
    </w:p>
    <w:p w:rsidR="006A0E07" w:rsidRPr="00B737AC" w:rsidP="00874755">
      <w:pPr>
        <w:spacing w:before="180" w:after="240" w:line="240" w:lineRule="exact"/>
        <w:ind w:right="2268"/>
        <w:jc w:val="both"/>
        <w:rPr>
          <w:rFonts w:ascii="Tahoma" w:hAnsi="Tahoma" w:cs="Tahoma"/>
          <w:bCs/>
          <w:sz w:val="17"/>
          <w:szCs w:val="17"/>
          <w:rtl/>
        </w:rPr>
      </w:pPr>
      <w:r w:rsidRPr="00B737AC">
        <w:rPr>
          <w:rFonts w:ascii="Tahoma" w:hAnsi="Tahoma" w:cs="Tahoma" w:hint="cs"/>
          <w:b/>
          <w:sz w:val="17"/>
          <w:szCs w:val="17"/>
          <w:rtl/>
        </w:rPr>
        <w:t xml:space="preserve">בתשובתה מסרה הרבנות כי </w:t>
      </w:r>
      <w:r w:rsidRPr="00B737AC">
        <w:rPr>
          <w:rFonts w:ascii="Tahoma" w:hAnsi="Tahoma" w:cs="Tahoma" w:hint="cs"/>
          <w:sz w:val="17"/>
          <w:szCs w:val="17"/>
          <w:rtl/>
        </w:rPr>
        <w:t>עדכוני כשרות לציבור הרחב מפורסמים באמצעות אתר האינטרנט שלה וכיום ניתן לחפש באמצעות מנוע החיפוש גוגל. האגף מכיר בכך שהחיפוש עדיין אינו ידידותי די הצורך, ונושא זה עומד על הפרק כחלק מתכנית העבודה של הרבנות לשדרוג כולל של מערכות המידע</w:t>
      </w:r>
      <w:r w:rsidRPr="00B737AC">
        <w:rPr>
          <w:rFonts w:ascii="Tahoma" w:hAnsi="Tahoma" w:cs="Tahoma" w:hint="cs"/>
          <w:b/>
          <w:sz w:val="17"/>
          <w:szCs w:val="17"/>
          <w:rtl/>
        </w:rPr>
        <w:t>.</w:t>
      </w:r>
    </w:p>
    <w:p w:rsidR="006A0E07" w:rsidRPr="00B737AC" w:rsidP="00874755">
      <w:pPr>
        <w:pStyle w:val="RESHET"/>
        <w:rPr>
          <w:rtl/>
        </w:rPr>
      </w:pPr>
      <w:r w:rsidRPr="00B737AC">
        <w:rPr>
          <w:rtl/>
        </w:rPr>
        <w:t xml:space="preserve">על אגף הכשרות למלא את תפקידו כגורם המרכזי ברבנות שאמור לתת </w:t>
      </w:r>
      <w:r w:rsidRPr="00B737AC">
        <w:rPr>
          <w:rFonts w:hint="cs"/>
          <w:rtl/>
        </w:rPr>
        <w:t xml:space="preserve">מידע אמין, עדכני, וזמין </w:t>
      </w:r>
      <w:r w:rsidRPr="00B737AC">
        <w:rPr>
          <w:rtl/>
        </w:rPr>
        <w:t>לציבור בתחום הכשרות. על</w:t>
      </w:r>
      <w:r w:rsidRPr="00B737AC">
        <w:rPr>
          <w:rFonts w:hint="cs"/>
          <w:rtl/>
        </w:rPr>
        <w:t>יו</w:t>
      </w:r>
      <w:r w:rsidRPr="00B737AC">
        <w:rPr>
          <w:rtl/>
        </w:rPr>
        <w:t xml:space="preserve"> לפעול במרץ </w:t>
      </w:r>
      <w:r w:rsidRPr="00B737AC">
        <w:rPr>
          <w:rtl/>
        </w:rPr>
        <w:t>ל</w:t>
      </w:r>
      <w:r w:rsidRPr="00B737AC">
        <w:rPr>
          <w:rFonts w:hint="cs"/>
          <w:rtl/>
        </w:rPr>
        <w:t>טיובם</w:t>
      </w:r>
      <w:r w:rsidRPr="00B737AC">
        <w:rPr>
          <w:rFonts w:hint="cs"/>
          <w:rtl/>
        </w:rPr>
        <w:t xml:space="preserve"> של </w:t>
      </w:r>
      <w:r w:rsidRPr="00B737AC">
        <w:rPr>
          <w:rtl/>
        </w:rPr>
        <w:t xml:space="preserve">מאגרי מידע </w:t>
      </w:r>
      <w:r w:rsidRPr="00B737AC">
        <w:rPr>
          <w:rFonts w:hint="cs"/>
          <w:rtl/>
        </w:rPr>
        <w:t>שהוא מפעיל, ו</w:t>
      </w:r>
      <w:r w:rsidRPr="00B737AC">
        <w:rPr>
          <w:rtl/>
        </w:rPr>
        <w:t>להבטיח את עדכניות</w:t>
      </w:r>
      <w:r w:rsidRPr="00B737AC">
        <w:rPr>
          <w:rFonts w:hint="cs"/>
          <w:rtl/>
        </w:rPr>
        <w:t>ם</w:t>
      </w:r>
      <w:r w:rsidRPr="00B737AC">
        <w:rPr>
          <w:rtl/>
        </w:rPr>
        <w:t xml:space="preserve"> ואת זמינותם לציבור.</w:t>
      </w:r>
    </w:p>
    <w:p w:rsidR="006A0E07" w:rsidRPr="00B737AC" w:rsidP="00B737AC">
      <w:pPr>
        <w:spacing w:line="240" w:lineRule="exact"/>
        <w:ind w:right="2268"/>
        <w:jc w:val="both"/>
        <w:rPr>
          <w:rFonts w:ascii="Tahoma" w:hAnsi="Tahoma" w:cs="Tahoma"/>
          <w:bCs/>
          <w:sz w:val="17"/>
          <w:szCs w:val="17"/>
          <w:rtl/>
        </w:rPr>
      </w:pPr>
    </w:p>
    <w:p w:rsidR="006A0E07" w:rsidRPr="002A10B0" w:rsidP="00B737AC">
      <w:pPr>
        <w:pStyle w:val="KOT2"/>
        <w:rPr>
          <w:rtl/>
        </w:rPr>
      </w:pPr>
      <w:bookmarkStart w:id="199" w:name="_Toc474826325"/>
      <w:r w:rsidRPr="002A10B0">
        <w:rPr>
          <w:rFonts w:hint="cs"/>
          <w:rtl/>
        </w:rPr>
        <w:t>הפיקוח של המשרד על המועצות הדתיות בתחום הכשרות</w:t>
      </w:r>
      <w:bookmarkEnd w:id="199"/>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האגף</w:t>
      </w:r>
      <w:r w:rsidRPr="00B737AC">
        <w:rPr>
          <w:rFonts w:ascii="Tahoma" w:hAnsi="Tahoma" w:cs="Tahoma"/>
          <w:b/>
          <w:sz w:val="17"/>
          <w:szCs w:val="17"/>
          <w:rtl/>
        </w:rPr>
        <w:t xml:space="preserve"> האחראי במשרד לפיקוח על המועצות הדתיות הוא אגף הבקרה. </w:t>
      </w:r>
      <w:r w:rsidRPr="00B737AC">
        <w:rPr>
          <w:rFonts w:ascii="Tahoma" w:hAnsi="Tahoma" w:cs="Tahoma" w:hint="cs"/>
          <w:b/>
          <w:sz w:val="17"/>
          <w:szCs w:val="17"/>
          <w:rtl/>
        </w:rPr>
        <w:t xml:space="preserve">הביקורות של </w:t>
      </w:r>
      <w:r w:rsidRPr="00B737AC">
        <w:rPr>
          <w:rFonts w:ascii="Tahoma" w:hAnsi="Tahoma" w:cs="Tahoma"/>
          <w:b/>
          <w:sz w:val="17"/>
          <w:szCs w:val="17"/>
          <w:rtl/>
        </w:rPr>
        <w:t xml:space="preserve">אגף הבקרה במועצות הדתיות </w:t>
      </w:r>
      <w:r w:rsidRPr="00B737AC">
        <w:rPr>
          <w:rFonts w:ascii="Tahoma" w:hAnsi="Tahoma" w:cs="Tahoma" w:hint="cs"/>
          <w:b/>
          <w:sz w:val="17"/>
          <w:szCs w:val="17"/>
          <w:rtl/>
        </w:rPr>
        <w:t xml:space="preserve">נעשות </w:t>
      </w:r>
      <w:r w:rsidRPr="00B737AC">
        <w:rPr>
          <w:rFonts w:ascii="Tahoma" w:hAnsi="Tahoma" w:cs="Tahoma"/>
          <w:b/>
          <w:sz w:val="17"/>
          <w:szCs w:val="17"/>
          <w:rtl/>
        </w:rPr>
        <w:t xml:space="preserve">בין היתר באמצעות משרדי רואי חשבון (להלן - משרדי רו"ח). </w:t>
      </w:r>
      <w:r w:rsidRPr="00B737AC">
        <w:rPr>
          <w:rFonts w:ascii="Tahoma" w:hAnsi="Tahoma" w:cs="Tahoma" w:hint="cs"/>
          <w:b/>
          <w:sz w:val="17"/>
          <w:szCs w:val="17"/>
          <w:rtl/>
        </w:rPr>
        <w:t>בשנת</w:t>
      </w:r>
      <w:r w:rsidRPr="00B737AC">
        <w:rPr>
          <w:rFonts w:ascii="Tahoma" w:hAnsi="Tahoma" w:cs="Tahoma"/>
          <w:b/>
          <w:sz w:val="17"/>
          <w:szCs w:val="17"/>
          <w:rtl/>
        </w:rPr>
        <w:t xml:space="preserve"> 2012 גיבש אגף הבקרה הנחיות למשרדי </w:t>
      </w:r>
      <w:r w:rsidRPr="00B737AC">
        <w:rPr>
          <w:rFonts w:ascii="Tahoma" w:hAnsi="Tahoma" w:cs="Tahoma" w:hint="cs"/>
          <w:b/>
          <w:sz w:val="17"/>
          <w:szCs w:val="17"/>
          <w:rtl/>
        </w:rPr>
        <w:t>רו</w:t>
      </w:r>
      <w:r w:rsidRPr="00B737AC">
        <w:rPr>
          <w:rFonts w:ascii="Tahoma" w:hAnsi="Tahoma" w:cs="Tahoma"/>
          <w:b/>
          <w:sz w:val="17"/>
          <w:szCs w:val="17"/>
          <w:rtl/>
        </w:rPr>
        <w:t xml:space="preserve">"ח בדבר נושאי הביקורת בתחום הכשרות במועצות הדתיות (להלן - ההנחיות). </w:t>
      </w:r>
      <w:r w:rsidRPr="00B737AC">
        <w:rPr>
          <w:rFonts w:ascii="Tahoma" w:hAnsi="Tahoma" w:cs="Tahoma" w:hint="cs"/>
          <w:b/>
          <w:sz w:val="17"/>
          <w:szCs w:val="17"/>
          <w:rtl/>
        </w:rPr>
        <w:t>ב</w:t>
      </w:r>
      <w:r w:rsidRPr="00B737AC">
        <w:rPr>
          <w:rFonts w:ascii="Tahoma" w:hAnsi="Tahoma" w:cs="Tahoma"/>
          <w:b/>
          <w:sz w:val="17"/>
          <w:szCs w:val="17"/>
          <w:rtl/>
        </w:rPr>
        <w:t>הנחיות</w:t>
      </w:r>
      <w:r w:rsidRPr="00B737AC">
        <w:rPr>
          <w:rFonts w:ascii="Tahoma" w:hAnsi="Tahoma" w:cs="Tahoma" w:hint="cs"/>
          <w:b/>
          <w:sz w:val="17"/>
          <w:szCs w:val="17"/>
          <w:rtl/>
        </w:rPr>
        <w:t xml:space="preserve"> צוין</w:t>
      </w:r>
      <w:r w:rsidRPr="00B737AC">
        <w:rPr>
          <w:rFonts w:ascii="Tahoma" w:hAnsi="Tahoma" w:cs="Tahoma"/>
          <w:b/>
          <w:sz w:val="17"/>
          <w:szCs w:val="17"/>
          <w:rtl/>
        </w:rPr>
        <w:t xml:space="preserve"> </w:t>
      </w:r>
      <w:r w:rsidRPr="00B737AC">
        <w:rPr>
          <w:rFonts w:ascii="Tahoma" w:hAnsi="Tahoma" w:cs="Tahoma" w:hint="cs"/>
          <w:b/>
          <w:sz w:val="17"/>
          <w:szCs w:val="17"/>
          <w:rtl/>
        </w:rPr>
        <w:t>כי יש לבצע ביקורת</w:t>
      </w:r>
      <w:r w:rsidRPr="00B737AC">
        <w:rPr>
          <w:rFonts w:ascii="Tahoma" w:hAnsi="Tahoma" w:cs="Tahoma"/>
          <w:b/>
          <w:sz w:val="17"/>
          <w:szCs w:val="17"/>
          <w:rtl/>
        </w:rPr>
        <w:t xml:space="preserve"> בין השאר </w:t>
      </w:r>
      <w:r w:rsidRPr="00B737AC">
        <w:rPr>
          <w:rFonts w:ascii="Tahoma" w:hAnsi="Tahoma" w:cs="Tahoma" w:hint="cs"/>
          <w:b/>
          <w:sz w:val="17"/>
          <w:szCs w:val="17"/>
          <w:rtl/>
        </w:rPr>
        <w:t>בנושאים האלה:</w:t>
      </w:r>
      <w:r w:rsidRPr="00B737AC">
        <w:rPr>
          <w:rFonts w:ascii="Tahoma" w:hAnsi="Tahoma" w:cs="Tahoma"/>
          <w:b/>
          <w:sz w:val="17"/>
          <w:szCs w:val="17"/>
          <w:rtl/>
        </w:rPr>
        <w:t xml:space="preserve"> קליטת משגיחים ומפקחים ותנאי הסף ש</w:t>
      </w:r>
      <w:r w:rsidRPr="00B737AC">
        <w:rPr>
          <w:rFonts w:ascii="Tahoma" w:hAnsi="Tahoma" w:cs="Tahoma" w:hint="cs"/>
          <w:b/>
          <w:sz w:val="17"/>
          <w:szCs w:val="17"/>
          <w:rtl/>
        </w:rPr>
        <w:t>נקבעו לתפקידים אלה</w:t>
      </w:r>
      <w:r w:rsidRPr="00B737AC">
        <w:rPr>
          <w:rFonts w:ascii="Tahoma" w:hAnsi="Tahoma" w:cs="Tahoma"/>
          <w:b/>
          <w:sz w:val="17"/>
          <w:szCs w:val="17"/>
          <w:rtl/>
        </w:rPr>
        <w:t xml:space="preserve">, </w:t>
      </w:r>
      <w:r w:rsidRPr="00B737AC">
        <w:rPr>
          <w:rFonts w:ascii="Tahoma" w:hAnsi="Tahoma" w:cs="Tahoma" w:hint="cs"/>
          <w:b/>
          <w:sz w:val="17"/>
          <w:szCs w:val="17"/>
          <w:rtl/>
        </w:rPr>
        <w:t>ניגודי</w:t>
      </w:r>
      <w:r w:rsidRPr="00B737AC">
        <w:rPr>
          <w:rFonts w:ascii="Tahoma" w:hAnsi="Tahoma" w:cs="Tahoma"/>
          <w:b/>
          <w:sz w:val="17"/>
          <w:szCs w:val="17"/>
          <w:rtl/>
        </w:rPr>
        <w:t xml:space="preserve"> </w:t>
      </w:r>
      <w:r w:rsidRPr="00B737AC">
        <w:rPr>
          <w:rFonts w:ascii="Tahoma" w:hAnsi="Tahoma" w:cs="Tahoma" w:hint="cs"/>
          <w:b/>
          <w:sz w:val="17"/>
          <w:szCs w:val="17"/>
          <w:rtl/>
        </w:rPr>
        <w:t>עניינים</w:t>
      </w:r>
      <w:r w:rsidRPr="00B737AC">
        <w:rPr>
          <w:rFonts w:ascii="Tahoma" w:hAnsi="Tahoma" w:cs="Tahoma"/>
          <w:b/>
          <w:sz w:val="17"/>
          <w:szCs w:val="17"/>
          <w:rtl/>
        </w:rPr>
        <w:t xml:space="preserve"> </w:t>
      </w:r>
      <w:r w:rsidRPr="00B737AC">
        <w:rPr>
          <w:rFonts w:ascii="Tahoma" w:hAnsi="Tahoma" w:cs="Tahoma" w:hint="cs"/>
          <w:b/>
          <w:sz w:val="17"/>
          <w:szCs w:val="17"/>
          <w:rtl/>
        </w:rPr>
        <w:t>של משגיחים ומפקחים</w:t>
      </w:r>
      <w:r w:rsidRPr="00B737AC">
        <w:rPr>
          <w:rFonts w:ascii="Tahoma" w:hAnsi="Tahoma" w:cs="Tahoma"/>
          <w:b/>
          <w:sz w:val="17"/>
          <w:szCs w:val="17"/>
          <w:rtl/>
        </w:rPr>
        <w:t xml:space="preserve"> ושל אחרים במחלקת כשרות וניהול תיקיהם, </w:t>
      </w:r>
      <w:r w:rsidRPr="00B737AC">
        <w:rPr>
          <w:rFonts w:ascii="Tahoma" w:hAnsi="Tahoma" w:cs="Tahoma" w:hint="cs"/>
          <w:b/>
          <w:sz w:val="17"/>
          <w:szCs w:val="17"/>
          <w:rtl/>
        </w:rPr>
        <w:t>ניהול</w:t>
      </w:r>
      <w:r w:rsidRPr="00B737AC">
        <w:rPr>
          <w:rFonts w:ascii="Tahoma" w:hAnsi="Tahoma" w:cs="Tahoma"/>
          <w:b/>
          <w:sz w:val="17"/>
          <w:szCs w:val="17"/>
          <w:rtl/>
        </w:rPr>
        <w:t xml:space="preserve"> </w:t>
      </w:r>
      <w:r w:rsidRPr="00B737AC">
        <w:rPr>
          <w:rFonts w:ascii="Tahoma" w:hAnsi="Tahoma" w:cs="Tahoma" w:hint="cs"/>
          <w:b/>
          <w:sz w:val="17"/>
          <w:szCs w:val="17"/>
          <w:rtl/>
        </w:rPr>
        <w:t>תיקי</w:t>
      </w:r>
      <w:r w:rsidRPr="00B737AC">
        <w:rPr>
          <w:rFonts w:ascii="Tahoma" w:hAnsi="Tahoma" w:cs="Tahoma"/>
          <w:b/>
          <w:sz w:val="17"/>
          <w:szCs w:val="17"/>
          <w:rtl/>
        </w:rPr>
        <w:t xml:space="preserve"> </w:t>
      </w:r>
      <w:r w:rsidRPr="00B737AC">
        <w:rPr>
          <w:rFonts w:ascii="Tahoma" w:hAnsi="Tahoma" w:cs="Tahoma" w:hint="cs"/>
          <w:b/>
          <w:sz w:val="17"/>
          <w:szCs w:val="17"/>
          <w:rtl/>
        </w:rPr>
        <w:t>בתי</w:t>
      </w:r>
      <w:r w:rsidRPr="00B737AC">
        <w:rPr>
          <w:rFonts w:ascii="Tahoma" w:hAnsi="Tahoma" w:cs="Tahoma"/>
          <w:b/>
          <w:sz w:val="17"/>
          <w:szCs w:val="17"/>
          <w:rtl/>
        </w:rPr>
        <w:t xml:space="preserve"> </w:t>
      </w:r>
      <w:r w:rsidRPr="00B737AC">
        <w:rPr>
          <w:rFonts w:ascii="Tahoma" w:hAnsi="Tahoma" w:cs="Tahoma" w:hint="cs"/>
          <w:b/>
          <w:sz w:val="17"/>
          <w:szCs w:val="17"/>
          <w:rtl/>
        </w:rPr>
        <w:t xml:space="preserve">עסק </w:t>
      </w:r>
      <w:r w:rsidRPr="00B737AC">
        <w:rPr>
          <w:rFonts w:ascii="Tahoma" w:hAnsi="Tahoma" w:cs="Tahoma" w:hint="cs"/>
          <w:b/>
          <w:sz w:val="17"/>
          <w:szCs w:val="17"/>
          <w:rtl/>
        </w:rPr>
        <w:t>מושגחים</w:t>
      </w:r>
      <w:r w:rsidRPr="00B737AC">
        <w:rPr>
          <w:rFonts w:ascii="Tahoma" w:hAnsi="Tahoma" w:cs="Tahoma"/>
          <w:b/>
          <w:sz w:val="17"/>
          <w:szCs w:val="17"/>
          <w:rtl/>
        </w:rPr>
        <w:t xml:space="preserve">, </w:t>
      </w:r>
      <w:r w:rsidRPr="00B737AC">
        <w:rPr>
          <w:rFonts w:ascii="Tahoma" w:hAnsi="Tahoma" w:cs="Tahoma" w:hint="cs"/>
          <w:b/>
          <w:sz w:val="17"/>
          <w:szCs w:val="17"/>
          <w:rtl/>
        </w:rPr>
        <w:t>תהליך</w:t>
      </w:r>
      <w:r w:rsidRPr="00B737AC">
        <w:rPr>
          <w:rFonts w:ascii="Tahoma" w:hAnsi="Tahoma" w:cs="Tahoma"/>
          <w:b/>
          <w:sz w:val="17"/>
          <w:szCs w:val="17"/>
          <w:rtl/>
        </w:rPr>
        <w:t xml:space="preserve"> </w:t>
      </w:r>
      <w:r w:rsidRPr="00B737AC">
        <w:rPr>
          <w:rFonts w:ascii="Tahoma" w:hAnsi="Tahoma" w:cs="Tahoma" w:hint="cs"/>
          <w:b/>
          <w:sz w:val="17"/>
          <w:szCs w:val="17"/>
          <w:rtl/>
        </w:rPr>
        <w:t>הנפקה</w:t>
      </w:r>
      <w:r w:rsidRPr="00B737AC">
        <w:rPr>
          <w:rFonts w:ascii="Tahoma" w:hAnsi="Tahoma" w:cs="Tahoma"/>
          <w:b/>
          <w:sz w:val="17"/>
          <w:szCs w:val="17"/>
          <w:rtl/>
        </w:rPr>
        <w:t xml:space="preserve"> </w:t>
      </w:r>
      <w:r w:rsidRPr="00B737AC">
        <w:rPr>
          <w:rFonts w:ascii="Tahoma" w:hAnsi="Tahoma" w:cs="Tahoma" w:hint="cs"/>
          <w:b/>
          <w:sz w:val="17"/>
          <w:szCs w:val="17"/>
          <w:rtl/>
        </w:rPr>
        <w:t>והסרה</w:t>
      </w:r>
      <w:r w:rsidRPr="00B737AC">
        <w:rPr>
          <w:rFonts w:ascii="Tahoma" w:hAnsi="Tahoma" w:cs="Tahoma"/>
          <w:b/>
          <w:sz w:val="17"/>
          <w:szCs w:val="17"/>
          <w:rtl/>
        </w:rPr>
        <w:t xml:space="preserve"> </w:t>
      </w:r>
      <w:r w:rsidRPr="00B737AC">
        <w:rPr>
          <w:rFonts w:ascii="Tahoma" w:hAnsi="Tahoma" w:cs="Tahoma" w:hint="cs"/>
          <w:b/>
          <w:sz w:val="17"/>
          <w:szCs w:val="17"/>
          <w:rtl/>
        </w:rPr>
        <w:t>של</w:t>
      </w:r>
      <w:r w:rsidRPr="00B737AC">
        <w:rPr>
          <w:rFonts w:ascii="Tahoma" w:hAnsi="Tahoma" w:cs="Tahoma"/>
          <w:b/>
          <w:sz w:val="17"/>
          <w:szCs w:val="17"/>
          <w:rtl/>
        </w:rPr>
        <w:t xml:space="preserve"> </w:t>
      </w:r>
      <w:r w:rsidRPr="00B737AC">
        <w:rPr>
          <w:rFonts w:ascii="Tahoma" w:hAnsi="Tahoma" w:cs="Tahoma" w:hint="cs"/>
          <w:b/>
          <w:sz w:val="17"/>
          <w:szCs w:val="17"/>
          <w:rtl/>
        </w:rPr>
        <w:t>תעודות</w:t>
      </w:r>
      <w:r w:rsidRPr="00B737AC">
        <w:rPr>
          <w:rFonts w:ascii="Tahoma" w:hAnsi="Tahoma" w:cs="Tahoma"/>
          <w:b/>
          <w:sz w:val="17"/>
          <w:szCs w:val="17"/>
          <w:rtl/>
        </w:rPr>
        <w:t xml:space="preserve"> </w:t>
      </w:r>
      <w:r w:rsidRPr="00B737AC">
        <w:rPr>
          <w:rFonts w:ascii="Tahoma" w:hAnsi="Tahoma" w:cs="Tahoma" w:hint="cs"/>
          <w:b/>
          <w:sz w:val="17"/>
          <w:szCs w:val="17"/>
          <w:rtl/>
        </w:rPr>
        <w:t>כשרות</w:t>
      </w:r>
      <w:r w:rsidRPr="00B737AC">
        <w:rPr>
          <w:rFonts w:ascii="Tahoma" w:hAnsi="Tahoma" w:cs="Tahoma"/>
          <w:b/>
          <w:sz w:val="17"/>
          <w:szCs w:val="17"/>
          <w:rtl/>
        </w:rPr>
        <w:t xml:space="preserve">, </w:t>
      </w:r>
      <w:r w:rsidRPr="00B737AC">
        <w:rPr>
          <w:rFonts w:ascii="Tahoma" w:hAnsi="Tahoma" w:cs="Tahoma" w:hint="cs"/>
          <w:b/>
          <w:sz w:val="17"/>
          <w:szCs w:val="17"/>
          <w:rtl/>
        </w:rPr>
        <w:t>עבודה</w:t>
      </w:r>
      <w:r w:rsidRPr="00B737AC">
        <w:rPr>
          <w:rFonts w:ascii="Tahoma" w:hAnsi="Tahoma" w:cs="Tahoma"/>
          <w:b/>
          <w:sz w:val="17"/>
          <w:szCs w:val="17"/>
          <w:rtl/>
        </w:rPr>
        <w:t xml:space="preserve"> </w:t>
      </w:r>
      <w:r w:rsidRPr="00B737AC">
        <w:rPr>
          <w:rFonts w:ascii="Tahoma" w:hAnsi="Tahoma" w:cs="Tahoma" w:hint="cs"/>
          <w:b/>
          <w:sz w:val="17"/>
          <w:szCs w:val="17"/>
          <w:rtl/>
        </w:rPr>
        <w:t>נוספת</w:t>
      </w:r>
      <w:r w:rsidRPr="00B737AC">
        <w:rPr>
          <w:rFonts w:ascii="Tahoma" w:hAnsi="Tahoma" w:cs="Tahoma"/>
          <w:b/>
          <w:sz w:val="17"/>
          <w:szCs w:val="17"/>
          <w:rtl/>
        </w:rPr>
        <w:t xml:space="preserve"> </w:t>
      </w:r>
      <w:r w:rsidRPr="00B737AC">
        <w:rPr>
          <w:rFonts w:ascii="Tahoma" w:hAnsi="Tahoma" w:cs="Tahoma" w:hint="cs"/>
          <w:b/>
          <w:sz w:val="17"/>
          <w:szCs w:val="17"/>
          <w:rtl/>
        </w:rPr>
        <w:t>בגופי</w:t>
      </w:r>
      <w:r w:rsidRPr="00B737AC">
        <w:rPr>
          <w:rFonts w:ascii="Tahoma" w:hAnsi="Tahoma" w:cs="Tahoma"/>
          <w:b/>
          <w:sz w:val="17"/>
          <w:szCs w:val="17"/>
          <w:rtl/>
        </w:rPr>
        <w:t xml:space="preserve"> </w:t>
      </w:r>
      <w:r w:rsidRPr="00B737AC">
        <w:rPr>
          <w:rFonts w:ascii="Tahoma" w:hAnsi="Tahoma" w:cs="Tahoma" w:hint="cs"/>
          <w:b/>
          <w:sz w:val="17"/>
          <w:szCs w:val="17"/>
          <w:rtl/>
        </w:rPr>
        <w:t>הכשרה</w:t>
      </w:r>
      <w:r w:rsidRPr="00B737AC">
        <w:rPr>
          <w:rFonts w:ascii="Tahoma" w:hAnsi="Tahoma" w:cs="Tahoma"/>
          <w:b/>
          <w:sz w:val="17"/>
          <w:szCs w:val="17"/>
          <w:rtl/>
        </w:rPr>
        <w:t xml:space="preserve"> </w:t>
      </w:r>
      <w:r w:rsidRPr="00B737AC">
        <w:rPr>
          <w:rFonts w:ascii="Tahoma" w:hAnsi="Tahoma" w:cs="Tahoma" w:hint="cs"/>
          <w:b/>
          <w:sz w:val="17"/>
          <w:szCs w:val="17"/>
          <w:rtl/>
        </w:rPr>
        <w:t>פרטיים</w:t>
      </w:r>
      <w:r w:rsidRPr="00B737AC">
        <w:rPr>
          <w:rFonts w:ascii="Tahoma" w:hAnsi="Tahoma" w:cs="Tahoma"/>
          <w:b/>
          <w:sz w:val="17"/>
          <w:szCs w:val="17"/>
          <w:rtl/>
        </w:rPr>
        <w:t xml:space="preserve"> </w:t>
      </w:r>
      <w:r w:rsidRPr="00B737AC">
        <w:rPr>
          <w:rFonts w:ascii="Tahoma" w:hAnsi="Tahoma" w:cs="Tahoma" w:hint="cs"/>
          <w:b/>
          <w:sz w:val="17"/>
          <w:szCs w:val="17"/>
          <w:rtl/>
        </w:rPr>
        <w:t>ו</w:t>
      </w:r>
      <w:r w:rsidRPr="00B737AC">
        <w:rPr>
          <w:rFonts w:ascii="Tahoma" w:hAnsi="Tahoma" w:cs="Tahoma"/>
          <w:b/>
          <w:sz w:val="17"/>
          <w:szCs w:val="17"/>
          <w:rtl/>
        </w:rPr>
        <w:t xml:space="preserve">דיווחי נוכחות של משגיחים </w:t>
      </w:r>
      <w:r w:rsidRPr="00B737AC">
        <w:rPr>
          <w:rFonts w:ascii="Tahoma" w:hAnsi="Tahoma" w:cs="Tahoma" w:hint="cs"/>
          <w:b/>
          <w:sz w:val="17"/>
          <w:szCs w:val="17"/>
          <w:rtl/>
        </w:rPr>
        <w:t>ושל מפקחים</w:t>
      </w:r>
      <w:r w:rsidRPr="00B737AC">
        <w:rPr>
          <w:rFonts w:ascii="Tahoma" w:hAnsi="Tahoma" w:cs="Tahoma"/>
          <w:b/>
          <w:sz w:val="17"/>
          <w:szCs w:val="17"/>
          <w:rtl/>
        </w:rPr>
        <w:t>.</w:t>
      </w:r>
    </w:p>
    <w:p w:rsidR="006A0E07" w:rsidP="00B737AC">
      <w:pPr>
        <w:spacing w:line="240" w:lineRule="exact"/>
        <w:ind w:right="2268"/>
        <w:jc w:val="both"/>
        <w:rPr>
          <w:rFonts w:ascii="Tahoma" w:hAnsi="Tahoma" w:cs="Tahoma"/>
          <w:b/>
          <w:sz w:val="17"/>
          <w:szCs w:val="17"/>
          <w:rtl/>
        </w:rPr>
      </w:pPr>
    </w:p>
    <w:p w:rsidR="00874755" w:rsidRPr="00B737AC" w:rsidP="00B737AC">
      <w:pPr>
        <w:spacing w:line="240" w:lineRule="exact"/>
        <w:ind w:right="2268"/>
        <w:jc w:val="both"/>
        <w:rPr>
          <w:rFonts w:ascii="Tahoma" w:hAnsi="Tahoma" w:cs="Tahoma"/>
          <w:b/>
          <w:sz w:val="17"/>
          <w:szCs w:val="17"/>
          <w:rtl/>
        </w:rPr>
      </w:pPr>
    </w:p>
    <w:p w:rsidR="006A0E07" w:rsidRPr="004F5330" w:rsidP="00B737AC">
      <w:pPr>
        <w:pStyle w:val="KOT4"/>
        <w:rPr>
          <w:rtl/>
        </w:rPr>
      </w:pPr>
      <w:bookmarkStart w:id="200" w:name="_Toc474826326"/>
      <w:r>
        <w:rPr>
          <w:rFonts w:hint="cs"/>
          <w:rtl/>
        </w:rPr>
        <w:t>ביקורות שנעשו בשנים 2015-2012</w:t>
      </w:r>
      <w:bookmarkEnd w:id="200"/>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בשנים</w:t>
      </w:r>
      <w:r w:rsidRPr="00B737AC">
        <w:rPr>
          <w:rFonts w:ascii="Tahoma" w:hAnsi="Tahoma" w:cs="Tahoma"/>
          <w:sz w:val="17"/>
          <w:szCs w:val="17"/>
          <w:rtl/>
        </w:rPr>
        <w:t xml:space="preserve"> 2015-2012 </w:t>
      </w:r>
      <w:r w:rsidRPr="00B737AC">
        <w:rPr>
          <w:rFonts w:ascii="Tahoma" w:hAnsi="Tahoma" w:cs="Tahoma" w:hint="cs"/>
          <w:sz w:val="17"/>
          <w:szCs w:val="17"/>
          <w:rtl/>
        </w:rPr>
        <w:t>נעשו</w:t>
      </w:r>
      <w:r w:rsidRPr="00B737AC">
        <w:rPr>
          <w:rFonts w:ascii="Tahoma" w:hAnsi="Tahoma" w:cs="Tahoma"/>
          <w:sz w:val="17"/>
          <w:szCs w:val="17"/>
          <w:rtl/>
        </w:rPr>
        <w:t xml:space="preserve"> </w:t>
      </w:r>
      <w:r w:rsidRPr="00B737AC">
        <w:rPr>
          <w:rFonts w:ascii="Tahoma" w:hAnsi="Tahoma" w:cs="Tahoma" w:hint="cs"/>
          <w:sz w:val="17"/>
          <w:szCs w:val="17"/>
          <w:rtl/>
        </w:rPr>
        <w:t>ביקורות</w:t>
      </w:r>
      <w:r w:rsidRPr="00B737AC">
        <w:rPr>
          <w:rFonts w:ascii="Tahoma" w:hAnsi="Tahoma" w:cs="Tahoma"/>
          <w:sz w:val="17"/>
          <w:szCs w:val="17"/>
          <w:rtl/>
        </w:rPr>
        <w:t xml:space="preserve"> </w:t>
      </w:r>
      <w:r w:rsidRPr="00B737AC">
        <w:rPr>
          <w:rFonts w:ascii="Tahoma" w:hAnsi="Tahoma" w:cs="Tahoma" w:hint="cs"/>
          <w:sz w:val="17"/>
          <w:szCs w:val="17"/>
          <w:rtl/>
        </w:rPr>
        <w:t>ב</w:t>
      </w:r>
      <w:r w:rsidRPr="00B737AC">
        <w:rPr>
          <w:rFonts w:ascii="Tahoma" w:hAnsi="Tahoma" w:cs="Tahoma"/>
          <w:sz w:val="17"/>
          <w:szCs w:val="17"/>
          <w:rtl/>
        </w:rPr>
        <w:t xml:space="preserve">-48 </w:t>
      </w:r>
      <w:r w:rsidRPr="00B737AC">
        <w:rPr>
          <w:rFonts w:ascii="Tahoma" w:hAnsi="Tahoma" w:cs="Tahoma" w:hint="cs"/>
          <w:sz w:val="17"/>
          <w:szCs w:val="17"/>
          <w:rtl/>
        </w:rPr>
        <w:t>מועצות</w:t>
      </w:r>
      <w:r w:rsidRPr="00B737AC">
        <w:rPr>
          <w:rFonts w:ascii="Tahoma" w:hAnsi="Tahoma" w:cs="Tahoma"/>
          <w:sz w:val="17"/>
          <w:szCs w:val="17"/>
          <w:rtl/>
        </w:rPr>
        <w:t xml:space="preserve"> </w:t>
      </w:r>
      <w:r w:rsidRPr="00B737AC">
        <w:rPr>
          <w:rFonts w:ascii="Tahoma" w:hAnsi="Tahoma" w:cs="Tahoma" w:hint="cs"/>
          <w:sz w:val="17"/>
          <w:szCs w:val="17"/>
          <w:rtl/>
        </w:rPr>
        <w:t>דתיות</w:t>
      </w:r>
      <w:r w:rsidRPr="00B737AC">
        <w:rPr>
          <w:rFonts w:ascii="Tahoma" w:hAnsi="Tahoma" w:cs="Tahoma"/>
          <w:sz w:val="17"/>
          <w:szCs w:val="17"/>
          <w:rtl/>
        </w:rPr>
        <w:t xml:space="preserve">, </w:t>
      </w:r>
      <w:r w:rsidRPr="00B737AC">
        <w:rPr>
          <w:rFonts w:ascii="Tahoma" w:hAnsi="Tahoma" w:cs="Tahoma" w:hint="cs"/>
          <w:sz w:val="17"/>
          <w:szCs w:val="17"/>
          <w:rtl/>
        </w:rPr>
        <w:t>ובעקבות ביקורות אלה</w:t>
      </w:r>
      <w:r w:rsidRPr="00B737AC">
        <w:rPr>
          <w:rFonts w:ascii="Tahoma" w:hAnsi="Tahoma" w:cs="Tahoma"/>
          <w:sz w:val="17"/>
          <w:szCs w:val="17"/>
          <w:rtl/>
        </w:rPr>
        <w:t xml:space="preserve"> </w:t>
      </w:r>
      <w:r w:rsidRPr="00B737AC">
        <w:rPr>
          <w:rFonts w:ascii="Tahoma" w:hAnsi="Tahoma" w:cs="Tahoma" w:hint="cs"/>
          <w:sz w:val="17"/>
          <w:szCs w:val="17"/>
          <w:rtl/>
        </w:rPr>
        <w:t>הגישו</w:t>
      </w:r>
      <w:r w:rsidRPr="00B737AC">
        <w:rPr>
          <w:rFonts w:ascii="Tahoma" w:hAnsi="Tahoma" w:cs="Tahoma"/>
          <w:sz w:val="17"/>
          <w:szCs w:val="17"/>
          <w:rtl/>
        </w:rPr>
        <w:t xml:space="preserve"> משרדי רו"ח 49 דוחות ביקורת</w:t>
      </w:r>
      <w:r>
        <w:rPr>
          <w:rStyle w:val="FootnoteReference0"/>
          <w:rFonts w:ascii="Tahoma" w:hAnsi="Tahoma" w:cs="Tahoma"/>
          <w:b/>
          <w:sz w:val="17"/>
          <w:szCs w:val="17"/>
          <w:rtl/>
        </w:rPr>
        <w:footnoteReference w:id="77"/>
      </w:r>
      <w:r w:rsidRPr="00B737AC">
        <w:rPr>
          <w:rFonts w:ascii="Tahoma" w:hAnsi="Tahoma" w:cs="Tahoma"/>
          <w:sz w:val="17"/>
          <w:szCs w:val="17"/>
          <w:rtl/>
        </w:rPr>
        <w:t xml:space="preserve">. </w:t>
      </w:r>
      <w:r w:rsidRPr="00B737AC">
        <w:rPr>
          <w:rFonts w:ascii="Tahoma" w:hAnsi="Tahoma" w:cs="Tahoma" w:hint="cs"/>
          <w:sz w:val="17"/>
          <w:szCs w:val="17"/>
          <w:rtl/>
        </w:rPr>
        <w:t>האגף</w:t>
      </w:r>
      <w:r w:rsidRPr="00B737AC">
        <w:rPr>
          <w:rFonts w:ascii="Tahoma" w:hAnsi="Tahoma" w:cs="Tahoma"/>
          <w:sz w:val="17"/>
          <w:szCs w:val="17"/>
          <w:rtl/>
        </w:rPr>
        <w:t xml:space="preserve"> מאפשר למשרדי </w:t>
      </w:r>
      <w:r w:rsidRPr="00B737AC">
        <w:rPr>
          <w:rFonts w:ascii="Tahoma" w:hAnsi="Tahoma" w:cs="Tahoma" w:hint="cs"/>
          <w:sz w:val="17"/>
          <w:szCs w:val="17"/>
          <w:rtl/>
        </w:rPr>
        <w:t>רו</w:t>
      </w:r>
      <w:r w:rsidRPr="00B737AC">
        <w:rPr>
          <w:rFonts w:ascii="Tahoma" w:hAnsi="Tahoma" w:cs="Tahoma"/>
          <w:sz w:val="17"/>
          <w:szCs w:val="17"/>
          <w:rtl/>
        </w:rPr>
        <w:t xml:space="preserve">"ח לקבוע את נושאי הביקורות מבין רשימת הנושאים הכלולה בהנחיות. </w:t>
      </w:r>
      <w:r w:rsidRPr="00B737AC">
        <w:rPr>
          <w:rFonts w:ascii="Tahoma" w:hAnsi="Tahoma" w:cs="Tahoma" w:hint="cs"/>
          <w:sz w:val="17"/>
          <w:szCs w:val="17"/>
          <w:rtl/>
        </w:rPr>
        <w:t>בפועל,</w:t>
      </w:r>
      <w:r w:rsidRPr="00B737AC">
        <w:rPr>
          <w:rFonts w:ascii="Tahoma" w:hAnsi="Tahoma" w:cs="Tahoma"/>
          <w:sz w:val="17"/>
          <w:szCs w:val="17"/>
          <w:rtl/>
        </w:rPr>
        <w:t xml:space="preserve"> </w:t>
      </w:r>
      <w:r w:rsidRPr="00B737AC">
        <w:rPr>
          <w:rFonts w:ascii="Tahoma" w:hAnsi="Tahoma" w:cs="Tahoma" w:hint="cs"/>
          <w:sz w:val="17"/>
          <w:szCs w:val="17"/>
          <w:rtl/>
        </w:rPr>
        <w:t>ברוב המועצות</w:t>
      </w:r>
      <w:r w:rsidRPr="00B737AC">
        <w:rPr>
          <w:rFonts w:ascii="Tahoma" w:hAnsi="Tahoma" w:cs="Tahoma"/>
          <w:sz w:val="17"/>
          <w:szCs w:val="17"/>
          <w:rtl/>
        </w:rPr>
        <w:t xml:space="preserve"> </w:t>
      </w:r>
      <w:r w:rsidRPr="00B737AC">
        <w:rPr>
          <w:rFonts w:ascii="Tahoma" w:hAnsi="Tahoma" w:cs="Tahoma" w:hint="cs"/>
          <w:sz w:val="17"/>
          <w:szCs w:val="17"/>
          <w:rtl/>
        </w:rPr>
        <w:t>הדתיות</w:t>
      </w:r>
      <w:r w:rsidRPr="00B737AC">
        <w:rPr>
          <w:rFonts w:ascii="Tahoma" w:hAnsi="Tahoma" w:cs="Tahoma"/>
          <w:sz w:val="17"/>
          <w:szCs w:val="17"/>
          <w:rtl/>
        </w:rPr>
        <w:t xml:space="preserve"> </w:t>
      </w:r>
      <w:r w:rsidRPr="00B737AC">
        <w:rPr>
          <w:rFonts w:ascii="Tahoma" w:hAnsi="Tahoma" w:cs="Tahoma" w:hint="cs"/>
          <w:sz w:val="17"/>
          <w:szCs w:val="17"/>
          <w:rtl/>
        </w:rPr>
        <w:t>לא</w:t>
      </w:r>
      <w:r w:rsidRPr="00B737AC">
        <w:rPr>
          <w:rFonts w:ascii="Tahoma" w:hAnsi="Tahoma" w:cs="Tahoma"/>
          <w:sz w:val="17"/>
          <w:szCs w:val="17"/>
          <w:rtl/>
        </w:rPr>
        <w:t xml:space="preserve"> </w:t>
      </w:r>
      <w:r w:rsidRPr="00B737AC">
        <w:rPr>
          <w:rFonts w:ascii="Tahoma" w:hAnsi="Tahoma" w:cs="Tahoma" w:hint="cs"/>
          <w:sz w:val="17"/>
          <w:szCs w:val="17"/>
          <w:rtl/>
        </w:rPr>
        <w:t>נבדקו נושאים</w:t>
      </w:r>
      <w:r w:rsidRPr="00B737AC">
        <w:rPr>
          <w:rFonts w:ascii="Tahoma" w:hAnsi="Tahoma" w:cs="Tahoma"/>
          <w:sz w:val="17"/>
          <w:szCs w:val="17"/>
          <w:rtl/>
        </w:rPr>
        <w:t xml:space="preserve"> </w:t>
      </w:r>
      <w:r w:rsidRPr="00B737AC">
        <w:rPr>
          <w:rFonts w:ascii="Tahoma" w:hAnsi="Tahoma" w:cs="Tahoma" w:hint="cs"/>
          <w:sz w:val="17"/>
          <w:szCs w:val="17"/>
          <w:rtl/>
        </w:rPr>
        <w:t>מהותיים</w:t>
      </w:r>
      <w:r w:rsidRPr="00B737AC">
        <w:rPr>
          <w:rFonts w:ascii="Tahoma" w:hAnsi="Tahoma" w:cs="Tahoma"/>
          <w:sz w:val="17"/>
          <w:szCs w:val="17"/>
          <w:rtl/>
        </w:rPr>
        <w:t xml:space="preserve"> </w:t>
      </w:r>
      <w:r w:rsidRPr="00B737AC">
        <w:rPr>
          <w:rFonts w:ascii="Tahoma" w:hAnsi="Tahoma" w:cs="Tahoma" w:hint="cs"/>
          <w:sz w:val="17"/>
          <w:szCs w:val="17"/>
          <w:rtl/>
        </w:rPr>
        <w:t>בתחום</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להלן</w:t>
      </w:r>
      <w:r w:rsidRPr="00B737AC">
        <w:rPr>
          <w:rFonts w:ascii="Tahoma" w:hAnsi="Tahoma" w:cs="Tahoma"/>
          <w:sz w:val="17"/>
          <w:szCs w:val="17"/>
          <w:rtl/>
        </w:rPr>
        <w:t xml:space="preserve"> </w:t>
      </w:r>
      <w:r w:rsidRPr="00B737AC">
        <w:rPr>
          <w:rFonts w:ascii="Tahoma" w:hAnsi="Tahoma" w:cs="Tahoma" w:hint="cs"/>
          <w:sz w:val="17"/>
          <w:szCs w:val="17"/>
          <w:rtl/>
        </w:rPr>
        <w:t>בלוח</w:t>
      </w:r>
      <w:r w:rsidRPr="00B737AC">
        <w:rPr>
          <w:rFonts w:ascii="Tahoma" w:hAnsi="Tahoma" w:cs="Tahoma"/>
          <w:sz w:val="17"/>
          <w:szCs w:val="17"/>
          <w:rtl/>
        </w:rPr>
        <w:t xml:space="preserve"> </w:t>
      </w:r>
      <w:r w:rsidRPr="00B737AC">
        <w:rPr>
          <w:rFonts w:ascii="Tahoma" w:hAnsi="Tahoma" w:cs="Tahoma" w:hint="cs"/>
          <w:sz w:val="17"/>
          <w:szCs w:val="17"/>
          <w:rtl/>
        </w:rPr>
        <w:t>2 מספר המועצות ושיעורן שנושאי ביקורת בתחום הכשרות לא נבדקו בהן, בשנים 2015-2012:</w:t>
      </w:r>
    </w:p>
    <w:p w:rsidR="006A0E07" w:rsidRPr="00874755" w:rsidP="00874755">
      <w:pPr>
        <w:pStyle w:val="tab-name"/>
        <w:rPr>
          <w:b/>
          <w:bCs/>
          <w:rtl/>
        </w:rPr>
      </w:pPr>
      <w:r w:rsidRPr="00B737AC">
        <w:rPr>
          <w:rFonts w:hint="cs"/>
          <w:rtl/>
        </w:rPr>
        <w:t xml:space="preserve">לוח 2: </w:t>
      </w:r>
      <w:r w:rsidRPr="00874755">
        <w:rPr>
          <w:rFonts w:hint="cs"/>
          <w:b/>
          <w:bCs/>
          <w:rtl/>
        </w:rPr>
        <w:t>מספר המועצות הדתיות ושיעורן שנושאי ביקורת בתחום הכשרות לא נבדקו בהן בשנים 2015-2012</w:t>
      </w:r>
    </w:p>
    <w:tbl>
      <w:tblPr>
        <w:tblStyle w:val="TableGrid"/>
        <w:bidiVisual/>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
      <w:tblGrid>
        <w:gridCol w:w="2482"/>
        <w:gridCol w:w="2087"/>
        <w:gridCol w:w="1668"/>
      </w:tblGrid>
      <w:tr w:rsidTr="00874755">
        <w:tblPrEx>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Ex>
        <w:trPr>
          <w:tblHeader/>
        </w:trPr>
        <w:tc>
          <w:tcPr>
            <w:tcW w:w="0" w:type="auto"/>
            <w:tcBorders>
              <w:top w:val="single" w:sz="8" w:space="0" w:color="auto"/>
              <w:bottom w:val="single" w:sz="8" w:space="0" w:color="auto"/>
            </w:tcBorders>
            <w:shd w:val="clear" w:color="auto" w:fill="CEEAF5"/>
            <w:vAlign w:val="bottom"/>
          </w:tcPr>
          <w:p w:rsidR="006A0E07" w:rsidRPr="00874755" w:rsidP="00874755">
            <w:pPr>
              <w:spacing w:before="40" w:after="40" w:line="220" w:lineRule="exact"/>
              <w:rPr>
                <w:bCs/>
                <w:sz w:val="16"/>
                <w:szCs w:val="16"/>
                <w:rtl/>
              </w:rPr>
            </w:pPr>
            <w:r w:rsidRPr="00874755">
              <w:rPr>
                <w:rFonts w:ascii="Tahoma" w:hAnsi="Tahoma" w:cs="Tahoma" w:hint="cs"/>
                <w:bCs/>
                <w:sz w:val="16"/>
                <w:szCs w:val="16"/>
                <w:rtl/>
              </w:rPr>
              <w:t>נושא הביקורת</w:t>
            </w:r>
          </w:p>
        </w:tc>
        <w:tc>
          <w:tcPr>
            <w:tcW w:w="0" w:type="auto"/>
            <w:tcBorders>
              <w:top w:val="single" w:sz="8" w:space="0" w:color="auto"/>
              <w:bottom w:val="single" w:sz="8" w:space="0" w:color="auto"/>
            </w:tcBorders>
            <w:shd w:val="clear" w:color="auto" w:fill="CEEAF5"/>
            <w:vAlign w:val="bottom"/>
          </w:tcPr>
          <w:p w:rsidR="006A0E07" w:rsidRPr="00874755" w:rsidP="00874755">
            <w:pPr>
              <w:spacing w:before="40" w:after="40" w:line="220" w:lineRule="exact"/>
              <w:rPr>
                <w:bCs/>
                <w:sz w:val="16"/>
                <w:szCs w:val="16"/>
                <w:rtl/>
              </w:rPr>
            </w:pPr>
            <w:r w:rsidRPr="00874755">
              <w:rPr>
                <w:rFonts w:ascii="Tahoma" w:hAnsi="Tahoma" w:cs="Tahoma" w:hint="cs"/>
                <w:bCs/>
                <w:sz w:val="16"/>
                <w:szCs w:val="16"/>
                <w:rtl/>
              </w:rPr>
              <w:t xml:space="preserve">מס' המועצות </w:t>
            </w:r>
            <w:r w:rsidR="00874755">
              <w:rPr>
                <w:rFonts w:ascii="Tahoma" w:hAnsi="Tahoma" w:cs="Tahoma"/>
                <w:bCs/>
                <w:sz w:val="16"/>
                <w:szCs w:val="16"/>
                <w:rtl/>
              </w:rPr>
              <w:br/>
            </w:r>
            <w:r w:rsidRPr="00874755">
              <w:rPr>
                <w:rFonts w:ascii="Tahoma" w:hAnsi="Tahoma" w:cs="Tahoma" w:hint="cs"/>
                <w:bCs/>
                <w:sz w:val="16"/>
                <w:szCs w:val="16"/>
                <w:rtl/>
              </w:rPr>
              <w:t>שהנושא לא נבדק בהן</w:t>
            </w:r>
          </w:p>
        </w:tc>
        <w:tc>
          <w:tcPr>
            <w:tcW w:w="0" w:type="auto"/>
            <w:tcBorders>
              <w:top w:val="single" w:sz="8" w:space="0" w:color="auto"/>
              <w:bottom w:val="single" w:sz="8" w:space="0" w:color="auto"/>
            </w:tcBorders>
            <w:shd w:val="clear" w:color="auto" w:fill="CEEAF5"/>
            <w:vAlign w:val="bottom"/>
          </w:tcPr>
          <w:p w:rsidR="006A0E07" w:rsidRPr="00874755" w:rsidP="00874755">
            <w:pPr>
              <w:spacing w:before="40" w:after="40" w:line="220" w:lineRule="exact"/>
              <w:rPr>
                <w:bCs/>
                <w:sz w:val="16"/>
                <w:szCs w:val="16"/>
                <w:rtl/>
              </w:rPr>
            </w:pPr>
            <w:r w:rsidRPr="00874755">
              <w:rPr>
                <w:rFonts w:ascii="Tahoma" w:hAnsi="Tahoma" w:cs="Tahoma" w:hint="cs"/>
                <w:bCs/>
                <w:sz w:val="16"/>
                <w:szCs w:val="16"/>
                <w:rtl/>
              </w:rPr>
              <w:t xml:space="preserve">שיעורן מתוך 48 </w:t>
            </w:r>
            <w:r w:rsidR="00874755">
              <w:rPr>
                <w:rFonts w:ascii="Tahoma" w:hAnsi="Tahoma" w:cs="Tahoma"/>
                <w:bCs/>
                <w:sz w:val="16"/>
                <w:szCs w:val="16"/>
                <w:rtl/>
              </w:rPr>
              <w:br/>
            </w:r>
            <w:r w:rsidRPr="00874755">
              <w:rPr>
                <w:rFonts w:ascii="Tahoma" w:hAnsi="Tahoma" w:cs="Tahoma" w:hint="cs"/>
                <w:bCs/>
                <w:sz w:val="16"/>
                <w:szCs w:val="16"/>
                <w:rtl/>
              </w:rPr>
              <w:t>המועצות שנבדקו</w:t>
            </w:r>
          </w:p>
        </w:tc>
      </w:tr>
      <w:tr w:rsidTr="00874755">
        <w:tblPrEx>
          <w:tblW w:w="6237" w:type="dxa"/>
          <w:tblInd w:w="113" w:type="dxa"/>
          <w:tblCellMar>
            <w:left w:w="57" w:type="dxa"/>
            <w:right w:w="57" w:type="dxa"/>
          </w:tblCellMar>
          <w:tblLook w:val="04A0"/>
        </w:tblPrEx>
        <w:tc>
          <w:tcPr>
            <w:tcW w:w="0" w:type="auto"/>
            <w:tcBorders>
              <w:top w:val="single" w:sz="8" w:space="0" w:color="auto"/>
            </w:tcBorders>
          </w:tcPr>
          <w:p w:rsidR="006A0E07" w:rsidRPr="00874755" w:rsidP="00874755">
            <w:pPr>
              <w:spacing w:before="40" w:after="40" w:line="220" w:lineRule="exact"/>
              <w:rPr>
                <w:b/>
                <w:sz w:val="16"/>
                <w:szCs w:val="16"/>
                <w:rtl/>
              </w:rPr>
            </w:pPr>
            <w:r w:rsidRPr="00874755">
              <w:rPr>
                <w:rFonts w:ascii="Tahoma" w:hAnsi="Tahoma" w:cs="Tahoma" w:hint="cs"/>
                <w:b/>
                <w:sz w:val="16"/>
                <w:szCs w:val="16"/>
                <w:rtl/>
              </w:rPr>
              <w:t>שכר משגיחים</w:t>
            </w:r>
          </w:p>
        </w:tc>
        <w:tc>
          <w:tcPr>
            <w:tcW w:w="0" w:type="auto"/>
            <w:tcBorders>
              <w:top w:val="single" w:sz="8" w:space="0" w:color="auto"/>
            </w:tcBorders>
          </w:tcPr>
          <w:p w:rsidR="006A0E07" w:rsidRPr="00874755" w:rsidP="00874755">
            <w:pPr>
              <w:spacing w:before="40" w:after="40" w:line="220" w:lineRule="exact"/>
              <w:rPr>
                <w:b/>
                <w:sz w:val="16"/>
                <w:szCs w:val="16"/>
                <w:rtl/>
              </w:rPr>
            </w:pPr>
            <w:r w:rsidRPr="00874755">
              <w:rPr>
                <w:rFonts w:ascii="Tahoma" w:hAnsi="Tahoma" w:cs="Tahoma" w:hint="cs"/>
                <w:b/>
                <w:sz w:val="16"/>
                <w:szCs w:val="16"/>
                <w:rtl/>
              </w:rPr>
              <w:t>31</w:t>
            </w:r>
          </w:p>
        </w:tc>
        <w:tc>
          <w:tcPr>
            <w:tcW w:w="0" w:type="auto"/>
            <w:tcBorders>
              <w:top w:val="single" w:sz="8" w:space="0" w:color="auto"/>
            </w:tcBorders>
          </w:tcPr>
          <w:p w:rsidR="006A0E07" w:rsidRPr="00874755" w:rsidP="00874755">
            <w:pPr>
              <w:spacing w:before="40" w:after="40" w:line="220" w:lineRule="exact"/>
              <w:rPr>
                <w:b/>
                <w:sz w:val="16"/>
                <w:szCs w:val="16"/>
                <w:rtl/>
              </w:rPr>
            </w:pPr>
            <w:r w:rsidRPr="00874755">
              <w:rPr>
                <w:rFonts w:ascii="Tahoma" w:hAnsi="Tahoma" w:cs="Tahoma" w:hint="cs"/>
                <w:b/>
                <w:sz w:val="16"/>
                <w:szCs w:val="16"/>
                <w:rtl/>
              </w:rPr>
              <w:t>64.6%</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ניהול תיקי מפקחים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27</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56.3%</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תעודות כשרות*</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27</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56.3%</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ניגוד עניינים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26</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54.2%</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קליטת משגיחים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25</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52.1%</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ניהול תיקי משגיחים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25</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52.1%</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Pr>
            </w:pPr>
            <w:r w:rsidRPr="00874755">
              <w:rPr>
                <w:rFonts w:ascii="Tahoma" w:hAnsi="Tahoma" w:cs="Tahoma" w:hint="cs"/>
                <w:b/>
                <w:sz w:val="16"/>
                <w:szCs w:val="16"/>
                <w:rtl/>
              </w:rPr>
              <w:t>דיווחי משגיחים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25</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52.1%</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קליטת מפקחים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25</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52.1%</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דיווחי מפקחים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23</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47.9%</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 xml:space="preserve">ניהול תיקי בתי עסק </w:t>
            </w:r>
            <w:r w:rsidRPr="00874755">
              <w:rPr>
                <w:rFonts w:ascii="Tahoma" w:hAnsi="Tahoma" w:cs="Tahoma" w:hint="cs"/>
                <w:b/>
                <w:sz w:val="16"/>
                <w:szCs w:val="16"/>
                <w:rtl/>
              </w:rPr>
              <w:t>מושגחים</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14</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29.2%</w:t>
            </w:r>
          </w:p>
        </w:tc>
      </w:tr>
      <w:tr w:rsidTr="00874755">
        <w:tblPrEx>
          <w:tblW w:w="6237" w:type="dxa"/>
          <w:tblInd w:w="113" w:type="dxa"/>
          <w:tblCellMar>
            <w:left w:w="57" w:type="dxa"/>
            <w:right w:w="57" w:type="dxa"/>
          </w:tblCellMar>
          <w:tblLook w:val="04A0"/>
        </w:tblPrEx>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גביית אגרת כשרות</w:t>
            </w:r>
          </w:p>
        </w:tc>
        <w:tc>
          <w:tcPr>
            <w:tcW w:w="0" w:type="auto"/>
          </w:tcPr>
          <w:p w:rsidR="006A0E07" w:rsidRPr="00874755" w:rsidP="00874755">
            <w:pPr>
              <w:spacing w:before="40" w:after="40" w:line="220" w:lineRule="exact"/>
              <w:rPr>
                <w:b/>
                <w:sz w:val="16"/>
                <w:szCs w:val="16"/>
                <w:rtl/>
              </w:rPr>
            </w:pPr>
            <w:r w:rsidRPr="00874755">
              <w:rPr>
                <w:rFonts w:ascii="Tahoma" w:hAnsi="Tahoma" w:cs="Tahoma" w:hint="cs"/>
                <w:b/>
                <w:sz w:val="16"/>
                <w:szCs w:val="16"/>
                <w:rtl/>
              </w:rPr>
              <w:t>5</w:t>
            </w:r>
          </w:p>
        </w:tc>
        <w:tc>
          <w:tcPr>
            <w:tcW w:w="0" w:type="auto"/>
          </w:tcPr>
          <w:p w:rsidR="006A0E07" w:rsidRPr="00874755" w:rsidP="00874755">
            <w:pPr>
              <w:spacing w:before="40" w:after="40" w:line="220" w:lineRule="exact"/>
              <w:rPr>
                <w:rFonts w:ascii="Tahoma" w:hAnsi="Tahoma" w:cs="Tahoma"/>
                <w:b/>
                <w:sz w:val="16"/>
                <w:szCs w:val="16"/>
                <w:rtl/>
              </w:rPr>
            </w:pPr>
            <w:r w:rsidRPr="00874755">
              <w:rPr>
                <w:rFonts w:ascii="Tahoma" w:hAnsi="Tahoma" w:cs="Tahoma" w:hint="cs"/>
                <w:b/>
                <w:sz w:val="16"/>
                <w:szCs w:val="16"/>
                <w:rtl/>
              </w:rPr>
              <w:t>10.4%</w:t>
            </w:r>
          </w:p>
        </w:tc>
      </w:tr>
    </w:tbl>
    <w:p w:rsidR="002709B0" w:rsidRPr="00B737AC" w:rsidP="002709B0">
      <w:pPr>
        <w:pStyle w:val="text-source"/>
        <w:ind w:left="397" w:hanging="397"/>
        <w:jc w:val="both"/>
        <w:rPr>
          <w:rtl/>
        </w:rPr>
      </w:pPr>
      <w:r w:rsidRPr="00B737AC">
        <w:rPr>
          <w:rFonts w:hint="cs"/>
          <w:rtl/>
        </w:rPr>
        <w:t xml:space="preserve">* </w:t>
      </w:r>
      <w:r w:rsidRPr="00B737AC">
        <w:rPr>
          <w:rFonts w:hint="cs"/>
          <w:rtl/>
        </w:rPr>
        <w:tab/>
        <w:t>תקינות הפעולות להנפקת תעודות כשרות ולהסרתה ותקינות תעודת הכשרות עצמה.</w:t>
      </w:r>
    </w:p>
    <w:p w:rsidR="006A0E07" w:rsidRPr="00B737AC" w:rsidP="00874755">
      <w:pPr>
        <w:pStyle w:val="RESHET"/>
        <w:rPr>
          <w:rtl/>
        </w:rPr>
      </w:pPr>
      <w:r w:rsidRPr="00B737AC">
        <w:rPr>
          <w:rFonts w:hint="cs"/>
          <w:rtl/>
        </w:rPr>
        <w:t>מ</w:t>
      </w:r>
      <w:r w:rsidRPr="00B737AC">
        <w:rPr>
          <w:rtl/>
        </w:rPr>
        <w:t>לוח</w:t>
      </w:r>
      <w:r w:rsidRPr="00B737AC">
        <w:rPr>
          <w:rFonts w:hint="cs"/>
          <w:rtl/>
        </w:rPr>
        <w:t xml:space="preserve"> 2 </w:t>
      </w:r>
      <w:r w:rsidRPr="00B737AC">
        <w:rPr>
          <w:rtl/>
        </w:rPr>
        <w:t xml:space="preserve">עולה </w:t>
      </w:r>
      <w:r w:rsidRPr="00B737AC">
        <w:rPr>
          <w:rFonts w:hint="cs"/>
          <w:rtl/>
        </w:rPr>
        <w:t>שבחלק</w:t>
      </w:r>
      <w:r w:rsidRPr="00B737AC">
        <w:rPr>
          <w:rtl/>
        </w:rPr>
        <w:t xml:space="preserve"> ניכר מ</w:t>
      </w:r>
      <w:r w:rsidRPr="00B737AC">
        <w:rPr>
          <w:rFonts w:hint="cs"/>
          <w:rtl/>
        </w:rPr>
        <w:t xml:space="preserve">-48 </w:t>
      </w:r>
      <w:r w:rsidRPr="00B737AC">
        <w:rPr>
          <w:rtl/>
        </w:rPr>
        <w:t xml:space="preserve">המועצות הדתיות לא נבדקו נושאים </w:t>
      </w:r>
      <w:r w:rsidRPr="00B737AC">
        <w:rPr>
          <w:rFonts w:hint="cs"/>
          <w:rtl/>
        </w:rPr>
        <w:t xml:space="preserve">מהותיים </w:t>
      </w:r>
      <w:r w:rsidRPr="00B737AC">
        <w:rPr>
          <w:rtl/>
        </w:rPr>
        <w:t xml:space="preserve">בתחום הכשרות, </w:t>
      </w:r>
      <w:r w:rsidRPr="00B737AC">
        <w:rPr>
          <w:rFonts w:hint="cs"/>
          <w:rtl/>
        </w:rPr>
        <w:t>אף</w:t>
      </w:r>
      <w:r w:rsidRPr="00B737AC">
        <w:rPr>
          <w:rtl/>
        </w:rPr>
        <w:t xml:space="preserve"> </w:t>
      </w:r>
      <w:r w:rsidRPr="00B737AC">
        <w:rPr>
          <w:rFonts w:hint="cs"/>
          <w:rtl/>
        </w:rPr>
        <w:t>שבדיקת נושאים כאלה</w:t>
      </w:r>
      <w:r w:rsidRPr="00B737AC">
        <w:rPr>
          <w:rtl/>
        </w:rPr>
        <w:t xml:space="preserve"> נדרשה על פי </w:t>
      </w:r>
      <w:r w:rsidRPr="00B737AC">
        <w:rPr>
          <w:rFonts w:hint="cs"/>
          <w:rtl/>
        </w:rPr>
        <w:t>ה</w:t>
      </w:r>
      <w:r w:rsidRPr="00B737AC">
        <w:rPr>
          <w:rtl/>
        </w:rPr>
        <w:t>הנחיות</w:t>
      </w:r>
      <w:r w:rsidRPr="00B737AC">
        <w:rPr>
          <w:rFonts w:hint="cs"/>
          <w:rtl/>
        </w:rPr>
        <w:t>.</w:t>
      </w:r>
      <w:r w:rsidRPr="00B737AC">
        <w:rPr>
          <w:rtl/>
        </w:rPr>
        <w:t xml:space="preserve"> שכר </w:t>
      </w:r>
      <w:r w:rsidRPr="00B737AC">
        <w:rPr>
          <w:rFonts w:hint="cs"/>
          <w:rtl/>
        </w:rPr>
        <w:t>ה</w:t>
      </w:r>
      <w:r w:rsidRPr="00B737AC">
        <w:rPr>
          <w:rtl/>
        </w:rPr>
        <w:t xml:space="preserve">משגיחים לא נבדק </w:t>
      </w:r>
      <w:r w:rsidRPr="00B737AC">
        <w:rPr>
          <w:rFonts w:hint="cs"/>
          <w:rtl/>
        </w:rPr>
        <w:t>בכשני</w:t>
      </w:r>
      <w:r w:rsidRPr="00B737AC">
        <w:rPr>
          <w:rtl/>
        </w:rPr>
        <w:t xml:space="preserve"> שלישים מהמועצות הדתיות</w:t>
      </w:r>
      <w:r w:rsidRPr="00B737AC">
        <w:rPr>
          <w:rFonts w:hint="cs"/>
          <w:rtl/>
        </w:rPr>
        <w:t>;</w:t>
      </w:r>
      <w:r w:rsidRPr="00B737AC">
        <w:rPr>
          <w:rtl/>
        </w:rPr>
        <w:t xml:space="preserve"> קליטת משגיחים, ניהול תיקי משגיחים, דיווחי משגיחים, קליטת מפקחים, ניהול תיקי מפקחים, דיווחי מפקחים, תעודות כשרות וניגוד עניינים לא נבדקו </w:t>
      </w:r>
      <w:r w:rsidRPr="00B737AC">
        <w:rPr>
          <w:rFonts w:hint="cs"/>
          <w:rtl/>
        </w:rPr>
        <w:t>בכחצי</w:t>
      </w:r>
      <w:r w:rsidRPr="00B737AC">
        <w:rPr>
          <w:rtl/>
        </w:rPr>
        <w:t xml:space="preserve"> מה</w:t>
      </w:r>
      <w:r w:rsidRPr="00B737AC">
        <w:rPr>
          <w:rFonts w:hint="cs"/>
          <w:rtl/>
        </w:rPr>
        <w:t>ן</w:t>
      </w:r>
      <w:r w:rsidRPr="00B737AC">
        <w:rPr>
          <w:rtl/>
        </w:rPr>
        <w:t xml:space="preserve">; </w:t>
      </w:r>
      <w:r w:rsidRPr="00B737AC">
        <w:rPr>
          <w:rFonts w:hint="cs"/>
          <w:rtl/>
        </w:rPr>
        <w:t>ו</w:t>
      </w:r>
      <w:r w:rsidRPr="00B737AC">
        <w:rPr>
          <w:rtl/>
        </w:rPr>
        <w:t xml:space="preserve">ניהול תיקי </w:t>
      </w:r>
      <w:r w:rsidRPr="00B737AC">
        <w:rPr>
          <w:rFonts w:hint="cs"/>
          <w:rtl/>
        </w:rPr>
        <w:t xml:space="preserve">בתי </w:t>
      </w:r>
      <w:r w:rsidRPr="00B737AC">
        <w:rPr>
          <w:rtl/>
        </w:rPr>
        <w:t xml:space="preserve">עסק </w:t>
      </w:r>
      <w:r w:rsidRPr="00B737AC">
        <w:rPr>
          <w:rFonts w:hint="cs"/>
          <w:rtl/>
        </w:rPr>
        <w:t>מושגחים</w:t>
      </w:r>
      <w:r w:rsidRPr="00B737AC">
        <w:rPr>
          <w:rtl/>
        </w:rPr>
        <w:t xml:space="preserve"> לא נבדק </w:t>
      </w:r>
      <w:r w:rsidRPr="00B737AC">
        <w:rPr>
          <w:rFonts w:hint="cs"/>
          <w:rtl/>
        </w:rPr>
        <w:t>בכשליש</w:t>
      </w:r>
      <w:r w:rsidRPr="00B737AC">
        <w:rPr>
          <w:rtl/>
        </w:rPr>
        <w:t xml:space="preserve"> מה</w:t>
      </w:r>
      <w:r w:rsidRPr="00B737AC">
        <w:rPr>
          <w:rFonts w:hint="cs"/>
          <w:rtl/>
        </w:rPr>
        <w:t>ן.</w:t>
      </w:r>
      <w:r w:rsidRPr="00217D31" w:rsidR="00217D31">
        <w:rPr>
          <w:noProof/>
          <w:rtl/>
        </w:rPr>
        <w:t xml:space="preserve"> </w:t>
      </w:r>
      <w:r w:rsidRPr="0012789B" w:rsidR="00217D31">
        <w:rPr>
          <w:noProof/>
          <w:rtl/>
          <w:lang w:eastAsia="en-US"/>
        </w:rPr>
        <mc:AlternateContent>
          <mc:Choice Requires="wps">
            <w:drawing>
              <wp:anchor distT="0" distB="0" distL="114300" distR="114300" simplePos="0" relativeHeight="251713536" behindDoc="1" locked="0" layoutInCell="1" allowOverlap="1">
                <wp:simplePos x="0" y="0"/>
                <wp:positionH relativeFrom="margin">
                  <wp:posOffset>-431800</wp:posOffset>
                </wp:positionH>
                <wp:positionV relativeFrom="margin">
                  <wp:align>top</wp:align>
                </wp:positionV>
                <wp:extent cx="1620000" cy="4140000"/>
                <wp:effectExtent l="0" t="0" r="0" b="0"/>
                <wp:wrapNone/>
                <wp:docPr id="93"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217D3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43942398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3198992"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217D31">
                            <w:pPr>
                              <w:spacing w:after="0" w:line="240" w:lineRule="auto"/>
                              <w:rPr>
                                <w:color w:val="0B5294"/>
                                <w:spacing w:val="-4"/>
                                <w:sz w:val="24"/>
                                <w:szCs w:val="24"/>
                                <w:rtl/>
                                <w:cs/>
                              </w:rPr>
                            </w:pPr>
                            <w:r>
                              <w:rPr>
                                <w:rFonts w:cs="Tahoma" w:hint="cs"/>
                                <w:color w:val="0B5294"/>
                                <w:spacing w:val="-4"/>
                                <w:sz w:val="24"/>
                                <w:szCs w:val="24"/>
                                <w:rtl/>
                              </w:rPr>
                              <w:t xml:space="preserve">בביקורת שערך המשרד במועצות הדתיות - </w:t>
                            </w:r>
                            <w:r w:rsidRPr="00217D31">
                              <w:rPr>
                                <w:rFonts w:cs="Tahoma" w:hint="eastAsia"/>
                                <w:color w:val="0B5294"/>
                                <w:spacing w:val="-4"/>
                                <w:sz w:val="24"/>
                                <w:szCs w:val="24"/>
                                <w:rtl/>
                              </w:rPr>
                              <w:t>שכר</w:t>
                            </w:r>
                            <w:r w:rsidRPr="00217D31">
                              <w:rPr>
                                <w:rFonts w:cs="Tahoma"/>
                                <w:color w:val="0B5294"/>
                                <w:spacing w:val="-4"/>
                                <w:sz w:val="24"/>
                                <w:szCs w:val="24"/>
                                <w:rtl/>
                              </w:rPr>
                              <w:t xml:space="preserve"> </w:t>
                            </w:r>
                            <w:r w:rsidRPr="00217D31">
                              <w:rPr>
                                <w:rFonts w:cs="Tahoma" w:hint="eastAsia"/>
                                <w:color w:val="0B5294"/>
                                <w:spacing w:val="-4"/>
                                <w:sz w:val="24"/>
                                <w:szCs w:val="24"/>
                                <w:rtl/>
                              </w:rPr>
                              <w:t>המשגיחים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w:t>
                            </w:r>
                            <w:r w:rsidRPr="00217D31">
                              <w:rPr>
                                <w:rFonts w:cs="Tahoma"/>
                                <w:color w:val="0B5294"/>
                                <w:spacing w:val="-4"/>
                                <w:sz w:val="24"/>
                                <w:szCs w:val="24"/>
                                <w:rtl/>
                              </w:rPr>
                              <w:t xml:space="preserve"> </w:t>
                            </w:r>
                            <w:r w:rsidRPr="00217D31">
                              <w:rPr>
                                <w:rFonts w:cs="Tahoma" w:hint="eastAsia"/>
                                <w:color w:val="0B5294"/>
                                <w:spacing w:val="-4"/>
                                <w:sz w:val="24"/>
                                <w:szCs w:val="24"/>
                                <w:rtl/>
                              </w:rPr>
                              <w:t>בכשני</w:t>
                            </w:r>
                            <w:r w:rsidRPr="00217D31">
                              <w:rPr>
                                <w:rFonts w:cs="Tahoma"/>
                                <w:color w:val="0B5294"/>
                                <w:spacing w:val="-4"/>
                                <w:sz w:val="24"/>
                                <w:szCs w:val="24"/>
                                <w:rtl/>
                              </w:rPr>
                              <w:t xml:space="preserve"> </w:t>
                            </w:r>
                            <w:r w:rsidRPr="00217D31">
                              <w:rPr>
                                <w:rFonts w:cs="Tahoma" w:hint="eastAsia"/>
                                <w:color w:val="0B5294"/>
                                <w:spacing w:val="-4"/>
                                <w:sz w:val="24"/>
                                <w:szCs w:val="24"/>
                                <w:rtl/>
                              </w:rPr>
                              <w:t>שלישים</w:t>
                            </w:r>
                            <w:r w:rsidRPr="00217D31">
                              <w:rPr>
                                <w:rFonts w:cs="Tahoma"/>
                                <w:color w:val="0B5294"/>
                                <w:spacing w:val="-4"/>
                                <w:sz w:val="24"/>
                                <w:szCs w:val="24"/>
                                <w:rtl/>
                              </w:rPr>
                              <w:t xml:space="preserve"> </w:t>
                            </w:r>
                            <w:r w:rsidRPr="00217D31">
                              <w:rPr>
                                <w:rFonts w:cs="Tahoma" w:hint="eastAsia"/>
                                <w:color w:val="0B5294"/>
                                <w:spacing w:val="-4"/>
                                <w:sz w:val="24"/>
                                <w:szCs w:val="24"/>
                                <w:rtl/>
                              </w:rPr>
                              <w:t>מהמועצות</w:t>
                            </w:r>
                            <w:r w:rsidRPr="00217D31">
                              <w:rPr>
                                <w:rFonts w:cs="Tahoma"/>
                                <w:color w:val="0B5294"/>
                                <w:spacing w:val="-4"/>
                                <w:sz w:val="24"/>
                                <w:szCs w:val="24"/>
                                <w:rtl/>
                              </w:rPr>
                              <w:t xml:space="preserve"> </w:t>
                            </w:r>
                            <w:r w:rsidRPr="00217D31">
                              <w:rPr>
                                <w:rFonts w:cs="Tahoma" w:hint="eastAsia"/>
                                <w:color w:val="0B5294"/>
                                <w:spacing w:val="-4"/>
                                <w:sz w:val="24"/>
                                <w:szCs w:val="24"/>
                                <w:rtl/>
                              </w:rPr>
                              <w:t>הדתיות</w:t>
                            </w:r>
                            <w:r w:rsidRPr="00217D31">
                              <w:rPr>
                                <w:rFonts w:cs="Tahoma"/>
                                <w:color w:val="0B5294"/>
                                <w:spacing w:val="-4"/>
                                <w:sz w:val="24"/>
                                <w:szCs w:val="24"/>
                                <w:rtl/>
                              </w:rPr>
                              <w:t xml:space="preserve">; </w:t>
                            </w:r>
                            <w:r w:rsidRPr="00217D31">
                              <w:rPr>
                                <w:rFonts w:cs="Tahoma" w:hint="eastAsia"/>
                                <w:color w:val="0B5294"/>
                                <w:spacing w:val="-4"/>
                                <w:sz w:val="24"/>
                                <w:szCs w:val="24"/>
                                <w:rtl/>
                              </w:rPr>
                              <w:t>קליטת</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דיווחי</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קליטת</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דיווחי</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תעודות</w:t>
                            </w:r>
                            <w:r w:rsidRPr="00217D31">
                              <w:rPr>
                                <w:rFonts w:cs="Tahoma"/>
                                <w:color w:val="0B5294"/>
                                <w:spacing w:val="-4"/>
                                <w:sz w:val="24"/>
                                <w:szCs w:val="24"/>
                                <w:rtl/>
                              </w:rPr>
                              <w:t xml:space="preserve"> </w:t>
                            </w:r>
                            <w:r w:rsidRPr="00217D31">
                              <w:rPr>
                                <w:rFonts w:cs="Tahoma" w:hint="eastAsia"/>
                                <w:color w:val="0B5294"/>
                                <w:spacing w:val="-4"/>
                                <w:sz w:val="24"/>
                                <w:szCs w:val="24"/>
                                <w:rtl/>
                              </w:rPr>
                              <w:t>כשרות</w:t>
                            </w:r>
                            <w:r w:rsidRPr="00217D31">
                              <w:rPr>
                                <w:rFonts w:cs="Tahoma"/>
                                <w:color w:val="0B5294"/>
                                <w:spacing w:val="-4"/>
                                <w:sz w:val="24"/>
                                <w:szCs w:val="24"/>
                                <w:rtl/>
                              </w:rPr>
                              <w:t xml:space="preserve"> </w:t>
                            </w:r>
                            <w:r w:rsidRPr="00217D31">
                              <w:rPr>
                                <w:rFonts w:cs="Tahoma" w:hint="eastAsia"/>
                                <w:color w:val="0B5294"/>
                                <w:spacing w:val="-4"/>
                                <w:sz w:val="24"/>
                                <w:szCs w:val="24"/>
                                <w:rtl/>
                              </w:rPr>
                              <w:t>וניגוד</w:t>
                            </w:r>
                            <w:r w:rsidRPr="00217D31">
                              <w:rPr>
                                <w:rFonts w:cs="Tahoma"/>
                                <w:color w:val="0B5294"/>
                                <w:spacing w:val="-4"/>
                                <w:sz w:val="24"/>
                                <w:szCs w:val="24"/>
                                <w:rtl/>
                              </w:rPr>
                              <w:t xml:space="preserve"> </w:t>
                            </w:r>
                            <w:r w:rsidRPr="00217D31">
                              <w:rPr>
                                <w:rFonts w:cs="Tahoma" w:hint="eastAsia"/>
                                <w:color w:val="0B5294"/>
                                <w:spacing w:val="-4"/>
                                <w:sz w:val="24"/>
                                <w:szCs w:val="24"/>
                                <w:rtl/>
                              </w:rPr>
                              <w:t>עניינים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נבדקו</w:t>
                            </w:r>
                            <w:r w:rsidRPr="00217D31">
                              <w:rPr>
                                <w:rFonts w:cs="Tahoma"/>
                                <w:color w:val="0B5294"/>
                                <w:spacing w:val="-4"/>
                                <w:sz w:val="24"/>
                                <w:szCs w:val="24"/>
                                <w:rtl/>
                              </w:rPr>
                              <w:t xml:space="preserve"> </w:t>
                            </w:r>
                            <w:r w:rsidRPr="00217D31">
                              <w:rPr>
                                <w:rFonts w:cs="Tahoma" w:hint="eastAsia"/>
                                <w:color w:val="0B5294"/>
                                <w:spacing w:val="-4"/>
                                <w:sz w:val="24"/>
                                <w:szCs w:val="24"/>
                                <w:rtl/>
                              </w:rPr>
                              <w:t>בכחצי</w:t>
                            </w:r>
                            <w:r w:rsidRPr="00217D31">
                              <w:rPr>
                                <w:rFonts w:cs="Tahoma"/>
                                <w:color w:val="0B5294"/>
                                <w:spacing w:val="-4"/>
                                <w:sz w:val="24"/>
                                <w:szCs w:val="24"/>
                                <w:rtl/>
                              </w:rPr>
                              <w:t xml:space="preserve"> </w:t>
                            </w:r>
                            <w:r w:rsidRPr="00217D31">
                              <w:rPr>
                                <w:rFonts w:cs="Tahoma" w:hint="eastAsia"/>
                                <w:color w:val="0B5294"/>
                                <w:spacing w:val="-4"/>
                                <w:sz w:val="24"/>
                                <w:szCs w:val="24"/>
                                <w:rtl/>
                              </w:rPr>
                              <w:t>מהן</w:t>
                            </w:r>
                            <w:r w:rsidRPr="00217D31">
                              <w:rPr>
                                <w:rFonts w:cs="Tahoma"/>
                                <w:color w:val="0B5294"/>
                                <w:spacing w:val="-4"/>
                                <w:sz w:val="24"/>
                                <w:szCs w:val="24"/>
                                <w:rtl/>
                              </w:rPr>
                              <w:t xml:space="preserve">; </w:t>
                            </w:r>
                            <w:r w:rsidRPr="00217D31">
                              <w:rPr>
                                <w:rFonts w:cs="Tahoma" w:hint="eastAsia"/>
                                <w:color w:val="0B5294"/>
                                <w:spacing w:val="-4"/>
                                <w:sz w:val="24"/>
                                <w:szCs w:val="24"/>
                                <w:rtl/>
                              </w:rPr>
                              <w:t>וניהול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בתי</w:t>
                            </w:r>
                            <w:r w:rsidRPr="00217D31">
                              <w:rPr>
                                <w:rFonts w:cs="Tahoma"/>
                                <w:color w:val="0B5294"/>
                                <w:spacing w:val="-4"/>
                                <w:sz w:val="24"/>
                                <w:szCs w:val="24"/>
                                <w:rtl/>
                              </w:rPr>
                              <w:t xml:space="preserve"> </w:t>
                            </w:r>
                            <w:r w:rsidRPr="00217D31">
                              <w:rPr>
                                <w:rFonts w:cs="Tahoma" w:hint="eastAsia"/>
                                <w:color w:val="0B5294"/>
                                <w:spacing w:val="-4"/>
                                <w:sz w:val="24"/>
                                <w:szCs w:val="24"/>
                                <w:rtl/>
                              </w:rPr>
                              <w:t>עסק</w:t>
                            </w:r>
                            <w:r w:rsidRPr="00217D31">
                              <w:rPr>
                                <w:rFonts w:cs="Tahoma"/>
                                <w:color w:val="0B5294"/>
                                <w:spacing w:val="-4"/>
                                <w:sz w:val="24"/>
                                <w:szCs w:val="24"/>
                                <w:rtl/>
                              </w:rPr>
                              <w:t xml:space="preserve"> </w:t>
                            </w:r>
                            <w:r w:rsidRPr="00217D31">
                              <w:rPr>
                                <w:rFonts w:cs="Tahoma" w:hint="eastAsia"/>
                                <w:color w:val="0B5294"/>
                                <w:spacing w:val="-4"/>
                                <w:sz w:val="24"/>
                                <w:szCs w:val="24"/>
                                <w:rtl/>
                              </w:rPr>
                              <w:t>מושגחים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w:t>
                            </w:r>
                            <w:r w:rsidRPr="00217D31">
                              <w:rPr>
                                <w:rFonts w:cs="Tahoma"/>
                                <w:color w:val="0B5294"/>
                                <w:spacing w:val="-4"/>
                                <w:sz w:val="24"/>
                                <w:szCs w:val="24"/>
                                <w:rtl/>
                              </w:rPr>
                              <w:t xml:space="preserve"> </w:t>
                            </w:r>
                            <w:r w:rsidRPr="00217D31">
                              <w:rPr>
                                <w:rFonts w:cs="Tahoma" w:hint="eastAsia"/>
                                <w:color w:val="0B5294"/>
                                <w:spacing w:val="-4"/>
                                <w:sz w:val="24"/>
                                <w:szCs w:val="24"/>
                                <w:rtl/>
                              </w:rPr>
                              <w:t>בכשליש</w:t>
                            </w:r>
                            <w:r w:rsidRPr="00217D31">
                              <w:rPr>
                                <w:rFonts w:cs="Tahoma"/>
                                <w:color w:val="0B5294"/>
                                <w:spacing w:val="-4"/>
                                <w:sz w:val="24"/>
                                <w:szCs w:val="24"/>
                                <w:rtl/>
                              </w:rPr>
                              <w:t xml:space="preserve"> </w:t>
                            </w:r>
                            <w:r w:rsidRPr="00217D31">
                              <w:rPr>
                                <w:rFonts w:cs="Tahoma" w:hint="eastAsia"/>
                                <w:color w:val="0B5294"/>
                                <w:spacing w:val="-4"/>
                                <w:sz w:val="24"/>
                                <w:szCs w:val="24"/>
                                <w:rtl/>
                              </w:rPr>
                              <w:t>מה</w:t>
                            </w:r>
                            <w:r>
                              <w:rPr>
                                <w:rFonts w:cs="Tahoma" w:hint="cs"/>
                                <w:color w:val="0B5294"/>
                                <w:spacing w:val="-4"/>
                                <w:sz w:val="24"/>
                                <w:szCs w:val="24"/>
                                <w:rtl/>
                              </w:rPr>
                              <w:t>ן</w:t>
                            </w:r>
                          </w:p>
                          <w:p w:rsidR="00D007E4" w:rsidRPr="00373C5D" w:rsidP="00217D3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83270705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202788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6"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601920" filled="f" stroked="f">
                <v:textbox>
                  <w:txbxContent>
                    <w:p w:rsidR="00D007E4" w:rsidRPr="00373C5D" w:rsidP="00217D31">
                      <w:pPr>
                        <w:spacing w:line="240" w:lineRule="atLeast"/>
                        <w:rPr>
                          <w:rFonts w:cs="Tahoma"/>
                          <w:b/>
                          <w:bCs/>
                          <w:color w:val="0B5294"/>
                          <w:sz w:val="48"/>
                          <w:szCs w:val="48"/>
                          <w:rtl/>
                        </w:rPr>
                      </w:pPr>
                      <w:drawing>
                        <wp:inline distT="0" distB="0" distL="0" distR="0">
                          <wp:extent cx="311150" cy="256800"/>
                          <wp:effectExtent l="0" t="0" r="0" b="0"/>
                          <wp:docPr id="9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56864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217D31">
                      <w:pPr>
                        <w:spacing w:after="0" w:line="240" w:lineRule="auto"/>
                        <w:rPr>
                          <w:color w:val="0B5294"/>
                          <w:spacing w:val="-4"/>
                          <w:sz w:val="24"/>
                          <w:szCs w:val="24"/>
                          <w:rtl/>
                          <w:cs/>
                        </w:rPr>
                      </w:pPr>
                      <w:r>
                        <w:rPr>
                          <w:rFonts w:cs="Tahoma" w:hint="cs"/>
                          <w:color w:val="0B5294"/>
                          <w:spacing w:val="-4"/>
                          <w:sz w:val="24"/>
                          <w:szCs w:val="24"/>
                          <w:rtl/>
                        </w:rPr>
                        <w:t xml:space="preserve">בביקורת שערך המשרד במועצות הדתיות - </w:t>
                      </w:r>
                      <w:r w:rsidRPr="00217D31">
                        <w:rPr>
                          <w:rFonts w:cs="Tahoma" w:hint="eastAsia"/>
                          <w:color w:val="0B5294"/>
                          <w:spacing w:val="-4"/>
                          <w:sz w:val="24"/>
                          <w:szCs w:val="24"/>
                          <w:rtl/>
                        </w:rPr>
                        <w:t>שכר</w:t>
                      </w:r>
                      <w:r w:rsidRPr="00217D31">
                        <w:rPr>
                          <w:rFonts w:cs="Tahoma"/>
                          <w:color w:val="0B5294"/>
                          <w:spacing w:val="-4"/>
                          <w:sz w:val="24"/>
                          <w:szCs w:val="24"/>
                          <w:rtl/>
                        </w:rPr>
                        <w:t xml:space="preserve"> </w:t>
                      </w:r>
                      <w:r w:rsidRPr="00217D31">
                        <w:rPr>
                          <w:rFonts w:cs="Tahoma" w:hint="eastAsia"/>
                          <w:color w:val="0B5294"/>
                          <w:spacing w:val="-4"/>
                          <w:sz w:val="24"/>
                          <w:szCs w:val="24"/>
                          <w:rtl/>
                        </w:rPr>
                        <w:t>המשגיחים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w:t>
                      </w:r>
                      <w:r w:rsidRPr="00217D31">
                        <w:rPr>
                          <w:rFonts w:cs="Tahoma"/>
                          <w:color w:val="0B5294"/>
                          <w:spacing w:val="-4"/>
                          <w:sz w:val="24"/>
                          <w:szCs w:val="24"/>
                          <w:rtl/>
                        </w:rPr>
                        <w:t xml:space="preserve"> </w:t>
                      </w:r>
                      <w:r w:rsidRPr="00217D31">
                        <w:rPr>
                          <w:rFonts w:cs="Tahoma" w:hint="eastAsia"/>
                          <w:color w:val="0B5294"/>
                          <w:spacing w:val="-4"/>
                          <w:sz w:val="24"/>
                          <w:szCs w:val="24"/>
                          <w:rtl/>
                        </w:rPr>
                        <w:t>בכשני</w:t>
                      </w:r>
                      <w:r w:rsidRPr="00217D31">
                        <w:rPr>
                          <w:rFonts w:cs="Tahoma"/>
                          <w:color w:val="0B5294"/>
                          <w:spacing w:val="-4"/>
                          <w:sz w:val="24"/>
                          <w:szCs w:val="24"/>
                          <w:rtl/>
                        </w:rPr>
                        <w:t xml:space="preserve"> </w:t>
                      </w:r>
                      <w:r w:rsidRPr="00217D31">
                        <w:rPr>
                          <w:rFonts w:cs="Tahoma" w:hint="eastAsia"/>
                          <w:color w:val="0B5294"/>
                          <w:spacing w:val="-4"/>
                          <w:sz w:val="24"/>
                          <w:szCs w:val="24"/>
                          <w:rtl/>
                        </w:rPr>
                        <w:t>שלישים</w:t>
                      </w:r>
                      <w:r w:rsidRPr="00217D31">
                        <w:rPr>
                          <w:rFonts w:cs="Tahoma"/>
                          <w:color w:val="0B5294"/>
                          <w:spacing w:val="-4"/>
                          <w:sz w:val="24"/>
                          <w:szCs w:val="24"/>
                          <w:rtl/>
                        </w:rPr>
                        <w:t xml:space="preserve"> </w:t>
                      </w:r>
                      <w:r w:rsidRPr="00217D31">
                        <w:rPr>
                          <w:rFonts w:cs="Tahoma" w:hint="eastAsia"/>
                          <w:color w:val="0B5294"/>
                          <w:spacing w:val="-4"/>
                          <w:sz w:val="24"/>
                          <w:szCs w:val="24"/>
                          <w:rtl/>
                        </w:rPr>
                        <w:t>מהמועצות</w:t>
                      </w:r>
                      <w:r w:rsidRPr="00217D31">
                        <w:rPr>
                          <w:rFonts w:cs="Tahoma"/>
                          <w:color w:val="0B5294"/>
                          <w:spacing w:val="-4"/>
                          <w:sz w:val="24"/>
                          <w:szCs w:val="24"/>
                          <w:rtl/>
                        </w:rPr>
                        <w:t xml:space="preserve"> </w:t>
                      </w:r>
                      <w:r w:rsidRPr="00217D31">
                        <w:rPr>
                          <w:rFonts w:cs="Tahoma" w:hint="eastAsia"/>
                          <w:color w:val="0B5294"/>
                          <w:spacing w:val="-4"/>
                          <w:sz w:val="24"/>
                          <w:szCs w:val="24"/>
                          <w:rtl/>
                        </w:rPr>
                        <w:t>הדתיות</w:t>
                      </w:r>
                      <w:r w:rsidRPr="00217D31">
                        <w:rPr>
                          <w:rFonts w:cs="Tahoma"/>
                          <w:color w:val="0B5294"/>
                          <w:spacing w:val="-4"/>
                          <w:sz w:val="24"/>
                          <w:szCs w:val="24"/>
                          <w:rtl/>
                        </w:rPr>
                        <w:t xml:space="preserve">; </w:t>
                      </w:r>
                      <w:r w:rsidRPr="00217D31">
                        <w:rPr>
                          <w:rFonts w:cs="Tahoma" w:hint="eastAsia"/>
                          <w:color w:val="0B5294"/>
                          <w:spacing w:val="-4"/>
                          <w:sz w:val="24"/>
                          <w:szCs w:val="24"/>
                          <w:rtl/>
                        </w:rPr>
                        <w:t>קליטת</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דיווחי</w:t>
                      </w:r>
                      <w:r w:rsidRPr="00217D31">
                        <w:rPr>
                          <w:rFonts w:cs="Tahoma"/>
                          <w:color w:val="0B5294"/>
                          <w:spacing w:val="-4"/>
                          <w:sz w:val="24"/>
                          <w:szCs w:val="24"/>
                          <w:rtl/>
                        </w:rPr>
                        <w:t xml:space="preserve"> </w:t>
                      </w:r>
                      <w:r w:rsidRPr="00217D31">
                        <w:rPr>
                          <w:rFonts w:cs="Tahoma" w:hint="eastAsia"/>
                          <w:color w:val="0B5294"/>
                          <w:spacing w:val="-4"/>
                          <w:sz w:val="24"/>
                          <w:szCs w:val="24"/>
                          <w:rtl/>
                        </w:rPr>
                        <w:t>משגיחים</w:t>
                      </w:r>
                      <w:r w:rsidRPr="00217D31">
                        <w:rPr>
                          <w:rFonts w:cs="Tahoma"/>
                          <w:color w:val="0B5294"/>
                          <w:spacing w:val="-4"/>
                          <w:sz w:val="24"/>
                          <w:szCs w:val="24"/>
                          <w:rtl/>
                        </w:rPr>
                        <w:t xml:space="preserve">, </w:t>
                      </w:r>
                      <w:r w:rsidRPr="00217D31">
                        <w:rPr>
                          <w:rFonts w:cs="Tahoma" w:hint="eastAsia"/>
                          <w:color w:val="0B5294"/>
                          <w:spacing w:val="-4"/>
                          <w:sz w:val="24"/>
                          <w:szCs w:val="24"/>
                          <w:rtl/>
                        </w:rPr>
                        <w:t>קליטת</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דיווחי</w:t>
                      </w:r>
                      <w:r w:rsidRPr="00217D31">
                        <w:rPr>
                          <w:rFonts w:cs="Tahoma"/>
                          <w:color w:val="0B5294"/>
                          <w:spacing w:val="-4"/>
                          <w:sz w:val="24"/>
                          <w:szCs w:val="24"/>
                          <w:rtl/>
                        </w:rPr>
                        <w:t xml:space="preserve"> </w:t>
                      </w:r>
                      <w:r w:rsidRPr="00217D31">
                        <w:rPr>
                          <w:rFonts w:cs="Tahoma" w:hint="eastAsia"/>
                          <w:color w:val="0B5294"/>
                          <w:spacing w:val="-4"/>
                          <w:sz w:val="24"/>
                          <w:szCs w:val="24"/>
                          <w:rtl/>
                        </w:rPr>
                        <w:t>מפקחים</w:t>
                      </w:r>
                      <w:r w:rsidRPr="00217D31">
                        <w:rPr>
                          <w:rFonts w:cs="Tahoma"/>
                          <w:color w:val="0B5294"/>
                          <w:spacing w:val="-4"/>
                          <w:sz w:val="24"/>
                          <w:szCs w:val="24"/>
                          <w:rtl/>
                        </w:rPr>
                        <w:t xml:space="preserve">, </w:t>
                      </w:r>
                      <w:r w:rsidRPr="00217D31">
                        <w:rPr>
                          <w:rFonts w:cs="Tahoma" w:hint="eastAsia"/>
                          <w:color w:val="0B5294"/>
                          <w:spacing w:val="-4"/>
                          <w:sz w:val="24"/>
                          <w:szCs w:val="24"/>
                          <w:rtl/>
                        </w:rPr>
                        <w:t>תעודות</w:t>
                      </w:r>
                      <w:r w:rsidRPr="00217D31">
                        <w:rPr>
                          <w:rFonts w:cs="Tahoma"/>
                          <w:color w:val="0B5294"/>
                          <w:spacing w:val="-4"/>
                          <w:sz w:val="24"/>
                          <w:szCs w:val="24"/>
                          <w:rtl/>
                        </w:rPr>
                        <w:t xml:space="preserve"> </w:t>
                      </w:r>
                      <w:r w:rsidRPr="00217D31">
                        <w:rPr>
                          <w:rFonts w:cs="Tahoma" w:hint="eastAsia"/>
                          <w:color w:val="0B5294"/>
                          <w:spacing w:val="-4"/>
                          <w:sz w:val="24"/>
                          <w:szCs w:val="24"/>
                          <w:rtl/>
                        </w:rPr>
                        <w:t>כשרות</w:t>
                      </w:r>
                      <w:r w:rsidRPr="00217D31">
                        <w:rPr>
                          <w:rFonts w:cs="Tahoma"/>
                          <w:color w:val="0B5294"/>
                          <w:spacing w:val="-4"/>
                          <w:sz w:val="24"/>
                          <w:szCs w:val="24"/>
                          <w:rtl/>
                        </w:rPr>
                        <w:t xml:space="preserve"> </w:t>
                      </w:r>
                      <w:r w:rsidRPr="00217D31">
                        <w:rPr>
                          <w:rFonts w:cs="Tahoma" w:hint="eastAsia"/>
                          <w:color w:val="0B5294"/>
                          <w:spacing w:val="-4"/>
                          <w:sz w:val="24"/>
                          <w:szCs w:val="24"/>
                          <w:rtl/>
                        </w:rPr>
                        <w:t>וניגוד</w:t>
                      </w:r>
                      <w:r w:rsidRPr="00217D31">
                        <w:rPr>
                          <w:rFonts w:cs="Tahoma"/>
                          <w:color w:val="0B5294"/>
                          <w:spacing w:val="-4"/>
                          <w:sz w:val="24"/>
                          <w:szCs w:val="24"/>
                          <w:rtl/>
                        </w:rPr>
                        <w:t xml:space="preserve"> </w:t>
                      </w:r>
                      <w:r w:rsidRPr="00217D31">
                        <w:rPr>
                          <w:rFonts w:cs="Tahoma" w:hint="eastAsia"/>
                          <w:color w:val="0B5294"/>
                          <w:spacing w:val="-4"/>
                          <w:sz w:val="24"/>
                          <w:szCs w:val="24"/>
                          <w:rtl/>
                        </w:rPr>
                        <w:t>עניינים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נבדקו</w:t>
                      </w:r>
                      <w:r w:rsidRPr="00217D31">
                        <w:rPr>
                          <w:rFonts w:cs="Tahoma"/>
                          <w:color w:val="0B5294"/>
                          <w:spacing w:val="-4"/>
                          <w:sz w:val="24"/>
                          <w:szCs w:val="24"/>
                          <w:rtl/>
                        </w:rPr>
                        <w:t xml:space="preserve"> </w:t>
                      </w:r>
                      <w:r w:rsidRPr="00217D31">
                        <w:rPr>
                          <w:rFonts w:cs="Tahoma" w:hint="eastAsia"/>
                          <w:color w:val="0B5294"/>
                          <w:spacing w:val="-4"/>
                          <w:sz w:val="24"/>
                          <w:szCs w:val="24"/>
                          <w:rtl/>
                        </w:rPr>
                        <w:t>בכחצי</w:t>
                      </w:r>
                      <w:r w:rsidRPr="00217D31">
                        <w:rPr>
                          <w:rFonts w:cs="Tahoma"/>
                          <w:color w:val="0B5294"/>
                          <w:spacing w:val="-4"/>
                          <w:sz w:val="24"/>
                          <w:szCs w:val="24"/>
                          <w:rtl/>
                        </w:rPr>
                        <w:t xml:space="preserve"> </w:t>
                      </w:r>
                      <w:r w:rsidRPr="00217D31">
                        <w:rPr>
                          <w:rFonts w:cs="Tahoma" w:hint="eastAsia"/>
                          <w:color w:val="0B5294"/>
                          <w:spacing w:val="-4"/>
                          <w:sz w:val="24"/>
                          <w:szCs w:val="24"/>
                          <w:rtl/>
                        </w:rPr>
                        <w:t>מהן</w:t>
                      </w:r>
                      <w:r w:rsidRPr="00217D31">
                        <w:rPr>
                          <w:rFonts w:cs="Tahoma"/>
                          <w:color w:val="0B5294"/>
                          <w:spacing w:val="-4"/>
                          <w:sz w:val="24"/>
                          <w:szCs w:val="24"/>
                          <w:rtl/>
                        </w:rPr>
                        <w:t xml:space="preserve">; </w:t>
                      </w:r>
                      <w:r w:rsidRPr="00217D31">
                        <w:rPr>
                          <w:rFonts w:cs="Tahoma" w:hint="eastAsia"/>
                          <w:color w:val="0B5294"/>
                          <w:spacing w:val="-4"/>
                          <w:sz w:val="24"/>
                          <w:szCs w:val="24"/>
                          <w:rtl/>
                        </w:rPr>
                        <w:t>וניהול</w:t>
                      </w:r>
                      <w:r w:rsidRPr="00217D31">
                        <w:rPr>
                          <w:rFonts w:cs="Tahoma"/>
                          <w:color w:val="0B5294"/>
                          <w:spacing w:val="-4"/>
                          <w:sz w:val="24"/>
                          <w:szCs w:val="24"/>
                          <w:rtl/>
                        </w:rPr>
                        <w:t xml:space="preserve"> </w:t>
                      </w:r>
                      <w:r w:rsidRPr="00217D31">
                        <w:rPr>
                          <w:rFonts w:cs="Tahoma" w:hint="eastAsia"/>
                          <w:color w:val="0B5294"/>
                          <w:spacing w:val="-4"/>
                          <w:sz w:val="24"/>
                          <w:szCs w:val="24"/>
                          <w:rtl/>
                        </w:rPr>
                        <w:t>תיקי</w:t>
                      </w:r>
                      <w:r w:rsidRPr="00217D31">
                        <w:rPr>
                          <w:rFonts w:cs="Tahoma"/>
                          <w:color w:val="0B5294"/>
                          <w:spacing w:val="-4"/>
                          <w:sz w:val="24"/>
                          <w:szCs w:val="24"/>
                          <w:rtl/>
                        </w:rPr>
                        <w:t xml:space="preserve"> </w:t>
                      </w:r>
                      <w:r w:rsidRPr="00217D31">
                        <w:rPr>
                          <w:rFonts w:cs="Tahoma" w:hint="eastAsia"/>
                          <w:color w:val="0B5294"/>
                          <w:spacing w:val="-4"/>
                          <w:sz w:val="24"/>
                          <w:szCs w:val="24"/>
                          <w:rtl/>
                        </w:rPr>
                        <w:t>בתי</w:t>
                      </w:r>
                      <w:r w:rsidRPr="00217D31">
                        <w:rPr>
                          <w:rFonts w:cs="Tahoma"/>
                          <w:color w:val="0B5294"/>
                          <w:spacing w:val="-4"/>
                          <w:sz w:val="24"/>
                          <w:szCs w:val="24"/>
                          <w:rtl/>
                        </w:rPr>
                        <w:t xml:space="preserve"> </w:t>
                      </w:r>
                      <w:r w:rsidRPr="00217D31">
                        <w:rPr>
                          <w:rFonts w:cs="Tahoma" w:hint="eastAsia"/>
                          <w:color w:val="0B5294"/>
                          <w:spacing w:val="-4"/>
                          <w:sz w:val="24"/>
                          <w:szCs w:val="24"/>
                          <w:rtl/>
                        </w:rPr>
                        <w:t>עסק</w:t>
                      </w:r>
                      <w:r w:rsidRPr="00217D31">
                        <w:rPr>
                          <w:rFonts w:cs="Tahoma"/>
                          <w:color w:val="0B5294"/>
                          <w:spacing w:val="-4"/>
                          <w:sz w:val="24"/>
                          <w:szCs w:val="24"/>
                          <w:rtl/>
                        </w:rPr>
                        <w:t xml:space="preserve"> </w:t>
                      </w:r>
                      <w:r w:rsidRPr="00217D31">
                        <w:rPr>
                          <w:rFonts w:cs="Tahoma" w:hint="eastAsia"/>
                          <w:color w:val="0B5294"/>
                          <w:spacing w:val="-4"/>
                          <w:sz w:val="24"/>
                          <w:szCs w:val="24"/>
                          <w:rtl/>
                        </w:rPr>
                        <w:t>מושגחים</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נבדק</w:t>
                      </w:r>
                      <w:r w:rsidRPr="00217D31">
                        <w:rPr>
                          <w:rFonts w:cs="Tahoma"/>
                          <w:color w:val="0B5294"/>
                          <w:spacing w:val="-4"/>
                          <w:sz w:val="24"/>
                          <w:szCs w:val="24"/>
                          <w:rtl/>
                        </w:rPr>
                        <w:t xml:space="preserve"> </w:t>
                      </w:r>
                      <w:r w:rsidRPr="00217D31">
                        <w:rPr>
                          <w:rFonts w:cs="Tahoma" w:hint="eastAsia"/>
                          <w:color w:val="0B5294"/>
                          <w:spacing w:val="-4"/>
                          <w:sz w:val="24"/>
                          <w:szCs w:val="24"/>
                          <w:rtl/>
                        </w:rPr>
                        <w:t>בכשליש</w:t>
                      </w:r>
                      <w:r w:rsidRPr="00217D31">
                        <w:rPr>
                          <w:rFonts w:cs="Tahoma"/>
                          <w:color w:val="0B5294"/>
                          <w:spacing w:val="-4"/>
                          <w:sz w:val="24"/>
                          <w:szCs w:val="24"/>
                          <w:rtl/>
                        </w:rPr>
                        <w:t xml:space="preserve"> </w:t>
                      </w:r>
                      <w:r w:rsidRPr="00217D31">
                        <w:rPr>
                          <w:rFonts w:cs="Tahoma" w:hint="eastAsia"/>
                          <w:color w:val="0B5294"/>
                          <w:spacing w:val="-4"/>
                          <w:sz w:val="24"/>
                          <w:szCs w:val="24"/>
                          <w:rtl/>
                        </w:rPr>
                        <w:t>מה</w:t>
                      </w:r>
                      <w:r>
                        <w:rPr>
                          <w:rFonts w:cs="Tahoma" w:hint="cs"/>
                          <w:color w:val="0B5294"/>
                          <w:spacing w:val="-4"/>
                          <w:sz w:val="24"/>
                          <w:szCs w:val="24"/>
                          <w:rtl/>
                        </w:rPr>
                        <w:t>ן</w:t>
                      </w:r>
                    </w:p>
                    <w:p w:rsidR="00D007E4" w:rsidRPr="00373C5D" w:rsidP="00217D31">
                      <w:pPr>
                        <w:spacing w:before="120" w:after="0" w:line="240" w:lineRule="atLeast"/>
                        <w:rPr>
                          <w:rFonts w:cs="Tahoma"/>
                          <w:b/>
                          <w:bCs/>
                          <w:color w:val="0B5294"/>
                          <w:sz w:val="48"/>
                          <w:szCs w:val="48"/>
                          <w:rtl/>
                        </w:rPr>
                      </w:pPr>
                      <w:drawing>
                        <wp:inline distT="0" distB="0" distL="0" distR="0">
                          <wp:extent cx="288000" cy="31337"/>
                          <wp:effectExtent l="0" t="0" r="0" b="6985"/>
                          <wp:docPr id="95"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822673"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874755">
      <w:pPr>
        <w:pStyle w:val="RESHET"/>
        <w:rPr>
          <w:rtl/>
        </w:rPr>
      </w:pPr>
      <w:r w:rsidRPr="00B737AC">
        <w:rPr>
          <w:rFonts w:hint="cs"/>
          <w:rtl/>
        </w:rPr>
        <w:t>במצב זה עומדת בפני המשרד לשירותי דת תמונת מצב חלקית בלבד בדבר תפקוד המועצות הדתיות בכל הנוגע להיבטים חשובים הנוגעים למערך הכשרות. בשל חשיבותה של הבקרה השוטפת והקבועה על מערך הכשרות ולנוכח הליקויים שעלו בביקורת זו של משרד מבקר המדינה, שרבים מהם עלו במספר רב של מועצות דתיות, על המשרד לשירותי דת לקבוע תדירות מחייבת לבדיקתם של נושאים</w:t>
      </w:r>
      <w:r w:rsidRPr="00B737AC">
        <w:rPr>
          <w:rtl/>
        </w:rPr>
        <w:t xml:space="preserve"> </w:t>
      </w:r>
      <w:r w:rsidRPr="00B737AC">
        <w:rPr>
          <w:rFonts w:hint="cs"/>
          <w:rtl/>
        </w:rPr>
        <w:t xml:space="preserve">מהותיים </w:t>
      </w:r>
      <w:r w:rsidRPr="00B737AC">
        <w:rPr>
          <w:rtl/>
        </w:rPr>
        <w:t>בתחום הכשרות</w:t>
      </w:r>
      <w:r w:rsidRPr="00B737AC">
        <w:rPr>
          <w:rFonts w:hint="cs"/>
          <w:rtl/>
        </w:rPr>
        <w:t>.</w:t>
      </w:r>
    </w:p>
    <w:p w:rsidR="006A0E07" w:rsidP="00B737AC">
      <w:pPr>
        <w:spacing w:line="240" w:lineRule="exact"/>
        <w:ind w:right="2268"/>
        <w:jc w:val="both"/>
        <w:rPr>
          <w:rFonts w:ascii="Tahoma" w:hAnsi="Tahoma" w:cs="Tahoma"/>
          <w:b/>
          <w:sz w:val="17"/>
          <w:szCs w:val="17"/>
          <w:rtl/>
        </w:rPr>
      </w:pPr>
    </w:p>
    <w:p w:rsidR="00874755" w:rsidRPr="00874755" w:rsidP="00B737AC">
      <w:pPr>
        <w:spacing w:line="240" w:lineRule="exact"/>
        <w:ind w:right="2268"/>
        <w:jc w:val="both"/>
        <w:rPr>
          <w:rFonts w:ascii="Tahoma" w:hAnsi="Tahoma" w:cs="Tahoma"/>
          <w:b/>
          <w:sz w:val="17"/>
          <w:szCs w:val="17"/>
          <w:rtl/>
        </w:rPr>
      </w:pPr>
    </w:p>
    <w:p w:rsidR="006A0E07" w:rsidRPr="002A10B0" w:rsidP="00B737AC">
      <w:pPr>
        <w:pStyle w:val="KOT4"/>
        <w:rPr>
          <w:rtl/>
        </w:rPr>
      </w:pPr>
      <w:bookmarkStart w:id="201" w:name="_Toc474826327"/>
      <w:r w:rsidRPr="002A10B0">
        <w:rPr>
          <w:rFonts w:hint="cs"/>
          <w:rtl/>
        </w:rPr>
        <w:t>הטיפול בדוחות הביקורת</w:t>
      </w:r>
      <w:bookmarkEnd w:id="201"/>
    </w:p>
    <w:p w:rsidR="006A0E07" w:rsidRPr="00874755" w:rsidP="00874755">
      <w:pPr>
        <w:pStyle w:val="ListParagraph"/>
        <w:numPr>
          <w:ilvl w:val="0"/>
          <w:numId w:val="23"/>
        </w:numPr>
        <w:autoSpaceDE/>
        <w:autoSpaceDN/>
        <w:adjustRightInd/>
        <w:spacing w:line="240" w:lineRule="exact"/>
        <w:ind w:left="340" w:right="2268" w:hanging="340"/>
        <w:rPr>
          <w:b/>
          <w:sz w:val="17"/>
          <w:szCs w:val="17"/>
          <w:rtl/>
        </w:rPr>
      </w:pPr>
      <w:r w:rsidRPr="00B737AC">
        <w:rPr>
          <w:rStyle w:val="Heading7Char"/>
          <w:rFonts w:ascii="Tahoma" w:hAnsi="Tahoma" w:cs="Tahoma" w:hint="cs"/>
          <w:sz w:val="17"/>
          <w:szCs w:val="17"/>
          <w:rtl/>
        </w:rPr>
        <w:t>ועדת הביקורת המשרדית:</w:t>
      </w:r>
      <w:r w:rsidRPr="00B737AC">
        <w:rPr>
          <w:rFonts w:hint="cs"/>
          <w:b/>
          <w:sz w:val="17"/>
          <w:szCs w:val="17"/>
          <w:rtl/>
        </w:rPr>
        <w:t xml:space="preserve"> ועדת הביקורת המשרדית מוגדרת בנוהל של המשרד לשירותי דת מפברואר 2014</w:t>
      </w:r>
      <w:r>
        <w:rPr>
          <w:rStyle w:val="FootnoteReference0"/>
          <w:b/>
          <w:sz w:val="17"/>
          <w:szCs w:val="17"/>
          <w:rtl/>
        </w:rPr>
        <w:footnoteReference w:id="78"/>
      </w:r>
      <w:r w:rsidRPr="00B737AC">
        <w:rPr>
          <w:rFonts w:hint="cs"/>
          <w:b/>
          <w:sz w:val="17"/>
          <w:szCs w:val="17"/>
          <w:rtl/>
        </w:rPr>
        <w:t xml:space="preserve"> שהסדיר את עבודתה - "פורום של המשרד, המתכנס לצורך בחינה ואישור של דוחות הביקורת על המועצות הדתיות ובמקרים חריגים אף לצורך מינוי חשב מלווה". בראש ועדת הביקורת המשרדית עומד מנכ"ל המשרד או מי שהוא הסמיך לכך, וחבריה הם היועץ המשפטי של המשרד או מי שהסמיך לכך; מנהל אגף הבקרה או מי שהסמיך לכך; ומרכז בכיר מאגף הבקרה, המשמש רכז הוועדה. לאחר הכנת דוח ביקורת על מועצה דתית מסוימת, על ועדת הביקורת המשרדית להתכנס לצורך בחינת הדוח ואישורו.</w:t>
      </w:r>
    </w:p>
    <w:p w:rsidR="006A0E07" w:rsidRPr="00B737AC" w:rsidP="00874755">
      <w:pPr>
        <w:spacing w:after="240" w:line="240" w:lineRule="exact"/>
        <w:ind w:left="340" w:right="2268"/>
        <w:jc w:val="both"/>
        <w:rPr>
          <w:rFonts w:ascii="Tahoma" w:hAnsi="Tahoma" w:cs="Tahoma"/>
          <w:b/>
          <w:sz w:val="17"/>
          <w:szCs w:val="17"/>
          <w:rtl/>
        </w:rPr>
      </w:pPr>
      <w:r w:rsidRPr="00B737AC">
        <w:rPr>
          <w:rFonts w:ascii="Tahoma" w:hAnsi="Tahoma" w:cs="Tahoma" w:hint="cs"/>
          <w:b/>
          <w:sz w:val="17"/>
          <w:szCs w:val="17"/>
          <w:rtl/>
        </w:rPr>
        <w:t>משרד מבקר המדינה בדק את פעילותה של ועדת הביקורת המשרדית בעקבות 49 דוחות הביקורת שהגישו משרדי רו"ח.</w:t>
      </w:r>
    </w:p>
    <w:p w:rsidR="006A0E07" w:rsidRPr="00B737AC" w:rsidP="00874755">
      <w:pPr>
        <w:pStyle w:val="RESHET"/>
        <w:ind w:left="567"/>
        <w:rPr>
          <w:rtl/>
        </w:rPr>
      </w:pPr>
      <w:r w:rsidRPr="00B737AC">
        <w:rPr>
          <w:rFonts w:hint="cs"/>
          <w:rtl/>
        </w:rPr>
        <w:t>הועלה כי ועדת הביקורת המשרדית לא פעלה על פי הוראות הנוהל</w:t>
      </w:r>
      <w:r w:rsidRPr="00B737AC">
        <w:rPr>
          <w:rtl/>
        </w:rPr>
        <w:t xml:space="preserve"> </w:t>
      </w:r>
      <w:r w:rsidRPr="00B737AC">
        <w:rPr>
          <w:rFonts w:hint="cs"/>
          <w:rtl/>
        </w:rPr>
        <w:t>מ</w:t>
      </w:r>
      <w:r w:rsidRPr="00B737AC">
        <w:rPr>
          <w:rtl/>
        </w:rPr>
        <w:t>פברואר 2014</w:t>
      </w:r>
      <w:r w:rsidRPr="00B737AC">
        <w:rPr>
          <w:rFonts w:hint="cs"/>
          <w:rtl/>
        </w:rPr>
        <w:t xml:space="preserve"> והיא דנה רק ב-15 מתוך 49 דוחות הביקורת האמורים </w:t>
      </w:r>
      <w:r w:rsidR="00217D31">
        <w:rPr>
          <w:rtl/>
        </w:rPr>
        <w:br/>
      </w:r>
      <w:r w:rsidRPr="00B737AC">
        <w:rPr>
          <w:rFonts w:hint="cs"/>
          <w:rtl/>
        </w:rPr>
        <w:t>(כ-31%).</w:t>
      </w:r>
    </w:p>
    <w:p w:rsidR="006A0E07" w:rsidRPr="00874755" w:rsidP="00874755">
      <w:pPr>
        <w:pStyle w:val="ListParagraph"/>
        <w:numPr>
          <w:ilvl w:val="0"/>
          <w:numId w:val="23"/>
        </w:numPr>
        <w:autoSpaceDE/>
        <w:autoSpaceDN/>
        <w:adjustRightInd/>
        <w:spacing w:before="180" w:after="240" w:line="240" w:lineRule="exact"/>
        <w:ind w:left="340" w:right="2268" w:hanging="340"/>
        <w:rPr>
          <w:b/>
          <w:sz w:val="17"/>
          <w:szCs w:val="17"/>
          <w:rtl/>
        </w:rPr>
      </w:pPr>
      <w:r w:rsidRPr="00B737AC">
        <w:rPr>
          <w:rStyle w:val="Heading7Char"/>
          <w:rFonts w:ascii="Tahoma" w:hAnsi="Tahoma" w:cs="Tahoma" w:hint="cs"/>
          <w:sz w:val="17"/>
          <w:szCs w:val="17"/>
          <w:rtl/>
        </w:rPr>
        <w:t>תיקון ליקויים:</w:t>
      </w:r>
      <w:r w:rsidRPr="00B737AC">
        <w:rPr>
          <w:rFonts w:hint="cs"/>
          <w:b/>
          <w:sz w:val="17"/>
          <w:szCs w:val="17"/>
          <w:rtl/>
        </w:rPr>
        <w:t xml:space="preserve"> תכליתה של הביקורת היא להביא לידי תיקון של הליקויים שעלו בה ולמנוע את הישנותם; לצורך השגת תכלית זו יש לעקוב אחר תיקונם. הנוהל מפברואר 2014 מטיל על אגף הבקרה את האחריות בין היתר לביצוע מעקב אחר תיקון הליקויים המהותיים שצוינו בדוח הביקורת.</w:t>
      </w:r>
    </w:p>
    <w:p w:rsidR="006A0E07" w:rsidRPr="00B737AC" w:rsidP="00874755">
      <w:pPr>
        <w:pStyle w:val="RESHET"/>
        <w:ind w:left="567"/>
        <w:rPr>
          <w:rtl/>
        </w:rPr>
      </w:pPr>
      <w:r w:rsidRPr="00B737AC">
        <w:rPr>
          <w:rFonts w:hint="cs"/>
          <w:rtl/>
        </w:rPr>
        <w:t>הועלה כי אגף הבקרה לא עקב אחר תיקון הליקויים שהתגלו במועצות הדתיות שבהן עסקו דוחות הביקורת שפורסמו בפרק הזמן יולי 2012-אוקטובר 2015.</w:t>
      </w:r>
      <w:r w:rsidRPr="00217D31" w:rsidR="00217D31">
        <w:rPr>
          <w:noProof/>
          <w:rtl/>
        </w:rPr>
        <w:t xml:space="preserve"> </w:t>
      </w:r>
      <w:r w:rsidRPr="0012789B" w:rsidR="00217D31">
        <w:rPr>
          <w:noProof/>
          <w:rtl/>
          <w:lang w:eastAsia="en-US"/>
        </w:rPr>
        <mc:AlternateContent>
          <mc:Choice Requires="wps">
            <w:drawing>
              <wp:anchor distT="0" distB="0" distL="114300" distR="114300" simplePos="0" relativeHeight="251715584" behindDoc="1" locked="0" layoutInCell="1" allowOverlap="1">
                <wp:simplePos x="0" y="0"/>
                <wp:positionH relativeFrom="margin">
                  <wp:posOffset>-431800</wp:posOffset>
                </wp:positionH>
                <wp:positionV relativeFrom="margin">
                  <wp:align>top</wp:align>
                </wp:positionV>
                <wp:extent cx="1620000" cy="4140000"/>
                <wp:effectExtent l="0" t="0" r="0" b="0"/>
                <wp:wrapNone/>
                <wp:docPr id="96"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217D31">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26416154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8610106"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217D31">
                            <w:pPr>
                              <w:spacing w:after="0" w:line="240" w:lineRule="auto"/>
                              <w:rPr>
                                <w:color w:val="0B5294"/>
                                <w:spacing w:val="-4"/>
                                <w:sz w:val="24"/>
                                <w:szCs w:val="24"/>
                                <w:rtl/>
                                <w:cs/>
                              </w:rPr>
                            </w:pPr>
                            <w:r w:rsidRPr="00217D31">
                              <w:rPr>
                                <w:rFonts w:cs="Tahoma" w:hint="eastAsia"/>
                                <w:color w:val="0B5294"/>
                                <w:spacing w:val="-4"/>
                                <w:sz w:val="24"/>
                                <w:szCs w:val="24"/>
                                <w:rtl/>
                              </w:rPr>
                              <w:t>אגף</w:t>
                            </w:r>
                            <w:r w:rsidRPr="00217D31">
                              <w:rPr>
                                <w:rFonts w:cs="Tahoma"/>
                                <w:color w:val="0B5294"/>
                                <w:spacing w:val="-4"/>
                                <w:sz w:val="24"/>
                                <w:szCs w:val="24"/>
                                <w:rtl/>
                              </w:rPr>
                              <w:t xml:space="preserve"> </w:t>
                            </w:r>
                            <w:r w:rsidRPr="00217D31">
                              <w:rPr>
                                <w:rFonts w:cs="Tahoma" w:hint="eastAsia"/>
                                <w:color w:val="0B5294"/>
                                <w:spacing w:val="-4"/>
                                <w:sz w:val="24"/>
                                <w:szCs w:val="24"/>
                                <w:rtl/>
                              </w:rPr>
                              <w:t>הבקרה</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עקב</w:t>
                            </w:r>
                            <w:r w:rsidRPr="00217D31">
                              <w:rPr>
                                <w:rFonts w:cs="Tahoma"/>
                                <w:color w:val="0B5294"/>
                                <w:spacing w:val="-4"/>
                                <w:sz w:val="24"/>
                                <w:szCs w:val="24"/>
                                <w:rtl/>
                              </w:rPr>
                              <w:t xml:space="preserve"> </w:t>
                            </w:r>
                            <w:r w:rsidRPr="00217D31">
                              <w:rPr>
                                <w:rFonts w:cs="Tahoma" w:hint="eastAsia"/>
                                <w:color w:val="0B5294"/>
                                <w:spacing w:val="-4"/>
                                <w:sz w:val="24"/>
                                <w:szCs w:val="24"/>
                                <w:rtl/>
                              </w:rPr>
                              <w:t>אחר</w:t>
                            </w:r>
                            <w:r w:rsidRPr="00217D31">
                              <w:rPr>
                                <w:rFonts w:cs="Tahoma"/>
                                <w:color w:val="0B5294"/>
                                <w:spacing w:val="-4"/>
                                <w:sz w:val="24"/>
                                <w:szCs w:val="24"/>
                                <w:rtl/>
                              </w:rPr>
                              <w:t xml:space="preserve"> </w:t>
                            </w:r>
                            <w:r w:rsidRPr="00217D31">
                              <w:rPr>
                                <w:rFonts w:cs="Tahoma" w:hint="eastAsia"/>
                                <w:color w:val="0B5294"/>
                                <w:spacing w:val="-4"/>
                                <w:sz w:val="24"/>
                                <w:szCs w:val="24"/>
                                <w:rtl/>
                              </w:rPr>
                              <w:t>תיקון</w:t>
                            </w:r>
                            <w:r w:rsidRPr="00217D31">
                              <w:rPr>
                                <w:rFonts w:cs="Tahoma"/>
                                <w:color w:val="0B5294"/>
                                <w:spacing w:val="-4"/>
                                <w:sz w:val="24"/>
                                <w:szCs w:val="24"/>
                                <w:rtl/>
                              </w:rPr>
                              <w:t xml:space="preserve"> </w:t>
                            </w:r>
                            <w:r w:rsidRPr="00217D31">
                              <w:rPr>
                                <w:rFonts w:cs="Tahoma" w:hint="eastAsia"/>
                                <w:color w:val="0B5294"/>
                                <w:spacing w:val="-4"/>
                                <w:sz w:val="24"/>
                                <w:szCs w:val="24"/>
                                <w:rtl/>
                              </w:rPr>
                              <w:t>הליקויים</w:t>
                            </w:r>
                            <w:r w:rsidRPr="00217D31">
                              <w:rPr>
                                <w:rFonts w:cs="Tahoma"/>
                                <w:color w:val="0B5294"/>
                                <w:spacing w:val="-4"/>
                                <w:sz w:val="24"/>
                                <w:szCs w:val="24"/>
                                <w:rtl/>
                              </w:rPr>
                              <w:t xml:space="preserve"> </w:t>
                            </w:r>
                            <w:r w:rsidRPr="00217D31">
                              <w:rPr>
                                <w:rFonts w:cs="Tahoma" w:hint="eastAsia"/>
                                <w:color w:val="0B5294"/>
                                <w:spacing w:val="-4"/>
                                <w:sz w:val="24"/>
                                <w:szCs w:val="24"/>
                                <w:rtl/>
                              </w:rPr>
                              <w:t>שהתגלו</w:t>
                            </w:r>
                            <w:r w:rsidRPr="00217D31">
                              <w:rPr>
                                <w:rFonts w:cs="Tahoma"/>
                                <w:color w:val="0B5294"/>
                                <w:spacing w:val="-4"/>
                                <w:sz w:val="24"/>
                                <w:szCs w:val="24"/>
                                <w:rtl/>
                              </w:rPr>
                              <w:t xml:space="preserve"> </w:t>
                            </w:r>
                            <w:r w:rsidRPr="00217D31">
                              <w:rPr>
                                <w:rFonts w:cs="Tahoma" w:hint="eastAsia"/>
                                <w:color w:val="0B5294"/>
                                <w:spacing w:val="-4"/>
                                <w:sz w:val="24"/>
                                <w:szCs w:val="24"/>
                                <w:rtl/>
                              </w:rPr>
                              <w:t>במועצות</w:t>
                            </w:r>
                            <w:r w:rsidRPr="00217D31">
                              <w:rPr>
                                <w:rFonts w:cs="Tahoma"/>
                                <w:color w:val="0B5294"/>
                                <w:spacing w:val="-4"/>
                                <w:sz w:val="24"/>
                                <w:szCs w:val="24"/>
                                <w:rtl/>
                              </w:rPr>
                              <w:t xml:space="preserve"> </w:t>
                            </w:r>
                            <w:r w:rsidRPr="00217D31">
                              <w:rPr>
                                <w:rFonts w:cs="Tahoma" w:hint="eastAsia"/>
                                <w:color w:val="0B5294"/>
                                <w:spacing w:val="-4"/>
                                <w:sz w:val="24"/>
                                <w:szCs w:val="24"/>
                                <w:rtl/>
                              </w:rPr>
                              <w:t>הדתיות</w:t>
                            </w:r>
                            <w:r w:rsidRPr="00217D31">
                              <w:rPr>
                                <w:rFonts w:cs="Tahoma"/>
                                <w:color w:val="0B5294"/>
                                <w:spacing w:val="-4"/>
                                <w:sz w:val="24"/>
                                <w:szCs w:val="24"/>
                                <w:rtl/>
                              </w:rPr>
                              <w:t xml:space="preserve"> </w:t>
                            </w:r>
                            <w:r w:rsidRPr="00217D31">
                              <w:rPr>
                                <w:rFonts w:cs="Tahoma" w:hint="eastAsia"/>
                                <w:color w:val="0B5294"/>
                                <w:spacing w:val="-4"/>
                                <w:sz w:val="24"/>
                                <w:szCs w:val="24"/>
                                <w:rtl/>
                              </w:rPr>
                              <w:t>שבהן</w:t>
                            </w:r>
                            <w:r w:rsidRPr="00217D31">
                              <w:rPr>
                                <w:rFonts w:cs="Tahoma"/>
                                <w:color w:val="0B5294"/>
                                <w:spacing w:val="-4"/>
                                <w:sz w:val="24"/>
                                <w:szCs w:val="24"/>
                                <w:rtl/>
                              </w:rPr>
                              <w:t xml:space="preserve"> </w:t>
                            </w:r>
                            <w:r w:rsidRPr="00217D31">
                              <w:rPr>
                                <w:rFonts w:cs="Tahoma" w:hint="eastAsia"/>
                                <w:color w:val="0B5294"/>
                                <w:spacing w:val="-4"/>
                                <w:sz w:val="24"/>
                                <w:szCs w:val="24"/>
                                <w:rtl/>
                              </w:rPr>
                              <w:t>עסקו</w:t>
                            </w:r>
                            <w:r w:rsidRPr="00217D31">
                              <w:rPr>
                                <w:rFonts w:cs="Tahoma"/>
                                <w:color w:val="0B5294"/>
                                <w:spacing w:val="-4"/>
                                <w:sz w:val="24"/>
                                <w:szCs w:val="24"/>
                                <w:rtl/>
                              </w:rPr>
                              <w:t xml:space="preserve"> </w:t>
                            </w:r>
                            <w:r w:rsidRPr="00217D31">
                              <w:rPr>
                                <w:rFonts w:cs="Tahoma" w:hint="eastAsia"/>
                                <w:color w:val="0B5294"/>
                                <w:spacing w:val="-4"/>
                                <w:sz w:val="24"/>
                                <w:szCs w:val="24"/>
                                <w:rtl/>
                              </w:rPr>
                              <w:t>דוחות</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הביקורת</w:t>
                            </w:r>
                            <w:r w:rsidRPr="00217D31">
                              <w:rPr>
                                <w:rFonts w:cs="Tahoma"/>
                                <w:color w:val="0B5294"/>
                                <w:spacing w:val="-4"/>
                                <w:sz w:val="24"/>
                                <w:szCs w:val="24"/>
                                <w:rtl/>
                              </w:rPr>
                              <w:t xml:space="preserve"> </w:t>
                            </w:r>
                            <w:r w:rsidRPr="00217D31">
                              <w:rPr>
                                <w:rFonts w:cs="Tahoma" w:hint="eastAsia"/>
                                <w:color w:val="0B5294"/>
                                <w:spacing w:val="-4"/>
                                <w:sz w:val="24"/>
                                <w:szCs w:val="24"/>
                                <w:rtl/>
                              </w:rPr>
                              <w:t>שפורסמו</w:t>
                            </w:r>
                            <w:r w:rsidRPr="00217D31">
                              <w:rPr>
                                <w:rFonts w:cs="Tahoma"/>
                                <w:color w:val="0B5294"/>
                                <w:spacing w:val="-4"/>
                                <w:sz w:val="24"/>
                                <w:szCs w:val="24"/>
                                <w:rtl/>
                              </w:rPr>
                              <w:t xml:space="preserve"> </w:t>
                            </w:r>
                            <w:r w:rsidRPr="00217D31">
                              <w:rPr>
                                <w:rFonts w:cs="Tahoma" w:hint="eastAsia"/>
                                <w:color w:val="0B5294"/>
                                <w:spacing w:val="-4"/>
                                <w:sz w:val="24"/>
                                <w:szCs w:val="24"/>
                                <w:rtl/>
                              </w:rPr>
                              <w:t>בפרק</w:t>
                            </w:r>
                            <w:r w:rsidRPr="00217D31">
                              <w:rPr>
                                <w:rFonts w:cs="Tahoma"/>
                                <w:color w:val="0B5294"/>
                                <w:spacing w:val="-4"/>
                                <w:sz w:val="24"/>
                                <w:szCs w:val="24"/>
                                <w:rtl/>
                              </w:rPr>
                              <w:t xml:space="preserve"> </w:t>
                            </w:r>
                            <w:r w:rsidRPr="00217D31">
                              <w:rPr>
                                <w:rFonts w:cs="Tahoma" w:hint="eastAsia"/>
                                <w:color w:val="0B5294"/>
                                <w:spacing w:val="-4"/>
                                <w:sz w:val="24"/>
                                <w:szCs w:val="24"/>
                                <w:rtl/>
                              </w:rPr>
                              <w:t>הזמן</w:t>
                            </w:r>
                            <w:r w:rsidRPr="00217D31">
                              <w:rPr>
                                <w:rFonts w:cs="Tahoma"/>
                                <w:color w:val="0B5294"/>
                                <w:spacing w:val="-4"/>
                                <w:sz w:val="24"/>
                                <w:szCs w:val="24"/>
                                <w:rtl/>
                              </w:rPr>
                              <w:t xml:space="preserve"> </w:t>
                            </w:r>
                            <w:r w:rsidRPr="00217D31">
                              <w:rPr>
                                <w:rFonts w:cs="Tahoma" w:hint="eastAsia"/>
                                <w:color w:val="0B5294"/>
                                <w:spacing w:val="-4"/>
                                <w:sz w:val="24"/>
                                <w:szCs w:val="24"/>
                                <w:rtl/>
                              </w:rPr>
                              <w:t>יולי</w:t>
                            </w:r>
                            <w:r w:rsidRPr="00217D31">
                              <w:rPr>
                                <w:rFonts w:cs="Tahoma"/>
                                <w:color w:val="0B5294"/>
                                <w:spacing w:val="-4"/>
                                <w:sz w:val="24"/>
                                <w:szCs w:val="24"/>
                                <w:rtl/>
                              </w:rPr>
                              <w:t xml:space="preserve"> 2012-</w:t>
                            </w:r>
                            <w:r w:rsidRPr="00217D31">
                              <w:rPr>
                                <w:rFonts w:cs="Tahoma" w:hint="eastAsia"/>
                                <w:color w:val="0B5294"/>
                                <w:spacing w:val="-4"/>
                                <w:sz w:val="24"/>
                                <w:szCs w:val="24"/>
                                <w:rtl/>
                              </w:rPr>
                              <w:t>אוקטובר</w:t>
                            </w:r>
                            <w:r w:rsidRPr="00217D31">
                              <w:rPr>
                                <w:rFonts w:cs="Tahoma"/>
                                <w:color w:val="0B5294"/>
                                <w:spacing w:val="-4"/>
                                <w:sz w:val="24"/>
                                <w:szCs w:val="24"/>
                                <w:rtl/>
                              </w:rPr>
                              <w:t xml:space="preserve"> 2015.</w:t>
                            </w:r>
                            <w:r>
                              <w:rPr>
                                <w:rFonts w:cs="Tahoma" w:hint="cs"/>
                                <w:color w:val="0B5294"/>
                                <w:spacing w:val="-4"/>
                                <w:sz w:val="24"/>
                                <w:szCs w:val="24"/>
                                <w:rtl/>
                              </w:rPr>
                              <w:t xml:space="preserve"> </w:t>
                            </w:r>
                            <w:r w:rsidRPr="00217D31">
                              <w:rPr>
                                <w:rFonts w:cs="Tahoma" w:hint="eastAsia"/>
                                <w:color w:val="0B5294"/>
                                <w:spacing w:val="-4"/>
                                <w:sz w:val="24"/>
                                <w:szCs w:val="24"/>
                                <w:rtl/>
                              </w:rPr>
                              <w:t>בפעילותם</w:t>
                            </w:r>
                            <w:r w:rsidRPr="00217D31">
                              <w:rPr>
                                <w:rFonts w:cs="Tahoma"/>
                                <w:color w:val="0B5294"/>
                                <w:spacing w:val="-4"/>
                                <w:sz w:val="24"/>
                                <w:szCs w:val="24"/>
                                <w:rtl/>
                              </w:rPr>
                              <w:t xml:space="preserve"> </w:t>
                            </w:r>
                            <w:r w:rsidRPr="00217D31">
                              <w:rPr>
                                <w:rFonts w:cs="Tahoma" w:hint="eastAsia"/>
                                <w:color w:val="0B5294"/>
                                <w:spacing w:val="-4"/>
                                <w:sz w:val="24"/>
                                <w:szCs w:val="24"/>
                                <w:rtl/>
                              </w:rPr>
                              <w:t>החסרה</w:t>
                            </w:r>
                            <w:r w:rsidRPr="00217D31">
                              <w:rPr>
                                <w:rFonts w:cs="Tahoma"/>
                                <w:color w:val="0B5294"/>
                                <w:spacing w:val="-4"/>
                                <w:sz w:val="24"/>
                                <w:szCs w:val="24"/>
                                <w:rtl/>
                              </w:rPr>
                              <w:t xml:space="preserve"> </w:t>
                            </w:r>
                            <w:r w:rsidRPr="00217D31">
                              <w:rPr>
                                <w:rFonts w:cs="Tahoma" w:hint="eastAsia"/>
                                <w:color w:val="0B5294"/>
                                <w:spacing w:val="-4"/>
                                <w:sz w:val="24"/>
                                <w:szCs w:val="24"/>
                                <w:rtl/>
                              </w:rPr>
                              <w:t>של</w:t>
                            </w:r>
                            <w:r w:rsidRPr="00217D31">
                              <w:rPr>
                                <w:rFonts w:cs="Tahoma"/>
                                <w:color w:val="0B5294"/>
                                <w:spacing w:val="-4"/>
                                <w:sz w:val="24"/>
                                <w:szCs w:val="24"/>
                                <w:rtl/>
                              </w:rPr>
                              <w:t xml:space="preserve"> </w:t>
                            </w:r>
                            <w:r w:rsidRPr="00217D31">
                              <w:rPr>
                                <w:rFonts w:cs="Tahoma" w:hint="eastAsia"/>
                                <w:color w:val="0B5294"/>
                                <w:spacing w:val="-4"/>
                                <w:sz w:val="24"/>
                                <w:szCs w:val="24"/>
                                <w:rtl/>
                              </w:rPr>
                              <w:t>אגף</w:t>
                            </w:r>
                            <w:r w:rsidRPr="00217D31">
                              <w:rPr>
                                <w:rFonts w:cs="Tahoma"/>
                                <w:color w:val="0B5294"/>
                                <w:spacing w:val="-4"/>
                                <w:sz w:val="24"/>
                                <w:szCs w:val="24"/>
                                <w:rtl/>
                              </w:rPr>
                              <w:t xml:space="preserve"> </w:t>
                            </w:r>
                            <w:r w:rsidRPr="00217D31">
                              <w:rPr>
                                <w:rFonts w:cs="Tahoma" w:hint="eastAsia"/>
                                <w:color w:val="0B5294"/>
                                <w:spacing w:val="-4"/>
                                <w:sz w:val="24"/>
                                <w:szCs w:val="24"/>
                                <w:rtl/>
                              </w:rPr>
                              <w:t>הבקרה</w:t>
                            </w:r>
                            <w:r w:rsidRPr="00217D31">
                              <w:rPr>
                                <w:rFonts w:cs="Tahoma"/>
                                <w:color w:val="0B5294"/>
                                <w:spacing w:val="-4"/>
                                <w:sz w:val="24"/>
                                <w:szCs w:val="24"/>
                                <w:rtl/>
                              </w:rPr>
                              <w:t xml:space="preserve"> </w:t>
                            </w:r>
                            <w:r w:rsidRPr="00217D31">
                              <w:rPr>
                                <w:rFonts w:cs="Tahoma" w:hint="eastAsia"/>
                                <w:color w:val="0B5294"/>
                                <w:spacing w:val="-4"/>
                                <w:sz w:val="24"/>
                                <w:szCs w:val="24"/>
                                <w:rtl/>
                              </w:rPr>
                              <w:t>ושל</w:t>
                            </w:r>
                            <w:r w:rsidRPr="00217D31">
                              <w:rPr>
                                <w:rFonts w:cs="Tahoma"/>
                                <w:color w:val="0B5294"/>
                                <w:spacing w:val="-4"/>
                                <w:sz w:val="24"/>
                                <w:szCs w:val="24"/>
                                <w:rtl/>
                              </w:rPr>
                              <w:t xml:space="preserve"> </w:t>
                            </w:r>
                            <w:r w:rsidRPr="00217D31">
                              <w:rPr>
                                <w:rFonts w:cs="Tahoma" w:hint="eastAsia"/>
                                <w:color w:val="0B5294"/>
                                <w:spacing w:val="-4"/>
                                <w:sz w:val="24"/>
                                <w:szCs w:val="24"/>
                                <w:rtl/>
                              </w:rPr>
                              <w:t>ועדת</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הביקורת</w:t>
                            </w:r>
                            <w:r w:rsidRPr="00217D31">
                              <w:rPr>
                                <w:rFonts w:cs="Tahoma"/>
                                <w:color w:val="0B5294"/>
                                <w:spacing w:val="-4"/>
                                <w:sz w:val="24"/>
                                <w:szCs w:val="24"/>
                                <w:rtl/>
                              </w:rPr>
                              <w:t xml:space="preserve"> </w:t>
                            </w:r>
                            <w:r w:rsidRPr="00217D31">
                              <w:rPr>
                                <w:rFonts w:cs="Tahoma" w:hint="eastAsia"/>
                                <w:color w:val="0B5294"/>
                                <w:spacing w:val="-4"/>
                                <w:sz w:val="24"/>
                                <w:szCs w:val="24"/>
                                <w:rtl/>
                              </w:rPr>
                              <w:t>המשרדית</w:t>
                            </w:r>
                            <w:r w:rsidRPr="00217D31">
                              <w:rPr>
                                <w:rFonts w:cs="Tahoma"/>
                                <w:color w:val="0B5294"/>
                                <w:spacing w:val="-4"/>
                                <w:sz w:val="24"/>
                                <w:szCs w:val="24"/>
                                <w:rtl/>
                              </w:rPr>
                              <w:t xml:space="preserve"> </w:t>
                            </w:r>
                            <w:r w:rsidRPr="00217D31">
                              <w:rPr>
                                <w:rFonts w:cs="Tahoma" w:hint="eastAsia"/>
                                <w:color w:val="0B5294"/>
                                <w:spacing w:val="-4"/>
                                <w:sz w:val="24"/>
                                <w:szCs w:val="24"/>
                                <w:rtl/>
                              </w:rPr>
                              <w:t>לתיקון</w:t>
                            </w:r>
                            <w:r w:rsidRPr="00217D31">
                              <w:rPr>
                                <w:rFonts w:cs="Tahoma"/>
                                <w:color w:val="0B5294"/>
                                <w:spacing w:val="-4"/>
                                <w:sz w:val="24"/>
                                <w:szCs w:val="24"/>
                                <w:rtl/>
                              </w:rPr>
                              <w:t xml:space="preserve"> </w:t>
                            </w:r>
                            <w:r w:rsidRPr="00217D31">
                              <w:rPr>
                                <w:rFonts w:cs="Tahoma" w:hint="eastAsia"/>
                                <w:color w:val="0B5294"/>
                                <w:spacing w:val="-4"/>
                                <w:sz w:val="24"/>
                                <w:szCs w:val="24"/>
                                <w:rtl/>
                              </w:rPr>
                              <w:t>הליקויים</w:t>
                            </w:r>
                            <w:r w:rsidRPr="00217D31">
                              <w:rPr>
                                <w:rFonts w:cs="Tahoma"/>
                                <w:color w:val="0B5294"/>
                                <w:spacing w:val="-4"/>
                                <w:sz w:val="24"/>
                                <w:szCs w:val="24"/>
                                <w:rtl/>
                              </w:rPr>
                              <w:t xml:space="preserve"> </w:t>
                            </w:r>
                            <w:r w:rsidRPr="00217D31">
                              <w:rPr>
                                <w:rFonts w:cs="Tahoma" w:hint="eastAsia"/>
                                <w:color w:val="0B5294"/>
                                <w:spacing w:val="-4"/>
                                <w:sz w:val="24"/>
                                <w:szCs w:val="24"/>
                                <w:rtl/>
                              </w:rPr>
                              <w:t>יש</w:t>
                            </w:r>
                            <w:r w:rsidRPr="00217D31">
                              <w:rPr>
                                <w:rFonts w:cs="Tahoma"/>
                                <w:color w:val="0B5294"/>
                                <w:spacing w:val="-4"/>
                                <w:sz w:val="24"/>
                                <w:szCs w:val="24"/>
                                <w:rtl/>
                              </w:rPr>
                              <w:t xml:space="preserve"> </w:t>
                            </w:r>
                            <w:r w:rsidRPr="00217D31">
                              <w:rPr>
                                <w:rFonts w:cs="Tahoma" w:hint="eastAsia"/>
                                <w:color w:val="0B5294"/>
                                <w:spacing w:val="-4"/>
                                <w:sz w:val="24"/>
                                <w:szCs w:val="24"/>
                                <w:rtl/>
                              </w:rPr>
                              <w:t>משום</w:t>
                            </w:r>
                            <w:r w:rsidRPr="00217D31">
                              <w:rPr>
                                <w:rFonts w:cs="Tahoma"/>
                                <w:color w:val="0B5294"/>
                                <w:spacing w:val="-4"/>
                                <w:sz w:val="24"/>
                                <w:szCs w:val="24"/>
                                <w:rtl/>
                              </w:rPr>
                              <w:t xml:space="preserve"> </w:t>
                            </w:r>
                            <w:r w:rsidRPr="00217D31">
                              <w:rPr>
                                <w:rFonts w:cs="Tahoma" w:hint="eastAsia"/>
                                <w:color w:val="0B5294"/>
                                <w:spacing w:val="-4"/>
                                <w:sz w:val="24"/>
                                <w:szCs w:val="24"/>
                                <w:rtl/>
                              </w:rPr>
                              <w:t>פגיעה</w:t>
                            </w:r>
                            <w:r w:rsidRPr="00217D31">
                              <w:rPr>
                                <w:rFonts w:cs="Tahoma"/>
                                <w:color w:val="0B5294"/>
                                <w:spacing w:val="-4"/>
                                <w:sz w:val="24"/>
                                <w:szCs w:val="24"/>
                                <w:rtl/>
                              </w:rPr>
                              <w:t xml:space="preserve"> </w:t>
                            </w:r>
                            <w:r w:rsidRPr="00217D31">
                              <w:rPr>
                                <w:rFonts w:cs="Tahoma" w:hint="eastAsia"/>
                                <w:color w:val="0B5294"/>
                                <w:spacing w:val="-4"/>
                                <w:sz w:val="24"/>
                                <w:szCs w:val="24"/>
                                <w:rtl/>
                              </w:rPr>
                              <w:t>קשה</w:t>
                            </w:r>
                            <w:r w:rsidRPr="00217D31">
                              <w:rPr>
                                <w:rFonts w:cs="Tahoma"/>
                                <w:color w:val="0B5294"/>
                                <w:spacing w:val="-4"/>
                                <w:sz w:val="24"/>
                                <w:szCs w:val="24"/>
                                <w:rtl/>
                              </w:rPr>
                              <w:t xml:space="preserve"> </w:t>
                            </w:r>
                            <w:r w:rsidRPr="00217D31">
                              <w:rPr>
                                <w:rFonts w:cs="Tahoma" w:hint="eastAsia"/>
                                <w:color w:val="0B5294"/>
                                <w:spacing w:val="-4"/>
                                <w:sz w:val="24"/>
                                <w:szCs w:val="24"/>
                                <w:rtl/>
                              </w:rPr>
                              <w:t>באפקטיביות</w:t>
                            </w:r>
                            <w:r w:rsidRPr="00217D31">
                              <w:rPr>
                                <w:rFonts w:cs="Tahoma"/>
                                <w:color w:val="0B5294"/>
                                <w:spacing w:val="-4"/>
                                <w:sz w:val="24"/>
                                <w:szCs w:val="24"/>
                                <w:rtl/>
                              </w:rPr>
                              <w:t xml:space="preserve"> </w:t>
                            </w:r>
                            <w:r w:rsidRPr="00217D31">
                              <w:rPr>
                                <w:rFonts w:cs="Tahoma" w:hint="eastAsia"/>
                                <w:color w:val="0B5294"/>
                                <w:spacing w:val="-4"/>
                                <w:sz w:val="24"/>
                                <w:szCs w:val="24"/>
                                <w:rtl/>
                              </w:rPr>
                              <w:t>של</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הביקורות</w:t>
                            </w:r>
                            <w:r w:rsidRPr="00217D31">
                              <w:rPr>
                                <w:rFonts w:cs="Tahoma"/>
                                <w:color w:val="0B5294"/>
                                <w:spacing w:val="-4"/>
                                <w:sz w:val="24"/>
                                <w:szCs w:val="24"/>
                                <w:rtl/>
                              </w:rPr>
                              <w:t xml:space="preserve"> </w:t>
                            </w:r>
                            <w:r w:rsidRPr="00217D31">
                              <w:rPr>
                                <w:rFonts w:cs="Tahoma" w:hint="eastAsia"/>
                                <w:color w:val="0B5294"/>
                                <w:spacing w:val="-4"/>
                                <w:sz w:val="24"/>
                                <w:szCs w:val="24"/>
                                <w:rtl/>
                              </w:rPr>
                              <w:t>שנעשו</w:t>
                            </w:r>
                          </w:p>
                          <w:p w:rsidR="00D007E4" w:rsidRPr="00373C5D" w:rsidP="00217D31">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0552883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294059"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7"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99872" filled="f" stroked="f">
                <v:textbox>
                  <w:txbxContent>
                    <w:p w:rsidR="00D007E4" w:rsidRPr="00373C5D" w:rsidP="00217D31">
                      <w:pPr>
                        <w:spacing w:line="240" w:lineRule="atLeast"/>
                        <w:rPr>
                          <w:rFonts w:cs="Tahoma"/>
                          <w:b/>
                          <w:bCs/>
                          <w:color w:val="0B5294"/>
                          <w:sz w:val="48"/>
                          <w:szCs w:val="48"/>
                          <w:rtl/>
                        </w:rPr>
                      </w:pPr>
                      <w:drawing>
                        <wp:inline distT="0" distB="0" distL="0" distR="0">
                          <wp:extent cx="311150" cy="256800"/>
                          <wp:effectExtent l="0" t="0" r="0" b="0"/>
                          <wp:docPr id="97"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964387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217D31">
                      <w:pPr>
                        <w:spacing w:after="0" w:line="240" w:lineRule="auto"/>
                        <w:rPr>
                          <w:color w:val="0B5294"/>
                          <w:spacing w:val="-4"/>
                          <w:sz w:val="24"/>
                          <w:szCs w:val="24"/>
                          <w:rtl/>
                          <w:cs/>
                        </w:rPr>
                      </w:pPr>
                      <w:r w:rsidRPr="00217D31">
                        <w:rPr>
                          <w:rFonts w:cs="Tahoma" w:hint="eastAsia"/>
                          <w:color w:val="0B5294"/>
                          <w:spacing w:val="-4"/>
                          <w:sz w:val="24"/>
                          <w:szCs w:val="24"/>
                          <w:rtl/>
                        </w:rPr>
                        <w:t>אגף</w:t>
                      </w:r>
                      <w:r w:rsidRPr="00217D31">
                        <w:rPr>
                          <w:rFonts w:cs="Tahoma"/>
                          <w:color w:val="0B5294"/>
                          <w:spacing w:val="-4"/>
                          <w:sz w:val="24"/>
                          <w:szCs w:val="24"/>
                          <w:rtl/>
                        </w:rPr>
                        <w:t xml:space="preserve"> </w:t>
                      </w:r>
                      <w:r w:rsidRPr="00217D31">
                        <w:rPr>
                          <w:rFonts w:cs="Tahoma" w:hint="eastAsia"/>
                          <w:color w:val="0B5294"/>
                          <w:spacing w:val="-4"/>
                          <w:sz w:val="24"/>
                          <w:szCs w:val="24"/>
                          <w:rtl/>
                        </w:rPr>
                        <w:t>הבקרה</w:t>
                      </w:r>
                      <w:r w:rsidRPr="00217D31">
                        <w:rPr>
                          <w:rFonts w:cs="Tahoma"/>
                          <w:color w:val="0B5294"/>
                          <w:spacing w:val="-4"/>
                          <w:sz w:val="24"/>
                          <w:szCs w:val="24"/>
                          <w:rtl/>
                        </w:rPr>
                        <w:t xml:space="preserve"> </w:t>
                      </w:r>
                      <w:r w:rsidRPr="00217D31">
                        <w:rPr>
                          <w:rFonts w:cs="Tahoma" w:hint="eastAsia"/>
                          <w:color w:val="0B5294"/>
                          <w:spacing w:val="-4"/>
                          <w:sz w:val="24"/>
                          <w:szCs w:val="24"/>
                          <w:rtl/>
                        </w:rPr>
                        <w:t>לא</w:t>
                      </w:r>
                      <w:r w:rsidRPr="00217D31">
                        <w:rPr>
                          <w:rFonts w:cs="Tahoma"/>
                          <w:color w:val="0B5294"/>
                          <w:spacing w:val="-4"/>
                          <w:sz w:val="24"/>
                          <w:szCs w:val="24"/>
                          <w:rtl/>
                        </w:rPr>
                        <w:t xml:space="preserve"> </w:t>
                      </w:r>
                      <w:r w:rsidRPr="00217D31">
                        <w:rPr>
                          <w:rFonts w:cs="Tahoma" w:hint="eastAsia"/>
                          <w:color w:val="0B5294"/>
                          <w:spacing w:val="-4"/>
                          <w:sz w:val="24"/>
                          <w:szCs w:val="24"/>
                          <w:rtl/>
                        </w:rPr>
                        <w:t>עקב</w:t>
                      </w:r>
                      <w:r w:rsidRPr="00217D31">
                        <w:rPr>
                          <w:rFonts w:cs="Tahoma"/>
                          <w:color w:val="0B5294"/>
                          <w:spacing w:val="-4"/>
                          <w:sz w:val="24"/>
                          <w:szCs w:val="24"/>
                          <w:rtl/>
                        </w:rPr>
                        <w:t xml:space="preserve"> </w:t>
                      </w:r>
                      <w:r w:rsidRPr="00217D31">
                        <w:rPr>
                          <w:rFonts w:cs="Tahoma" w:hint="eastAsia"/>
                          <w:color w:val="0B5294"/>
                          <w:spacing w:val="-4"/>
                          <w:sz w:val="24"/>
                          <w:szCs w:val="24"/>
                          <w:rtl/>
                        </w:rPr>
                        <w:t>אחר</w:t>
                      </w:r>
                      <w:r w:rsidRPr="00217D31">
                        <w:rPr>
                          <w:rFonts w:cs="Tahoma"/>
                          <w:color w:val="0B5294"/>
                          <w:spacing w:val="-4"/>
                          <w:sz w:val="24"/>
                          <w:szCs w:val="24"/>
                          <w:rtl/>
                        </w:rPr>
                        <w:t xml:space="preserve"> </w:t>
                      </w:r>
                      <w:r w:rsidRPr="00217D31">
                        <w:rPr>
                          <w:rFonts w:cs="Tahoma" w:hint="eastAsia"/>
                          <w:color w:val="0B5294"/>
                          <w:spacing w:val="-4"/>
                          <w:sz w:val="24"/>
                          <w:szCs w:val="24"/>
                          <w:rtl/>
                        </w:rPr>
                        <w:t>תיקון</w:t>
                      </w:r>
                      <w:r w:rsidRPr="00217D31">
                        <w:rPr>
                          <w:rFonts w:cs="Tahoma"/>
                          <w:color w:val="0B5294"/>
                          <w:spacing w:val="-4"/>
                          <w:sz w:val="24"/>
                          <w:szCs w:val="24"/>
                          <w:rtl/>
                        </w:rPr>
                        <w:t xml:space="preserve"> </w:t>
                      </w:r>
                      <w:r w:rsidRPr="00217D31">
                        <w:rPr>
                          <w:rFonts w:cs="Tahoma" w:hint="eastAsia"/>
                          <w:color w:val="0B5294"/>
                          <w:spacing w:val="-4"/>
                          <w:sz w:val="24"/>
                          <w:szCs w:val="24"/>
                          <w:rtl/>
                        </w:rPr>
                        <w:t>הליקויים</w:t>
                      </w:r>
                      <w:r w:rsidRPr="00217D31">
                        <w:rPr>
                          <w:rFonts w:cs="Tahoma"/>
                          <w:color w:val="0B5294"/>
                          <w:spacing w:val="-4"/>
                          <w:sz w:val="24"/>
                          <w:szCs w:val="24"/>
                          <w:rtl/>
                        </w:rPr>
                        <w:t xml:space="preserve"> </w:t>
                      </w:r>
                      <w:r w:rsidRPr="00217D31">
                        <w:rPr>
                          <w:rFonts w:cs="Tahoma" w:hint="eastAsia"/>
                          <w:color w:val="0B5294"/>
                          <w:spacing w:val="-4"/>
                          <w:sz w:val="24"/>
                          <w:szCs w:val="24"/>
                          <w:rtl/>
                        </w:rPr>
                        <w:t>שהתגלו</w:t>
                      </w:r>
                      <w:r w:rsidRPr="00217D31">
                        <w:rPr>
                          <w:rFonts w:cs="Tahoma"/>
                          <w:color w:val="0B5294"/>
                          <w:spacing w:val="-4"/>
                          <w:sz w:val="24"/>
                          <w:szCs w:val="24"/>
                          <w:rtl/>
                        </w:rPr>
                        <w:t xml:space="preserve"> </w:t>
                      </w:r>
                      <w:r w:rsidRPr="00217D31">
                        <w:rPr>
                          <w:rFonts w:cs="Tahoma" w:hint="eastAsia"/>
                          <w:color w:val="0B5294"/>
                          <w:spacing w:val="-4"/>
                          <w:sz w:val="24"/>
                          <w:szCs w:val="24"/>
                          <w:rtl/>
                        </w:rPr>
                        <w:t>במועצות</w:t>
                      </w:r>
                      <w:r w:rsidRPr="00217D31">
                        <w:rPr>
                          <w:rFonts w:cs="Tahoma"/>
                          <w:color w:val="0B5294"/>
                          <w:spacing w:val="-4"/>
                          <w:sz w:val="24"/>
                          <w:szCs w:val="24"/>
                          <w:rtl/>
                        </w:rPr>
                        <w:t xml:space="preserve"> </w:t>
                      </w:r>
                      <w:r w:rsidRPr="00217D31">
                        <w:rPr>
                          <w:rFonts w:cs="Tahoma" w:hint="eastAsia"/>
                          <w:color w:val="0B5294"/>
                          <w:spacing w:val="-4"/>
                          <w:sz w:val="24"/>
                          <w:szCs w:val="24"/>
                          <w:rtl/>
                        </w:rPr>
                        <w:t>הדתיות</w:t>
                      </w:r>
                      <w:r w:rsidRPr="00217D31">
                        <w:rPr>
                          <w:rFonts w:cs="Tahoma"/>
                          <w:color w:val="0B5294"/>
                          <w:spacing w:val="-4"/>
                          <w:sz w:val="24"/>
                          <w:szCs w:val="24"/>
                          <w:rtl/>
                        </w:rPr>
                        <w:t xml:space="preserve"> </w:t>
                      </w:r>
                      <w:r w:rsidRPr="00217D31">
                        <w:rPr>
                          <w:rFonts w:cs="Tahoma" w:hint="eastAsia"/>
                          <w:color w:val="0B5294"/>
                          <w:spacing w:val="-4"/>
                          <w:sz w:val="24"/>
                          <w:szCs w:val="24"/>
                          <w:rtl/>
                        </w:rPr>
                        <w:t>שבהן</w:t>
                      </w:r>
                      <w:r w:rsidRPr="00217D31">
                        <w:rPr>
                          <w:rFonts w:cs="Tahoma"/>
                          <w:color w:val="0B5294"/>
                          <w:spacing w:val="-4"/>
                          <w:sz w:val="24"/>
                          <w:szCs w:val="24"/>
                          <w:rtl/>
                        </w:rPr>
                        <w:t xml:space="preserve"> </w:t>
                      </w:r>
                      <w:r w:rsidRPr="00217D31">
                        <w:rPr>
                          <w:rFonts w:cs="Tahoma" w:hint="eastAsia"/>
                          <w:color w:val="0B5294"/>
                          <w:spacing w:val="-4"/>
                          <w:sz w:val="24"/>
                          <w:szCs w:val="24"/>
                          <w:rtl/>
                        </w:rPr>
                        <w:t>עסקו</w:t>
                      </w:r>
                      <w:r w:rsidRPr="00217D31">
                        <w:rPr>
                          <w:rFonts w:cs="Tahoma"/>
                          <w:color w:val="0B5294"/>
                          <w:spacing w:val="-4"/>
                          <w:sz w:val="24"/>
                          <w:szCs w:val="24"/>
                          <w:rtl/>
                        </w:rPr>
                        <w:t xml:space="preserve"> </w:t>
                      </w:r>
                      <w:r w:rsidRPr="00217D31">
                        <w:rPr>
                          <w:rFonts w:cs="Tahoma" w:hint="eastAsia"/>
                          <w:color w:val="0B5294"/>
                          <w:spacing w:val="-4"/>
                          <w:sz w:val="24"/>
                          <w:szCs w:val="24"/>
                          <w:rtl/>
                        </w:rPr>
                        <w:t>דוחות</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הביקורת</w:t>
                      </w:r>
                      <w:r w:rsidRPr="00217D31">
                        <w:rPr>
                          <w:rFonts w:cs="Tahoma"/>
                          <w:color w:val="0B5294"/>
                          <w:spacing w:val="-4"/>
                          <w:sz w:val="24"/>
                          <w:szCs w:val="24"/>
                          <w:rtl/>
                        </w:rPr>
                        <w:t xml:space="preserve"> </w:t>
                      </w:r>
                      <w:r w:rsidRPr="00217D31">
                        <w:rPr>
                          <w:rFonts w:cs="Tahoma" w:hint="eastAsia"/>
                          <w:color w:val="0B5294"/>
                          <w:spacing w:val="-4"/>
                          <w:sz w:val="24"/>
                          <w:szCs w:val="24"/>
                          <w:rtl/>
                        </w:rPr>
                        <w:t>שפורסמו</w:t>
                      </w:r>
                      <w:r w:rsidRPr="00217D31">
                        <w:rPr>
                          <w:rFonts w:cs="Tahoma"/>
                          <w:color w:val="0B5294"/>
                          <w:spacing w:val="-4"/>
                          <w:sz w:val="24"/>
                          <w:szCs w:val="24"/>
                          <w:rtl/>
                        </w:rPr>
                        <w:t xml:space="preserve"> </w:t>
                      </w:r>
                      <w:r w:rsidRPr="00217D31">
                        <w:rPr>
                          <w:rFonts w:cs="Tahoma" w:hint="eastAsia"/>
                          <w:color w:val="0B5294"/>
                          <w:spacing w:val="-4"/>
                          <w:sz w:val="24"/>
                          <w:szCs w:val="24"/>
                          <w:rtl/>
                        </w:rPr>
                        <w:t>בפרק</w:t>
                      </w:r>
                      <w:r w:rsidRPr="00217D31">
                        <w:rPr>
                          <w:rFonts w:cs="Tahoma"/>
                          <w:color w:val="0B5294"/>
                          <w:spacing w:val="-4"/>
                          <w:sz w:val="24"/>
                          <w:szCs w:val="24"/>
                          <w:rtl/>
                        </w:rPr>
                        <w:t xml:space="preserve"> </w:t>
                      </w:r>
                      <w:r w:rsidRPr="00217D31">
                        <w:rPr>
                          <w:rFonts w:cs="Tahoma" w:hint="eastAsia"/>
                          <w:color w:val="0B5294"/>
                          <w:spacing w:val="-4"/>
                          <w:sz w:val="24"/>
                          <w:szCs w:val="24"/>
                          <w:rtl/>
                        </w:rPr>
                        <w:t>הזמן</w:t>
                      </w:r>
                      <w:r w:rsidRPr="00217D31">
                        <w:rPr>
                          <w:rFonts w:cs="Tahoma"/>
                          <w:color w:val="0B5294"/>
                          <w:spacing w:val="-4"/>
                          <w:sz w:val="24"/>
                          <w:szCs w:val="24"/>
                          <w:rtl/>
                        </w:rPr>
                        <w:t xml:space="preserve"> </w:t>
                      </w:r>
                      <w:r w:rsidRPr="00217D31">
                        <w:rPr>
                          <w:rFonts w:cs="Tahoma" w:hint="eastAsia"/>
                          <w:color w:val="0B5294"/>
                          <w:spacing w:val="-4"/>
                          <w:sz w:val="24"/>
                          <w:szCs w:val="24"/>
                          <w:rtl/>
                        </w:rPr>
                        <w:t>יולי</w:t>
                      </w:r>
                      <w:r w:rsidRPr="00217D31">
                        <w:rPr>
                          <w:rFonts w:cs="Tahoma"/>
                          <w:color w:val="0B5294"/>
                          <w:spacing w:val="-4"/>
                          <w:sz w:val="24"/>
                          <w:szCs w:val="24"/>
                          <w:rtl/>
                        </w:rPr>
                        <w:t xml:space="preserve"> 2012-</w:t>
                      </w:r>
                      <w:r w:rsidRPr="00217D31">
                        <w:rPr>
                          <w:rFonts w:cs="Tahoma" w:hint="eastAsia"/>
                          <w:color w:val="0B5294"/>
                          <w:spacing w:val="-4"/>
                          <w:sz w:val="24"/>
                          <w:szCs w:val="24"/>
                          <w:rtl/>
                        </w:rPr>
                        <w:t>אוקטובר</w:t>
                      </w:r>
                      <w:r w:rsidRPr="00217D31">
                        <w:rPr>
                          <w:rFonts w:cs="Tahoma"/>
                          <w:color w:val="0B5294"/>
                          <w:spacing w:val="-4"/>
                          <w:sz w:val="24"/>
                          <w:szCs w:val="24"/>
                          <w:rtl/>
                        </w:rPr>
                        <w:t xml:space="preserve"> 2015.</w:t>
                      </w:r>
                      <w:r>
                        <w:rPr>
                          <w:rFonts w:cs="Tahoma" w:hint="cs"/>
                          <w:color w:val="0B5294"/>
                          <w:spacing w:val="-4"/>
                          <w:sz w:val="24"/>
                          <w:szCs w:val="24"/>
                          <w:rtl/>
                        </w:rPr>
                        <w:t xml:space="preserve"> </w:t>
                      </w:r>
                      <w:r w:rsidRPr="00217D31">
                        <w:rPr>
                          <w:rFonts w:cs="Tahoma" w:hint="eastAsia"/>
                          <w:color w:val="0B5294"/>
                          <w:spacing w:val="-4"/>
                          <w:sz w:val="24"/>
                          <w:szCs w:val="24"/>
                          <w:rtl/>
                        </w:rPr>
                        <w:t>בפעילותם</w:t>
                      </w:r>
                      <w:r w:rsidRPr="00217D31">
                        <w:rPr>
                          <w:rFonts w:cs="Tahoma"/>
                          <w:color w:val="0B5294"/>
                          <w:spacing w:val="-4"/>
                          <w:sz w:val="24"/>
                          <w:szCs w:val="24"/>
                          <w:rtl/>
                        </w:rPr>
                        <w:t xml:space="preserve"> </w:t>
                      </w:r>
                      <w:r w:rsidRPr="00217D31">
                        <w:rPr>
                          <w:rFonts w:cs="Tahoma" w:hint="eastAsia"/>
                          <w:color w:val="0B5294"/>
                          <w:spacing w:val="-4"/>
                          <w:sz w:val="24"/>
                          <w:szCs w:val="24"/>
                          <w:rtl/>
                        </w:rPr>
                        <w:t>החסרה</w:t>
                      </w:r>
                      <w:r w:rsidRPr="00217D31">
                        <w:rPr>
                          <w:rFonts w:cs="Tahoma"/>
                          <w:color w:val="0B5294"/>
                          <w:spacing w:val="-4"/>
                          <w:sz w:val="24"/>
                          <w:szCs w:val="24"/>
                          <w:rtl/>
                        </w:rPr>
                        <w:t xml:space="preserve"> </w:t>
                      </w:r>
                      <w:r w:rsidRPr="00217D31">
                        <w:rPr>
                          <w:rFonts w:cs="Tahoma" w:hint="eastAsia"/>
                          <w:color w:val="0B5294"/>
                          <w:spacing w:val="-4"/>
                          <w:sz w:val="24"/>
                          <w:szCs w:val="24"/>
                          <w:rtl/>
                        </w:rPr>
                        <w:t>של</w:t>
                      </w:r>
                      <w:r w:rsidRPr="00217D31">
                        <w:rPr>
                          <w:rFonts w:cs="Tahoma"/>
                          <w:color w:val="0B5294"/>
                          <w:spacing w:val="-4"/>
                          <w:sz w:val="24"/>
                          <w:szCs w:val="24"/>
                          <w:rtl/>
                        </w:rPr>
                        <w:t xml:space="preserve"> </w:t>
                      </w:r>
                      <w:r w:rsidRPr="00217D31">
                        <w:rPr>
                          <w:rFonts w:cs="Tahoma" w:hint="eastAsia"/>
                          <w:color w:val="0B5294"/>
                          <w:spacing w:val="-4"/>
                          <w:sz w:val="24"/>
                          <w:szCs w:val="24"/>
                          <w:rtl/>
                        </w:rPr>
                        <w:t>אגף</w:t>
                      </w:r>
                      <w:r w:rsidRPr="00217D31">
                        <w:rPr>
                          <w:rFonts w:cs="Tahoma"/>
                          <w:color w:val="0B5294"/>
                          <w:spacing w:val="-4"/>
                          <w:sz w:val="24"/>
                          <w:szCs w:val="24"/>
                          <w:rtl/>
                        </w:rPr>
                        <w:t xml:space="preserve"> </w:t>
                      </w:r>
                      <w:r w:rsidRPr="00217D31">
                        <w:rPr>
                          <w:rFonts w:cs="Tahoma" w:hint="eastAsia"/>
                          <w:color w:val="0B5294"/>
                          <w:spacing w:val="-4"/>
                          <w:sz w:val="24"/>
                          <w:szCs w:val="24"/>
                          <w:rtl/>
                        </w:rPr>
                        <w:t>הבקרה</w:t>
                      </w:r>
                      <w:r w:rsidRPr="00217D31">
                        <w:rPr>
                          <w:rFonts w:cs="Tahoma"/>
                          <w:color w:val="0B5294"/>
                          <w:spacing w:val="-4"/>
                          <w:sz w:val="24"/>
                          <w:szCs w:val="24"/>
                          <w:rtl/>
                        </w:rPr>
                        <w:t xml:space="preserve"> </w:t>
                      </w:r>
                      <w:r w:rsidRPr="00217D31">
                        <w:rPr>
                          <w:rFonts w:cs="Tahoma" w:hint="eastAsia"/>
                          <w:color w:val="0B5294"/>
                          <w:spacing w:val="-4"/>
                          <w:sz w:val="24"/>
                          <w:szCs w:val="24"/>
                          <w:rtl/>
                        </w:rPr>
                        <w:t>ושל</w:t>
                      </w:r>
                      <w:r w:rsidRPr="00217D31">
                        <w:rPr>
                          <w:rFonts w:cs="Tahoma"/>
                          <w:color w:val="0B5294"/>
                          <w:spacing w:val="-4"/>
                          <w:sz w:val="24"/>
                          <w:szCs w:val="24"/>
                          <w:rtl/>
                        </w:rPr>
                        <w:t xml:space="preserve"> </w:t>
                      </w:r>
                      <w:r w:rsidRPr="00217D31">
                        <w:rPr>
                          <w:rFonts w:cs="Tahoma" w:hint="eastAsia"/>
                          <w:color w:val="0B5294"/>
                          <w:spacing w:val="-4"/>
                          <w:sz w:val="24"/>
                          <w:szCs w:val="24"/>
                          <w:rtl/>
                        </w:rPr>
                        <w:t>ועדת</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הביקורת</w:t>
                      </w:r>
                      <w:r w:rsidRPr="00217D31">
                        <w:rPr>
                          <w:rFonts w:cs="Tahoma"/>
                          <w:color w:val="0B5294"/>
                          <w:spacing w:val="-4"/>
                          <w:sz w:val="24"/>
                          <w:szCs w:val="24"/>
                          <w:rtl/>
                        </w:rPr>
                        <w:t xml:space="preserve"> </w:t>
                      </w:r>
                      <w:r w:rsidRPr="00217D31">
                        <w:rPr>
                          <w:rFonts w:cs="Tahoma" w:hint="eastAsia"/>
                          <w:color w:val="0B5294"/>
                          <w:spacing w:val="-4"/>
                          <w:sz w:val="24"/>
                          <w:szCs w:val="24"/>
                          <w:rtl/>
                        </w:rPr>
                        <w:t>המשרדית</w:t>
                      </w:r>
                      <w:r w:rsidRPr="00217D31">
                        <w:rPr>
                          <w:rFonts w:cs="Tahoma"/>
                          <w:color w:val="0B5294"/>
                          <w:spacing w:val="-4"/>
                          <w:sz w:val="24"/>
                          <w:szCs w:val="24"/>
                          <w:rtl/>
                        </w:rPr>
                        <w:t xml:space="preserve"> </w:t>
                      </w:r>
                      <w:r w:rsidRPr="00217D31">
                        <w:rPr>
                          <w:rFonts w:cs="Tahoma" w:hint="eastAsia"/>
                          <w:color w:val="0B5294"/>
                          <w:spacing w:val="-4"/>
                          <w:sz w:val="24"/>
                          <w:szCs w:val="24"/>
                          <w:rtl/>
                        </w:rPr>
                        <w:t>לתיקון</w:t>
                      </w:r>
                      <w:r w:rsidRPr="00217D31">
                        <w:rPr>
                          <w:rFonts w:cs="Tahoma"/>
                          <w:color w:val="0B5294"/>
                          <w:spacing w:val="-4"/>
                          <w:sz w:val="24"/>
                          <w:szCs w:val="24"/>
                          <w:rtl/>
                        </w:rPr>
                        <w:t xml:space="preserve"> </w:t>
                      </w:r>
                      <w:r w:rsidRPr="00217D31">
                        <w:rPr>
                          <w:rFonts w:cs="Tahoma" w:hint="eastAsia"/>
                          <w:color w:val="0B5294"/>
                          <w:spacing w:val="-4"/>
                          <w:sz w:val="24"/>
                          <w:szCs w:val="24"/>
                          <w:rtl/>
                        </w:rPr>
                        <w:t>הליקויים</w:t>
                      </w:r>
                      <w:r w:rsidRPr="00217D31">
                        <w:rPr>
                          <w:rFonts w:cs="Tahoma"/>
                          <w:color w:val="0B5294"/>
                          <w:spacing w:val="-4"/>
                          <w:sz w:val="24"/>
                          <w:szCs w:val="24"/>
                          <w:rtl/>
                        </w:rPr>
                        <w:t xml:space="preserve"> </w:t>
                      </w:r>
                      <w:r w:rsidRPr="00217D31">
                        <w:rPr>
                          <w:rFonts w:cs="Tahoma" w:hint="eastAsia"/>
                          <w:color w:val="0B5294"/>
                          <w:spacing w:val="-4"/>
                          <w:sz w:val="24"/>
                          <w:szCs w:val="24"/>
                          <w:rtl/>
                        </w:rPr>
                        <w:t>יש</w:t>
                      </w:r>
                      <w:r w:rsidRPr="00217D31">
                        <w:rPr>
                          <w:rFonts w:cs="Tahoma"/>
                          <w:color w:val="0B5294"/>
                          <w:spacing w:val="-4"/>
                          <w:sz w:val="24"/>
                          <w:szCs w:val="24"/>
                          <w:rtl/>
                        </w:rPr>
                        <w:t xml:space="preserve"> </w:t>
                      </w:r>
                      <w:r w:rsidRPr="00217D31">
                        <w:rPr>
                          <w:rFonts w:cs="Tahoma" w:hint="eastAsia"/>
                          <w:color w:val="0B5294"/>
                          <w:spacing w:val="-4"/>
                          <w:sz w:val="24"/>
                          <w:szCs w:val="24"/>
                          <w:rtl/>
                        </w:rPr>
                        <w:t>משום</w:t>
                      </w:r>
                      <w:r w:rsidRPr="00217D31">
                        <w:rPr>
                          <w:rFonts w:cs="Tahoma"/>
                          <w:color w:val="0B5294"/>
                          <w:spacing w:val="-4"/>
                          <w:sz w:val="24"/>
                          <w:szCs w:val="24"/>
                          <w:rtl/>
                        </w:rPr>
                        <w:t xml:space="preserve"> </w:t>
                      </w:r>
                      <w:r w:rsidRPr="00217D31">
                        <w:rPr>
                          <w:rFonts w:cs="Tahoma" w:hint="eastAsia"/>
                          <w:color w:val="0B5294"/>
                          <w:spacing w:val="-4"/>
                          <w:sz w:val="24"/>
                          <w:szCs w:val="24"/>
                          <w:rtl/>
                        </w:rPr>
                        <w:t>פגיעה</w:t>
                      </w:r>
                      <w:r w:rsidRPr="00217D31">
                        <w:rPr>
                          <w:rFonts w:cs="Tahoma"/>
                          <w:color w:val="0B5294"/>
                          <w:spacing w:val="-4"/>
                          <w:sz w:val="24"/>
                          <w:szCs w:val="24"/>
                          <w:rtl/>
                        </w:rPr>
                        <w:t xml:space="preserve"> </w:t>
                      </w:r>
                      <w:r w:rsidRPr="00217D31">
                        <w:rPr>
                          <w:rFonts w:cs="Tahoma" w:hint="eastAsia"/>
                          <w:color w:val="0B5294"/>
                          <w:spacing w:val="-4"/>
                          <w:sz w:val="24"/>
                          <w:szCs w:val="24"/>
                          <w:rtl/>
                        </w:rPr>
                        <w:t>קשה</w:t>
                      </w:r>
                      <w:r w:rsidRPr="00217D31">
                        <w:rPr>
                          <w:rFonts w:cs="Tahoma"/>
                          <w:color w:val="0B5294"/>
                          <w:spacing w:val="-4"/>
                          <w:sz w:val="24"/>
                          <w:szCs w:val="24"/>
                          <w:rtl/>
                        </w:rPr>
                        <w:t xml:space="preserve"> </w:t>
                      </w:r>
                      <w:r w:rsidRPr="00217D31">
                        <w:rPr>
                          <w:rFonts w:cs="Tahoma" w:hint="eastAsia"/>
                          <w:color w:val="0B5294"/>
                          <w:spacing w:val="-4"/>
                          <w:sz w:val="24"/>
                          <w:szCs w:val="24"/>
                          <w:rtl/>
                        </w:rPr>
                        <w:t>באפקטיביות</w:t>
                      </w:r>
                      <w:r w:rsidRPr="00217D31">
                        <w:rPr>
                          <w:rFonts w:cs="Tahoma"/>
                          <w:color w:val="0B5294"/>
                          <w:spacing w:val="-4"/>
                          <w:sz w:val="24"/>
                          <w:szCs w:val="24"/>
                          <w:rtl/>
                        </w:rPr>
                        <w:t xml:space="preserve"> </w:t>
                      </w:r>
                      <w:r w:rsidRPr="00217D31">
                        <w:rPr>
                          <w:rFonts w:cs="Tahoma" w:hint="eastAsia"/>
                          <w:color w:val="0B5294"/>
                          <w:spacing w:val="-4"/>
                          <w:sz w:val="24"/>
                          <w:szCs w:val="24"/>
                          <w:rtl/>
                        </w:rPr>
                        <w:t>של</w:t>
                      </w:r>
                      <w:r w:rsidRPr="00217D31">
                        <w:rPr>
                          <w:rFonts w:cs="Tahoma"/>
                          <w:color w:val="0B5294"/>
                          <w:spacing w:val="-4"/>
                          <w:sz w:val="24"/>
                          <w:szCs w:val="24"/>
                          <w:rtl/>
                        </w:rPr>
                        <w:t xml:space="preserve"> </w:t>
                      </w:r>
                      <w:r w:rsidRPr="00217D31">
                        <w:rPr>
                          <w:rFonts w:cs="Tahoma" w:hint="eastAsia"/>
                          <w:color w:val="0B5294"/>
                          <w:spacing w:val="-4"/>
                          <w:sz w:val="24"/>
                          <w:szCs w:val="24"/>
                          <w:rtl/>
                        </w:rPr>
                        <w:t>הביקורות</w:t>
                      </w:r>
                      <w:r w:rsidRPr="00217D31">
                        <w:rPr>
                          <w:rFonts w:cs="Tahoma"/>
                          <w:color w:val="0B5294"/>
                          <w:spacing w:val="-4"/>
                          <w:sz w:val="24"/>
                          <w:szCs w:val="24"/>
                          <w:rtl/>
                        </w:rPr>
                        <w:t xml:space="preserve"> </w:t>
                      </w:r>
                      <w:r w:rsidRPr="00217D31">
                        <w:rPr>
                          <w:rFonts w:cs="Tahoma" w:hint="eastAsia"/>
                          <w:color w:val="0B5294"/>
                          <w:spacing w:val="-4"/>
                          <w:sz w:val="24"/>
                          <w:szCs w:val="24"/>
                          <w:rtl/>
                        </w:rPr>
                        <w:t>שנעשו</w:t>
                      </w:r>
                    </w:p>
                    <w:p w:rsidR="00D007E4" w:rsidRPr="00373C5D" w:rsidP="00217D31">
                      <w:pPr>
                        <w:spacing w:before="120" w:after="0" w:line="240" w:lineRule="atLeast"/>
                        <w:rPr>
                          <w:rFonts w:cs="Tahoma"/>
                          <w:b/>
                          <w:bCs/>
                          <w:color w:val="0B5294"/>
                          <w:sz w:val="48"/>
                          <w:szCs w:val="48"/>
                          <w:rtl/>
                        </w:rPr>
                      </w:pPr>
                      <w:drawing>
                        <wp:inline distT="0" distB="0" distL="0" distR="0">
                          <wp:extent cx="288000" cy="31337"/>
                          <wp:effectExtent l="0" t="0" r="0" b="6985"/>
                          <wp:docPr id="98"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773464"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874755">
      <w:pPr>
        <w:pStyle w:val="RESHET"/>
        <w:ind w:left="567"/>
        <w:rPr>
          <w:rtl/>
        </w:rPr>
      </w:pPr>
      <w:r w:rsidRPr="00B737AC">
        <w:rPr>
          <w:rFonts w:hint="cs"/>
          <w:rtl/>
        </w:rPr>
        <w:t>כבר בדוח שנתי 57</w:t>
      </w:r>
      <w:r w:rsidR="00217D31">
        <w:rPr>
          <w:rFonts w:hint="cs"/>
          <w:rtl/>
        </w:rPr>
        <w:t>ב</w:t>
      </w:r>
      <w:r w:rsidRPr="00B737AC">
        <w:rPr>
          <w:rFonts w:hint="cs"/>
          <w:rtl/>
        </w:rPr>
        <w:t xml:space="preserve"> ציין משרד מבקר המדינה כי "</w:t>
      </w:r>
      <w:r w:rsidRPr="00B737AC">
        <w:rPr>
          <w:rtl/>
        </w:rPr>
        <w:t>משרד הדתות השקיע משאבים ניכרים במנגנוני פיקוח ובקרה, אולם לא פעל מתוך מחויבות לאימוץ מסקנות הביקורת ולהוצאתן אל הפועל. לדעת משרד מבקר המדינה היה על משרד הדתות לקבוע לוח זמנים לתיקון הליקויים וליישום ההמלצות העולות מהביקורות ולעקוב אחר ביצוען</w:t>
      </w:r>
      <w:r w:rsidRPr="00B737AC">
        <w:rPr>
          <w:rFonts w:hint="cs"/>
          <w:rtl/>
        </w:rPr>
        <w:t>"</w:t>
      </w:r>
      <w:r>
        <w:rPr>
          <w:rStyle w:val="FootnoteReference0"/>
          <w:rtl/>
        </w:rPr>
        <w:footnoteReference w:id="79"/>
      </w:r>
      <w:r w:rsidRPr="00B737AC">
        <w:rPr>
          <w:rtl/>
        </w:rPr>
        <w:t>.</w:t>
      </w:r>
    </w:p>
    <w:p w:rsidR="006A0E07" w:rsidRPr="00B737AC" w:rsidP="00874755">
      <w:pPr>
        <w:spacing w:before="180" w:after="240" w:line="240" w:lineRule="exact"/>
        <w:ind w:left="340" w:right="2268"/>
        <w:jc w:val="both"/>
        <w:rPr>
          <w:rFonts w:ascii="Tahoma" w:hAnsi="Tahoma" w:cs="Tahoma"/>
          <w:b/>
          <w:sz w:val="17"/>
          <w:szCs w:val="17"/>
          <w:rtl/>
        </w:rPr>
      </w:pPr>
      <w:r w:rsidRPr="00B737AC">
        <w:rPr>
          <w:rFonts w:ascii="Tahoma" w:hAnsi="Tahoma" w:cs="Tahoma" w:hint="cs"/>
          <w:b/>
          <w:sz w:val="17"/>
          <w:szCs w:val="17"/>
          <w:rtl/>
        </w:rPr>
        <w:t xml:space="preserve">בתשובתו מסר המשרד כי לא עקב אחר תיקון הליקויים, משום שאת דוח המעקב אחר תיקון הליקויים אמור לבצע </w:t>
      </w:r>
      <w:r w:rsidRPr="00B737AC">
        <w:rPr>
          <w:rFonts w:ascii="Tahoma" w:hAnsi="Tahoma" w:cs="Tahoma" w:hint="cs"/>
          <w:b/>
          <w:sz w:val="17"/>
          <w:szCs w:val="17"/>
          <w:rtl/>
        </w:rPr>
        <w:t>הרו"ח</w:t>
      </w:r>
      <w:r w:rsidRPr="00B737AC">
        <w:rPr>
          <w:rFonts w:ascii="Tahoma" w:hAnsi="Tahoma" w:cs="Tahoma" w:hint="cs"/>
          <w:b/>
          <w:sz w:val="17"/>
          <w:szCs w:val="17"/>
          <w:rtl/>
        </w:rPr>
        <w:t xml:space="preserve"> החיצוני שביצע את הביקורת, ובזמנו לא היה תקציב להקצאת שעות לדוחות האלה. עוד מסר המשרד כי נכון למועד תשובתו "פער זה הושלם ונשלחו הזמנות עבודה לתיקון ליקויים לכלל הגופים שעברו ביקורת וחלף לפחות חצי שנה ממועד זה".</w:t>
      </w:r>
    </w:p>
    <w:p w:rsidR="006A0E07" w:rsidRPr="00874755" w:rsidP="00874755">
      <w:pPr>
        <w:pStyle w:val="RESHET"/>
        <w:ind w:left="567"/>
        <w:rPr>
          <w:rtl/>
        </w:rPr>
      </w:pPr>
      <w:r w:rsidRPr="00874755">
        <w:rPr>
          <w:rFonts w:hint="cs"/>
          <w:rtl/>
        </w:rPr>
        <w:t>משרד מבקר המדינה שב ומטעים כי בפעילותם החסרה של אגף הבקרה ושל ועדת הביקורת המשרדית לתיקון הליקויים יש משום פגיעה קשה באפקטיביות של הביקורות שנעשו. כמו כן, פעילות חסרה כזאת פוגעת בהרתעת המועצות הדתיות מלפעול בניגוד לנוהל הכשרות. נוסף על כך, בהתנהלותו זו המשרד לשירותי דת אינו מקיים באופן מלא את אחריותו לפיקוח על תחום הכשרות במועצות הדתיות.</w:t>
      </w:r>
    </w:p>
    <w:p w:rsidR="006A0E07" w:rsidP="00F41B61">
      <w:pPr>
        <w:spacing w:line="240" w:lineRule="exact"/>
        <w:ind w:left="340" w:right="2268"/>
        <w:jc w:val="both"/>
        <w:rPr>
          <w:rFonts w:ascii="Tahoma" w:hAnsi="Tahoma" w:cs="Tahoma"/>
          <w:b/>
          <w:sz w:val="17"/>
          <w:szCs w:val="17"/>
          <w:rtl/>
        </w:rPr>
      </w:pPr>
    </w:p>
    <w:p w:rsidR="00874755" w:rsidRPr="00B737AC" w:rsidP="00F41B61">
      <w:pPr>
        <w:spacing w:line="240" w:lineRule="exact"/>
        <w:ind w:left="340" w:right="2268"/>
        <w:jc w:val="both"/>
        <w:rPr>
          <w:rFonts w:ascii="Tahoma" w:hAnsi="Tahoma" w:cs="Tahoma"/>
          <w:b/>
          <w:sz w:val="17"/>
          <w:szCs w:val="17"/>
          <w:rtl/>
        </w:rPr>
      </w:pPr>
    </w:p>
    <w:p w:rsidR="006A0E07" w:rsidRPr="002A10B0" w:rsidP="00B737AC">
      <w:pPr>
        <w:pStyle w:val="KOT4"/>
        <w:rPr>
          <w:rtl/>
        </w:rPr>
      </w:pPr>
      <w:bookmarkStart w:id="202" w:name="_Toc474826328"/>
      <w:r w:rsidRPr="002A10B0">
        <w:rPr>
          <w:rFonts w:hint="cs"/>
          <w:rtl/>
        </w:rPr>
        <w:t>תכלול ממצאי הביקור</w:t>
      </w:r>
      <w:r>
        <w:rPr>
          <w:rFonts w:hint="cs"/>
          <w:rtl/>
        </w:rPr>
        <w:t>ו</w:t>
      </w:r>
      <w:r w:rsidRPr="002A10B0">
        <w:rPr>
          <w:rFonts w:hint="cs"/>
          <w:rtl/>
        </w:rPr>
        <w:t>ת והפקת לקחים מערכתית</w:t>
      </w:r>
      <w:bookmarkEnd w:id="202"/>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ביוני 2016 קיים אגף הבקרה כנס למנהלי המועצות הדתיות, ובו הוצגו הליקויים השכיחים שעלו בביקורות על המועצות הדתיות ונדונו תחומי פעילות שונים של המועצות, ובהם תחום הפיקוח על הכשרות. </w:t>
      </w:r>
    </w:p>
    <w:p w:rsidR="006A0E07" w:rsidRPr="00B737AC" w:rsidP="00874755">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בין הליקויים בתחום הכשרות שצוינו בכנס כבעלי שכיחות גבוהה הם אלה: מבנה תעודות הכשרות אינו תואם לדרישות נוהל הכשרות (74% מהמועצות הדתיות); גובה האגרה אינו על פי דרישות הנוהל (48%); מינוי משגיחים ומפקחים נעשה ללא מכרז או ללא הקפדה על עמידתם בתנאי המכרז (41%); לא נקבעו תנאי סף למינוי משגיחים ומפקחים (37%). </w:t>
      </w:r>
    </w:p>
    <w:p w:rsidR="006A0E07" w:rsidRPr="00B737AC" w:rsidP="00874755">
      <w:pPr>
        <w:pStyle w:val="RESHET"/>
        <w:rPr>
          <w:rtl/>
        </w:rPr>
      </w:pPr>
      <w:r w:rsidRPr="00B737AC">
        <w:rPr>
          <w:rFonts w:hint="cs"/>
          <w:rtl/>
        </w:rPr>
        <w:t>יש לציין לחיוב את קיום הכנס שנועד להטמיע תהליך סדור של הפקת לקחים מערכתית ותיקון ליקויים. למרות זאת, על אגף הבקרה למסד תהליך תקופתי קבוע של הפקת לקחים לצורך שיפור מתמיד של אופן פעולתו. עליו להפיץ בקרב המועצות הדתיות ובקרב הנהלת המשרד את המסקנות המהותיות שעלו בעקבות תהליך זה, כדי שישמשו תשומה לגיבוש מדיניות לצמצום מתמשך של הליקויים. יש להדגיש בעיקר את הצורך להפיץ את המסקנות האמורות ואת ממצאי הדוחות וההמלצות שבהם לגורמים הרלוונטיים במשרד וברבנות העוסקים בנושא הכשרות ולוודא שיוטמעו בקרבם, דבר שעד כה לא נעשה.</w:t>
      </w:r>
    </w:p>
    <w:p w:rsidR="006A0E07" w:rsidRPr="00B737AC" w:rsidP="00874755">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המשרד מסר בתשובתו כי בישיבת הנהלה באוקטובר 2016 הנחה המנכ"ל כי על אגף הבקרה להעביר את הממצאים שהועלו לכל יחידה במשרד שנושאי הביקורת נוגעים לה. כמו כן, עליו להפיץ את הליקויים גם בין המועצות הדתיות כדי שאלה יוכלו לפעול לתיקון הליקויים גם אצלם, אם קיימים כאלה.</w:t>
      </w:r>
    </w:p>
    <w:p w:rsidR="006A0E07" w:rsidRPr="00B737AC" w:rsidP="00B737AC">
      <w:pPr>
        <w:spacing w:line="240" w:lineRule="exact"/>
        <w:ind w:right="2268"/>
        <w:jc w:val="both"/>
        <w:rPr>
          <w:rFonts w:ascii="Tahoma" w:hAnsi="Tahoma" w:cs="Tahoma"/>
          <w:sz w:val="17"/>
          <w:szCs w:val="17"/>
          <w:rtl/>
        </w:rPr>
      </w:pPr>
    </w:p>
    <w:p w:rsidR="006A0E07" w:rsidRPr="003210F0" w:rsidP="00B737AC">
      <w:pPr>
        <w:pStyle w:val="KOT2"/>
        <w:rPr>
          <w:rtl/>
        </w:rPr>
      </w:pPr>
      <w:bookmarkStart w:id="203" w:name="_Toc474826329"/>
      <w:r w:rsidRPr="0012789B">
        <w:rPr>
          <w:noProof/>
          <w:sz w:val="17"/>
          <w:szCs w:val="17"/>
          <w:rtl/>
        </w:rPr>
        <mc:AlternateContent>
          <mc:Choice Requires="wps">
            <w:drawing>
              <wp:anchor distT="0" distB="0" distL="114300" distR="114300" simplePos="0" relativeHeight="251717632" behindDoc="1" locked="0" layoutInCell="1" allowOverlap="1">
                <wp:simplePos x="0" y="0"/>
                <wp:positionH relativeFrom="margin">
                  <wp:posOffset>-431800</wp:posOffset>
                </wp:positionH>
                <wp:positionV relativeFrom="margin">
                  <wp:align>top</wp:align>
                </wp:positionV>
                <wp:extent cx="1619885" cy="5143500"/>
                <wp:effectExtent l="0" t="0" r="0" b="0"/>
                <wp:wrapNone/>
                <wp:docPr id="99"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19885" cy="5143500"/>
                        </a:xfrm>
                        <a:prstGeom prst="rect">
                          <a:avLst/>
                        </a:prstGeom>
                        <a:noFill/>
                        <a:ln w="9525">
                          <a:noFill/>
                          <a:miter lim="800000"/>
                          <a:headEnd/>
                          <a:tailEnd/>
                        </a:ln>
                      </wps:spPr>
                      <wps:txbx>
                        <w:txbxContent>
                          <w:p w:rsidR="00D007E4" w:rsidRPr="00373C5D" w:rsidP="00747CB3">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45328181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6397565"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5B3A4C">
                            <w:pPr>
                              <w:spacing w:after="0" w:line="240" w:lineRule="auto"/>
                              <w:rPr>
                                <w:color w:val="0B5294"/>
                                <w:spacing w:val="-4"/>
                                <w:sz w:val="24"/>
                                <w:szCs w:val="24"/>
                                <w:rtl/>
                                <w:cs/>
                              </w:rPr>
                            </w:pPr>
                            <w:r w:rsidRPr="00747CB3">
                              <w:rPr>
                                <w:rFonts w:cs="Tahoma" w:hint="eastAsia"/>
                                <w:color w:val="0B5294"/>
                                <w:spacing w:val="-4"/>
                                <w:sz w:val="24"/>
                                <w:szCs w:val="24"/>
                                <w:rtl/>
                              </w:rPr>
                              <w:t>בדוח</w:t>
                            </w:r>
                            <w:r w:rsidRPr="00747CB3">
                              <w:rPr>
                                <w:rFonts w:cs="Tahoma"/>
                                <w:color w:val="0B5294"/>
                                <w:spacing w:val="-4"/>
                                <w:sz w:val="24"/>
                                <w:szCs w:val="24"/>
                                <w:rtl/>
                              </w:rPr>
                              <w:t xml:space="preserve"> </w:t>
                            </w:r>
                            <w:r w:rsidRPr="00747CB3">
                              <w:rPr>
                                <w:rFonts w:cs="Tahoma" w:hint="eastAsia"/>
                                <w:color w:val="0B5294"/>
                                <w:spacing w:val="-4"/>
                                <w:sz w:val="24"/>
                                <w:szCs w:val="24"/>
                                <w:rtl/>
                              </w:rPr>
                              <w:t>ביקורת</w:t>
                            </w:r>
                            <w:r w:rsidRPr="00747CB3">
                              <w:rPr>
                                <w:rFonts w:cs="Tahoma"/>
                                <w:color w:val="0B5294"/>
                                <w:spacing w:val="-4"/>
                                <w:sz w:val="24"/>
                                <w:szCs w:val="24"/>
                                <w:rtl/>
                              </w:rPr>
                              <w:t xml:space="preserve"> </w:t>
                            </w:r>
                            <w:r w:rsidRPr="00747CB3">
                              <w:rPr>
                                <w:rFonts w:cs="Tahoma" w:hint="eastAsia"/>
                                <w:color w:val="0B5294"/>
                                <w:spacing w:val="-4"/>
                                <w:sz w:val="24"/>
                                <w:szCs w:val="24"/>
                                <w:rtl/>
                              </w:rPr>
                              <w:t>זה</w:t>
                            </w:r>
                            <w:r w:rsidRPr="00747CB3">
                              <w:rPr>
                                <w:rFonts w:cs="Tahoma"/>
                                <w:color w:val="0B5294"/>
                                <w:spacing w:val="-4"/>
                                <w:sz w:val="24"/>
                                <w:szCs w:val="24"/>
                                <w:rtl/>
                              </w:rPr>
                              <w:t xml:space="preserve"> </w:t>
                            </w:r>
                            <w:r w:rsidRPr="00747CB3">
                              <w:rPr>
                                <w:rFonts w:cs="Tahoma" w:hint="eastAsia"/>
                                <w:color w:val="0B5294"/>
                                <w:spacing w:val="-4"/>
                                <w:sz w:val="24"/>
                                <w:szCs w:val="24"/>
                                <w:rtl/>
                              </w:rPr>
                              <w:t>עלו</w:t>
                            </w:r>
                            <w:r w:rsidRPr="00747CB3">
                              <w:rPr>
                                <w:rFonts w:cs="Tahoma"/>
                                <w:color w:val="0B5294"/>
                                <w:spacing w:val="-4"/>
                                <w:sz w:val="24"/>
                                <w:szCs w:val="24"/>
                                <w:rtl/>
                              </w:rPr>
                              <w:t xml:space="preserve"> </w:t>
                            </w:r>
                            <w:r w:rsidRPr="00747CB3">
                              <w:rPr>
                                <w:rFonts w:cs="Tahoma" w:hint="eastAsia"/>
                                <w:color w:val="0B5294"/>
                                <w:spacing w:val="-4"/>
                                <w:sz w:val="24"/>
                                <w:szCs w:val="24"/>
                                <w:rtl/>
                              </w:rPr>
                              <w:t>תופעות</w:t>
                            </w:r>
                            <w:r w:rsidRPr="00747CB3">
                              <w:rPr>
                                <w:rFonts w:cs="Tahoma"/>
                                <w:color w:val="0B5294"/>
                                <w:spacing w:val="-4"/>
                                <w:sz w:val="24"/>
                                <w:szCs w:val="24"/>
                                <w:rtl/>
                              </w:rPr>
                              <w:t xml:space="preserve"> </w:t>
                            </w:r>
                            <w:r w:rsidRPr="00747CB3">
                              <w:rPr>
                                <w:rFonts w:cs="Tahoma" w:hint="eastAsia"/>
                                <w:color w:val="0B5294"/>
                                <w:spacing w:val="-4"/>
                                <w:sz w:val="24"/>
                                <w:szCs w:val="24"/>
                                <w:rtl/>
                              </w:rPr>
                              <w:t>כמו</w:t>
                            </w:r>
                            <w:r w:rsidRPr="00747CB3">
                              <w:rPr>
                                <w:rFonts w:cs="Tahoma"/>
                                <w:color w:val="0B5294"/>
                                <w:spacing w:val="-4"/>
                                <w:sz w:val="24"/>
                                <w:szCs w:val="24"/>
                                <w:rtl/>
                              </w:rPr>
                              <w:t xml:space="preserve"> </w:t>
                            </w:r>
                            <w:r w:rsidRPr="00747CB3">
                              <w:rPr>
                                <w:rFonts w:cs="Tahoma" w:hint="eastAsia"/>
                                <w:color w:val="0B5294"/>
                                <w:spacing w:val="-4"/>
                                <w:sz w:val="24"/>
                                <w:szCs w:val="24"/>
                                <w:rtl/>
                              </w:rPr>
                              <w:t>החמרת</w:t>
                            </w:r>
                            <w:r w:rsidRPr="00747CB3">
                              <w:rPr>
                                <w:rFonts w:cs="Tahoma"/>
                                <w:color w:val="0B5294"/>
                                <w:spacing w:val="-4"/>
                                <w:sz w:val="24"/>
                                <w:szCs w:val="24"/>
                                <w:rtl/>
                              </w:rPr>
                              <w:t xml:space="preserve"> </w:t>
                            </w:r>
                            <w:r w:rsidRPr="00747CB3">
                              <w:rPr>
                                <w:rFonts w:cs="Tahoma" w:hint="eastAsia"/>
                                <w:color w:val="0B5294"/>
                                <w:spacing w:val="-4"/>
                                <w:sz w:val="24"/>
                                <w:szCs w:val="24"/>
                                <w:rtl/>
                              </w:rPr>
                              <w:t>דרישות</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Pr="00747CB3">
                              <w:rPr>
                                <w:rFonts w:cs="Tahoma" w:hint="eastAsia"/>
                                <w:color w:val="0B5294"/>
                                <w:spacing w:val="-4"/>
                                <w:sz w:val="24"/>
                                <w:szCs w:val="24"/>
                                <w:rtl/>
                              </w:rPr>
                              <w:t>בישובים</w:t>
                            </w:r>
                            <w:r w:rsidRPr="00747CB3">
                              <w:rPr>
                                <w:rFonts w:cs="Tahoma"/>
                                <w:color w:val="0B5294"/>
                                <w:spacing w:val="-4"/>
                                <w:sz w:val="24"/>
                                <w:szCs w:val="24"/>
                                <w:rtl/>
                              </w:rPr>
                              <w:t xml:space="preserve"> </w:t>
                            </w:r>
                            <w:r w:rsidRPr="00747CB3">
                              <w:rPr>
                                <w:rFonts w:cs="Tahoma" w:hint="eastAsia"/>
                                <w:color w:val="0B5294"/>
                                <w:spacing w:val="-4"/>
                                <w:sz w:val="24"/>
                                <w:szCs w:val="24"/>
                                <w:rtl/>
                              </w:rPr>
                              <w:t>מסוימים</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יצירת</w:t>
                            </w:r>
                            <w:r w:rsidRPr="00747CB3">
                              <w:rPr>
                                <w:rFonts w:cs="Tahoma"/>
                                <w:color w:val="0B5294"/>
                                <w:spacing w:val="-4"/>
                                <w:sz w:val="24"/>
                                <w:szCs w:val="24"/>
                                <w:rtl/>
                              </w:rPr>
                              <w:t xml:space="preserve"> </w:t>
                            </w:r>
                            <w:r w:rsidRPr="00747CB3">
                              <w:rPr>
                                <w:rFonts w:cs="Tahoma" w:hint="eastAsia"/>
                                <w:color w:val="0B5294"/>
                                <w:spacing w:val="-4"/>
                                <w:sz w:val="24"/>
                                <w:szCs w:val="24"/>
                                <w:rtl/>
                              </w:rPr>
                              <w:t>חסמי</w:t>
                            </w:r>
                            <w:r w:rsidRPr="00747CB3">
                              <w:rPr>
                                <w:rFonts w:cs="Tahoma"/>
                                <w:color w:val="0B5294"/>
                                <w:spacing w:val="-4"/>
                                <w:sz w:val="24"/>
                                <w:szCs w:val="24"/>
                                <w:rtl/>
                              </w:rPr>
                              <w:t xml:space="preserve"> </w:t>
                            </w:r>
                            <w:r w:rsidRPr="00747CB3">
                              <w:rPr>
                                <w:rFonts w:cs="Tahoma" w:hint="eastAsia"/>
                                <w:color w:val="0B5294"/>
                                <w:spacing w:val="-4"/>
                                <w:sz w:val="24"/>
                                <w:szCs w:val="24"/>
                                <w:rtl/>
                              </w:rPr>
                              <w:t>כניסה</w:t>
                            </w:r>
                            <w:r w:rsidRPr="00747CB3">
                              <w:rPr>
                                <w:rFonts w:cs="Tahoma"/>
                                <w:color w:val="0B5294"/>
                                <w:spacing w:val="-4"/>
                                <w:sz w:val="24"/>
                                <w:szCs w:val="24"/>
                                <w:rtl/>
                              </w:rPr>
                              <w:t xml:space="preserve"> </w:t>
                            </w:r>
                            <w:r w:rsidRPr="00747CB3">
                              <w:rPr>
                                <w:rFonts w:cs="Tahoma" w:hint="eastAsia"/>
                                <w:color w:val="0B5294"/>
                                <w:spacing w:val="-4"/>
                                <w:sz w:val="24"/>
                                <w:szCs w:val="24"/>
                                <w:rtl/>
                              </w:rPr>
                              <w:t>למוצרים</w:t>
                            </w:r>
                            <w:r w:rsidRPr="00747CB3">
                              <w:rPr>
                                <w:rFonts w:cs="Tahoma"/>
                                <w:color w:val="0B5294"/>
                                <w:spacing w:val="-4"/>
                                <w:sz w:val="24"/>
                                <w:szCs w:val="24"/>
                                <w:rtl/>
                              </w:rPr>
                              <w:t xml:space="preserve"> </w:t>
                            </w:r>
                            <w:r w:rsidRPr="00747CB3">
                              <w:rPr>
                                <w:rFonts w:cs="Tahoma" w:hint="eastAsia"/>
                                <w:color w:val="0B5294"/>
                                <w:spacing w:val="-4"/>
                                <w:sz w:val="24"/>
                                <w:szCs w:val="24"/>
                                <w:rtl/>
                              </w:rPr>
                              <w:t>וליצרנים</w:t>
                            </w:r>
                            <w:r w:rsidRPr="00747CB3">
                              <w:rPr>
                                <w:rFonts w:cs="Tahoma"/>
                                <w:color w:val="0B5294"/>
                                <w:spacing w:val="-4"/>
                                <w:sz w:val="24"/>
                                <w:szCs w:val="24"/>
                                <w:rtl/>
                              </w:rPr>
                              <w:t xml:space="preserve"> </w:t>
                            </w:r>
                            <w:r w:rsidRPr="00747CB3">
                              <w:rPr>
                                <w:rFonts w:cs="Tahoma" w:hint="eastAsia"/>
                                <w:color w:val="0B5294"/>
                                <w:spacing w:val="-4"/>
                                <w:sz w:val="24"/>
                                <w:szCs w:val="24"/>
                                <w:rtl/>
                              </w:rPr>
                              <w:t>שונים</w:t>
                            </w:r>
                            <w:r w:rsidRPr="00747CB3">
                              <w:rPr>
                                <w:rFonts w:cs="Tahoma"/>
                                <w:color w:val="0B5294"/>
                                <w:spacing w:val="-4"/>
                                <w:sz w:val="24"/>
                                <w:szCs w:val="24"/>
                                <w:rtl/>
                              </w:rPr>
                              <w:t xml:space="preserve"> </w:t>
                            </w:r>
                            <w:r w:rsidRPr="00747CB3">
                              <w:rPr>
                                <w:rFonts w:cs="Tahoma" w:hint="eastAsia"/>
                                <w:color w:val="0B5294"/>
                                <w:spacing w:val="-4"/>
                                <w:sz w:val="24"/>
                                <w:szCs w:val="24"/>
                                <w:rtl/>
                              </w:rPr>
                              <w:t>בכמה</w:t>
                            </w:r>
                            <w:r w:rsidRPr="00747CB3">
                              <w:rPr>
                                <w:rFonts w:cs="Tahoma"/>
                                <w:color w:val="0B5294"/>
                                <w:spacing w:val="-4"/>
                                <w:sz w:val="24"/>
                                <w:szCs w:val="24"/>
                                <w:rtl/>
                              </w:rPr>
                              <w:t xml:space="preserve"> </w:t>
                            </w:r>
                            <w:r w:rsidRPr="00747CB3">
                              <w:rPr>
                                <w:rFonts w:cs="Tahoma" w:hint="eastAsia"/>
                                <w:color w:val="0B5294"/>
                                <w:spacing w:val="-4"/>
                                <w:sz w:val="24"/>
                                <w:szCs w:val="24"/>
                                <w:rtl/>
                              </w:rPr>
                              <w:t>מועצות</w:t>
                            </w:r>
                            <w:r w:rsidRPr="00747CB3">
                              <w:rPr>
                                <w:rFonts w:cs="Tahoma"/>
                                <w:color w:val="0B5294"/>
                                <w:spacing w:val="-4"/>
                                <w:sz w:val="24"/>
                                <w:szCs w:val="24"/>
                                <w:rtl/>
                              </w:rPr>
                              <w:t xml:space="preserve"> </w:t>
                            </w:r>
                            <w:r w:rsidRPr="00747CB3">
                              <w:rPr>
                                <w:rFonts w:cs="Tahoma" w:hint="eastAsia"/>
                                <w:color w:val="0B5294"/>
                                <w:spacing w:val="-4"/>
                                <w:sz w:val="24"/>
                                <w:szCs w:val="24"/>
                                <w:rtl/>
                              </w:rPr>
                              <w:t>דתיות</w:t>
                            </w:r>
                            <w:r w:rsidRPr="00747CB3">
                              <w:rPr>
                                <w:rFonts w:cs="Tahoma"/>
                                <w:color w:val="0B5294"/>
                                <w:spacing w:val="-4"/>
                                <w:sz w:val="24"/>
                                <w:szCs w:val="24"/>
                                <w:rtl/>
                              </w:rPr>
                              <w:t xml:space="preserve">; </w:t>
                            </w:r>
                            <w:r w:rsidRPr="00747CB3">
                              <w:rPr>
                                <w:rFonts w:cs="Tahoma" w:hint="eastAsia"/>
                                <w:color w:val="0B5294"/>
                                <w:spacing w:val="-4"/>
                                <w:sz w:val="24"/>
                                <w:szCs w:val="24"/>
                                <w:rtl/>
                              </w:rPr>
                              <w:t>אי</w:t>
                            </w:r>
                            <w:r w:rsidRPr="00747CB3">
                              <w:rPr>
                                <w:rFonts w:cs="Tahoma"/>
                                <w:color w:val="0B5294"/>
                                <w:spacing w:val="-4"/>
                                <w:sz w:val="24"/>
                                <w:szCs w:val="24"/>
                                <w:rtl/>
                              </w:rPr>
                              <w:t>-</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שעות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על</w:t>
                            </w:r>
                            <w:r w:rsidRPr="00747CB3">
                              <w:rPr>
                                <w:rFonts w:cs="Tahoma"/>
                                <w:color w:val="0B5294"/>
                                <w:spacing w:val="-4"/>
                                <w:sz w:val="24"/>
                                <w:szCs w:val="24"/>
                                <w:rtl/>
                              </w:rPr>
                              <w:t xml:space="preserve"> </w:t>
                            </w:r>
                            <w:r w:rsidRPr="00747CB3">
                              <w:rPr>
                                <w:rFonts w:cs="Tahoma" w:hint="eastAsia"/>
                                <w:color w:val="0B5294"/>
                                <w:spacing w:val="-4"/>
                                <w:sz w:val="24"/>
                                <w:szCs w:val="24"/>
                                <w:rtl/>
                              </w:rPr>
                              <w:t>פי</w:t>
                            </w:r>
                            <w:r w:rsidRPr="00747CB3">
                              <w:rPr>
                                <w:rFonts w:cs="Tahoma"/>
                                <w:color w:val="0B5294"/>
                                <w:spacing w:val="-4"/>
                                <w:sz w:val="24"/>
                                <w:szCs w:val="24"/>
                                <w:rtl/>
                              </w:rPr>
                              <w:t xml:space="preserve"> </w:t>
                            </w:r>
                            <w:r w:rsidRPr="00747CB3">
                              <w:rPr>
                                <w:rFonts w:cs="Tahoma" w:hint="eastAsia"/>
                                <w:color w:val="0B5294"/>
                                <w:spacing w:val="-4"/>
                                <w:sz w:val="24"/>
                                <w:szCs w:val="24"/>
                                <w:rtl/>
                              </w:rPr>
                              <w:t>מאפייני</w:t>
                            </w:r>
                            <w:r w:rsidRPr="00747CB3">
                              <w:rPr>
                                <w:rFonts w:cs="Tahoma"/>
                                <w:color w:val="0B5294"/>
                                <w:spacing w:val="-4"/>
                                <w:sz w:val="24"/>
                                <w:szCs w:val="24"/>
                                <w:rtl/>
                              </w:rPr>
                              <w:t xml:space="preserve"> </w:t>
                            </w:r>
                            <w:r w:rsidRPr="00747CB3">
                              <w:rPr>
                                <w:rFonts w:cs="Tahoma" w:hint="eastAsia"/>
                                <w:color w:val="0B5294"/>
                                <w:spacing w:val="-4"/>
                                <w:sz w:val="24"/>
                                <w:szCs w:val="24"/>
                                <w:rtl/>
                              </w:rPr>
                              <w:t>בתי</w:t>
                            </w:r>
                            <w:r w:rsidRPr="00747CB3">
                              <w:rPr>
                                <w:rFonts w:cs="Tahoma"/>
                                <w:color w:val="0B5294"/>
                                <w:spacing w:val="-4"/>
                                <w:sz w:val="24"/>
                                <w:szCs w:val="24"/>
                                <w:rtl/>
                              </w:rPr>
                              <w:t xml:space="preserve"> </w:t>
                            </w:r>
                            <w:r w:rsidRPr="00747CB3">
                              <w:rPr>
                                <w:rFonts w:cs="Tahoma" w:hint="eastAsia"/>
                                <w:color w:val="0B5294"/>
                                <w:spacing w:val="-4"/>
                                <w:sz w:val="24"/>
                                <w:szCs w:val="24"/>
                                <w:rtl/>
                              </w:rPr>
                              <w:t>עסק</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עלות</w:t>
                            </w:r>
                            <w:r w:rsidRPr="00747CB3">
                              <w:rPr>
                                <w:rFonts w:cs="Tahoma"/>
                                <w:color w:val="0B5294"/>
                                <w:spacing w:val="-4"/>
                                <w:sz w:val="24"/>
                                <w:szCs w:val="24"/>
                                <w:rtl/>
                              </w:rPr>
                              <w:t xml:space="preserve"> </w:t>
                            </w:r>
                            <w:r w:rsidRPr="00747CB3">
                              <w:rPr>
                                <w:rFonts w:cs="Tahoma" w:hint="eastAsia"/>
                                <w:color w:val="0B5294"/>
                                <w:spacing w:val="-4"/>
                                <w:sz w:val="24"/>
                                <w:szCs w:val="24"/>
                                <w:rtl/>
                              </w:rPr>
                              <w:t>שעת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שונה</w:t>
                            </w:r>
                            <w:r w:rsidRPr="00747CB3">
                              <w:rPr>
                                <w:rFonts w:cs="Tahoma"/>
                                <w:color w:val="0B5294"/>
                                <w:spacing w:val="-4"/>
                                <w:sz w:val="24"/>
                                <w:szCs w:val="24"/>
                                <w:rtl/>
                              </w:rPr>
                              <w:t xml:space="preserve"> </w:t>
                            </w:r>
                            <w:r w:rsidRPr="00747CB3">
                              <w:rPr>
                                <w:rFonts w:cs="Tahoma" w:hint="eastAsia"/>
                                <w:color w:val="0B5294"/>
                                <w:spacing w:val="-4"/>
                                <w:sz w:val="24"/>
                                <w:szCs w:val="24"/>
                                <w:rtl/>
                              </w:rPr>
                              <w:t>לבתי</w:t>
                            </w:r>
                            <w:r w:rsidRPr="00747CB3">
                              <w:rPr>
                                <w:rFonts w:cs="Tahoma"/>
                                <w:color w:val="0B5294"/>
                                <w:spacing w:val="-4"/>
                                <w:sz w:val="24"/>
                                <w:szCs w:val="24"/>
                                <w:rtl/>
                              </w:rPr>
                              <w:t xml:space="preserve"> </w:t>
                            </w:r>
                            <w:r w:rsidRPr="00747CB3">
                              <w:rPr>
                                <w:rFonts w:cs="Tahoma" w:hint="eastAsia"/>
                                <w:color w:val="0B5294"/>
                                <w:spacing w:val="-4"/>
                                <w:sz w:val="24"/>
                                <w:szCs w:val="24"/>
                                <w:rtl/>
                              </w:rPr>
                              <w:t>עסק</w:t>
                            </w:r>
                            <w:r w:rsidRPr="00747CB3">
                              <w:rPr>
                                <w:rFonts w:cs="Tahoma"/>
                                <w:color w:val="0B5294"/>
                                <w:spacing w:val="-4"/>
                                <w:sz w:val="24"/>
                                <w:szCs w:val="24"/>
                                <w:rtl/>
                              </w:rPr>
                              <w:t xml:space="preserve"> </w:t>
                            </w:r>
                            <w:r w:rsidRPr="00747CB3">
                              <w:rPr>
                                <w:rFonts w:cs="Tahoma" w:hint="eastAsia"/>
                                <w:color w:val="0B5294"/>
                                <w:spacing w:val="-4"/>
                                <w:sz w:val="24"/>
                                <w:szCs w:val="24"/>
                                <w:rtl/>
                              </w:rPr>
                              <w:t>מושגחים</w:t>
                            </w:r>
                            <w:r w:rsidRPr="00747CB3">
                              <w:rPr>
                                <w:rFonts w:cs="Tahoma"/>
                                <w:color w:val="0B5294"/>
                                <w:spacing w:val="-4"/>
                                <w:sz w:val="24"/>
                                <w:szCs w:val="24"/>
                                <w:rtl/>
                              </w:rPr>
                              <w:t xml:space="preserve">; </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היקף</w:t>
                            </w:r>
                            <w:r w:rsidRPr="00747CB3">
                              <w:rPr>
                                <w:rFonts w:cs="Tahoma"/>
                                <w:color w:val="0B5294"/>
                                <w:spacing w:val="-4"/>
                                <w:sz w:val="24"/>
                                <w:szCs w:val="24"/>
                                <w:rtl/>
                              </w:rPr>
                              <w:t xml:space="preserve"> </w:t>
                            </w:r>
                            <w:r w:rsidRPr="00747CB3">
                              <w:rPr>
                                <w:rFonts w:cs="Tahoma" w:hint="eastAsia"/>
                                <w:color w:val="0B5294"/>
                                <w:spacing w:val="-4"/>
                                <w:sz w:val="24"/>
                                <w:szCs w:val="24"/>
                                <w:rtl/>
                              </w:rPr>
                              <w:t>בלתי</w:t>
                            </w:r>
                            <w:r w:rsidRPr="00747CB3">
                              <w:rPr>
                                <w:rFonts w:cs="Tahoma"/>
                                <w:color w:val="0B5294"/>
                                <w:spacing w:val="-4"/>
                                <w:sz w:val="24"/>
                                <w:szCs w:val="24"/>
                                <w:rtl/>
                              </w:rPr>
                              <w:t xml:space="preserve"> </w:t>
                            </w:r>
                            <w:r w:rsidRPr="00747CB3">
                              <w:rPr>
                                <w:rFonts w:cs="Tahoma" w:hint="eastAsia"/>
                                <w:color w:val="0B5294"/>
                                <w:spacing w:val="-4"/>
                                <w:sz w:val="24"/>
                                <w:szCs w:val="24"/>
                                <w:rtl/>
                              </w:rPr>
                              <w:t>סביר</w:t>
                            </w:r>
                            <w:r w:rsidRPr="00747CB3">
                              <w:rPr>
                                <w:rFonts w:cs="Tahoma"/>
                                <w:color w:val="0B5294"/>
                                <w:spacing w:val="-4"/>
                                <w:sz w:val="24"/>
                                <w:szCs w:val="24"/>
                                <w:rtl/>
                              </w:rPr>
                              <w:t xml:space="preserve"> </w:t>
                            </w:r>
                            <w:r w:rsidRPr="00747CB3">
                              <w:rPr>
                                <w:rFonts w:cs="Tahoma" w:hint="eastAsia"/>
                                <w:color w:val="0B5294"/>
                                <w:spacing w:val="-4"/>
                                <w:sz w:val="24"/>
                                <w:szCs w:val="24"/>
                                <w:rtl/>
                              </w:rPr>
                              <w:t>של</w:t>
                            </w:r>
                            <w:r w:rsidRPr="00747CB3">
                              <w:rPr>
                                <w:rFonts w:cs="Tahoma"/>
                                <w:color w:val="0B5294"/>
                                <w:spacing w:val="-4"/>
                                <w:sz w:val="24"/>
                                <w:szCs w:val="24"/>
                                <w:rtl/>
                              </w:rPr>
                              <w:t xml:space="preserve"> </w:t>
                            </w:r>
                            <w:r w:rsidRPr="00747CB3">
                              <w:rPr>
                                <w:rFonts w:cs="Tahoma" w:hint="eastAsia"/>
                                <w:color w:val="0B5294"/>
                                <w:spacing w:val="-4"/>
                                <w:sz w:val="24"/>
                                <w:szCs w:val="24"/>
                                <w:rtl/>
                              </w:rPr>
                              <w:t>שעות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למשגיח</w:t>
                            </w:r>
                            <w:r w:rsidRPr="00747CB3">
                              <w:rPr>
                                <w:rFonts w:cs="Tahoma"/>
                                <w:color w:val="0B5294"/>
                                <w:spacing w:val="-4"/>
                                <w:sz w:val="24"/>
                                <w:szCs w:val="24"/>
                                <w:rtl/>
                              </w:rPr>
                              <w:t xml:space="preserve"> </w:t>
                            </w:r>
                            <w:r w:rsidRPr="00747CB3">
                              <w:rPr>
                                <w:rFonts w:cs="Tahoma" w:hint="eastAsia"/>
                                <w:color w:val="0B5294"/>
                                <w:spacing w:val="-4"/>
                                <w:sz w:val="24"/>
                                <w:szCs w:val="24"/>
                                <w:rtl/>
                              </w:rPr>
                              <w:t>שלא</w:t>
                            </w:r>
                            <w:r w:rsidRPr="00747CB3">
                              <w:rPr>
                                <w:rFonts w:cs="Tahoma"/>
                                <w:color w:val="0B5294"/>
                                <w:spacing w:val="-4"/>
                                <w:sz w:val="24"/>
                                <w:szCs w:val="24"/>
                                <w:rtl/>
                              </w:rPr>
                              <w:t xml:space="preserve"> </w:t>
                            </w:r>
                            <w:r w:rsidRPr="00747CB3">
                              <w:rPr>
                                <w:rFonts w:cs="Tahoma" w:hint="eastAsia"/>
                                <w:color w:val="0B5294"/>
                                <w:spacing w:val="-4"/>
                                <w:sz w:val="24"/>
                                <w:szCs w:val="24"/>
                                <w:rtl/>
                              </w:rPr>
                              <w:t>ניתן</w:t>
                            </w:r>
                            <w:r w:rsidRPr="00747CB3">
                              <w:rPr>
                                <w:rFonts w:cs="Tahoma"/>
                                <w:color w:val="0B5294"/>
                                <w:spacing w:val="-4"/>
                                <w:sz w:val="24"/>
                                <w:szCs w:val="24"/>
                                <w:rtl/>
                              </w:rPr>
                              <w:t xml:space="preserve"> </w:t>
                            </w:r>
                            <w:r w:rsidRPr="00747CB3">
                              <w:rPr>
                                <w:rFonts w:cs="Tahoma" w:hint="eastAsia"/>
                                <w:color w:val="0B5294"/>
                                <w:spacing w:val="-4"/>
                                <w:sz w:val="24"/>
                                <w:szCs w:val="24"/>
                                <w:rtl/>
                              </w:rPr>
                              <w:t>לבצעו</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תופעות</w:t>
                            </w:r>
                            <w:r w:rsidRPr="00747CB3">
                              <w:rPr>
                                <w:rFonts w:cs="Tahoma"/>
                                <w:color w:val="0B5294"/>
                                <w:spacing w:val="-4"/>
                                <w:sz w:val="24"/>
                                <w:szCs w:val="24"/>
                                <w:rtl/>
                              </w:rPr>
                              <w:t xml:space="preserve"> </w:t>
                            </w:r>
                            <w:r w:rsidRPr="00747CB3">
                              <w:rPr>
                                <w:rFonts w:cs="Tahoma" w:hint="eastAsia"/>
                                <w:color w:val="0B5294"/>
                                <w:spacing w:val="-4"/>
                                <w:sz w:val="24"/>
                                <w:szCs w:val="24"/>
                                <w:rtl/>
                              </w:rPr>
                              <w:t>אלה</w:t>
                            </w:r>
                            <w:r w:rsidRPr="00747CB3">
                              <w:rPr>
                                <w:rFonts w:cs="Tahoma"/>
                                <w:color w:val="0B5294"/>
                                <w:spacing w:val="-4"/>
                                <w:sz w:val="24"/>
                                <w:szCs w:val="24"/>
                                <w:rtl/>
                              </w:rPr>
                              <w:t xml:space="preserve"> </w:t>
                            </w:r>
                            <w:r w:rsidRPr="00747CB3">
                              <w:rPr>
                                <w:rFonts w:cs="Tahoma" w:hint="eastAsia"/>
                                <w:color w:val="0B5294"/>
                                <w:spacing w:val="-4"/>
                                <w:sz w:val="24"/>
                                <w:szCs w:val="24"/>
                                <w:rtl/>
                              </w:rPr>
                              <w:t>חושפות</w:t>
                            </w:r>
                            <w:r w:rsidRPr="00747CB3">
                              <w:rPr>
                                <w:rFonts w:cs="Tahoma"/>
                                <w:color w:val="0B5294"/>
                                <w:spacing w:val="-4"/>
                                <w:sz w:val="24"/>
                                <w:szCs w:val="24"/>
                                <w:rtl/>
                              </w:rPr>
                              <w:t xml:space="preserve"> </w:t>
                            </w:r>
                            <w:r w:rsidRPr="00747CB3">
                              <w:rPr>
                                <w:rFonts w:cs="Tahoma" w:hint="eastAsia"/>
                                <w:color w:val="0B5294"/>
                                <w:spacing w:val="-4"/>
                                <w:sz w:val="24"/>
                                <w:szCs w:val="24"/>
                                <w:rtl/>
                              </w:rPr>
                              <w:t>אסדרה</w:t>
                            </w:r>
                            <w:r w:rsidRPr="00747CB3">
                              <w:rPr>
                                <w:rFonts w:cs="Tahoma"/>
                                <w:color w:val="0B5294"/>
                                <w:spacing w:val="-4"/>
                                <w:sz w:val="24"/>
                                <w:szCs w:val="24"/>
                                <w:rtl/>
                              </w:rPr>
                              <w:t xml:space="preserve"> </w:t>
                            </w:r>
                            <w:r w:rsidRPr="00747CB3">
                              <w:rPr>
                                <w:rFonts w:cs="Tahoma" w:hint="eastAsia"/>
                                <w:color w:val="0B5294"/>
                                <w:spacing w:val="-4"/>
                                <w:sz w:val="24"/>
                                <w:szCs w:val="24"/>
                                <w:rtl/>
                              </w:rPr>
                              <w:t>לא</w:t>
                            </w:r>
                            <w:r w:rsidRPr="00747CB3">
                              <w:rPr>
                                <w:rFonts w:cs="Tahoma"/>
                                <w:color w:val="0B5294"/>
                                <w:spacing w:val="-4"/>
                                <w:sz w:val="24"/>
                                <w:szCs w:val="24"/>
                                <w:rtl/>
                              </w:rPr>
                              <w:t xml:space="preserve"> </w:t>
                            </w:r>
                            <w:r w:rsidRPr="00747CB3">
                              <w:rPr>
                                <w:rFonts w:cs="Tahoma" w:hint="eastAsia"/>
                                <w:color w:val="0B5294"/>
                                <w:spacing w:val="-4"/>
                                <w:sz w:val="24"/>
                                <w:szCs w:val="24"/>
                                <w:rtl/>
                              </w:rPr>
                              <w:t>יעילה</w:t>
                            </w:r>
                            <w:r w:rsidRPr="00747CB3">
                              <w:rPr>
                                <w:rFonts w:cs="Tahoma"/>
                                <w:color w:val="0B5294"/>
                                <w:spacing w:val="-4"/>
                                <w:sz w:val="24"/>
                                <w:szCs w:val="24"/>
                                <w:rtl/>
                              </w:rPr>
                              <w:t xml:space="preserve"> </w:t>
                            </w:r>
                            <w:r w:rsidRPr="00747CB3">
                              <w:rPr>
                                <w:rFonts w:cs="Tahoma" w:hint="eastAsia"/>
                                <w:color w:val="0B5294"/>
                                <w:spacing w:val="-4"/>
                                <w:sz w:val="24"/>
                                <w:szCs w:val="24"/>
                                <w:rtl/>
                              </w:rPr>
                              <w:t>של</w:t>
                            </w:r>
                            <w:r w:rsidRPr="00747CB3">
                              <w:rPr>
                                <w:rFonts w:cs="Tahoma"/>
                                <w:color w:val="0B5294"/>
                                <w:spacing w:val="-4"/>
                                <w:sz w:val="24"/>
                                <w:szCs w:val="24"/>
                                <w:rtl/>
                              </w:rPr>
                              <w:t xml:space="preserve"> </w:t>
                            </w:r>
                            <w:r w:rsidRPr="00747CB3">
                              <w:rPr>
                                <w:rFonts w:cs="Tahoma" w:hint="eastAsia"/>
                                <w:color w:val="0B5294"/>
                                <w:spacing w:val="-4"/>
                                <w:sz w:val="24"/>
                                <w:szCs w:val="24"/>
                                <w:rtl/>
                              </w:rPr>
                              <w:t>פעילות</w:t>
                            </w:r>
                            <w:r w:rsidRPr="00747CB3">
                              <w:rPr>
                                <w:rFonts w:cs="Tahoma"/>
                                <w:color w:val="0B5294"/>
                                <w:spacing w:val="-4"/>
                                <w:sz w:val="24"/>
                                <w:szCs w:val="24"/>
                                <w:rtl/>
                              </w:rPr>
                              <w:t xml:space="preserve"> </w:t>
                            </w:r>
                            <w:r w:rsidRPr="00747CB3">
                              <w:rPr>
                                <w:rFonts w:cs="Tahoma" w:hint="eastAsia"/>
                                <w:color w:val="0B5294"/>
                                <w:spacing w:val="-4"/>
                                <w:sz w:val="24"/>
                                <w:szCs w:val="24"/>
                                <w:rtl/>
                              </w:rPr>
                              <w:t>המונופול</w:t>
                            </w:r>
                            <w:r w:rsidRPr="00747CB3">
                              <w:rPr>
                                <w:rFonts w:cs="Tahoma"/>
                                <w:color w:val="0B5294"/>
                                <w:spacing w:val="-4"/>
                                <w:sz w:val="24"/>
                                <w:szCs w:val="24"/>
                                <w:rtl/>
                              </w:rPr>
                              <w:t xml:space="preserve"> </w:t>
                            </w:r>
                            <w:r w:rsidRPr="00747CB3">
                              <w:rPr>
                                <w:rFonts w:cs="Tahoma" w:hint="eastAsia"/>
                                <w:color w:val="0B5294"/>
                                <w:spacing w:val="-4"/>
                                <w:sz w:val="24"/>
                                <w:szCs w:val="24"/>
                                <w:rtl/>
                              </w:rPr>
                              <w:t>בתחום</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Pr="00747CB3">
                              <w:rPr>
                                <w:rFonts w:cs="Tahoma" w:hint="eastAsia"/>
                                <w:color w:val="0B5294"/>
                                <w:spacing w:val="-4"/>
                                <w:sz w:val="24"/>
                                <w:szCs w:val="24"/>
                                <w:rtl/>
                              </w:rPr>
                              <w:t>הגורמת</w:t>
                            </w:r>
                            <w:r w:rsidRPr="00747CB3">
                              <w:rPr>
                                <w:rFonts w:cs="Tahoma"/>
                                <w:color w:val="0B5294"/>
                                <w:spacing w:val="-4"/>
                                <w:sz w:val="24"/>
                                <w:szCs w:val="24"/>
                                <w:rtl/>
                              </w:rPr>
                              <w:t xml:space="preserve"> </w:t>
                            </w:r>
                            <w:r w:rsidRPr="00747CB3">
                              <w:rPr>
                                <w:rFonts w:cs="Tahoma" w:hint="eastAsia"/>
                                <w:color w:val="0B5294"/>
                                <w:spacing w:val="-4"/>
                                <w:sz w:val="24"/>
                                <w:szCs w:val="24"/>
                                <w:rtl/>
                              </w:rPr>
                              <w:t>להגברת</w:t>
                            </w:r>
                            <w:r w:rsidRPr="00747CB3">
                              <w:rPr>
                                <w:rFonts w:cs="Tahoma"/>
                                <w:color w:val="0B5294"/>
                                <w:spacing w:val="-4"/>
                                <w:sz w:val="24"/>
                                <w:szCs w:val="24"/>
                                <w:rtl/>
                              </w:rPr>
                              <w:t xml:space="preserve"> </w:t>
                            </w:r>
                            <w:r w:rsidRPr="00747CB3">
                              <w:rPr>
                                <w:rFonts w:cs="Tahoma" w:hint="eastAsia"/>
                                <w:color w:val="0B5294"/>
                                <w:spacing w:val="-4"/>
                                <w:sz w:val="24"/>
                                <w:szCs w:val="24"/>
                                <w:rtl/>
                              </w:rPr>
                              <w:t>העלויות</w:t>
                            </w:r>
                            <w:r w:rsidRPr="00747CB3">
                              <w:rPr>
                                <w:rFonts w:cs="Tahoma"/>
                                <w:color w:val="0B5294"/>
                                <w:spacing w:val="-4"/>
                                <w:sz w:val="24"/>
                                <w:szCs w:val="24"/>
                                <w:rtl/>
                              </w:rPr>
                              <w:t xml:space="preserve"> </w:t>
                            </w:r>
                            <w:r w:rsidRPr="00747CB3">
                              <w:rPr>
                                <w:rFonts w:cs="Tahoma" w:hint="eastAsia"/>
                                <w:color w:val="0B5294"/>
                                <w:spacing w:val="-4"/>
                                <w:sz w:val="24"/>
                                <w:szCs w:val="24"/>
                                <w:rtl/>
                              </w:rPr>
                              <w:t>וליצירת</w:t>
                            </w:r>
                            <w:r w:rsidRPr="00747CB3">
                              <w:rPr>
                                <w:rFonts w:cs="Tahoma"/>
                                <w:color w:val="0B5294"/>
                                <w:spacing w:val="-4"/>
                                <w:sz w:val="24"/>
                                <w:szCs w:val="24"/>
                                <w:rtl/>
                              </w:rPr>
                              <w:t xml:space="preserve"> </w:t>
                            </w:r>
                            <w:r w:rsidRPr="00747CB3">
                              <w:rPr>
                                <w:rFonts w:cs="Tahoma" w:hint="eastAsia"/>
                                <w:color w:val="0B5294"/>
                                <w:spacing w:val="-4"/>
                                <w:sz w:val="24"/>
                                <w:szCs w:val="24"/>
                                <w:rtl/>
                              </w:rPr>
                              <w:t>נטל</w:t>
                            </w:r>
                            <w:r w:rsidRPr="00747CB3">
                              <w:rPr>
                                <w:rFonts w:cs="Tahoma"/>
                                <w:color w:val="0B5294"/>
                                <w:spacing w:val="-4"/>
                                <w:sz w:val="24"/>
                                <w:szCs w:val="24"/>
                                <w:rtl/>
                              </w:rPr>
                              <w:t xml:space="preserve"> </w:t>
                            </w:r>
                            <w:r w:rsidRPr="00747CB3">
                              <w:rPr>
                                <w:rFonts w:cs="Tahoma" w:hint="eastAsia"/>
                                <w:color w:val="0B5294"/>
                                <w:spacing w:val="-4"/>
                                <w:sz w:val="24"/>
                                <w:szCs w:val="24"/>
                                <w:rtl/>
                              </w:rPr>
                              <w:t>עודף</w:t>
                            </w:r>
                            <w:r w:rsidRPr="00747CB3">
                              <w:rPr>
                                <w:rFonts w:cs="Tahoma"/>
                                <w:color w:val="0B5294"/>
                                <w:spacing w:val="-4"/>
                                <w:sz w:val="24"/>
                                <w:szCs w:val="24"/>
                                <w:rtl/>
                              </w:rPr>
                              <w:t xml:space="preserve"> </w:t>
                            </w:r>
                            <w:r w:rsidRPr="00747CB3">
                              <w:rPr>
                                <w:rFonts w:cs="Tahoma" w:hint="eastAsia"/>
                                <w:color w:val="0B5294"/>
                                <w:spacing w:val="-4"/>
                                <w:sz w:val="24"/>
                                <w:szCs w:val="24"/>
                                <w:rtl/>
                              </w:rPr>
                              <w:t>המכביד</w:t>
                            </w:r>
                            <w:r w:rsidRPr="00747CB3">
                              <w:rPr>
                                <w:rFonts w:cs="Tahoma"/>
                                <w:color w:val="0B5294"/>
                                <w:spacing w:val="-4"/>
                                <w:sz w:val="24"/>
                                <w:szCs w:val="24"/>
                                <w:rtl/>
                              </w:rPr>
                              <w:t xml:space="preserve"> </w:t>
                            </w:r>
                            <w:r w:rsidRPr="00747CB3">
                              <w:rPr>
                                <w:rFonts w:cs="Tahoma" w:hint="eastAsia"/>
                                <w:color w:val="0B5294"/>
                                <w:spacing w:val="-4"/>
                                <w:sz w:val="24"/>
                                <w:szCs w:val="24"/>
                                <w:rtl/>
                              </w:rPr>
                              <w:t>על</w:t>
                            </w:r>
                            <w:r w:rsidRPr="00747CB3">
                              <w:rPr>
                                <w:rFonts w:cs="Tahoma"/>
                                <w:color w:val="0B5294"/>
                                <w:spacing w:val="-4"/>
                                <w:sz w:val="24"/>
                                <w:szCs w:val="24"/>
                                <w:rtl/>
                              </w:rPr>
                              <w:t xml:space="preserve"> </w:t>
                            </w:r>
                            <w:r w:rsidRPr="00747CB3">
                              <w:rPr>
                                <w:rFonts w:cs="Tahoma" w:hint="eastAsia"/>
                                <w:color w:val="0B5294"/>
                                <w:spacing w:val="-4"/>
                                <w:sz w:val="24"/>
                                <w:szCs w:val="24"/>
                                <w:rtl/>
                              </w:rPr>
                              <w:t>הצרכן</w:t>
                            </w:r>
                          </w:p>
                          <w:p w:rsidR="00D007E4" w:rsidRPr="00373C5D" w:rsidP="00747CB3">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210212340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050217"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8" type="#_x0000_t202" style="width:127.55pt;height:4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97824" filled="f" stroked="f">
                <v:textbox>
                  <w:txbxContent>
                    <w:p w:rsidR="00D007E4" w:rsidRPr="00373C5D" w:rsidP="00747CB3">
                      <w:pPr>
                        <w:spacing w:line="240" w:lineRule="atLeast"/>
                        <w:rPr>
                          <w:rFonts w:cs="Tahoma"/>
                          <w:b/>
                          <w:bCs/>
                          <w:color w:val="0B5294"/>
                          <w:sz w:val="48"/>
                          <w:szCs w:val="48"/>
                          <w:rtl/>
                        </w:rPr>
                      </w:pPr>
                      <w:drawing>
                        <wp:inline distT="0" distB="0" distL="0" distR="0">
                          <wp:extent cx="311150" cy="256800"/>
                          <wp:effectExtent l="0" t="0" r="0" b="0"/>
                          <wp:docPr id="100"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9921786"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5B3A4C">
                      <w:pPr>
                        <w:spacing w:after="0" w:line="240" w:lineRule="auto"/>
                        <w:rPr>
                          <w:color w:val="0B5294"/>
                          <w:spacing w:val="-4"/>
                          <w:sz w:val="24"/>
                          <w:szCs w:val="24"/>
                          <w:rtl/>
                          <w:cs/>
                        </w:rPr>
                      </w:pPr>
                      <w:r w:rsidRPr="00747CB3">
                        <w:rPr>
                          <w:rFonts w:cs="Tahoma" w:hint="eastAsia"/>
                          <w:color w:val="0B5294"/>
                          <w:spacing w:val="-4"/>
                          <w:sz w:val="24"/>
                          <w:szCs w:val="24"/>
                          <w:rtl/>
                        </w:rPr>
                        <w:t>בדוח</w:t>
                      </w:r>
                      <w:r w:rsidRPr="00747CB3">
                        <w:rPr>
                          <w:rFonts w:cs="Tahoma"/>
                          <w:color w:val="0B5294"/>
                          <w:spacing w:val="-4"/>
                          <w:sz w:val="24"/>
                          <w:szCs w:val="24"/>
                          <w:rtl/>
                        </w:rPr>
                        <w:t xml:space="preserve"> </w:t>
                      </w:r>
                      <w:r w:rsidRPr="00747CB3">
                        <w:rPr>
                          <w:rFonts w:cs="Tahoma" w:hint="eastAsia"/>
                          <w:color w:val="0B5294"/>
                          <w:spacing w:val="-4"/>
                          <w:sz w:val="24"/>
                          <w:szCs w:val="24"/>
                          <w:rtl/>
                        </w:rPr>
                        <w:t>ביקורת</w:t>
                      </w:r>
                      <w:r w:rsidRPr="00747CB3">
                        <w:rPr>
                          <w:rFonts w:cs="Tahoma"/>
                          <w:color w:val="0B5294"/>
                          <w:spacing w:val="-4"/>
                          <w:sz w:val="24"/>
                          <w:szCs w:val="24"/>
                          <w:rtl/>
                        </w:rPr>
                        <w:t xml:space="preserve"> </w:t>
                      </w:r>
                      <w:r w:rsidRPr="00747CB3">
                        <w:rPr>
                          <w:rFonts w:cs="Tahoma" w:hint="eastAsia"/>
                          <w:color w:val="0B5294"/>
                          <w:spacing w:val="-4"/>
                          <w:sz w:val="24"/>
                          <w:szCs w:val="24"/>
                          <w:rtl/>
                        </w:rPr>
                        <w:t>זה</w:t>
                      </w:r>
                      <w:r w:rsidRPr="00747CB3">
                        <w:rPr>
                          <w:rFonts w:cs="Tahoma"/>
                          <w:color w:val="0B5294"/>
                          <w:spacing w:val="-4"/>
                          <w:sz w:val="24"/>
                          <w:szCs w:val="24"/>
                          <w:rtl/>
                        </w:rPr>
                        <w:t xml:space="preserve"> </w:t>
                      </w:r>
                      <w:r w:rsidRPr="00747CB3">
                        <w:rPr>
                          <w:rFonts w:cs="Tahoma" w:hint="eastAsia"/>
                          <w:color w:val="0B5294"/>
                          <w:spacing w:val="-4"/>
                          <w:sz w:val="24"/>
                          <w:szCs w:val="24"/>
                          <w:rtl/>
                        </w:rPr>
                        <w:t>עלו</w:t>
                      </w:r>
                      <w:r w:rsidRPr="00747CB3">
                        <w:rPr>
                          <w:rFonts w:cs="Tahoma"/>
                          <w:color w:val="0B5294"/>
                          <w:spacing w:val="-4"/>
                          <w:sz w:val="24"/>
                          <w:szCs w:val="24"/>
                          <w:rtl/>
                        </w:rPr>
                        <w:t xml:space="preserve"> </w:t>
                      </w:r>
                      <w:r w:rsidRPr="00747CB3">
                        <w:rPr>
                          <w:rFonts w:cs="Tahoma" w:hint="eastAsia"/>
                          <w:color w:val="0B5294"/>
                          <w:spacing w:val="-4"/>
                          <w:sz w:val="24"/>
                          <w:szCs w:val="24"/>
                          <w:rtl/>
                        </w:rPr>
                        <w:t>תופעות</w:t>
                      </w:r>
                      <w:r w:rsidRPr="00747CB3">
                        <w:rPr>
                          <w:rFonts w:cs="Tahoma"/>
                          <w:color w:val="0B5294"/>
                          <w:spacing w:val="-4"/>
                          <w:sz w:val="24"/>
                          <w:szCs w:val="24"/>
                          <w:rtl/>
                        </w:rPr>
                        <w:t xml:space="preserve"> </w:t>
                      </w:r>
                      <w:r w:rsidRPr="00747CB3">
                        <w:rPr>
                          <w:rFonts w:cs="Tahoma" w:hint="eastAsia"/>
                          <w:color w:val="0B5294"/>
                          <w:spacing w:val="-4"/>
                          <w:sz w:val="24"/>
                          <w:szCs w:val="24"/>
                          <w:rtl/>
                        </w:rPr>
                        <w:t>כמו</w:t>
                      </w:r>
                      <w:r w:rsidRPr="00747CB3">
                        <w:rPr>
                          <w:rFonts w:cs="Tahoma"/>
                          <w:color w:val="0B5294"/>
                          <w:spacing w:val="-4"/>
                          <w:sz w:val="24"/>
                          <w:szCs w:val="24"/>
                          <w:rtl/>
                        </w:rPr>
                        <w:t xml:space="preserve"> </w:t>
                      </w:r>
                      <w:r w:rsidRPr="00747CB3">
                        <w:rPr>
                          <w:rFonts w:cs="Tahoma" w:hint="eastAsia"/>
                          <w:color w:val="0B5294"/>
                          <w:spacing w:val="-4"/>
                          <w:sz w:val="24"/>
                          <w:szCs w:val="24"/>
                          <w:rtl/>
                        </w:rPr>
                        <w:t>החמרת</w:t>
                      </w:r>
                      <w:r w:rsidRPr="00747CB3">
                        <w:rPr>
                          <w:rFonts w:cs="Tahoma"/>
                          <w:color w:val="0B5294"/>
                          <w:spacing w:val="-4"/>
                          <w:sz w:val="24"/>
                          <w:szCs w:val="24"/>
                          <w:rtl/>
                        </w:rPr>
                        <w:t xml:space="preserve"> </w:t>
                      </w:r>
                      <w:r w:rsidRPr="00747CB3">
                        <w:rPr>
                          <w:rFonts w:cs="Tahoma" w:hint="eastAsia"/>
                          <w:color w:val="0B5294"/>
                          <w:spacing w:val="-4"/>
                          <w:sz w:val="24"/>
                          <w:szCs w:val="24"/>
                          <w:rtl/>
                        </w:rPr>
                        <w:t>דרישות</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Pr="00747CB3">
                        <w:rPr>
                          <w:rFonts w:cs="Tahoma" w:hint="eastAsia"/>
                          <w:color w:val="0B5294"/>
                          <w:spacing w:val="-4"/>
                          <w:sz w:val="24"/>
                          <w:szCs w:val="24"/>
                          <w:rtl/>
                        </w:rPr>
                        <w:t>בישובים</w:t>
                      </w:r>
                      <w:r w:rsidRPr="00747CB3">
                        <w:rPr>
                          <w:rFonts w:cs="Tahoma"/>
                          <w:color w:val="0B5294"/>
                          <w:spacing w:val="-4"/>
                          <w:sz w:val="24"/>
                          <w:szCs w:val="24"/>
                          <w:rtl/>
                        </w:rPr>
                        <w:t xml:space="preserve"> </w:t>
                      </w:r>
                      <w:r w:rsidRPr="00747CB3">
                        <w:rPr>
                          <w:rFonts w:cs="Tahoma" w:hint="eastAsia"/>
                          <w:color w:val="0B5294"/>
                          <w:spacing w:val="-4"/>
                          <w:sz w:val="24"/>
                          <w:szCs w:val="24"/>
                          <w:rtl/>
                        </w:rPr>
                        <w:t>מסוימים</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יצירת</w:t>
                      </w:r>
                      <w:r w:rsidRPr="00747CB3">
                        <w:rPr>
                          <w:rFonts w:cs="Tahoma"/>
                          <w:color w:val="0B5294"/>
                          <w:spacing w:val="-4"/>
                          <w:sz w:val="24"/>
                          <w:szCs w:val="24"/>
                          <w:rtl/>
                        </w:rPr>
                        <w:t xml:space="preserve"> </w:t>
                      </w:r>
                      <w:r w:rsidRPr="00747CB3">
                        <w:rPr>
                          <w:rFonts w:cs="Tahoma" w:hint="eastAsia"/>
                          <w:color w:val="0B5294"/>
                          <w:spacing w:val="-4"/>
                          <w:sz w:val="24"/>
                          <w:szCs w:val="24"/>
                          <w:rtl/>
                        </w:rPr>
                        <w:t>חסמי</w:t>
                      </w:r>
                      <w:r w:rsidRPr="00747CB3">
                        <w:rPr>
                          <w:rFonts w:cs="Tahoma"/>
                          <w:color w:val="0B5294"/>
                          <w:spacing w:val="-4"/>
                          <w:sz w:val="24"/>
                          <w:szCs w:val="24"/>
                          <w:rtl/>
                        </w:rPr>
                        <w:t xml:space="preserve"> </w:t>
                      </w:r>
                      <w:r w:rsidRPr="00747CB3">
                        <w:rPr>
                          <w:rFonts w:cs="Tahoma" w:hint="eastAsia"/>
                          <w:color w:val="0B5294"/>
                          <w:spacing w:val="-4"/>
                          <w:sz w:val="24"/>
                          <w:szCs w:val="24"/>
                          <w:rtl/>
                        </w:rPr>
                        <w:t>כניסה</w:t>
                      </w:r>
                      <w:r w:rsidRPr="00747CB3">
                        <w:rPr>
                          <w:rFonts w:cs="Tahoma"/>
                          <w:color w:val="0B5294"/>
                          <w:spacing w:val="-4"/>
                          <w:sz w:val="24"/>
                          <w:szCs w:val="24"/>
                          <w:rtl/>
                        </w:rPr>
                        <w:t xml:space="preserve"> </w:t>
                      </w:r>
                      <w:r w:rsidRPr="00747CB3">
                        <w:rPr>
                          <w:rFonts w:cs="Tahoma" w:hint="eastAsia"/>
                          <w:color w:val="0B5294"/>
                          <w:spacing w:val="-4"/>
                          <w:sz w:val="24"/>
                          <w:szCs w:val="24"/>
                          <w:rtl/>
                        </w:rPr>
                        <w:t>למוצרים</w:t>
                      </w:r>
                      <w:r w:rsidRPr="00747CB3">
                        <w:rPr>
                          <w:rFonts w:cs="Tahoma"/>
                          <w:color w:val="0B5294"/>
                          <w:spacing w:val="-4"/>
                          <w:sz w:val="24"/>
                          <w:szCs w:val="24"/>
                          <w:rtl/>
                        </w:rPr>
                        <w:t xml:space="preserve"> </w:t>
                      </w:r>
                      <w:r w:rsidRPr="00747CB3">
                        <w:rPr>
                          <w:rFonts w:cs="Tahoma" w:hint="eastAsia"/>
                          <w:color w:val="0B5294"/>
                          <w:spacing w:val="-4"/>
                          <w:sz w:val="24"/>
                          <w:szCs w:val="24"/>
                          <w:rtl/>
                        </w:rPr>
                        <w:t>וליצרנים</w:t>
                      </w:r>
                      <w:r w:rsidRPr="00747CB3">
                        <w:rPr>
                          <w:rFonts w:cs="Tahoma"/>
                          <w:color w:val="0B5294"/>
                          <w:spacing w:val="-4"/>
                          <w:sz w:val="24"/>
                          <w:szCs w:val="24"/>
                          <w:rtl/>
                        </w:rPr>
                        <w:t xml:space="preserve"> </w:t>
                      </w:r>
                      <w:r w:rsidRPr="00747CB3">
                        <w:rPr>
                          <w:rFonts w:cs="Tahoma" w:hint="eastAsia"/>
                          <w:color w:val="0B5294"/>
                          <w:spacing w:val="-4"/>
                          <w:sz w:val="24"/>
                          <w:szCs w:val="24"/>
                          <w:rtl/>
                        </w:rPr>
                        <w:t>שונים</w:t>
                      </w:r>
                      <w:r w:rsidRPr="00747CB3">
                        <w:rPr>
                          <w:rFonts w:cs="Tahoma"/>
                          <w:color w:val="0B5294"/>
                          <w:spacing w:val="-4"/>
                          <w:sz w:val="24"/>
                          <w:szCs w:val="24"/>
                          <w:rtl/>
                        </w:rPr>
                        <w:t xml:space="preserve"> </w:t>
                      </w:r>
                      <w:r w:rsidRPr="00747CB3">
                        <w:rPr>
                          <w:rFonts w:cs="Tahoma" w:hint="eastAsia"/>
                          <w:color w:val="0B5294"/>
                          <w:spacing w:val="-4"/>
                          <w:sz w:val="24"/>
                          <w:szCs w:val="24"/>
                          <w:rtl/>
                        </w:rPr>
                        <w:t>בכמה</w:t>
                      </w:r>
                      <w:r w:rsidRPr="00747CB3">
                        <w:rPr>
                          <w:rFonts w:cs="Tahoma"/>
                          <w:color w:val="0B5294"/>
                          <w:spacing w:val="-4"/>
                          <w:sz w:val="24"/>
                          <w:szCs w:val="24"/>
                          <w:rtl/>
                        </w:rPr>
                        <w:t xml:space="preserve"> </w:t>
                      </w:r>
                      <w:r w:rsidRPr="00747CB3">
                        <w:rPr>
                          <w:rFonts w:cs="Tahoma" w:hint="eastAsia"/>
                          <w:color w:val="0B5294"/>
                          <w:spacing w:val="-4"/>
                          <w:sz w:val="24"/>
                          <w:szCs w:val="24"/>
                          <w:rtl/>
                        </w:rPr>
                        <w:t>מועצות</w:t>
                      </w:r>
                      <w:r w:rsidRPr="00747CB3">
                        <w:rPr>
                          <w:rFonts w:cs="Tahoma"/>
                          <w:color w:val="0B5294"/>
                          <w:spacing w:val="-4"/>
                          <w:sz w:val="24"/>
                          <w:szCs w:val="24"/>
                          <w:rtl/>
                        </w:rPr>
                        <w:t xml:space="preserve"> </w:t>
                      </w:r>
                      <w:r w:rsidRPr="00747CB3">
                        <w:rPr>
                          <w:rFonts w:cs="Tahoma" w:hint="eastAsia"/>
                          <w:color w:val="0B5294"/>
                          <w:spacing w:val="-4"/>
                          <w:sz w:val="24"/>
                          <w:szCs w:val="24"/>
                          <w:rtl/>
                        </w:rPr>
                        <w:t>דתיות</w:t>
                      </w:r>
                      <w:r w:rsidRPr="00747CB3">
                        <w:rPr>
                          <w:rFonts w:cs="Tahoma"/>
                          <w:color w:val="0B5294"/>
                          <w:spacing w:val="-4"/>
                          <w:sz w:val="24"/>
                          <w:szCs w:val="24"/>
                          <w:rtl/>
                        </w:rPr>
                        <w:t xml:space="preserve">; </w:t>
                      </w:r>
                      <w:r w:rsidRPr="00747CB3">
                        <w:rPr>
                          <w:rFonts w:cs="Tahoma" w:hint="eastAsia"/>
                          <w:color w:val="0B5294"/>
                          <w:spacing w:val="-4"/>
                          <w:sz w:val="24"/>
                          <w:szCs w:val="24"/>
                          <w:rtl/>
                        </w:rPr>
                        <w:t>אי</w:t>
                      </w:r>
                      <w:r w:rsidRPr="00747CB3">
                        <w:rPr>
                          <w:rFonts w:cs="Tahoma"/>
                          <w:color w:val="0B5294"/>
                          <w:spacing w:val="-4"/>
                          <w:sz w:val="24"/>
                          <w:szCs w:val="24"/>
                          <w:rtl/>
                        </w:rPr>
                        <w:t>-</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שעות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על</w:t>
                      </w:r>
                      <w:r w:rsidRPr="00747CB3">
                        <w:rPr>
                          <w:rFonts w:cs="Tahoma"/>
                          <w:color w:val="0B5294"/>
                          <w:spacing w:val="-4"/>
                          <w:sz w:val="24"/>
                          <w:szCs w:val="24"/>
                          <w:rtl/>
                        </w:rPr>
                        <w:t xml:space="preserve"> </w:t>
                      </w:r>
                      <w:r w:rsidRPr="00747CB3">
                        <w:rPr>
                          <w:rFonts w:cs="Tahoma" w:hint="eastAsia"/>
                          <w:color w:val="0B5294"/>
                          <w:spacing w:val="-4"/>
                          <w:sz w:val="24"/>
                          <w:szCs w:val="24"/>
                          <w:rtl/>
                        </w:rPr>
                        <w:t>פי</w:t>
                      </w:r>
                      <w:r w:rsidRPr="00747CB3">
                        <w:rPr>
                          <w:rFonts w:cs="Tahoma"/>
                          <w:color w:val="0B5294"/>
                          <w:spacing w:val="-4"/>
                          <w:sz w:val="24"/>
                          <w:szCs w:val="24"/>
                          <w:rtl/>
                        </w:rPr>
                        <w:t xml:space="preserve"> </w:t>
                      </w:r>
                      <w:r w:rsidRPr="00747CB3">
                        <w:rPr>
                          <w:rFonts w:cs="Tahoma" w:hint="eastAsia"/>
                          <w:color w:val="0B5294"/>
                          <w:spacing w:val="-4"/>
                          <w:sz w:val="24"/>
                          <w:szCs w:val="24"/>
                          <w:rtl/>
                        </w:rPr>
                        <w:t>מאפייני</w:t>
                      </w:r>
                      <w:r w:rsidRPr="00747CB3">
                        <w:rPr>
                          <w:rFonts w:cs="Tahoma"/>
                          <w:color w:val="0B5294"/>
                          <w:spacing w:val="-4"/>
                          <w:sz w:val="24"/>
                          <w:szCs w:val="24"/>
                          <w:rtl/>
                        </w:rPr>
                        <w:t xml:space="preserve"> </w:t>
                      </w:r>
                      <w:r w:rsidRPr="00747CB3">
                        <w:rPr>
                          <w:rFonts w:cs="Tahoma" w:hint="eastAsia"/>
                          <w:color w:val="0B5294"/>
                          <w:spacing w:val="-4"/>
                          <w:sz w:val="24"/>
                          <w:szCs w:val="24"/>
                          <w:rtl/>
                        </w:rPr>
                        <w:t>בתי</w:t>
                      </w:r>
                      <w:r w:rsidRPr="00747CB3">
                        <w:rPr>
                          <w:rFonts w:cs="Tahoma"/>
                          <w:color w:val="0B5294"/>
                          <w:spacing w:val="-4"/>
                          <w:sz w:val="24"/>
                          <w:szCs w:val="24"/>
                          <w:rtl/>
                        </w:rPr>
                        <w:t xml:space="preserve"> </w:t>
                      </w:r>
                      <w:r w:rsidRPr="00747CB3">
                        <w:rPr>
                          <w:rFonts w:cs="Tahoma" w:hint="eastAsia"/>
                          <w:color w:val="0B5294"/>
                          <w:spacing w:val="-4"/>
                          <w:sz w:val="24"/>
                          <w:szCs w:val="24"/>
                          <w:rtl/>
                        </w:rPr>
                        <w:t>עסק</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עלות</w:t>
                      </w:r>
                      <w:r w:rsidRPr="00747CB3">
                        <w:rPr>
                          <w:rFonts w:cs="Tahoma"/>
                          <w:color w:val="0B5294"/>
                          <w:spacing w:val="-4"/>
                          <w:sz w:val="24"/>
                          <w:szCs w:val="24"/>
                          <w:rtl/>
                        </w:rPr>
                        <w:t xml:space="preserve"> </w:t>
                      </w:r>
                      <w:r w:rsidRPr="00747CB3">
                        <w:rPr>
                          <w:rFonts w:cs="Tahoma" w:hint="eastAsia"/>
                          <w:color w:val="0B5294"/>
                          <w:spacing w:val="-4"/>
                          <w:sz w:val="24"/>
                          <w:szCs w:val="24"/>
                          <w:rtl/>
                        </w:rPr>
                        <w:t>שעת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שונה</w:t>
                      </w:r>
                      <w:r w:rsidRPr="00747CB3">
                        <w:rPr>
                          <w:rFonts w:cs="Tahoma"/>
                          <w:color w:val="0B5294"/>
                          <w:spacing w:val="-4"/>
                          <w:sz w:val="24"/>
                          <w:szCs w:val="24"/>
                          <w:rtl/>
                        </w:rPr>
                        <w:t xml:space="preserve"> </w:t>
                      </w:r>
                      <w:r w:rsidRPr="00747CB3">
                        <w:rPr>
                          <w:rFonts w:cs="Tahoma" w:hint="eastAsia"/>
                          <w:color w:val="0B5294"/>
                          <w:spacing w:val="-4"/>
                          <w:sz w:val="24"/>
                          <w:szCs w:val="24"/>
                          <w:rtl/>
                        </w:rPr>
                        <w:t>לבתי</w:t>
                      </w:r>
                      <w:r w:rsidRPr="00747CB3">
                        <w:rPr>
                          <w:rFonts w:cs="Tahoma"/>
                          <w:color w:val="0B5294"/>
                          <w:spacing w:val="-4"/>
                          <w:sz w:val="24"/>
                          <w:szCs w:val="24"/>
                          <w:rtl/>
                        </w:rPr>
                        <w:t xml:space="preserve"> </w:t>
                      </w:r>
                      <w:r w:rsidRPr="00747CB3">
                        <w:rPr>
                          <w:rFonts w:cs="Tahoma" w:hint="eastAsia"/>
                          <w:color w:val="0B5294"/>
                          <w:spacing w:val="-4"/>
                          <w:sz w:val="24"/>
                          <w:szCs w:val="24"/>
                          <w:rtl/>
                        </w:rPr>
                        <w:t>עסק</w:t>
                      </w:r>
                      <w:r w:rsidRPr="00747CB3">
                        <w:rPr>
                          <w:rFonts w:cs="Tahoma"/>
                          <w:color w:val="0B5294"/>
                          <w:spacing w:val="-4"/>
                          <w:sz w:val="24"/>
                          <w:szCs w:val="24"/>
                          <w:rtl/>
                        </w:rPr>
                        <w:t xml:space="preserve"> </w:t>
                      </w:r>
                      <w:r w:rsidRPr="00747CB3">
                        <w:rPr>
                          <w:rFonts w:cs="Tahoma" w:hint="eastAsia"/>
                          <w:color w:val="0B5294"/>
                          <w:spacing w:val="-4"/>
                          <w:sz w:val="24"/>
                          <w:szCs w:val="24"/>
                          <w:rtl/>
                        </w:rPr>
                        <w:t>מושגחים</w:t>
                      </w:r>
                      <w:r w:rsidRPr="00747CB3">
                        <w:rPr>
                          <w:rFonts w:cs="Tahoma"/>
                          <w:color w:val="0B5294"/>
                          <w:spacing w:val="-4"/>
                          <w:sz w:val="24"/>
                          <w:szCs w:val="24"/>
                          <w:rtl/>
                        </w:rPr>
                        <w:t xml:space="preserve">; </w:t>
                      </w:r>
                      <w:r w:rsidRPr="00747CB3">
                        <w:rPr>
                          <w:rFonts w:cs="Tahoma" w:hint="eastAsia"/>
                          <w:color w:val="0B5294"/>
                          <w:spacing w:val="-4"/>
                          <w:sz w:val="24"/>
                          <w:szCs w:val="24"/>
                          <w:rtl/>
                        </w:rPr>
                        <w:t>קביעת</w:t>
                      </w:r>
                      <w:r w:rsidRPr="00747CB3">
                        <w:rPr>
                          <w:rFonts w:cs="Tahoma"/>
                          <w:color w:val="0B5294"/>
                          <w:spacing w:val="-4"/>
                          <w:sz w:val="24"/>
                          <w:szCs w:val="24"/>
                          <w:rtl/>
                        </w:rPr>
                        <w:t xml:space="preserve"> </w:t>
                      </w:r>
                      <w:r w:rsidRPr="00747CB3">
                        <w:rPr>
                          <w:rFonts w:cs="Tahoma" w:hint="eastAsia"/>
                          <w:color w:val="0B5294"/>
                          <w:spacing w:val="-4"/>
                          <w:sz w:val="24"/>
                          <w:szCs w:val="24"/>
                          <w:rtl/>
                        </w:rPr>
                        <w:t>היקף</w:t>
                      </w:r>
                      <w:r w:rsidRPr="00747CB3">
                        <w:rPr>
                          <w:rFonts w:cs="Tahoma"/>
                          <w:color w:val="0B5294"/>
                          <w:spacing w:val="-4"/>
                          <w:sz w:val="24"/>
                          <w:szCs w:val="24"/>
                          <w:rtl/>
                        </w:rPr>
                        <w:t xml:space="preserve"> </w:t>
                      </w:r>
                      <w:r w:rsidRPr="00747CB3">
                        <w:rPr>
                          <w:rFonts w:cs="Tahoma" w:hint="eastAsia"/>
                          <w:color w:val="0B5294"/>
                          <w:spacing w:val="-4"/>
                          <w:sz w:val="24"/>
                          <w:szCs w:val="24"/>
                          <w:rtl/>
                        </w:rPr>
                        <w:t>בלתי</w:t>
                      </w:r>
                      <w:r w:rsidRPr="00747CB3">
                        <w:rPr>
                          <w:rFonts w:cs="Tahoma"/>
                          <w:color w:val="0B5294"/>
                          <w:spacing w:val="-4"/>
                          <w:sz w:val="24"/>
                          <w:szCs w:val="24"/>
                          <w:rtl/>
                        </w:rPr>
                        <w:t xml:space="preserve"> </w:t>
                      </w:r>
                      <w:r w:rsidRPr="00747CB3">
                        <w:rPr>
                          <w:rFonts w:cs="Tahoma" w:hint="eastAsia"/>
                          <w:color w:val="0B5294"/>
                          <w:spacing w:val="-4"/>
                          <w:sz w:val="24"/>
                          <w:szCs w:val="24"/>
                          <w:rtl/>
                        </w:rPr>
                        <w:t>סביר</w:t>
                      </w:r>
                      <w:r w:rsidRPr="00747CB3">
                        <w:rPr>
                          <w:rFonts w:cs="Tahoma"/>
                          <w:color w:val="0B5294"/>
                          <w:spacing w:val="-4"/>
                          <w:sz w:val="24"/>
                          <w:szCs w:val="24"/>
                          <w:rtl/>
                        </w:rPr>
                        <w:t xml:space="preserve"> </w:t>
                      </w:r>
                      <w:r w:rsidRPr="00747CB3">
                        <w:rPr>
                          <w:rFonts w:cs="Tahoma" w:hint="eastAsia"/>
                          <w:color w:val="0B5294"/>
                          <w:spacing w:val="-4"/>
                          <w:sz w:val="24"/>
                          <w:szCs w:val="24"/>
                          <w:rtl/>
                        </w:rPr>
                        <w:t>של</w:t>
                      </w:r>
                      <w:r w:rsidRPr="00747CB3">
                        <w:rPr>
                          <w:rFonts w:cs="Tahoma"/>
                          <w:color w:val="0B5294"/>
                          <w:spacing w:val="-4"/>
                          <w:sz w:val="24"/>
                          <w:szCs w:val="24"/>
                          <w:rtl/>
                        </w:rPr>
                        <w:t xml:space="preserve"> </w:t>
                      </w:r>
                      <w:r w:rsidRPr="00747CB3">
                        <w:rPr>
                          <w:rFonts w:cs="Tahoma" w:hint="eastAsia"/>
                          <w:color w:val="0B5294"/>
                          <w:spacing w:val="-4"/>
                          <w:sz w:val="24"/>
                          <w:szCs w:val="24"/>
                          <w:rtl/>
                        </w:rPr>
                        <w:t>שעות</w:t>
                      </w:r>
                      <w:r w:rsidRPr="00747CB3">
                        <w:rPr>
                          <w:rFonts w:cs="Tahoma"/>
                          <w:color w:val="0B5294"/>
                          <w:spacing w:val="-4"/>
                          <w:sz w:val="24"/>
                          <w:szCs w:val="24"/>
                          <w:rtl/>
                        </w:rPr>
                        <w:t xml:space="preserve"> </w:t>
                      </w:r>
                      <w:r w:rsidRPr="00747CB3">
                        <w:rPr>
                          <w:rFonts w:cs="Tahoma" w:hint="eastAsia"/>
                          <w:color w:val="0B5294"/>
                          <w:spacing w:val="-4"/>
                          <w:sz w:val="24"/>
                          <w:szCs w:val="24"/>
                          <w:rtl/>
                        </w:rPr>
                        <w:t>השגחה</w:t>
                      </w:r>
                      <w:r w:rsidRPr="00747CB3">
                        <w:rPr>
                          <w:rFonts w:cs="Tahoma"/>
                          <w:color w:val="0B5294"/>
                          <w:spacing w:val="-4"/>
                          <w:sz w:val="24"/>
                          <w:szCs w:val="24"/>
                          <w:rtl/>
                        </w:rPr>
                        <w:t xml:space="preserve"> </w:t>
                      </w:r>
                      <w:r w:rsidRPr="00747CB3">
                        <w:rPr>
                          <w:rFonts w:cs="Tahoma" w:hint="eastAsia"/>
                          <w:color w:val="0B5294"/>
                          <w:spacing w:val="-4"/>
                          <w:sz w:val="24"/>
                          <w:szCs w:val="24"/>
                          <w:rtl/>
                        </w:rPr>
                        <w:t>למשגיח</w:t>
                      </w:r>
                      <w:r w:rsidRPr="00747CB3">
                        <w:rPr>
                          <w:rFonts w:cs="Tahoma"/>
                          <w:color w:val="0B5294"/>
                          <w:spacing w:val="-4"/>
                          <w:sz w:val="24"/>
                          <w:szCs w:val="24"/>
                          <w:rtl/>
                        </w:rPr>
                        <w:t xml:space="preserve"> </w:t>
                      </w:r>
                      <w:r w:rsidRPr="00747CB3">
                        <w:rPr>
                          <w:rFonts w:cs="Tahoma" w:hint="eastAsia"/>
                          <w:color w:val="0B5294"/>
                          <w:spacing w:val="-4"/>
                          <w:sz w:val="24"/>
                          <w:szCs w:val="24"/>
                          <w:rtl/>
                        </w:rPr>
                        <w:t>שלא</w:t>
                      </w:r>
                      <w:r w:rsidRPr="00747CB3">
                        <w:rPr>
                          <w:rFonts w:cs="Tahoma"/>
                          <w:color w:val="0B5294"/>
                          <w:spacing w:val="-4"/>
                          <w:sz w:val="24"/>
                          <w:szCs w:val="24"/>
                          <w:rtl/>
                        </w:rPr>
                        <w:t xml:space="preserve"> </w:t>
                      </w:r>
                      <w:r w:rsidRPr="00747CB3">
                        <w:rPr>
                          <w:rFonts w:cs="Tahoma" w:hint="eastAsia"/>
                          <w:color w:val="0B5294"/>
                          <w:spacing w:val="-4"/>
                          <w:sz w:val="24"/>
                          <w:szCs w:val="24"/>
                          <w:rtl/>
                        </w:rPr>
                        <w:t>ניתן</w:t>
                      </w:r>
                      <w:r w:rsidRPr="00747CB3">
                        <w:rPr>
                          <w:rFonts w:cs="Tahoma"/>
                          <w:color w:val="0B5294"/>
                          <w:spacing w:val="-4"/>
                          <w:sz w:val="24"/>
                          <w:szCs w:val="24"/>
                          <w:rtl/>
                        </w:rPr>
                        <w:t xml:space="preserve"> </w:t>
                      </w:r>
                      <w:r w:rsidRPr="00747CB3">
                        <w:rPr>
                          <w:rFonts w:cs="Tahoma" w:hint="eastAsia"/>
                          <w:color w:val="0B5294"/>
                          <w:spacing w:val="-4"/>
                          <w:sz w:val="24"/>
                          <w:szCs w:val="24"/>
                          <w:rtl/>
                        </w:rPr>
                        <w:t>לבצעו</w:t>
                      </w:r>
                      <w:r w:rsidRPr="00747CB3">
                        <w:rPr>
                          <w:rFonts w:cs="Tahoma"/>
                          <w:color w:val="0B5294"/>
                          <w:spacing w:val="-4"/>
                          <w:sz w:val="24"/>
                          <w:szCs w:val="24"/>
                          <w:rtl/>
                        </w:rPr>
                        <w:t>;</w:t>
                      </w:r>
                      <w:r>
                        <w:rPr>
                          <w:rFonts w:cs="Tahoma" w:hint="cs"/>
                          <w:color w:val="0B5294"/>
                          <w:spacing w:val="-4"/>
                          <w:sz w:val="24"/>
                          <w:szCs w:val="24"/>
                          <w:rtl/>
                        </w:rPr>
                        <w:t xml:space="preserve"> </w:t>
                      </w:r>
                      <w:r w:rsidRPr="00747CB3">
                        <w:rPr>
                          <w:rFonts w:cs="Tahoma" w:hint="eastAsia"/>
                          <w:color w:val="0B5294"/>
                          <w:spacing w:val="-4"/>
                          <w:sz w:val="24"/>
                          <w:szCs w:val="24"/>
                          <w:rtl/>
                        </w:rPr>
                        <w:t>תופעות</w:t>
                      </w:r>
                      <w:r w:rsidRPr="00747CB3">
                        <w:rPr>
                          <w:rFonts w:cs="Tahoma"/>
                          <w:color w:val="0B5294"/>
                          <w:spacing w:val="-4"/>
                          <w:sz w:val="24"/>
                          <w:szCs w:val="24"/>
                          <w:rtl/>
                        </w:rPr>
                        <w:t xml:space="preserve"> </w:t>
                      </w:r>
                      <w:r w:rsidRPr="00747CB3">
                        <w:rPr>
                          <w:rFonts w:cs="Tahoma" w:hint="eastAsia"/>
                          <w:color w:val="0B5294"/>
                          <w:spacing w:val="-4"/>
                          <w:sz w:val="24"/>
                          <w:szCs w:val="24"/>
                          <w:rtl/>
                        </w:rPr>
                        <w:t>אלה</w:t>
                      </w:r>
                      <w:r w:rsidRPr="00747CB3">
                        <w:rPr>
                          <w:rFonts w:cs="Tahoma"/>
                          <w:color w:val="0B5294"/>
                          <w:spacing w:val="-4"/>
                          <w:sz w:val="24"/>
                          <w:szCs w:val="24"/>
                          <w:rtl/>
                        </w:rPr>
                        <w:t xml:space="preserve"> </w:t>
                      </w:r>
                      <w:r w:rsidRPr="00747CB3">
                        <w:rPr>
                          <w:rFonts w:cs="Tahoma" w:hint="eastAsia"/>
                          <w:color w:val="0B5294"/>
                          <w:spacing w:val="-4"/>
                          <w:sz w:val="24"/>
                          <w:szCs w:val="24"/>
                          <w:rtl/>
                        </w:rPr>
                        <w:t>חושפות</w:t>
                      </w:r>
                      <w:r w:rsidRPr="00747CB3">
                        <w:rPr>
                          <w:rFonts w:cs="Tahoma"/>
                          <w:color w:val="0B5294"/>
                          <w:spacing w:val="-4"/>
                          <w:sz w:val="24"/>
                          <w:szCs w:val="24"/>
                          <w:rtl/>
                        </w:rPr>
                        <w:t xml:space="preserve"> </w:t>
                      </w:r>
                      <w:r w:rsidRPr="00747CB3">
                        <w:rPr>
                          <w:rFonts w:cs="Tahoma" w:hint="eastAsia"/>
                          <w:color w:val="0B5294"/>
                          <w:spacing w:val="-4"/>
                          <w:sz w:val="24"/>
                          <w:szCs w:val="24"/>
                          <w:rtl/>
                        </w:rPr>
                        <w:t>אסדרה</w:t>
                      </w:r>
                      <w:r w:rsidRPr="00747CB3">
                        <w:rPr>
                          <w:rFonts w:cs="Tahoma"/>
                          <w:color w:val="0B5294"/>
                          <w:spacing w:val="-4"/>
                          <w:sz w:val="24"/>
                          <w:szCs w:val="24"/>
                          <w:rtl/>
                        </w:rPr>
                        <w:t xml:space="preserve"> </w:t>
                      </w:r>
                      <w:r w:rsidRPr="00747CB3">
                        <w:rPr>
                          <w:rFonts w:cs="Tahoma" w:hint="eastAsia"/>
                          <w:color w:val="0B5294"/>
                          <w:spacing w:val="-4"/>
                          <w:sz w:val="24"/>
                          <w:szCs w:val="24"/>
                          <w:rtl/>
                        </w:rPr>
                        <w:t>לא</w:t>
                      </w:r>
                      <w:r w:rsidRPr="00747CB3">
                        <w:rPr>
                          <w:rFonts w:cs="Tahoma"/>
                          <w:color w:val="0B5294"/>
                          <w:spacing w:val="-4"/>
                          <w:sz w:val="24"/>
                          <w:szCs w:val="24"/>
                          <w:rtl/>
                        </w:rPr>
                        <w:t xml:space="preserve"> </w:t>
                      </w:r>
                      <w:r w:rsidRPr="00747CB3">
                        <w:rPr>
                          <w:rFonts w:cs="Tahoma" w:hint="eastAsia"/>
                          <w:color w:val="0B5294"/>
                          <w:spacing w:val="-4"/>
                          <w:sz w:val="24"/>
                          <w:szCs w:val="24"/>
                          <w:rtl/>
                        </w:rPr>
                        <w:t>יעילה</w:t>
                      </w:r>
                      <w:r w:rsidRPr="00747CB3">
                        <w:rPr>
                          <w:rFonts w:cs="Tahoma"/>
                          <w:color w:val="0B5294"/>
                          <w:spacing w:val="-4"/>
                          <w:sz w:val="24"/>
                          <w:szCs w:val="24"/>
                          <w:rtl/>
                        </w:rPr>
                        <w:t xml:space="preserve"> </w:t>
                      </w:r>
                      <w:r w:rsidRPr="00747CB3">
                        <w:rPr>
                          <w:rFonts w:cs="Tahoma" w:hint="eastAsia"/>
                          <w:color w:val="0B5294"/>
                          <w:spacing w:val="-4"/>
                          <w:sz w:val="24"/>
                          <w:szCs w:val="24"/>
                          <w:rtl/>
                        </w:rPr>
                        <w:t>של</w:t>
                      </w:r>
                      <w:r w:rsidRPr="00747CB3">
                        <w:rPr>
                          <w:rFonts w:cs="Tahoma"/>
                          <w:color w:val="0B5294"/>
                          <w:spacing w:val="-4"/>
                          <w:sz w:val="24"/>
                          <w:szCs w:val="24"/>
                          <w:rtl/>
                        </w:rPr>
                        <w:t xml:space="preserve"> </w:t>
                      </w:r>
                      <w:r w:rsidRPr="00747CB3">
                        <w:rPr>
                          <w:rFonts w:cs="Tahoma" w:hint="eastAsia"/>
                          <w:color w:val="0B5294"/>
                          <w:spacing w:val="-4"/>
                          <w:sz w:val="24"/>
                          <w:szCs w:val="24"/>
                          <w:rtl/>
                        </w:rPr>
                        <w:t>פעילות</w:t>
                      </w:r>
                      <w:r w:rsidRPr="00747CB3">
                        <w:rPr>
                          <w:rFonts w:cs="Tahoma"/>
                          <w:color w:val="0B5294"/>
                          <w:spacing w:val="-4"/>
                          <w:sz w:val="24"/>
                          <w:szCs w:val="24"/>
                          <w:rtl/>
                        </w:rPr>
                        <w:t xml:space="preserve"> </w:t>
                      </w:r>
                      <w:r w:rsidRPr="00747CB3">
                        <w:rPr>
                          <w:rFonts w:cs="Tahoma" w:hint="eastAsia"/>
                          <w:color w:val="0B5294"/>
                          <w:spacing w:val="-4"/>
                          <w:sz w:val="24"/>
                          <w:szCs w:val="24"/>
                          <w:rtl/>
                        </w:rPr>
                        <w:t>המונופול</w:t>
                      </w:r>
                      <w:r w:rsidRPr="00747CB3">
                        <w:rPr>
                          <w:rFonts w:cs="Tahoma"/>
                          <w:color w:val="0B5294"/>
                          <w:spacing w:val="-4"/>
                          <w:sz w:val="24"/>
                          <w:szCs w:val="24"/>
                          <w:rtl/>
                        </w:rPr>
                        <w:t xml:space="preserve"> </w:t>
                      </w:r>
                      <w:r w:rsidRPr="00747CB3">
                        <w:rPr>
                          <w:rFonts w:cs="Tahoma" w:hint="eastAsia"/>
                          <w:color w:val="0B5294"/>
                          <w:spacing w:val="-4"/>
                          <w:sz w:val="24"/>
                          <w:szCs w:val="24"/>
                          <w:rtl/>
                        </w:rPr>
                        <w:t>בתחום</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Pr="00747CB3">
                        <w:rPr>
                          <w:rFonts w:cs="Tahoma" w:hint="eastAsia"/>
                          <w:color w:val="0B5294"/>
                          <w:spacing w:val="-4"/>
                          <w:sz w:val="24"/>
                          <w:szCs w:val="24"/>
                          <w:rtl/>
                        </w:rPr>
                        <w:t>הגורמת</w:t>
                      </w:r>
                      <w:r w:rsidRPr="00747CB3">
                        <w:rPr>
                          <w:rFonts w:cs="Tahoma"/>
                          <w:color w:val="0B5294"/>
                          <w:spacing w:val="-4"/>
                          <w:sz w:val="24"/>
                          <w:szCs w:val="24"/>
                          <w:rtl/>
                        </w:rPr>
                        <w:t xml:space="preserve"> </w:t>
                      </w:r>
                      <w:r w:rsidRPr="00747CB3">
                        <w:rPr>
                          <w:rFonts w:cs="Tahoma" w:hint="eastAsia"/>
                          <w:color w:val="0B5294"/>
                          <w:spacing w:val="-4"/>
                          <w:sz w:val="24"/>
                          <w:szCs w:val="24"/>
                          <w:rtl/>
                        </w:rPr>
                        <w:t>להגברת</w:t>
                      </w:r>
                      <w:r w:rsidRPr="00747CB3">
                        <w:rPr>
                          <w:rFonts w:cs="Tahoma"/>
                          <w:color w:val="0B5294"/>
                          <w:spacing w:val="-4"/>
                          <w:sz w:val="24"/>
                          <w:szCs w:val="24"/>
                          <w:rtl/>
                        </w:rPr>
                        <w:t xml:space="preserve"> </w:t>
                      </w:r>
                      <w:r w:rsidRPr="00747CB3">
                        <w:rPr>
                          <w:rFonts w:cs="Tahoma" w:hint="eastAsia"/>
                          <w:color w:val="0B5294"/>
                          <w:spacing w:val="-4"/>
                          <w:sz w:val="24"/>
                          <w:szCs w:val="24"/>
                          <w:rtl/>
                        </w:rPr>
                        <w:t>העלויות</w:t>
                      </w:r>
                      <w:r w:rsidRPr="00747CB3">
                        <w:rPr>
                          <w:rFonts w:cs="Tahoma"/>
                          <w:color w:val="0B5294"/>
                          <w:spacing w:val="-4"/>
                          <w:sz w:val="24"/>
                          <w:szCs w:val="24"/>
                          <w:rtl/>
                        </w:rPr>
                        <w:t xml:space="preserve"> </w:t>
                      </w:r>
                      <w:r w:rsidRPr="00747CB3">
                        <w:rPr>
                          <w:rFonts w:cs="Tahoma" w:hint="eastAsia"/>
                          <w:color w:val="0B5294"/>
                          <w:spacing w:val="-4"/>
                          <w:sz w:val="24"/>
                          <w:szCs w:val="24"/>
                          <w:rtl/>
                        </w:rPr>
                        <w:t>וליצירת</w:t>
                      </w:r>
                      <w:r w:rsidRPr="00747CB3">
                        <w:rPr>
                          <w:rFonts w:cs="Tahoma"/>
                          <w:color w:val="0B5294"/>
                          <w:spacing w:val="-4"/>
                          <w:sz w:val="24"/>
                          <w:szCs w:val="24"/>
                          <w:rtl/>
                        </w:rPr>
                        <w:t xml:space="preserve"> </w:t>
                      </w:r>
                      <w:r w:rsidRPr="00747CB3">
                        <w:rPr>
                          <w:rFonts w:cs="Tahoma" w:hint="eastAsia"/>
                          <w:color w:val="0B5294"/>
                          <w:spacing w:val="-4"/>
                          <w:sz w:val="24"/>
                          <w:szCs w:val="24"/>
                          <w:rtl/>
                        </w:rPr>
                        <w:t>נטל</w:t>
                      </w:r>
                      <w:r w:rsidRPr="00747CB3">
                        <w:rPr>
                          <w:rFonts w:cs="Tahoma"/>
                          <w:color w:val="0B5294"/>
                          <w:spacing w:val="-4"/>
                          <w:sz w:val="24"/>
                          <w:szCs w:val="24"/>
                          <w:rtl/>
                        </w:rPr>
                        <w:t xml:space="preserve"> </w:t>
                      </w:r>
                      <w:r w:rsidRPr="00747CB3">
                        <w:rPr>
                          <w:rFonts w:cs="Tahoma" w:hint="eastAsia"/>
                          <w:color w:val="0B5294"/>
                          <w:spacing w:val="-4"/>
                          <w:sz w:val="24"/>
                          <w:szCs w:val="24"/>
                          <w:rtl/>
                        </w:rPr>
                        <w:t>עודף</w:t>
                      </w:r>
                      <w:r w:rsidRPr="00747CB3">
                        <w:rPr>
                          <w:rFonts w:cs="Tahoma"/>
                          <w:color w:val="0B5294"/>
                          <w:spacing w:val="-4"/>
                          <w:sz w:val="24"/>
                          <w:szCs w:val="24"/>
                          <w:rtl/>
                        </w:rPr>
                        <w:t xml:space="preserve"> </w:t>
                      </w:r>
                      <w:r w:rsidRPr="00747CB3">
                        <w:rPr>
                          <w:rFonts w:cs="Tahoma" w:hint="eastAsia"/>
                          <w:color w:val="0B5294"/>
                          <w:spacing w:val="-4"/>
                          <w:sz w:val="24"/>
                          <w:szCs w:val="24"/>
                          <w:rtl/>
                        </w:rPr>
                        <w:t>המכביד</w:t>
                      </w:r>
                      <w:r w:rsidRPr="00747CB3">
                        <w:rPr>
                          <w:rFonts w:cs="Tahoma"/>
                          <w:color w:val="0B5294"/>
                          <w:spacing w:val="-4"/>
                          <w:sz w:val="24"/>
                          <w:szCs w:val="24"/>
                          <w:rtl/>
                        </w:rPr>
                        <w:t xml:space="preserve"> </w:t>
                      </w:r>
                      <w:r w:rsidRPr="00747CB3">
                        <w:rPr>
                          <w:rFonts w:cs="Tahoma" w:hint="eastAsia"/>
                          <w:color w:val="0B5294"/>
                          <w:spacing w:val="-4"/>
                          <w:sz w:val="24"/>
                          <w:szCs w:val="24"/>
                          <w:rtl/>
                        </w:rPr>
                        <w:t>על</w:t>
                      </w:r>
                      <w:r w:rsidRPr="00747CB3">
                        <w:rPr>
                          <w:rFonts w:cs="Tahoma"/>
                          <w:color w:val="0B5294"/>
                          <w:spacing w:val="-4"/>
                          <w:sz w:val="24"/>
                          <w:szCs w:val="24"/>
                          <w:rtl/>
                        </w:rPr>
                        <w:t xml:space="preserve"> </w:t>
                      </w:r>
                      <w:r w:rsidRPr="00747CB3">
                        <w:rPr>
                          <w:rFonts w:cs="Tahoma" w:hint="eastAsia"/>
                          <w:color w:val="0B5294"/>
                          <w:spacing w:val="-4"/>
                          <w:sz w:val="24"/>
                          <w:szCs w:val="24"/>
                          <w:rtl/>
                        </w:rPr>
                        <w:t>הצרכן</w:t>
                      </w:r>
                    </w:p>
                    <w:p w:rsidR="00D007E4" w:rsidRPr="00373C5D" w:rsidP="00747CB3">
                      <w:pPr>
                        <w:spacing w:before="120" w:after="0" w:line="240" w:lineRule="atLeast"/>
                        <w:rPr>
                          <w:rFonts w:cs="Tahoma"/>
                          <w:b/>
                          <w:bCs/>
                          <w:color w:val="0B5294"/>
                          <w:sz w:val="48"/>
                          <w:szCs w:val="48"/>
                          <w:rtl/>
                        </w:rPr>
                      </w:pPr>
                      <w:drawing>
                        <wp:inline distT="0" distB="0" distL="0" distR="0">
                          <wp:extent cx="288000" cy="31337"/>
                          <wp:effectExtent l="0" t="0" r="0" b="6985"/>
                          <wp:docPr id="10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617404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r w:rsidRPr="003210F0" w:rsidR="006A0E07">
        <w:rPr>
          <w:rFonts w:hint="eastAsia"/>
          <w:rtl/>
        </w:rPr>
        <w:t>הנטל</w:t>
      </w:r>
      <w:r w:rsidRPr="003210F0" w:rsidR="006A0E07">
        <w:rPr>
          <w:rtl/>
        </w:rPr>
        <w:t xml:space="preserve"> </w:t>
      </w:r>
      <w:r w:rsidRPr="003210F0" w:rsidR="006A0E07">
        <w:rPr>
          <w:rFonts w:hint="eastAsia"/>
          <w:rtl/>
        </w:rPr>
        <w:t>הכלכלי</w:t>
      </w:r>
      <w:r w:rsidRPr="003210F0" w:rsidR="006A0E07">
        <w:rPr>
          <w:rtl/>
        </w:rPr>
        <w:t xml:space="preserve"> </w:t>
      </w:r>
      <w:r w:rsidRPr="003210F0" w:rsidR="006A0E07">
        <w:rPr>
          <w:rFonts w:hint="eastAsia"/>
          <w:rtl/>
        </w:rPr>
        <w:t>של</w:t>
      </w:r>
      <w:r w:rsidRPr="003210F0" w:rsidR="006A0E07">
        <w:rPr>
          <w:rtl/>
        </w:rPr>
        <w:t xml:space="preserve"> </w:t>
      </w:r>
      <w:r w:rsidRPr="003210F0" w:rsidR="006A0E07">
        <w:rPr>
          <w:rFonts w:hint="eastAsia"/>
          <w:rtl/>
        </w:rPr>
        <w:t>הכשרות</w:t>
      </w:r>
      <w:bookmarkEnd w:id="203"/>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קיומו של מערך מקצועי ויעיל לפיקוח על הכשרות משרת שתי מטרות חשובות: האחת, מניעת פגיעה באורח חייו של הציבור המקפיד על כשרות מזונו, והאחרת היא מניעת התייקרות המזון הכשר שלא לצורך.</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לכשרות ישנה השפעה על יוקר המחיה בכלל ועל עלויות המזון של משקי הבית בפרט. ההשפעה מתבטאת בכל שלבי שרשרת המזון; משלב הייצור או הייבוא של חומרי הגלם עד לשלבי המכירה לרשתות שיווק, למוסדות, לבתי אוכל ולבתי מלון. אי-מתן תעודת הכשר הוא חסם למכירות בגופים שונים. מוצר ללא תעודת הכשר לא יוכל להיות מופץ ברובן המוחלט של רשתות המזון, ובית מלון שלא יקבל תעודת הכשר לא יוכל לארח תיירות מוסדית.</w:t>
      </w:r>
    </w:p>
    <w:p w:rsidR="006A0E07" w:rsidRPr="00B737AC" w:rsidP="00874755">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בדומה לכל שירות שניתן, חשוב להביא בחשבון את העלויות שאספקתו מטילה על המשק. לרבנות יש כיום מונופול על תחום הכשרות במדינת ישראל, ובאופן פעולתה, כמו באופן פעולתו של כל מונופול, יש כדי לייקר את עלויות המחיה.</w:t>
      </w:r>
    </w:p>
    <w:p w:rsidR="006A0E07" w:rsidRPr="00B737AC" w:rsidP="00874755">
      <w:pPr>
        <w:pStyle w:val="RESHET"/>
      </w:pPr>
      <w:r w:rsidRPr="00B737AC">
        <w:rPr>
          <w:rFonts w:hint="cs"/>
          <w:rtl/>
        </w:rPr>
        <w:t>מעיון</w:t>
      </w:r>
      <w:r w:rsidRPr="00B737AC">
        <w:rPr>
          <w:rtl/>
        </w:rPr>
        <w:t xml:space="preserve"> בפרוטוקולים של דיוני מועצת </w:t>
      </w:r>
      <w:r w:rsidRPr="00B737AC">
        <w:rPr>
          <w:rFonts w:hint="cs"/>
          <w:rtl/>
        </w:rPr>
        <w:t>הרבנות</w:t>
      </w:r>
      <w:r w:rsidRPr="00B737AC">
        <w:rPr>
          <w:rtl/>
        </w:rPr>
        <w:t xml:space="preserve"> </w:t>
      </w:r>
      <w:r w:rsidRPr="00B737AC">
        <w:rPr>
          <w:rFonts w:hint="cs"/>
          <w:rtl/>
        </w:rPr>
        <w:t>בפרק הזמן</w:t>
      </w:r>
      <w:r w:rsidRPr="00B737AC">
        <w:rPr>
          <w:rtl/>
        </w:rPr>
        <w:t xml:space="preserve"> אוגוסט 2013-מאי 2016</w:t>
      </w:r>
      <w:r w:rsidRPr="00B737AC">
        <w:rPr>
          <w:rFonts w:hint="cs"/>
          <w:rtl/>
        </w:rPr>
        <w:t>,</w:t>
      </w:r>
      <w:r w:rsidRPr="00B737AC">
        <w:rPr>
          <w:rtl/>
        </w:rPr>
        <w:t xml:space="preserve"> וכן </w:t>
      </w:r>
      <w:r w:rsidRPr="00B737AC">
        <w:rPr>
          <w:rFonts w:hint="cs"/>
          <w:rtl/>
        </w:rPr>
        <w:t>במסמכים</w:t>
      </w:r>
      <w:r w:rsidRPr="00B737AC">
        <w:rPr>
          <w:rtl/>
        </w:rPr>
        <w:t xml:space="preserve"> </w:t>
      </w:r>
      <w:r w:rsidRPr="00B737AC">
        <w:rPr>
          <w:rFonts w:hint="cs"/>
          <w:rtl/>
        </w:rPr>
        <w:t>שהעמיד</w:t>
      </w:r>
      <w:r w:rsidRPr="00B737AC">
        <w:rPr>
          <w:rtl/>
        </w:rPr>
        <w:t xml:space="preserve"> אגף הכשרות לרשות משרד מבקר המדינה, עלה כי מועצת </w:t>
      </w:r>
      <w:r w:rsidRPr="00B737AC">
        <w:rPr>
          <w:rFonts w:hint="cs"/>
          <w:rtl/>
        </w:rPr>
        <w:t>הרבנות</w:t>
      </w:r>
      <w:r w:rsidRPr="00B737AC">
        <w:rPr>
          <w:rtl/>
        </w:rPr>
        <w:t xml:space="preserve"> דנה פעם אחת בלבד </w:t>
      </w:r>
      <w:r w:rsidRPr="00B737AC">
        <w:rPr>
          <w:rFonts w:hint="cs"/>
          <w:rtl/>
        </w:rPr>
        <w:t xml:space="preserve">- בשנת 2014 - </w:t>
      </w:r>
      <w:r w:rsidRPr="00B737AC">
        <w:rPr>
          <w:rtl/>
        </w:rPr>
        <w:t xml:space="preserve">בסוגיית עלות הכשרות, </w:t>
      </w:r>
      <w:r w:rsidRPr="00B737AC">
        <w:rPr>
          <w:rFonts w:hint="cs"/>
          <w:rtl/>
        </w:rPr>
        <w:t>אך לא נקטה מהלך</w:t>
      </w:r>
      <w:r w:rsidRPr="00B737AC">
        <w:rPr>
          <w:rtl/>
        </w:rPr>
        <w:t xml:space="preserve"> </w:t>
      </w:r>
      <w:r w:rsidRPr="00B737AC">
        <w:rPr>
          <w:rFonts w:hint="cs"/>
          <w:rtl/>
        </w:rPr>
        <w:t>של ממש</w:t>
      </w:r>
      <w:r w:rsidRPr="00B737AC">
        <w:rPr>
          <w:rtl/>
        </w:rPr>
        <w:t xml:space="preserve"> </w:t>
      </w:r>
      <w:r w:rsidRPr="00B737AC">
        <w:rPr>
          <w:rFonts w:hint="cs"/>
          <w:rtl/>
        </w:rPr>
        <w:t>בעקבות דיון</w:t>
      </w:r>
      <w:r w:rsidRPr="00B737AC">
        <w:rPr>
          <w:rtl/>
        </w:rPr>
        <w:t xml:space="preserve"> </w:t>
      </w:r>
      <w:r w:rsidRPr="00B737AC">
        <w:rPr>
          <w:rFonts w:hint="cs"/>
          <w:rtl/>
        </w:rPr>
        <w:t>זה.</w:t>
      </w:r>
    </w:p>
    <w:p w:rsidR="006A0E07" w:rsidRPr="00B737AC" w:rsidP="00F9623D">
      <w:pPr>
        <w:pStyle w:val="RESHET"/>
        <w:rPr>
          <w:rtl/>
        </w:rPr>
      </w:pPr>
      <w:r w:rsidRPr="00B737AC">
        <w:rPr>
          <w:rFonts w:hint="cs"/>
          <w:rtl/>
        </w:rPr>
        <w:t xml:space="preserve">בדוח ביקורת זה עלו תופעות כמו החמרת דרישות הכשרות רק </w:t>
      </w:r>
      <w:r w:rsidR="00747CB3">
        <w:rPr>
          <w:rFonts w:hint="cs"/>
          <w:rtl/>
        </w:rPr>
        <w:t>בישובים</w:t>
      </w:r>
      <w:r w:rsidRPr="00B737AC">
        <w:rPr>
          <w:rFonts w:hint="cs"/>
          <w:rtl/>
        </w:rPr>
        <w:t xml:space="preserve"> מסוימים, עד כדי יצירת תחרות בין מעטים בלבד; </w:t>
      </w:r>
      <w:r w:rsidR="00747CB3">
        <w:rPr>
          <w:rFonts w:hint="cs"/>
          <w:rtl/>
        </w:rPr>
        <w:t>יצירת חסמי כניסה למוצרים וליצרנים שונים בכמה מועצות דתיות</w:t>
      </w:r>
      <w:r w:rsidRPr="00B737AC">
        <w:rPr>
          <w:rFonts w:hint="cs"/>
          <w:rtl/>
        </w:rPr>
        <w:t xml:space="preserve">; אי-קביעת שעות השגחה על פי מאפייני בתי עסק; שונות רבה בהיקף שעות ההשגחה שנקבעו לעסקים דומים הפועלים באותו ענף; </w:t>
      </w:r>
      <w:r w:rsidR="005B3A4C">
        <w:rPr>
          <w:rFonts w:hint="cs"/>
          <w:rtl/>
        </w:rPr>
        <w:t xml:space="preserve">קביעת עלות שעות השגחה שונה לבתי עסק </w:t>
      </w:r>
      <w:r w:rsidR="005B3A4C">
        <w:rPr>
          <w:rFonts w:hint="cs"/>
          <w:rtl/>
        </w:rPr>
        <w:t>מושגחים</w:t>
      </w:r>
      <w:r w:rsidR="00F9623D">
        <w:rPr>
          <w:rFonts w:hint="cs"/>
          <w:rtl/>
        </w:rPr>
        <w:t>;</w:t>
      </w:r>
      <w:r w:rsidR="005B3A4C">
        <w:rPr>
          <w:rFonts w:hint="cs"/>
          <w:rtl/>
        </w:rPr>
        <w:t xml:space="preserve"> קביעת היקף בלתי סביר של שעות השגחה למשגיח שלא ניתן לבצעו, </w:t>
      </w:r>
      <w:r w:rsidRPr="00B737AC">
        <w:rPr>
          <w:rFonts w:hint="cs"/>
          <w:rtl/>
        </w:rPr>
        <w:t>היעדר פיקוח על נוכחות המשגיחים בבתי העסק לפי שעות ההשגחה שנקבעו להם; גביית דמי השגחה מבעלי עסקים במגזר הלא יהודי לצורך קבלת הכשר מהרבנות, בניגוד לחוק. תופעות אלה חושפות אסדרה לא יעילה של פעילות המונופול בתחום הכשרות, הגורמת להגברת העלויות וליצירת נטל עודף המכביד על הצרכן.</w:t>
      </w:r>
      <w:r w:rsidRPr="00747CB3" w:rsidR="00747CB3">
        <w:rPr>
          <w:noProof/>
          <w:rtl/>
        </w:rPr>
        <w:t xml:space="preserve"> </w:t>
      </w:r>
    </w:p>
    <w:p w:rsidR="006A0E07" w:rsidRPr="00B737AC" w:rsidP="00874755">
      <w:pPr>
        <w:pStyle w:val="RESHET"/>
        <w:rPr>
          <w:rtl/>
        </w:rPr>
      </w:pPr>
      <w:r w:rsidRPr="00B737AC">
        <w:rPr>
          <w:rFonts w:hint="cs"/>
          <w:rtl/>
        </w:rPr>
        <w:t xml:space="preserve">האחריות לתופעות אלה היא של הגורמים </w:t>
      </w:r>
      <w:r w:rsidRPr="00B737AC">
        <w:rPr>
          <w:rFonts w:hint="cs"/>
          <w:rtl/>
        </w:rPr>
        <w:t>המאסדרים</w:t>
      </w:r>
      <w:r w:rsidRPr="00B737AC">
        <w:rPr>
          <w:rFonts w:hint="cs"/>
          <w:rtl/>
        </w:rPr>
        <w:t xml:space="preserve"> אם בתחום ההלכתי אם בתחום </w:t>
      </w:r>
      <w:r w:rsidRPr="00B737AC">
        <w:rPr>
          <w:rFonts w:hint="cs"/>
          <w:rtl/>
        </w:rPr>
        <w:t>המינהלי</w:t>
      </w:r>
      <w:r w:rsidRPr="00B737AC">
        <w:rPr>
          <w:rFonts w:hint="cs"/>
          <w:rtl/>
        </w:rPr>
        <w:t>, דהיינו בין הרבנות והמשרד. עלה כי אף שגורמים אלה מודעים זה זמן רב לתופעות אלה, טרם עלה בידם למפות את היקפן וליזום מהלכים לצמצום הנטל העודף.</w:t>
      </w:r>
    </w:p>
    <w:p w:rsidR="006A0E07" w:rsidRPr="00B737AC" w:rsidP="00B737AC">
      <w:pPr>
        <w:spacing w:line="240" w:lineRule="exact"/>
        <w:ind w:right="2268"/>
        <w:jc w:val="both"/>
        <w:rPr>
          <w:rFonts w:ascii="Tahoma" w:hAnsi="Tahoma" w:cs="Tahoma"/>
          <w:bCs/>
          <w:sz w:val="17"/>
          <w:szCs w:val="17"/>
          <w:rtl/>
        </w:rPr>
      </w:pPr>
    </w:p>
    <w:p w:rsidR="006A0E07" w:rsidP="00B737AC">
      <w:pPr>
        <w:pStyle w:val="KOT4"/>
        <w:rPr>
          <w:rtl/>
        </w:rPr>
      </w:pPr>
      <w:bookmarkStart w:id="204" w:name="_Toc474826330"/>
      <w:r>
        <w:rPr>
          <w:rFonts w:hint="cs"/>
          <w:rtl/>
        </w:rPr>
        <w:t>אומדן עלויות הכשרות</w:t>
      </w:r>
      <w:bookmarkEnd w:id="204"/>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את עלויות הכשרות ניתן לחלק לשני חלקים עיקריים: האחד, עלויות ישירות הכוללות אגרות ושכר של משגיחי הכשרות, והשני הוא עלויות עקיפות הנוגעות בין היתר לסוג חומר הגלם, להליכי הייצור, לפגיעה בתחרות עם שווקים בחו"ל, לחוסר יעילות ולחסמי כניסה.</w:t>
      </w:r>
    </w:p>
    <w:p w:rsidR="006A0E07" w:rsidRPr="00B737AC" w:rsidP="00747CB3">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לצורך אומדן עלויות הכשרות הזמין אגף התקציבים שבמשרד האוצר ממשרד רו"ח סקר שעניינו השפעת הכשרות על יוקר המחיה בישראל (להלן - סקר עלויות כשרות). בנובמבר 2015 הפיץ משרד </w:t>
      </w:r>
      <w:r w:rsidRPr="00B737AC">
        <w:rPr>
          <w:rFonts w:ascii="Tahoma" w:hAnsi="Tahoma" w:cs="Tahoma" w:hint="cs"/>
          <w:b/>
          <w:sz w:val="17"/>
          <w:szCs w:val="17"/>
          <w:rtl/>
        </w:rPr>
        <w:t>הרו"ח</w:t>
      </w:r>
      <w:r w:rsidRPr="00B737AC">
        <w:rPr>
          <w:rFonts w:ascii="Tahoma" w:hAnsi="Tahoma" w:cs="Tahoma" w:hint="cs"/>
          <w:b/>
          <w:sz w:val="17"/>
          <w:szCs w:val="17"/>
          <w:rtl/>
        </w:rPr>
        <w:t xml:space="preserve"> האמור טיוטה ראשונית של הסקר. </w:t>
      </w:r>
      <w:r w:rsidRPr="00B737AC">
        <w:rPr>
          <w:rFonts w:ascii="Tahoma" w:hAnsi="Tahoma" w:cs="Tahoma"/>
          <w:sz w:val="17"/>
          <w:szCs w:val="17"/>
          <w:rtl/>
        </w:rPr>
        <w:t>על פי טיוטת הסקר</w:t>
      </w:r>
      <w:r w:rsidRPr="00B737AC">
        <w:rPr>
          <w:rFonts w:ascii="Tahoma" w:hAnsi="Tahoma" w:cs="Tahoma" w:hint="cs"/>
          <w:sz w:val="17"/>
          <w:szCs w:val="17"/>
          <w:rtl/>
        </w:rPr>
        <w:t xml:space="preserve">, בשנת 2015 נאמדו עלויות הכשרות בכ-2.8 מיליארד </w:t>
      </w:r>
      <w:r w:rsidRPr="00B737AC">
        <w:rPr>
          <w:rFonts w:ascii="Tahoma" w:hAnsi="Tahoma" w:cs="Tahoma" w:hint="cs"/>
          <w:b/>
          <w:sz w:val="17"/>
          <w:szCs w:val="17"/>
          <w:rtl/>
        </w:rPr>
        <w:t xml:space="preserve">ש"ח, שהם כ-3% </w:t>
      </w:r>
      <w:r w:rsidRPr="00BA08FD">
        <w:rPr>
          <w:rFonts w:ascii="Tahoma" w:hAnsi="Tahoma" w:cs="Tahoma" w:hint="cs"/>
          <w:b/>
          <w:spacing w:val="-2"/>
          <w:sz w:val="17"/>
          <w:szCs w:val="17"/>
          <w:rtl/>
        </w:rPr>
        <w:t>מעלות צריכת המזון ומעלות ההסעדה בישראל. נוסף על כך, בטיוטת הסקר צוין כי סכום הנטל העודף בעקבות המונופול של הרבנות נאמד בכ-600 מיליון ש"ח לשנה</w:t>
      </w:r>
      <w:r>
        <w:rPr>
          <w:rStyle w:val="FootnoteReference0"/>
          <w:rFonts w:ascii="Tahoma" w:hAnsi="Tahoma" w:cs="Tahoma"/>
          <w:b/>
          <w:spacing w:val="-2"/>
          <w:sz w:val="17"/>
          <w:szCs w:val="17"/>
          <w:rtl/>
        </w:rPr>
        <w:footnoteReference w:id="80"/>
      </w:r>
      <w:r w:rsidRPr="00BA08FD">
        <w:rPr>
          <w:rFonts w:ascii="Tahoma" w:hAnsi="Tahoma" w:cs="Tahoma" w:hint="cs"/>
          <w:b/>
          <w:spacing w:val="-2"/>
          <w:sz w:val="17"/>
          <w:szCs w:val="17"/>
          <w:rtl/>
        </w:rPr>
        <w:t xml:space="preserve">. </w:t>
      </w:r>
      <w:r w:rsidRPr="00B737AC">
        <w:rPr>
          <w:rFonts w:ascii="Tahoma" w:hAnsi="Tahoma" w:cs="Tahoma" w:hint="cs"/>
          <w:b/>
          <w:sz w:val="17"/>
          <w:szCs w:val="17"/>
          <w:rtl/>
        </w:rPr>
        <w:t>בסקר נאמדה העלות המשקית השנתית של הכשרות בתחומי פעילות שונים: בתחום שחיטת עופות, כ-1.3 מיליארד ש"ח, בתחום משחטות בקר - 439 מיליון ש"ח ובתחום ייבוא בקר - 322 מיליון ש</w:t>
      </w:r>
      <w:r w:rsidRPr="00B737AC">
        <w:rPr>
          <w:rFonts w:ascii="Tahoma" w:hAnsi="Tahoma" w:cs="Tahoma"/>
          <w:b/>
          <w:sz w:val="17"/>
          <w:szCs w:val="17"/>
          <w:rtl/>
        </w:rPr>
        <w:t>"</w:t>
      </w:r>
      <w:r w:rsidRPr="00B737AC">
        <w:rPr>
          <w:rFonts w:ascii="Tahoma" w:hAnsi="Tahoma" w:cs="Tahoma" w:hint="cs"/>
          <w:b/>
          <w:sz w:val="17"/>
          <w:szCs w:val="17"/>
          <w:rtl/>
        </w:rPr>
        <w:t>ח (הנתונים - ללא מע"מ).</w:t>
      </w:r>
      <w:r w:rsidRPr="00747CB3" w:rsidR="00747CB3">
        <w:rPr>
          <w:rFonts w:cs="Tahoma"/>
          <w:noProof/>
          <w:sz w:val="17"/>
          <w:szCs w:val="17"/>
          <w:rtl/>
        </w:rPr>
        <w:t xml:space="preserve"> </w:t>
      </w:r>
      <w:r w:rsidRPr="0012789B" w:rsidR="00747CB3">
        <w:rPr>
          <w:rFonts w:cs="Tahoma"/>
          <w:noProof/>
          <w:sz w:val="17"/>
          <w:szCs w:val="17"/>
          <w:rtl/>
        </w:rPr>
        <mc:AlternateContent>
          <mc:Choice Requires="wps">
            <w:drawing>
              <wp:anchor distT="0" distB="0" distL="114300" distR="114300" simplePos="0" relativeHeight="251719680" behindDoc="1" locked="0" layoutInCell="1" allowOverlap="1">
                <wp:simplePos x="0" y="0"/>
                <wp:positionH relativeFrom="margin">
                  <wp:posOffset>-431800</wp:posOffset>
                </wp:positionH>
                <wp:positionV relativeFrom="margin">
                  <wp:align>top</wp:align>
                </wp:positionV>
                <wp:extent cx="1620000" cy="5144400"/>
                <wp:effectExtent l="0" t="0" r="0" b="0"/>
                <wp:wrapNone/>
                <wp:docPr id="102"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144400"/>
                        </a:xfrm>
                        <a:prstGeom prst="rect">
                          <a:avLst/>
                        </a:prstGeom>
                        <a:noFill/>
                        <a:ln w="9525">
                          <a:noFill/>
                          <a:miter lim="800000"/>
                          <a:headEnd/>
                          <a:tailEnd/>
                        </a:ln>
                      </wps:spPr>
                      <wps:txbx>
                        <w:txbxContent>
                          <w:p w:rsidR="00D007E4" w:rsidRPr="00373C5D" w:rsidP="00747CB3">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2867373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361864"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5B3A4C">
                            <w:pPr>
                              <w:spacing w:after="0" w:line="240" w:lineRule="auto"/>
                              <w:rPr>
                                <w:color w:val="0B5294"/>
                                <w:spacing w:val="-4"/>
                                <w:sz w:val="24"/>
                                <w:szCs w:val="24"/>
                                <w:rtl/>
                                <w:cs/>
                              </w:rPr>
                            </w:pPr>
                            <w:r w:rsidRPr="00747CB3">
                              <w:rPr>
                                <w:rFonts w:cs="Tahoma" w:hint="eastAsia"/>
                                <w:color w:val="0B5294"/>
                                <w:spacing w:val="-4"/>
                                <w:sz w:val="24"/>
                                <w:szCs w:val="24"/>
                                <w:rtl/>
                              </w:rPr>
                              <w:t>בשנת</w:t>
                            </w:r>
                            <w:r w:rsidRPr="00747CB3">
                              <w:rPr>
                                <w:rFonts w:cs="Tahoma"/>
                                <w:color w:val="0B5294"/>
                                <w:spacing w:val="-4"/>
                                <w:sz w:val="24"/>
                                <w:szCs w:val="24"/>
                                <w:rtl/>
                              </w:rPr>
                              <w:t xml:space="preserve"> 2015 </w:t>
                            </w:r>
                            <w:r w:rsidRPr="00747CB3">
                              <w:rPr>
                                <w:rFonts w:cs="Tahoma" w:hint="eastAsia"/>
                                <w:color w:val="0B5294"/>
                                <w:spacing w:val="-4"/>
                                <w:sz w:val="24"/>
                                <w:szCs w:val="24"/>
                                <w:rtl/>
                              </w:rPr>
                              <w:t>נאמדו</w:t>
                            </w:r>
                            <w:r w:rsidRPr="00747CB3">
                              <w:rPr>
                                <w:rFonts w:cs="Tahoma"/>
                                <w:color w:val="0B5294"/>
                                <w:spacing w:val="-4"/>
                                <w:sz w:val="24"/>
                                <w:szCs w:val="24"/>
                                <w:rtl/>
                              </w:rPr>
                              <w:t xml:space="preserve"> </w:t>
                            </w:r>
                            <w:r w:rsidRPr="00747CB3">
                              <w:rPr>
                                <w:rFonts w:cs="Tahoma" w:hint="eastAsia"/>
                                <w:color w:val="0B5294"/>
                                <w:spacing w:val="-4"/>
                                <w:sz w:val="24"/>
                                <w:szCs w:val="24"/>
                                <w:rtl/>
                              </w:rPr>
                              <w:t>עלויות</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005B3A4C">
                              <w:rPr>
                                <w:rFonts w:cs="Tahoma"/>
                                <w:color w:val="0B5294"/>
                                <w:spacing w:val="-4"/>
                                <w:sz w:val="24"/>
                                <w:szCs w:val="24"/>
                                <w:rtl/>
                              </w:rPr>
                              <w:br/>
                            </w:r>
                            <w:r w:rsidRPr="00747CB3">
                              <w:rPr>
                                <w:rFonts w:cs="Tahoma" w:hint="eastAsia"/>
                                <w:color w:val="0B5294"/>
                                <w:spacing w:val="-4"/>
                                <w:sz w:val="24"/>
                                <w:szCs w:val="24"/>
                                <w:rtl/>
                              </w:rPr>
                              <w:t>בכ</w:t>
                            </w:r>
                            <w:r w:rsidRPr="00747CB3">
                              <w:rPr>
                                <w:rFonts w:cs="Tahoma"/>
                                <w:color w:val="0B5294"/>
                                <w:spacing w:val="-4"/>
                                <w:sz w:val="24"/>
                                <w:szCs w:val="24"/>
                                <w:rtl/>
                              </w:rPr>
                              <w:t xml:space="preserve">-2.8 </w:t>
                            </w:r>
                            <w:r w:rsidRPr="00747CB3">
                              <w:rPr>
                                <w:rFonts w:cs="Tahoma" w:hint="eastAsia"/>
                                <w:color w:val="0B5294"/>
                                <w:spacing w:val="-4"/>
                                <w:sz w:val="24"/>
                                <w:szCs w:val="24"/>
                                <w:rtl/>
                              </w:rPr>
                              <w:t>מיליארד</w:t>
                            </w:r>
                            <w:r w:rsidRPr="00747CB3">
                              <w:rPr>
                                <w:rFonts w:cs="Tahoma"/>
                                <w:color w:val="0B5294"/>
                                <w:spacing w:val="-4"/>
                                <w:sz w:val="24"/>
                                <w:szCs w:val="24"/>
                                <w:rtl/>
                              </w:rPr>
                              <w:t xml:space="preserve"> </w:t>
                            </w:r>
                            <w:r w:rsidRPr="00747CB3">
                              <w:rPr>
                                <w:rFonts w:cs="Tahoma" w:hint="eastAsia"/>
                                <w:color w:val="0B5294"/>
                                <w:spacing w:val="-4"/>
                                <w:sz w:val="24"/>
                                <w:szCs w:val="24"/>
                                <w:rtl/>
                              </w:rPr>
                              <w:t>ש</w:t>
                            </w:r>
                            <w:r w:rsidRPr="00747CB3">
                              <w:rPr>
                                <w:rFonts w:cs="Tahoma"/>
                                <w:color w:val="0B5294"/>
                                <w:spacing w:val="-4"/>
                                <w:sz w:val="24"/>
                                <w:szCs w:val="24"/>
                                <w:rtl/>
                              </w:rPr>
                              <w:t>"</w:t>
                            </w:r>
                            <w:r w:rsidRPr="00747CB3">
                              <w:rPr>
                                <w:rFonts w:cs="Tahoma" w:hint="eastAsia"/>
                                <w:color w:val="0B5294"/>
                                <w:spacing w:val="-4"/>
                                <w:sz w:val="24"/>
                                <w:szCs w:val="24"/>
                                <w:rtl/>
                              </w:rPr>
                              <w:t>ח</w:t>
                            </w:r>
                            <w:r w:rsidRPr="00747CB3">
                              <w:rPr>
                                <w:rFonts w:cs="Tahoma"/>
                                <w:color w:val="0B5294"/>
                                <w:spacing w:val="-4"/>
                                <w:sz w:val="24"/>
                                <w:szCs w:val="24"/>
                                <w:rtl/>
                              </w:rPr>
                              <w:t xml:space="preserve">, </w:t>
                            </w:r>
                            <w:r w:rsidRPr="00747CB3">
                              <w:rPr>
                                <w:rFonts w:cs="Tahoma" w:hint="eastAsia"/>
                                <w:color w:val="0B5294"/>
                                <w:spacing w:val="-4"/>
                                <w:sz w:val="24"/>
                                <w:szCs w:val="24"/>
                                <w:rtl/>
                              </w:rPr>
                              <w:t>שהם</w:t>
                            </w:r>
                            <w:r w:rsidRPr="00747CB3">
                              <w:rPr>
                                <w:rFonts w:cs="Tahoma"/>
                                <w:color w:val="0B5294"/>
                                <w:spacing w:val="-4"/>
                                <w:sz w:val="24"/>
                                <w:szCs w:val="24"/>
                                <w:rtl/>
                              </w:rPr>
                              <w:t xml:space="preserve"> </w:t>
                            </w:r>
                            <w:r w:rsidRPr="00747CB3">
                              <w:rPr>
                                <w:rFonts w:cs="Tahoma" w:hint="eastAsia"/>
                                <w:color w:val="0B5294"/>
                                <w:spacing w:val="-4"/>
                                <w:sz w:val="24"/>
                                <w:szCs w:val="24"/>
                                <w:rtl/>
                              </w:rPr>
                              <w:t>כ</w:t>
                            </w:r>
                            <w:r w:rsidRPr="00747CB3">
                              <w:rPr>
                                <w:rFonts w:cs="Tahoma"/>
                                <w:color w:val="0B5294"/>
                                <w:spacing w:val="-4"/>
                                <w:sz w:val="24"/>
                                <w:szCs w:val="24"/>
                                <w:rtl/>
                              </w:rPr>
                              <w:t xml:space="preserve">-3% </w:t>
                            </w:r>
                            <w:r w:rsidRPr="00747CB3">
                              <w:rPr>
                                <w:rFonts w:cs="Tahoma" w:hint="eastAsia"/>
                                <w:color w:val="0B5294"/>
                                <w:spacing w:val="-4"/>
                                <w:sz w:val="24"/>
                                <w:szCs w:val="24"/>
                                <w:rtl/>
                              </w:rPr>
                              <w:t>מעלות</w:t>
                            </w:r>
                            <w:r w:rsidRPr="00747CB3">
                              <w:rPr>
                                <w:rFonts w:cs="Tahoma"/>
                                <w:color w:val="0B5294"/>
                                <w:spacing w:val="-4"/>
                                <w:sz w:val="24"/>
                                <w:szCs w:val="24"/>
                                <w:rtl/>
                              </w:rPr>
                              <w:t xml:space="preserve"> </w:t>
                            </w:r>
                            <w:r w:rsidRPr="00747CB3">
                              <w:rPr>
                                <w:rFonts w:cs="Tahoma" w:hint="eastAsia"/>
                                <w:color w:val="0B5294"/>
                                <w:spacing w:val="-4"/>
                                <w:sz w:val="24"/>
                                <w:szCs w:val="24"/>
                                <w:rtl/>
                              </w:rPr>
                              <w:t>צריכת</w:t>
                            </w:r>
                            <w:r w:rsidRPr="00747CB3">
                              <w:rPr>
                                <w:rFonts w:cs="Tahoma"/>
                                <w:color w:val="0B5294"/>
                                <w:spacing w:val="-4"/>
                                <w:sz w:val="24"/>
                                <w:szCs w:val="24"/>
                                <w:rtl/>
                              </w:rPr>
                              <w:t xml:space="preserve"> </w:t>
                            </w:r>
                            <w:r w:rsidRPr="00747CB3">
                              <w:rPr>
                                <w:rFonts w:cs="Tahoma" w:hint="eastAsia"/>
                                <w:color w:val="0B5294"/>
                                <w:spacing w:val="-4"/>
                                <w:sz w:val="24"/>
                                <w:szCs w:val="24"/>
                                <w:rtl/>
                              </w:rPr>
                              <w:t>המזון</w:t>
                            </w:r>
                            <w:r w:rsidRPr="00747CB3">
                              <w:rPr>
                                <w:rFonts w:cs="Tahoma"/>
                                <w:color w:val="0B5294"/>
                                <w:spacing w:val="-4"/>
                                <w:sz w:val="24"/>
                                <w:szCs w:val="24"/>
                                <w:rtl/>
                              </w:rPr>
                              <w:t xml:space="preserve"> </w:t>
                            </w:r>
                            <w:r w:rsidRPr="00747CB3">
                              <w:rPr>
                                <w:rFonts w:cs="Tahoma" w:hint="eastAsia"/>
                                <w:color w:val="0B5294"/>
                                <w:spacing w:val="-4"/>
                                <w:sz w:val="24"/>
                                <w:szCs w:val="24"/>
                                <w:rtl/>
                              </w:rPr>
                              <w:t>ומעלות</w:t>
                            </w:r>
                            <w:r w:rsidRPr="00747CB3">
                              <w:rPr>
                                <w:rFonts w:cs="Tahoma"/>
                                <w:color w:val="0B5294"/>
                                <w:spacing w:val="-4"/>
                                <w:sz w:val="24"/>
                                <w:szCs w:val="24"/>
                                <w:rtl/>
                              </w:rPr>
                              <w:t xml:space="preserve"> </w:t>
                            </w:r>
                            <w:r w:rsidRPr="00747CB3">
                              <w:rPr>
                                <w:rFonts w:cs="Tahoma" w:hint="eastAsia"/>
                                <w:color w:val="0B5294"/>
                                <w:spacing w:val="-4"/>
                                <w:sz w:val="24"/>
                                <w:szCs w:val="24"/>
                                <w:rtl/>
                              </w:rPr>
                              <w:t>ההסעדה</w:t>
                            </w:r>
                            <w:r w:rsidRPr="00747CB3">
                              <w:rPr>
                                <w:rFonts w:cs="Tahoma"/>
                                <w:color w:val="0B5294"/>
                                <w:spacing w:val="-4"/>
                                <w:sz w:val="24"/>
                                <w:szCs w:val="24"/>
                                <w:rtl/>
                              </w:rPr>
                              <w:t xml:space="preserve"> </w:t>
                            </w:r>
                            <w:r w:rsidRPr="00747CB3">
                              <w:rPr>
                                <w:rFonts w:cs="Tahoma" w:hint="eastAsia"/>
                                <w:color w:val="0B5294"/>
                                <w:spacing w:val="-4"/>
                                <w:sz w:val="24"/>
                                <w:szCs w:val="24"/>
                                <w:rtl/>
                              </w:rPr>
                              <w:t>בישראל</w:t>
                            </w:r>
                          </w:p>
                          <w:p w:rsidR="00D007E4" w:rsidRPr="00373C5D" w:rsidP="00747CB3">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65623316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020743"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69" type="#_x0000_t202" style="width:127.55pt;height:405.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95776" filled="f" stroked="f">
                <v:textbox>
                  <w:txbxContent>
                    <w:p w:rsidR="00D007E4" w:rsidRPr="00373C5D" w:rsidP="00747CB3">
                      <w:pPr>
                        <w:spacing w:line="240" w:lineRule="atLeast"/>
                        <w:rPr>
                          <w:rFonts w:cs="Tahoma"/>
                          <w:b/>
                          <w:bCs/>
                          <w:color w:val="0B5294"/>
                          <w:sz w:val="48"/>
                          <w:szCs w:val="48"/>
                          <w:rtl/>
                        </w:rPr>
                      </w:pPr>
                      <w:drawing>
                        <wp:inline distT="0" distB="0" distL="0" distR="0">
                          <wp:extent cx="311150" cy="256800"/>
                          <wp:effectExtent l="0" t="0" r="0" b="0"/>
                          <wp:docPr id="10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4349806"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5B3A4C">
                      <w:pPr>
                        <w:spacing w:after="0" w:line="240" w:lineRule="auto"/>
                        <w:rPr>
                          <w:color w:val="0B5294"/>
                          <w:spacing w:val="-4"/>
                          <w:sz w:val="24"/>
                          <w:szCs w:val="24"/>
                          <w:rtl/>
                          <w:cs/>
                        </w:rPr>
                      </w:pPr>
                      <w:r w:rsidRPr="00747CB3">
                        <w:rPr>
                          <w:rFonts w:cs="Tahoma" w:hint="eastAsia"/>
                          <w:color w:val="0B5294"/>
                          <w:spacing w:val="-4"/>
                          <w:sz w:val="24"/>
                          <w:szCs w:val="24"/>
                          <w:rtl/>
                        </w:rPr>
                        <w:t>בשנת</w:t>
                      </w:r>
                      <w:r w:rsidRPr="00747CB3">
                        <w:rPr>
                          <w:rFonts w:cs="Tahoma"/>
                          <w:color w:val="0B5294"/>
                          <w:spacing w:val="-4"/>
                          <w:sz w:val="24"/>
                          <w:szCs w:val="24"/>
                          <w:rtl/>
                        </w:rPr>
                        <w:t xml:space="preserve"> 2015 </w:t>
                      </w:r>
                      <w:r w:rsidRPr="00747CB3">
                        <w:rPr>
                          <w:rFonts w:cs="Tahoma" w:hint="eastAsia"/>
                          <w:color w:val="0B5294"/>
                          <w:spacing w:val="-4"/>
                          <w:sz w:val="24"/>
                          <w:szCs w:val="24"/>
                          <w:rtl/>
                        </w:rPr>
                        <w:t>נאמדו</w:t>
                      </w:r>
                      <w:r w:rsidRPr="00747CB3">
                        <w:rPr>
                          <w:rFonts w:cs="Tahoma"/>
                          <w:color w:val="0B5294"/>
                          <w:spacing w:val="-4"/>
                          <w:sz w:val="24"/>
                          <w:szCs w:val="24"/>
                          <w:rtl/>
                        </w:rPr>
                        <w:t xml:space="preserve"> </w:t>
                      </w:r>
                      <w:r w:rsidRPr="00747CB3">
                        <w:rPr>
                          <w:rFonts w:cs="Tahoma" w:hint="eastAsia"/>
                          <w:color w:val="0B5294"/>
                          <w:spacing w:val="-4"/>
                          <w:sz w:val="24"/>
                          <w:szCs w:val="24"/>
                          <w:rtl/>
                        </w:rPr>
                        <w:t>עלויות</w:t>
                      </w:r>
                      <w:r w:rsidRPr="00747CB3">
                        <w:rPr>
                          <w:rFonts w:cs="Tahoma"/>
                          <w:color w:val="0B5294"/>
                          <w:spacing w:val="-4"/>
                          <w:sz w:val="24"/>
                          <w:szCs w:val="24"/>
                          <w:rtl/>
                        </w:rPr>
                        <w:t xml:space="preserve"> </w:t>
                      </w:r>
                      <w:r w:rsidRPr="00747CB3">
                        <w:rPr>
                          <w:rFonts w:cs="Tahoma" w:hint="eastAsia"/>
                          <w:color w:val="0B5294"/>
                          <w:spacing w:val="-4"/>
                          <w:sz w:val="24"/>
                          <w:szCs w:val="24"/>
                          <w:rtl/>
                        </w:rPr>
                        <w:t>הכשרות</w:t>
                      </w:r>
                      <w:r w:rsidRPr="00747CB3">
                        <w:rPr>
                          <w:rFonts w:cs="Tahoma"/>
                          <w:color w:val="0B5294"/>
                          <w:spacing w:val="-4"/>
                          <w:sz w:val="24"/>
                          <w:szCs w:val="24"/>
                          <w:rtl/>
                        </w:rPr>
                        <w:t xml:space="preserve"> </w:t>
                      </w:r>
                      <w:r w:rsidR="005B3A4C">
                        <w:rPr>
                          <w:rFonts w:cs="Tahoma"/>
                          <w:color w:val="0B5294"/>
                          <w:spacing w:val="-4"/>
                          <w:sz w:val="24"/>
                          <w:szCs w:val="24"/>
                          <w:rtl/>
                        </w:rPr>
                        <w:br/>
                      </w:r>
                      <w:r w:rsidRPr="00747CB3">
                        <w:rPr>
                          <w:rFonts w:cs="Tahoma" w:hint="eastAsia"/>
                          <w:color w:val="0B5294"/>
                          <w:spacing w:val="-4"/>
                          <w:sz w:val="24"/>
                          <w:szCs w:val="24"/>
                          <w:rtl/>
                        </w:rPr>
                        <w:t>בכ</w:t>
                      </w:r>
                      <w:r w:rsidRPr="00747CB3">
                        <w:rPr>
                          <w:rFonts w:cs="Tahoma"/>
                          <w:color w:val="0B5294"/>
                          <w:spacing w:val="-4"/>
                          <w:sz w:val="24"/>
                          <w:szCs w:val="24"/>
                          <w:rtl/>
                        </w:rPr>
                        <w:t xml:space="preserve">-2.8 </w:t>
                      </w:r>
                      <w:r w:rsidRPr="00747CB3">
                        <w:rPr>
                          <w:rFonts w:cs="Tahoma" w:hint="eastAsia"/>
                          <w:color w:val="0B5294"/>
                          <w:spacing w:val="-4"/>
                          <w:sz w:val="24"/>
                          <w:szCs w:val="24"/>
                          <w:rtl/>
                        </w:rPr>
                        <w:t>מיליארד</w:t>
                      </w:r>
                      <w:r w:rsidRPr="00747CB3">
                        <w:rPr>
                          <w:rFonts w:cs="Tahoma"/>
                          <w:color w:val="0B5294"/>
                          <w:spacing w:val="-4"/>
                          <w:sz w:val="24"/>
                          <w:szCs w:val="24"/>
                          <w:rtl/>
                        </w:rPr>
                        <w:t xml:space="preserve"> </w:t>
                      </w:r>
                      <w:r w:rsidRPr="00747CB3">
                        <w:rPr>
                          <w:rFonts w:cs="Tahoma" w:hint="eastAsia"/>
                          <w:color w:val="0B5294"/>
                          <w:spacing w:val="-4"/>
                          <w:sz w:val="24"/>
                          <w:szCs w:val="24"/>
                          <w:rtl/>
                        </w:rPr>
                        <w:t>ש</w:t>
                      </w:r>
                      <w:r w:rsidRPr="00747CB3">
                        <w:rPr>
                          <w:rFonts w:cs="Tahoma"/>
                          <w:color w:val="0B5294"/>
                          <w:spacing w:val="-4"/>
                          <w:sz w:val="24"/>
                          <w:szCs w:val="24"/>
                          <w:rtl/>
                        </w:rPr>
                        <w:t>"</w:t>
                      </w:r>
                      <w:r w:rsidRPr="00747CB3">
                        <w:rPr>
                          <w:rFonts w:cs="Tahoma" w:hint="eastAsia"/>
                          <w:color w:val="0B5294"/>
                          <w:spacing w:val="-4"/>
                          <w:sz w:val="24"/>
                          <w:szCs w:val="24"/>
                          <w:rtl/>
                        </w:rPr>
                        <w:t>ח</w:t>
                      </w:r>
                      <w:r w:rsidRPr="00747CB3">
                        <w:rPr>
                          <w:rFonts w:cs="Tahoma"/>
                          <w:color w:val="0B5294"/>
                          <w:spacing w:val="-4"/>
                          <w:sz w:val="24"/>
                          <w:szCs w:val="24"/>
                          <w:rtl/>
                        </w:rPr>
                        <w:t xml:space="preserve">, </w:t>
                      </w:r>
                      <w:r w:rsidRPr="00747CB3">
                        <w:rPr>
                          <w:rFonts w:cs="Tahoma" w:hint="eastAsia"/>
                          <w:color w:val="0B5294"/>
                          <w:spacing w:val="-4"/>
                          <w:sz w:val="24"/>
                          <w:szCs w:val="24"/>
                          <w:rtl/>
                        </w:rPr>
                        <w:t>שהם</w:t>
                      </w:r>
                      <w:r w:rsidRPr="00747CB3">
                        <w:rPr>
                          <w:rFonts w:cs="Tahoma"/>
                          <w:color w:val="0B5294"/>
                          <w:spacing w:val="-4"/>
                          <w:sz w:val="24"/>
                          <w:szCs w:val="24"/>
                          <w:rtl/>
                        </w:rPr>
                        <w:t xml:space="preserve"> </w:t>
                      </w:r>
                      <w:r w:rsidRPr="00747CB3">
                        <w:rPr>
                          <w:rFonts w:cs="Tahoma" w:hint="eastAsia"/>
                          <w:color w:val="0B5294"/>
                          <w:spacing w:val="-4"/>
                          <w:sz w:val="24"/>
                          <w:szCs w:val="24"/>
                          <w:rtl/>
                        </w:rPr>
                        <w:t>כ</w:t>
                      </w:r>
                      <w:r w:rsidRPr="00747CB3">
                        <w:rPr>
                          <w:rFonts w:cs="Tahoma"/>
                          <w:color w:val="0B5294"/>
                          <w:spacing w:val="-4"/>
                          <w:sz w:val="24"/>
                          <w:szCs w:val="24"/>
                          <w:rtl/>
                        </w:rPr>
                        <w:t xml:space="preserve">-3% </w:t>
                      </w:r>
                      <w:r w:rsidRPr="00747CB3">
                        <w:rPr>
                          <w:rFonts w:cs="Tahoma" w:hint="eastAsia"/>
                          <w:color w:val="0B5294"/>
                          <w:spacing w:val="-4"/>
                          <w:sz w:val="24"/>
                          <w:szCs w:val="24"/>
                          <w:rtl/>
                        </w:rPr>
                        <w:t>מעלות</w:t>
                      </w:r>
                      <w:r w:rsidRPr="00747CB3">
                        <w:rPr>
                          <w:rFonts w:cs="Tahoma"/>
                          <w:color w:val="0B5294"/>
                          <w:spacing w:val="-4"/>
                          <w:sz w:val="24"/>
                          <w:szCs w:val="24"/>
                          <w:rtl/>
                        </w:rPr>
                        <w:t xml:space="preserve"> </w:t>
                      </w:r>
                      <w:r w:rsidRPr="00747CB3">
                        <w:rPr>
                          <w:rFonts w:cs="Tahoma" w:hint="eastAsia"/>
                          <w:color w:val="0B5294"/>
                          <w:spacing w:val="-4"/>
                          <w:sz w:val="24"/>
                          <w:szCs w:val="24"/>
                          <w:rtl/>
                        </w:rPr>
                        <w:t>צריכת</w:t>
                      </w:r>
                      <w:r w:rsidRPr="00747CB3">
                        <w:rPr>
                          <w:rFonts w:cs="Tahoma"/>
                          <w:color w:val="0B5294"/>
                          <w:spacing w:val="-4"/>
                          <w:sz w:val="24"/>
                          <w:szCs w:val="24"/>
                          <w:rtl/>
                        </w:rPr>
                        <w:t xml:space="preserve"> </w:t>
                      </w:r>
                      <w:r w:rsidRPr="00747CB3">
                        <w:rPr>
                          <w:rFonts w:cs="Tahoma" w:hint="eastAsia"/>
                          <w:color w:val="0B5294"/>
                          <w:spacing w:val="-4"/>
                          <w:sz w:val="24"/>
                          <w:szCs w:val="24"/>
                          <w:rtl/>
                        </w:rPr>
                        <w:t>המזון</w:t>
                      </w:r>
                      <w:r w:rsidRPr="00747CB3">
                        <w:rPr>
                          <w:rFonts w:cs="Tahoma"/>
                          <w:color w:val="0B5294"/>
                          <w:spacing w:val="-4"/>
                          <w:sz w:val="24"/>
                          <w:szCs w:val="24"/>
                          <w:rtl/>
                        </w:rPr>
                        <w:t xml:space="preserve"> </w:t>
                      </w:r>
                      <w:r w:rsidRPr="00747CB3">
                        <w:rPr>
                          <w:rFonts w:cs="Tahoma" w:hint="eastAsia"/>
                          <w:color w:val="0B5294"/>
                          <w:spacing w:val="-4"/>
                          <w:sz w:val="24"/>
                          <w:szCs w:val="24"/>
                          <w:rtl/>
                        </w:rPr>
                        <w:t>ומעלות</w:t>
                      </w:r>
                      <w:r w:rsidRPr="00747CB3">
                        <w:rPr>
                          <w:rFonts w:cs="Tahoma"/>
                          <w:color w:val="0B5294"/>
                          <w:spacing w:val="-4"/>
                          <w:sz w:val="24"/>
                          <w:szCs w:val="24"/>
                          <w:rtl/>
                        </w:rPr>
                        <w:t xml:space="preserve"> </w:t>
                      </w:r>
                      <w:r w:rsidRPr="00747CB3">
                        <w:rPr>
                          <w:rFonts w:cs="Tahoma" w:hint="eastAsia"/>
                          <w:color w:val="0B5294"/>
                          <w:spacing w:val="-4"/>
                          <w:sz w:val="24"/>
                          <w:szCs w:val="24"/>
                          <w:rtl/>
                        </w:rPr>
                        <w:t>ההסעדה</w:t>
                      </w:r>
                      <w:r w:rsidRPr="00747CB3">
                        <w:rPr>
                          <w:rFonts w:cs="Tahoma"/>
                          <w:color w:val="0B5294"/>
                          <w:spacing w:val="-4"/>
                          <w:sz w:val="24"/>
                          <w:szCs w:val="24"/>
                          <w:rtl/>
                        </w:rPr>
                        <w:t xml:space="preserve"> </w:t>
                      </w:r>
                      <w:r w:rsidRPr="00747CB3">
                        <w:rPr>
                          <w:rFonts w:cs="Tahoma" w:hint="eastAsia"/>
                          <w:color w:val="0B5294"/>
                          <w:spacing w:val="-4"/>
                          <w:sz w:val="24"/>
                          <w:szCs w:val="24"/>
                          <w:rtl/>
                        </w:rPr>
                        <w:t>בישראל</w:t>
                      </w:r>
                    </w:p>
                    <w:p w:rsidR="00D007E4" w:rsidRPr="00373C5D" w:rsidP="00747CB3">
                      <w:pPr>
                        <w:spacing w:before="120" w:after="0" w:line="240" w:lineRule="atLeast"/>
                        <w:rPr>
                          <w:rFonts w:cs="Tahoma"/>
                          <w:b/>
                          <w:bCs/>
                          <w:color w:val="0B5294"/>
                          <w:sz w:val="48"/>
                          <w:szCs w:val="48"/>
                          <w:rtl/>
                        </w:rPr>
                      </w:pPr>
                      <w:drawing>
                        <wp:inline distT="0" distB="0" distL="0" distR="0">
                          <wp:extent cx="288000" cy="31337"/>
                          <wp:effectExtent l="0" t="0" r="0" b="6985"/>
                          <wp:docPr id="10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8650017"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מדובר</w:t>
      </w:r>
      <w:r w:rsidRPr="00B737AC">
        <w:rPr>
          <w:rFonts w:ascii="Tahoma" w:hAnsi="Tahoma" w:cs="Tahoma"/>
          <w:b/>
          <w:sz w:val="17"/>
          <w:szCs w:val="17"/>
          <w:rtl/>
        </w:rPr>
        <w:t xml:space="preserve"> </w:t>
      </w:r>
      <w:r w:rsidRPr="00B737AC">
        <w:rPr>
          <w:rFonts w:ascii="Tahoma" w:hAnsi="Tahoma" w:cs="Tahoma" w:hint="cs"/>
          <w:b/>
          <w:sz w:val="17"/>
          <w:szCs w:val="17"/>
          <w:rtl/>
        </w:rPr>
        <w:t>אפוא</w:t>
      </w:r>
      <w:r w:rsidRPr="00B737AC">
        <w:rPr>
          <w:rFonts w:ascii="Tahoma" w:hAnsi="Tahoma" w:cs="Tahoma"/>
          <w:b/>
          <w:sz w:val="17"/>
          <w:szCs w:val="17"/>
          <w:rtl/>
        </w:rPr>
        <w:t xml:space="preserve"> </w:t>
      </w:r>
      <w:r w:rsidRPr="00B737AC">
        <w:rPr>
          <w:rFonts w:ascii="Tahoma" w:hAnsi="Tahoma" w:cs="Tahoma" w:hint="cs"/>
          <w:b/>
          <w:sz w:val="17"/>
          <w:szCs w:val="17"/>
          <w:rtl/>
        </w:rPr>
        <w:t>בעלות</w:t>
      </w:r>
      <w:r w:rsidRPr="00B737AC">
        <w:rPr>
          <w:rFonts w:ascii="Tahoma" w:hAnsi="Tahoma" w:cs="Tahoma"/>
          <w:b/>
          <w:sz w:val="17"/>
          <w:szCs w:val="17"/>
          <w:rtl/>
        </w:rPr>
        <w:t xml:space="preserve"> </w:t>
      </w:r>
      <w:r w:rsidRPr="00B737AC">
        <w:rPr>
          <w:rFonts w:ascii="Tahoma" w:hAnsi="Tahoma" w:cs="Tahoma" w:hint="cs"/>
          <w:b/>
          <w:sz w:val="17"/>
          <w:szCs w:val="17"/>
          <w:rtl/>
        </w:rPr>
        <w:t>משקית</w:t>
      </w:r>
      <w:r w:rsidRPr="00B737AC">
        <w:rPr>
          <w:rFonts w:ascii="Tahoma" w:hAnsi="Tahoma" w:cs="Tahoma"/>
          <w:b/>
          <w:sz w:val="17"/>
          <w:szCs w:val="17"/>
          <w:rtl/>
        </w:rPr>
        <w:t xml:space="preserve"> </w:t>
      </w:r>
      <w:r w:rsidRPr="00B737AC">
        <w:rPr>
          <w:rFonts w:ascii="Tahoma" w:hAnsi="Tahoma" w:cs="Tahoma" w:hint="cs"/>
          <w:b/>
          <w:sz w:val="17"/>
          <w:szCs w:val="17"/>
          <w:rtl/>
        </w:rPr>
        <w:t>המחייבת את הגורמים</w:t>
      </w:r>
      <w:r w:rsidRPr="00B737AC">
        <w:rPr>
          <w:rFonts w:ascii="Tahoma" w:hAnsi="Tahoma" w:cs="Tahoma"/>
          <w:b/>
          <w:sz w:val="17"/>
          <w:szCs w:val="17"/>
          <w:rtl/>
        </w:rPr>
        <w:t xml:space="preserve"> המעורבים </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הרבנות</w:t>
      </w:r>
      <w:r w:rsidRPr="00B737AC">
        <w:rPr>
          <w:rFonts w:ascii="Tahoma" w:hAnsi="Tahoma" w:cs="Tahoma"/>
          <w:b/>
          <w:sz w:val="17"/>
          <w:szCs w:val="17"/>
          <w:rtl/>
        </w:rPr>
        <w:t xml:space="preserve">, המשרד ומשרד האוצר </w:t>
      </w:r>
      <w:r w:rsidRPr="00B737AC">
        <w:rPr>
          <w:rFonts w:ascii="Tahoma" w:hAnsi="Tahoma" w:cs="Tahoma" w:hint="cs"/>
          <w:b/>
          <w:sz w:val="17"/>
          <w:szCs w:val="17"/>
          <w:rtl/>
        </w:rPr>
        <w:t>- לעמוד על הליקויים בתהליכי השגחת הכשרות ולפעול לתיקונם כדי שעלויות הכשרות יצומצמו למתחייב בלבד. תיקון</w:t>
      </w:r>
      <w:r w:rsidRPr="00B737AC">
        <w:rPr>
          <w:rFonts w:ascii="Tahoma" w:hAnsi="Tahoma" w:cs="Tahoma"/>
          <w:b/>
          <w:sz w:val="17"/>
          <w:szCs w:val="17"/>
          <w:rtl/>
        </w:rPr>
        <w:t xml:space="preserve"> </w:t>
      </w:r>
      <w:r w:rsidRPr="00B737AC">
        <w:rPr>
          <w:rFonts w:ascii="Tahoma" w:hAnsi="Tahoma" w:cs="Tahoma" w:hint="cs"/>
          <w:b/>
          <w:sz w:val="17"/>
          <w:szCs w:val="17"/>
          <w:rtl/>
        </w:rPr>
        <w:t>הליקויים</w:t>
      </w:r>
      <w:r w:rsidRPr="00B737AC">
        <w:rPr>
          <w:rFonts w:ascii="Tahoma" w:hAnsi="Tahoma" w:cs="Tahoma"/>
          <w:b/>
          <w:sz w:val="17"/>
          <w:szCs w:val="17"/>
          <w:rtl/>
        </w:rPr>
        <w:t xml:space="preserve"> </w:t>
      </w:r>
      <w:r w:rsidRPr="00B737AC">
        <w:rPr>
          <w:rFonts w:ascii="Tahoma" w:hAnsi="Tahoma" w:cs="Tahoma" w:hint="cs"/>
          <w:b/>
          <w:sz w:val="17"/>
          <w:szCs w:val="17"/>
          <w:rtl/>
        </w:rPr>
        <w:t>שעלו</w:t>
      </w:r>
      <w:r w:rsidRPr="00B737AC">
        <w:rPr>
          <w:rFonts w:ascii="Tahoma" w:hAnsi="Tahoma" w:cs="Tahoma"/>
          <w:b/>
          <w:sz w:val="17"/>
          <w:szCs w:val="17"/>
          <w:rtl/>
        </w:rPr>
        <w:t xml:space="preserve"> </w:t>
      </w:r>
      <w:r w:rsidRPr="00B737AC">
        <w:rPr>
          <w:rFonts w:ascii="Tahoma" w:hAnsi="Tahoma" w:cs="Tahoma" w:hint="cs"/>
          <w:b/>
          <w:sz w:val="17"/>
          <w:szCs w:val="17"/>
          <w:rtl/>
        </w:rPr>
        <w:t>בביקורת</w:t>
      </w:r>
      <w:r w:rsidRPr="00B737AC">
        <w:rPr>
          <w:rFonts w:ascii="Tahoma" w:hAnsi="Tahoma" w:cs="Tahoma"/>
          <w:b/>
          <w:sz w:val="17"/>
          <w:szCs w:val="17"/>
          <w:rtl/>
        </w:rPr>
        <w:t xml:space="preserve"> </w:t>
      </w:r>
      <w:r w:rsidRPr="00B737AC">
        <w:rPr>
          <w:rFonts w:ascii="Tahoma" w:hAnsi="Tahoma" w:cs="Tahoma" w:hint="cs"/>
          <w:b/>
          <w:sz w:val="17"/>
          <w:szCs w:val="17"/>
          <w:rtl/>
        </w:rPr>
        <w:t>זו</w:t>
      </w:r>
      <w:r w:rsidRPr="00B737AC">
        <w:rPr>
          <w:rFonts w:ascii="Tahoma" w:hAnsi="Tahoma" w:cs="Tahoma"/>
          <w:b/>
          <w:sz w:val="17"/>
          <w:szCs w:val="17"/>
          <w:rtl/>
        </w:rPr>
        <w:t xml:space="preserve"> </w:t>
      </w:r>
      <w:r w:rsidRPr="00B737AC">
        <w:rPr>
          <w:rFonts w:ascii="Tahoma" w:hAnsi="Tahoma" w:cs="Tahoma" w:hint="cs"/>
          <w:b/>
          <w:sz w:val="17"/>
          <w:szCs w:val="17"/>
          <w:rtl/>
        </w:rPr>
        <w:t>הוא מרכיב הכרחי</w:t>
      </w:r>
      <w:r w:rsidRPr="00B737AC">
        <w:rPr>
          <w:rFonts w:ascii="Tahoma" w:hAnsi="Tahoma" w:cs="Tahoma"/>
          <w:b/>
          <w:sz w:val="17"/>
          <w:szCs w:val="17"/>
          <w:rtl/>
        </w:rPr>
        <w:t xml:space="preserve"> </w:t>
      </w:r>
      <w:r w:rsidRPr="00B737AC">
        <w:rPr>
          <w:rFonts w:ascii="Tahoma" w:hAnsi="Tahoma" w:cs="Tahoma" w:hint="cs"/>
          <w:b/>
          <w:sz w:val="17"/>
          <w:szCs w:val="17"/>
          <w:rtl/>
        </w:rPr>
        <w:t>בצמצום</w:t>
      </w:r>
      <w:r w:rsidRPr="00B737AC">
        <w:rPr>
          <w:rFonts w:ascii="Tahoma" w:hAnsi="Tahoma" w:cs="Tahoma"/>
          <w:b/>
          <w:sz w:val="17"/>
          <w:szCs w:val="17"/>
          <w:rtl/>
        </w:rPr>
        <w:t xml:space="preserve"> </w:t>
      </w:r>
      <w:r w:rsidRPr="00B737AC">
        <w:rPr>
          <w:rFonts w:ascii="Tahoma" w:hAnsi="Tahoma" w:cs="Tahoma" w:hint="cs"/>
          <w:b/>
          <w:sz w:val="17"/>
          <w:szCs w:val="17"/>
          <w:rtl/>
        </w:rPr>
        <w:t>העלויות</w:t>
      </w:r>
      <w:r w:rsidRPr="00B737AC">
        <w:rPr>
          <w:rFonts w:ascii="Tahoma" w:hAnsi="Tahoma" w:cs="Tahoma"/>
          <w:b/>
          <w:sz w:val="17"/>
          <w:szCs w:val="17"/>
          <w:rtl/>
        </w:rPr>
        <w:t>.</w:t>
      </w:r>
    </w:p>
    <w:p w:rsidR="006A0E07" w:rsidRPr="00B737AC" w:rsidP="00B737AC">
      <w:pPr>
        <w:spacing w:line="240" w:lineRule="exact"/>
        <w:ind w:right="2268"/>
        <w:jc w:val="both"/>
        <w:rPr>
          <w:rFonts w:ascii="Tahoma" w:hAnsi="Tahoma" w:cs="Tahoma"/>
          <w:b/>
          <w:sz w:val="17"/>
          <w:szCs w:val="17"/>
        </w:rPr>
      </w:pPr>
      <w:r w:rsidRPr="00B737AC">
        <w:rPr>
          <w:rFonts w:ascii="Tahoma" w:hAnsi="Tahoma" w:cs="Tahoma" w:hint="cs"/>
          <w:b/>
          <w:sz w:val="17"/>
          <w:szCs w:val="17"/>
          <w:rtl/>
        </w:rPr>
        <w:t>ב</w:t>
      </w:r>
      <w:r w:rsidRPr="00B737AC">
        <w:rPr>
          <w:rFonts w:ascii="Tahoma" w:hAnsi="Tahoma" w:cs="Tahoma"/>
          <w:b/>
          <w:sz w:val="17"/>
          <w:szCs w:val="17"/>
          <w:rtl/>
        </w:rPr>
        <w:t>מאי-יוני 2016</w:t>
      </w:r>
      <w:r w:rsidRPr="00B737AC">
        <w:rPr>
          <w:rFonts w:ascii="Tahoma" w:hAnsi="Tahoma" w:cs="Tahoma" w:hint="cs"/>
          <w:b/>
          <w:sz w:val="17"/>
          <w:szCs w:val="17"/>
          <w:rtl/>
        </w:rPr>
        <w:t xml:space="preserve"> גיבש </w:t>
      </w:r>
      <w:r w:rsidRPr="00B737AC">
        <w:rPr>
          <w:rFonts w:ascii="Tahoma" w:hAnsi="Tahoma" w:cs="Tahoma"/>
          <w:b/>
          <w:sz w:val="17"/>
          <w:szCs w:val="17"/>
          <w:rtl/>
        </w:rPr>
        <w:t xml:space="preserve">מנהל תחום כשרות (הסדרה) במשרד </w:t>
      </w:r>
      <w:r w:rsidRPr="00B737AC">
        <w:rPr>
          <w:rFonts w:ascii="Tahoma" w:hAnsi="Tahoma" w:cs="Tahoma" w:hint="cs"/>
          <w:b/>
          <w:sz w:val="17"/>
          <w:szCs w:val="17"/>
          <w:rtl/>
        </w:rPr>
        <w:t>תגובה</w:t>
      </w:r>
      <w:r w:rsidRPr="00B737AC">
        <w:rPr>
          <w:rFonts w:ascii="Tahoma" w:hAnsi="Tahoma" w:cs="Tahoma"/>
          <w:b/>
          <w:sz w:val="17"/>
          <w:szCs w:val="17"/>
          <w:rtl/>
        </w:rPr>
        <w:t xml:space="preserve"> </w:t>
      </w:r>
      <w:r w:rsidRPr="00B737AC">
        <w:rPr>
          <w:rFonts w:ascii="Tahoma" w:hAnsi="Tahoma" w:cs="Tahoma" w:hint="cs"/>
          <w:b/>
          <w:sz w:val="17"/>
          <w:szCs w:val="17"/>
          <w:rtl/>
        </w:rPr>
        <w:t>ע</w:t>
      </w:r>
      <w:r w:rsidRPr="00B737AC">
        <w:rPr>
          <w:rFonts w:ascii="Tahoma" w:hAnsi="Tahoma" w:cs="Tahoma"/>
          <w:b/>
          <w:sz w:val="17"/>
          <w:szCs w:val="17"/>
          <w:rtl/>
        </w:rPr>
        <w:t>ל</w:t>
      </w:r>
      <w:r w:rsidRPr="00B737AC">
        <w:rPr>
          <w:rFonts w:ascii="Tahoma" w:hAnsi="Tahoma" w:cs="Tahoma" w:hint="cs"/>
          <w:b/>
          <w:sz w:val="17"/>
          <w:szCs w:val="17"/>
          <w:rtl/>
        </w:rPr>
        <w:t xml:space="preserve"> </w:t>
      </w:r>
      <w:r w:rsidRPr="00B737AC">
        <w:rPr>
          <w:rFonts w:ascii="Tahoma" w:hAnsi="Tahoma" w:cs="Tahoma"/>
          <w:b/>
          <w:sz w:val="17"/>
          <w:szCs w:val="17"/>
          <w:rtl/>
        </w:rPr>
        <w:t>סקר עלויות הכשרות</w:t>
      </w:r>
      <w:r w:rsidRPr="00B737AC">
        <w:rPr>
          <w:rFonts w:ascii="Tahoma" w:hAnsi="Tahoma" w:cs="Tahoma" w:hint="cs"/>
          <w:b/>
          <w:sz w:val="17"/>
          <w:szCs w:val="17"/>
          <w:rtl/>
        </w:rPr>
        <w:t>. אולם</w:t>
      </w:r>
      <w:r w:rsidRPr="00B737AC">
        <w:rPr>
          <w:rFonts w:ascii="Tahoma" w:hAnsi="Tahoma" w:cs="Tahoma"/>
          <w:b/>
          <w:sz w:val="17"/>
          <w:szCs w:val="17"/>
          <w:rtl/>
        </w:rPr>
        <w:t xml:space="preserve"> המשרד </w:t>
      </w:r>
      <w:r w:rsidRPr="00B737AC">
        <w:rPr>
          <w:rFonts w:ascii="Tahoma" w:hAnsi="Tahoma" w:cs="Tahoma" w:hint="cs"/>
          <w:b/>
          <w:sz w:val="17"/>
          <w:szCs w:val="17"/>
          <w:rtl/>
        </w:rPr>
        <w:t>עדיין לא</w:t>
      </w:r>
      <w:r w:rsidRPr="00B737AC">
        <w:rPr>
          <w:rFonts w:ascii="Tahoma" w:hAnsi="Tahoma" w:cs="Tahoma"/>
          <w:b/>
          <w:sz w:val="17"/>
          <w:szCs w:val="17"/>
          <w:rtl/>
        </w:rPr>
        <w:t xml:space="preserve"> החל במהלך </w:t>
      </w:r>
      <w:r w:rsidRPr="00B737AC">
        <w:rPr>
          <w:rFonts w:ascii="Tahoma" w:hAnsi="Tahoma" w:cs="Tahoma" w:hint="cs"/>
          <w:b/>
          <w:sz w:val="17"/>
          <w:szCs w:val="17"/>
          <w:rtl/>
        </w:rPr>
        <w:t>ליצירת</w:t>
      </w:r>
      <w:r w:rsidRPr="00B737AC">
        <w:rPr>
          <w:rFonts w:ascii="Tahoma" w:hAnsi="Tahoma" w:cs="Tahoma"/>
          <w:b/>
          <w:sz w:val="17"/>
          <w:szCs w:val="17"/>
          <w:rtl/>
        </w:rPr>
        <w:t xml:space="preserve"> </w:t>
      </w:r>
      <w:r w:rsidRPr="00B737AC">
        <w:rPr>
          <w:rFonts w:ascii="Tahoma" w:hAnsi="Tahoma" w:cs="Tahoma" w:hint="cs"/>
          <w:b/>
          <w:sz w:val="17"/>
          <w:szCs w:val="17"/>
          <w:rtl/>
        </w:rPr>
        <w:t>בסיס</w:t>
      </w:r>
      <w:r w:rsidRPr="00B737AC">
        <w:rPr>
          <w:rFonts w:ascii="Tahoma" w:hAnsi="Tahoma" w:cs="Tahoma"/>
          <w:b/>
          <w:sz w:val="17"/>
          <w:szCs w:val="17"/>
          <w:rtl/>
        </w:rPr>
        <w:t xml:space="preserve"> </w:t>
      </w:r>
      <w:r w:rsidRPr="00B737AC">
        <w:rPr>
          <w:rFonts w:ascii="Tahoma" w:hAnsi="Tahoma" w:cs="Tahoma" w:hint="cs"/>
          <w:b/>
          <w:sz w:val="17"/>
          <w:szCs w:val="17"/>
          <w:rtl/>
        </w:rPr>
        <w:t>נתונים</w:t>
      </w:r>
      <w:r w:rsidRPr="00B737AC">
        <w:rPr>
          <w:rFonts w:ascii="Tahoma" w:hAnsi="Tahoma" w:cs="Tahoma"/>
          <w:b/>
          <w:sz w:val="17"/>
          <w:szCs w:val="17"/>
          <w:rtl/>
        </w:rPr>
        <w:t xml:space="preserve"> </w:t>
      </w:r>
      <w:r w:rsidRPr="00B737AC">
        <w:rPr>
          <w:rFonts w:ascii="Tahoma" w:hAnsi="Tahoma" w:cs="Tahoma" w:hint="cs"/>
          <w:b/>
          <w:sz w:val="17"/>
          <w:szCs w:val="17"/>
          <w:rtl/>
        </w:rPr>
        <w:t>הולם</w:t>
      </w:r>
      <w:r w:rsidRPr="00B737AC">
        <w:rPr>
          <w:rFonts w:ascii="Tahoma" w:hAnsi="Tahoma" w:cs="Tahoma"/>
          <w:b/>
          <w:sz w:val="17"/>
          <w:szCs w:val="17"/>
          <w:rtl/>
        </w:rPr>
        <w:t xml:space="preserve"> </w:t>
      </w:r>
      <w:r w:rsidRPr="00B737AC">
        <w:rPr>
          <w:rFonts w:ascii="Tahoma" w:hAnsi="Tahoma" w:cs="Tahoma" w:hint="cs"/>
          <w:b/>
          <w:sz w:val="17"/>
          <w:szCs w:val="17"/>
          <w:rtl/>
        </w:rPr>
        <w:t>שיסייע בחישוב אומדן</w:t>
      </w:r>
      <w:r w:rsidRPr="00B737AC">
        <w:rPr>
          <w:rFonts w:ascii="Tahoma" w:hAnsi="Tahoma" w:cs="Tahoma"/>
          <w:b/>
          <w:sz w:val="17"/>
          <w:szCs w:val="17"/>
          <w:rtl/>
        </w:rPr>
        <w:t xml:space="preserve"> </w:t>
      </w:r>
      <w:r w:rsidRPr="00B737AC">
        <w:rPr>
          <w:rFonts w:ascii="Tahoma" w:hAnsi="Tahoma" w:cs="Tahoma" w:hint="cs"/>
          <w:b/>
          <w:sz w:val="17"/>
          <w:szCs w:val="17"/>
          <w:rtl/>
        </w:rPr>
        <w:t>עלויות</w:t>
      </w:r>
      <w:r w:rsidRPr="00B737AC">
        <w:rPr>
          <w:rFonts w:ascii="Tahoma" w:hAnsi="Tahoma" w:cs="Tahoma"/>
          <w:b/>
          <w:sz w:val="17"/>
          <w:szCs w:val="17"/>
          <w:rtl/>
        </w:rPr>
        <w:t xml:space="preserve"> </w:t>
      </w:r>
      <w:r w:rsidRPr="00B737AC">
        <w:rPr>
          <w:rFonts w:ascii="Tahoma" w:hAnsi="Tahoma" w:cs="Tahoma" w:hint="cs"/>
          <w:b/>
          <w:sz w:val="17"/>
          <w:szCs w:val="17"/>
          <w:rtl/>
        </w:rPr>
        <w:t>הכשרות</w:t>
      </w:r>
      <w:r w:rsidRPr="00B737AC">
        <w:rPr>
          <w:rFonts w:ascii="Tahoma" w:hAnsi="Tahoma" w:cs="Tahoma"/>
          <w:b/>
          <w:sz w:val="17"/>
          <w:szCs w:val="17"/>
          <w:rtl/>
        </w:rPr>
        <w:t xml:space="preserve"> </w:t>
      </w:r>
      <w:r w:rsidRPr="00B737AC">
        <w:rPr>
          <w:rFonts w:ascii="Tahoma" w:hAnsi="Tahoma" w:cs="Tahoma" w:hint="cs"/>
          <w:b/>
          <w:sz w:val="17"/>
          <w:szCs w:val="17"/>
          <w:rtl/>
        </w:rPr>
        <w:t>ובגיבוש</w:t>
      </w:r>
      <w:r w:rsidRPr="00B737AC">
        <w:rPr>
          <w:rFonts w:ascii="Tahoma" w:hAnsi="Tahoma" w:cs="Tahoma"/>
          <w:b/>
          <w:sz w:val="17"/>
          <w:szCs w:val="17"/>
          <w:rtl/>
        </w:rPr>
        <w:t xml:space="preserve"> </w:t>
      </w:r>
      <w:r w:rsidRPr="00B737AC">
        <w:rPr>
          <w:rFonts w:ascii="Tahoma" w:hAnsi="Tahoma" w:cs="Tahoma" w:hint="cs"/>
          <w:b/>
          <w:sz w:val="17"/>
          <w:szCs w:val="17"/>
          <w:rtl/>
        </w:rPr>
        <w:t>הכלים</w:t>
      </w:r>
      <w:r w:rsidRPr="00B737AC">
        <w:rPr>
          <w:rFonts w:ascii="Tahoma" w:hAnsi="Tahoma" w:cs="Tahoma"/>
          <w:b/>
          <w:sz w:val="17"/>
          <w:szCs w:val="17"/>
          <w:rtl/>
        </w:rPr>
        <w:t xml:space="preserve"> </w:t>
      </w:r>
      <w:r w:rsidRPr="00B737AC">
        <w:rPr>
          <w:rFonts w:ascii="Tahoma" w:hAnsi="Tahoma" w:cs="Tahoma" w:hint="cs"/>
          <w:b/>
          <w:sz w:val="17"/>
          <w:szCs w:val="17"/>
          <w:rtl/>
        </w:rPr>
        <w:t>לצמצומן. אשר למשרד</w:t>
      </w:r>
      <w:r w:rsidRPr="00B737AC">
        <w:rPr>
          <w:rFonts w:ascii="Tahoma" w:hAnsi="Tahoma" w:cs="Tahoma"/>
          <w:b/>
          <w:sz w:val="17"/>
          <w:szCs w:val="17"/>
          <w:rtl/>
        </w:rPr>
        <w:t xml:space="preserve"> האוצר</w:t>
      </w:r>
      <w:r w:rsidRPr="00B737AC">
        <w:rPr>
          <w:rFonts w:ascii="Tahoma" w:hAnsi="Tahoma" w:cs="Tahoma" w:hint="cs"/>
          <w:b/>
          <w:sz w:val="17"/>
          <w:szCs w:val="17"/>
          <w:rtl/>
        </w:rPr>
        <w:t>, הוא</w:t>
      </w:r>
      <w:r w:rsidRPr="00B737AC">
        <w:rPr>
          <w:rFonts w:ascii="Tahoma" w:hAnsi="Tahoma" w:cs="Tahoma"/>
          <w:b/>
          <w:sz w:val="17"/>
          <w:szCs w:val="17"/>
          <w:rtl/>
        </w:rPr>
        <w:t xml:space="preserve"> אמנם החל במהלך רצוי כאשר הזמין את סקר עלויות הכשרות, אך </w:t>
      </w:r>
      <w:r w:rsidRPr="00B737AC">
        <w:rPr>
          <w:rFonts w:ascii="Tahoma" w:hAnsi="Tahoma" w:cs="Tahoma" w:hint="cs"/>
          <w:b/>
          <w:sz w:val="17"/>
          <w:szCs w:val="17"/>
          <w:rtl/>
        </w:rPr>
        <w:t xml:space="preserve">עדיין לא גיבש נוסח סופי של הסקר שיהיה ניתן </w:t>
      </w:r>
      <w:r w:rsidRPr="00B737AC">
        <w:rPr>
          <w:rFonts w:ascii="Tahoma" w:hAnsi="Tahoma" w:cs="Tahoma" w:hint="cs"/>
          <w:b/>
          <w:sz w:val="17"/>
          <w:szCs w:val="17"/>
          <w:rtl/>
        </w:rPr>
        <w:t>להפיצו</w:t>
      </w:r>
      <w:r w:rsidRPr="00B737AC">
        <w:rPr>
          <w:rFonts w:ascii="Tahoma" w:hAnsi="Tahoma" w:cs="Tahoma" w:hint="cs"/>
          <w:b/>
          <w:sz w:val="17"/>
          <w:szCs w:val="17"/>
          <w:rtl/>
        </w:rPr>
        <w:t>.</w:t>
      </w:r>
    </w:p>
    <w:p w:rsidR="006A0E07" w:rsidRPr="00B737AC" w:rsidP="00874755">
      <w:pPr>
        <w:spacing w:after="240" w:line="240" w:lineRule="exact"/>
        <w:ind w:right="2268"/>
        <w:jc w:val="both"/>
        <w:rPr>
          <w:rFonts w:ascii="Tahoma" w:hAnsi="Tahoma" w:cs="Tahoma"/>
          <w:bCs/>
          <w:sz w:val="17"/>
          <w:szCs w:val="17"/>
          <w:rtl/>
        </w:rPr>
      </w:pPr>
      <w:r w:rsidRPr="00B737AC">
        <w:rPr>
          <w:rFonts w:ascii="Tahoma" w:hAnsi="Tahoma" w:cs="Tahoma" w:hint="cs"/>
          <w:sz w:val="17"/>
          <w:szCs w:val="17"/>
          <w:rtl/>
        </w:rPr>
        <w:t>המשרד מסר בתשובתו כי הוא ער לטענות שונות בדבר השפעת הכשרות על יוקר המחיה, ואף בחן את עלויות האגרות ושכר המשגיחים המשולמים על ידי בתי עסק שונים; מסקנת המשרד היא כי מדובר בעלויות שוליות. המשרד הוסיף כי הוא "מודע לנזק הכלכלי שנגרם למשק כתוצאה מהתנהלות מערכת הכשרות כפי שמפורט בטיוטת הדוח. המשרד רואה בתיקון מצב זה משימה עליונה ולשם כך משתף פעולה עם כל גורם שנדרש, המשרד אינו מסתפק במענה לפניות של גורמים חיצוניים אלא יוזם פעולות בתחום זה</w:t>
      </w:r>
      <w:r w:rsidRPr="00B737AC">
        <w:rPr>
          <w:rFonts w:ascii="Tahoma" w:hAnsi="Tahoma" w:cs="Tahoma" w:hint="cs"/>
          <w:bCs/>
          <w:sz w:val="17"/>
          <w:szCs w:val="17"/>
          <w:rtl/>
        </w:rPr>
        <w:t>".</w:t>
      </w:r>
    </w:p>
    <w:p w:rsidR="006A0E07" w:rsidRPr="00B737AC" w:rsidP="00874755">
      <w:pPr>
        <w:pStyle w:val="RESHET"/>
        <w:rPr>
          <w:rtl/>
        </w:rPr>
      </w:pPr>
      <w:r w:rsidRPr="00B737AC">
        <w:rPr>
          <w:rFonts w:hint="cs"/>
          <w:rtl/>
        </w:rPr>
        <w:t>משרד מבקר המדינה מציין כי דווקא לנוכח תשובתו של המשרד מתעצם הצורך בגיבוש מסד נתונים מוסכם בעניין אומדן עלויות הכשרות והנטל הכלכלי המוטל על המשק. מסד נתונים זה הוא שלב חשוב לצורך גיבוש מדיניות מוסכמת שתביא לידי צמצומן של עלויות הכשרות. על כל הגורמים המעורבים בהסדרת מערך הכשרות לפעול בתיאום וללא דיחוי לבחינת האפשרויות לצמצומן של עלויות אלה.</w:t>
      </w:r>
    </w:p>
    <w:p w:rsidR="006A0E07" w:rsidRPr="00B737AC" w:rsidP="00874755">
      <w:pPr>
        <w:spacing w:before="180" w:line="240" w:lineRule="exact"/>
        <w:ind w:right="2268"/>
        <w:jc w:val="both"/>
        <w:rPr>
          <w:rFonts w:ascii="Tahoma" w:hAnsi="Tahoma" w:cs="Tahoma"/>
          <w:bCs/>
          <w:sz w:val="17"/>
          <w:szCs w:val="17"/>
          <w:rtl/>
        </w:rPr>
      </w:pPr>
      <w:r w:rsidRPr="00B737AC">
        <w:rPr>
          <w:rFonts w:ascii="Tahoma" w:hAnsi="Tahoma" w:cs="Tahoma" w:hint="cs"/>
          <w:sz w:val="17"/>
          <w:szCs w:val="17"/>
          <w:rtl/>
        </w:rPr>
        <w:t>אגף התקציבים מסר בתשובתו למשרד מבקר המדינה מינואר 2017 כי הוא עמל בימים אלו על פרסום גרסה מתקדמת יותר של הדוח העוסק בעלויות הכשרות, לנוכח ממצאי הביקורת.</w:t>
      </w:r>
    </w:p>
    <w:p w:rsidR="006A0E07" w:rsidP="00B737AC">
      <w:pPr>
        <w:spacing w:line="240" w:lineRule="exact"/>
        <w:ind w:right="2268"/>
        <w:jc w:val="both"/>
        <w:rPr>
          <w:rFonts w:ascii="Tahoma" w:hAnsi="Tahoma" w:cs="Tahoma"/>
          <w:bCs/>
          <w:sz w:val="17"/>
          <w:szCs w:val="17"/>
          <w:rtl/>
        </w:rPr>
      </w:pPr>
    </w:p>
    <w:p w:rsidR="00874755" w:rsidRPr="00B737AC" w:rsidP="00B737AC">
      <w:pPr>
        <w:spacing w:line="240" w:lineRule="exact"/>
        <w:ind w:right="2268"/>
        <w:jc w:val="both"/>
        <w:rPr>
          <w:rFonts w:ascii="Tahoma" w:hAnsi="Tahoma" w:cs="Tahoma"/>
          <w:bCs/>
          <w:sz w:val="17"/>
          <w:szCs w:val="17"/>
          <w:rtl/>
        </w:rPr>
      </w:pPr>
    </w:p>
    <w:p w:rsidR="006A0E07" w:rsidRPr="007E36BC" w:rsidP="00B737AC">
      <w:pPr>
        <w:pStyle w:val="KOT4"/>
        <w:rPr>
          <w:rtl/>
        </w:rPr>
      </w:pPr>
      <w:bookmarkStart w:id="205" w:name="_Toc474826331"/>
      <w:r w:rsidRPr="007E36BC">
        <w:rPr>
          <w:rFonts w:hint="cs"/>
          <w:rtl/>
        </w:rPr>
        <w:t>הבדלים בשעות ההשגחה ובעלויות ההשגחה בין בתי עסק דומים</w:t>
      </w:r>
      <w:bookmarkEnd w:id="205"/>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עלות ההשגחה המוטלת על בתי העסק מחושבת כמכפלה של זמן ההשגחה שנקבע לבית העסק בעלות שעת השגחה שנקבעה לו. השגחה אפקטיבית על הכשרות ללא הכבדה מיותרת על יוקר המחיה תושג אפוא כאשר התעריף שבית העסק משלם לשעת השגחה ומספר שעות ההשגחה יהיו הנמוכים ביותר האפשריים ובעת ובעונה אחת יבטיחו השגחה נאותה והעסקה בתנאים הולמים. אשר לבתי עסק דומים, קביעת עלות השגחה תביא לאחידות בעלויות הכשרות המוטלות עליהם ותאפשר תחרות הוגנת ביניהם.</w:t>
      </w:r>
    </w:p>
    <w:p w:rsidR="006A0E07" w:rsidRPr="00B737AC" w:rsidP="00943491">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משרד מבקר המדינה בדק בשש מועצות דתיות - ירושלים, תל אביב-יפו, חיפה, נתניה, אשדוד ורחובות - את התעריף לשעת השגחה ואת מספר שעות ההשגחה שקבעו מועצות דתיות אלה לבתי עסק </w:t>
      </w:r>
      <w:r w:rsidRPr="00B737AC">
        <w:rPr>
          <w:rFonts w:ascii="Tahoma" w:hAnsi="Tahoma" w:cs="Tahoma" w:hint="cs"/>
          <w:b/>
          <w:sz w:val="17"/>
          <w:szCs w:val="17"/>
          <w:rtl/>
        </w:rPr>
        <w:t>מושגחים</w:t>
      </w:r>
      <w:r>
        <w:rPr>
          <w:rStyle w:val="FootnoteReference0"/>
          <w:rFonts w:ascii="Tahoma" w:hAnsi="Tahoma" w:cs="Tahoma"/>
          <w:b/>
          <w:sz w:val="17"/>
          <w:szCs w:val="17"/>
          <w:rtl/>
        </w:rPr>
        <w:footnoteReference w:id="81"/>
      </w:r>
      <w:r w:rsidRPr="00B737AC">
        <w:rPr>
          <w:rFonts w:ascii="Tahoma" w:hAnsi="Tahoma" w:cs="Tahoma" w:hint="cs"/>
          <w:b/>
          <w:sz w:val="17"/>
          <w:szCs w:val="17"/>
          <w:rtl/>
        </w:rPr>
        <w:t>.</w:t>
      </w:r>
    </w:p>
    <w:p w:rsidR="006A0E07" w:rsidRPr="00B737AC" w:rsidP="00943491">
      <w:pPr>
        <w:pStyle w:val="RESHET"/>
        <w:rPr>
          <w:rtl/>
        </w:rPr>
      </w:pPr>
      <w:r w:rsidRPr="00B737AC">
        <w:rPr>
          <w:rFonts w:hint="cs"/>
          <w:rtl/>
        </w:rPr>
        <w:t>הועלה כי קיים שוני רב בין מועצות דתיות אלה בעניין עלויות ההשגחה על הכשרות בבתי עסק דומים, וכן שוני ניכר בעלויות האמורות בבתי עסק דומים באותה מועצה דתית. השוני בא לידי ביטוי הן בתעריף לשעת השגחה חודשית הן בכמות שעות ההשגחה הנדרשת. להלן פרטים:</w:t>
      </w:r>
    </w:p>
    <w:p w:rsidR="006A0E07" w:rsidRPr="00B737AC" w:rsidP="005B3A4C">
      <w:pPr>
        <w:pStyle w:val="RESHET"/>
        <w:numPr>
          <w:ilvl w:val="1"/>
          <w:numId w:val="42"/>
        </w:numPr>
        <w:ind w:left="567"/>
      </w:pPr>
      <w:r w:rsidRPr="00B737AC">
        <w:rPr>
          <w:rFonts w:hint="cs"/>
          <w:rtl/>
        </w:rPr>
        <w:t>נמצא כי כל אחת מהמועצות הדתיות שנבדקו קבעה לעצמה תעריף שונה לשעת השגחה חודשית - עלות שעת השגחה המבוצעת במשך 22 יום בחודש: 600-500 ש"ח לשעת השגחה חודשית בירושלים, 900-750 ש"ח בנתניה, 1,320 ש"ח באשדוד וכ-1,</w:t>
      </w:r>
      <w:r w:rsidR="005B3A4C">
        <w:rPr>
          <w:rFonts w:hint="cs"/>
          <w:rtl/>
        </w:rPr>
        <w:t>440</w:t>
      </w:r>
      <w:r w:rsidRPr="00B737AC">
        <w:rPr>
          <w:rFonts w:hint="cs"/>
          <w:rtl/>
        </w:rPr>
        <w:t xml:space="preserve"> ש"ח בתל אביב-יפו</w:t>
      </w:r>
      <w:r>
        <w:rPr>
          <w:rStyle w:val="FootnoteReference0"/>
          <w:rtl/>
        </w:rPr>
        <w:footnoteReference w:id="82"/>
      </w:r>
      <w:r w:rsidRPr="00B737AC">
        <w:rPr>
          <w:rFonts w:hint="cs"/>
          <w:rtl/>
        </w:rPr>
        <w:t xml:space="preserve">. מדובר בפער של עד </w:t>
      </w:r>
      <w:r w:rsidR="005B3A4C">
        <w:rPr>
          <w:rFonts w:hint="cs"/>
          <w:rtl/>
        </w:rPr>
        <w:t>29</w:t>
      </w:r>
      <w:r w:rsidRPr="00B737AC">
        <w:rPr>
          <w:rFonts w:hint="cs"/>
          <w:rtl/>
        </w:rPr>
        <w:t>0% בתעריפי שעת ההשגחה החודשית.</w:t>
      </w:r>
      <w:r w:rsidRPr="005B3A4C" w:rsidR="005B3A4C">
        <w:rPr>
          <w:noProof/>
          <w:rtl/>
        </w:rPr>
        <w:t xml:space="preserve"> </w:t>
      </w:r>
      <w:r w:rsidRPr="0012789B" w:rsidR="005B3A4C">
        <w:rPr>
          <w:noProof/>
          <w:rtl/>
          <w:lang w:eastAsia="en-US"/>
        </w:rPr>
        <mc:AlternateContent>
          <mc:Choice Requires="wps">
            <w:drawing>
              <wp:anchor distT="0" distB="0" distL="114300" distR="114300" simplePos="0" relativeHeight="251760640" behindDoc="1" locked="0" layoutInCell="1" allowOverlap="1">
                <wp:simplePos x="0" y="0"/>
                <wp:positionH relativeFrom="margin">
                  <wp:posOffset>-431800</wp:posOffset>
                </wp:positionH>
                <wp:positionV relativeFrom="margin">
                  <wp:align>top</wp:align>
                </wp:positionV>
                <wp:extent cx="1620000" cy="5144400"/>
                <wp:effectExtent l="0" t="0" r="0" b="0"/>
                <wp:wrapNone/>
                <wp:docPr id="15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5144400"/>
                        </a:xfrm>
                        <a:prstGeom prst="rect">
                          <a:avLst/>
                        </a:prstGeom>
                        <a:noFill/>
                        <a:ln w="9525">
                          <a:noFill/>
                          <a:miter lim="800000"/>
                          <a:headEnd/>
                          <a:tailEnd/>
                        </a:ln>
                      </wps:spPr>
                      <wps:txbx>
                        <w:txbxContent>
                          <w:p w:rsidR="005B3A4C" w:rsidRPr="00373C5D" w:rsidP="005B3A4C">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64864757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423045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5B3A4C" w:rsidRPr="00881D99" w:rsidP="005B3A4C">
                            <w:pPr>
                              <w:spacing w:after="0" w:line="240" w:lineRule="auto"/>
                              <w:rPr>
                                <w:color w:val="0B5294"/>
                                <w:spacing w:val="-4"/>
                                <w:sz w:val="24"/>
                                <w:szCs w:val="24"/>
                                <w:rtl/>
                                <w:cs/>
                              </w:rPr>
                            </w:pPr>
                            <w:r w:rsidRPr="005B3A4C">
                              <w:rPr>
                                <w:rFonts w:cs="Tahoma" w:hint="eastAsia"/>
                                <w:color w:val="0B5294"/>
                                <w:spacing w:val="-4"/>
                                <w:sz w:val="24"/>
                                <w:szCs w:val="24"/>
                                <w:rtl/>
                              </w:rPr>
                              <w:t>כל</w:t>
                            </w:r>
                            <w:r w:rsidRPr="005B3A4C">
                              <w:rPr>
                                <w:rFonts w:cs="Tahoma"/>
                                <w:color w:val="0B5294"/>
                                <w:spacing w:val="-4"/>
                                <w:sz w:val="24"/>
                                <w:szCs w:val="24"/>
                                <w:rtl/>
                              </w:rPr>
                              <w:t xml:space="preserve"> </w:t>
                            </w:r>
                            <w:r w:rsidRPr="005B3A4C">
                              <w:rPr>
                                <w:rFonts w:cs="Tahoma" w:hint="eastAsia"/>
                                <w:color w:val="0B5294"/>
                                <w:spacing w:val="-4"/>
                                <w:sz w:val="24"/>
                                <w:szCs w:val="24"/>
                                <w:rtl/>
                              </w:rPr>
                              <w:t>אחת</w:t>
                            </w:r>
                            <w:r w:rsidRPr="005B3A4C">
                              <w:rPr>
                                <w:rFonts w:cs="Tahoma"/>
                                <w:color w:val="0B5294"/>
                                <w:spacing w:val="-4"/>
                                <w:sz w:val="24"/>
                                <w:szCs w:val="24"/>
                                <w:rtl/>
                              </w:rPr>
                              <w:t xml:space="preserve"> </w:t>
                            </w:r>
                            <w:r w:rsidRPr="005B3A4C">
                              <w:rPr>
                                <w:rFonts w:cs="Tahoma" w:hint="eastAsia"/>
                                <w:color w:val="0B5294"/>
                                <w:spacing w:val="-4"/>
                                <w:sz w:val="24"/>
                                <w:szCs w:val="24"/>
                                <w:rtl/>
                              </w:rPr>
                              <w:t>מהמועצות</w:t>
                            </w:r>
                            <w:r w:rsidRPr="005B3A4C">
                              <w:rPr>
                                <w:rFonts w:cs="Tahoma"/>
                                <w:color w:val="0B5294"/>
                                <w:spacing w:val="-4"/>
                                <w:sz w:val="24"/>
                                <w:szCs w:val="24"/>
                                <w:rtl/>
                              </w:rPr>
                              <w:t xml:space="preserve"> </w:t>
                            </w:r>
                            <w:r w:rsidRPr="005B3A4C">
                              <w:rPr>
                                <w:rFonts w:cs="Tahoma" w:hint="eastAsia"/>
                                <w:color w:val="0B5294"/>
                                <w:spacing w:val="-4"/>
                                <w:sz w:val="24"/>
                                <w:szCs w:val="24"/>
                                <w:rtl/>
                              </w:rPr>
                              <w:t>הדתיות</w:t>
                            </w:r>
                            <w:r w:rsidRPr="005B3A4C">
                              <w:rPr>
                                <w:rFonts w:cs="Tahoma"/>
                                <w:color w:val="0B5294"/>
                                <w:spacing w:val="-4"/>
                                <w:sz w:val="24"/>
                                <w:szCs w:val="24"/>
                                <w:rtl/>
                              </w:rPr>
                              <w:t xml:space="preserve"> </w:t>
                            </w:r>
                            <w:r w:rsidRPr="005B3A4C">
                              <w:rPr>
                                <w:rFonts w:cs="Tahoma" w:hint="eastAsia"/>
                                <w:color w:val="0B5294"/>
                                <w:spacing w:val="-4"/>
                                <w:sz w:val="24"/>
                                <w:szCs w:val="24"/>
                                <w:rtl/>
                              </w:rPr>
                              <w:t>שנבדקו</w:t>
                            </w:r>
                            <w:r w:rsidRPr="005B3A4C">
                              <w:rPr>
                                <w:rFonts w:cs="Tahoma"/>
                                <w:color w:val="0B5294"/>
                                <w:spacing w:val="-4"/>
                                <w:sz w:val="24"/>
                                <w:szCs w:val="24"/>
                                <w:rtl/>
                              </w:rPr>
                              <w:t xml:space="preserve"> </w:t>
                            </w:r>
                            <w:r w:rsidRPr="005B3A4C">
                              <w:rPr>
                                <w:rFonts w:cs="Tahoma" w:hint="eastAsia"/>
                                <w:color w:val="0B5294"/>
                                <w:spacing w:val="-4"/>
                                <w:sz w:val="24"/>
                                <w:szCs w:val="24"/>
                                <w:rtl/>
                              </w:rPr>
                              <w:t>קבעה</w:t>
                            </w:r>
                            <w:r w:rsidRPr="005B3A4C">
                              <w:rPr>
                                <w:rFonts w:cs="Tahoma"/>
                                <w:color w:val="0B5294"/>
                                <w:spacing w:val="-4"/>
                                <w:sz w:val="24"/>
                                <w:szCs w:val="24"/>
                                <w:rtl/>
                              </w:rPr>
                              <w:t xml:space="preserve"> </w:t>
                            </w:r>
                            <w:r w:rsidRPr="005B3A4C">
                              <w:rPr>
                                <w:rFonts w:cs="Tahoma" w:hint="eastAsia"/>
                                <w:color w:val="0B5294"/>
                                <w:spacing w:val="-4"/>
                                <w:sz w:val="24"/>
                                <w:szCs w:val="24"/>
                                <w:rtl/>
                              </w:rPr>
                              <w:t>לעצמה</w:t>
                            </w:r>
                            <w:r w:rsidRPr="005B3A4C">
                              <w:rPr>
                                <w:rFonts w:cs="Tahoma"/>
                                <w:color w:val="0B5294"/>
                                <w:spacing w:val="-4"/>
                                <w:sz w:val="24"/>
                                <w:szCs w:val="24"/>
                                <w:rtl/>
                              </w:rPr>
                              <w:t xml:space="preserve"> </w:t>
                            </w:r>
                            <w:r w:rsidRPr="005B3A4C">
                              <w:rPr>
                                <w:rFonts w:cs="Tahoma" w:hint="eastAsia"/>
                                <w:color w:val="0B5294"/>
                                <w:spacing w:val="-4"/>
                                <w:sz w:val="24"/>
                                <w:szCs w:val="24"/>
                                <w:rtl/>
                              </w:rPr>
                              <w:t>תעריף</w:t>
                            </w:r>
                            <w:r w:rsidRPr="005B3A4C">
                              <w:rPr>
                                <w:rFonts w:cs="Tahoma"/>
                                <w:color w:val="0B5294"/>
                                <w:spacing w:val="-4"/>
                                <w:sz w:val="24"/>
                                <w:szCs w:val="24"/>
                                <w:rtl/>
                              </w:rPr>
                              <w:t xml:space="preserve"> </w:t>
                            </w:r>
                            <w:r w:rsidRPr="005B3A4C">
                              <w:rPr>
                                <w:rFonts w:cs="Tahoma" w:hint="eastAsia"/>
                                <w:color w:val="0B5294"/>
                                <w:spacing w:val="-4"/>
                                <w:sz w:val="24"/>
                                <w:szCs w:val="24"/>
                                <w:rtl/>
                              </w:rPr>
                              <w:t>שונה</w:t>
                            </w:r>
                            <w:r w:rsidRPr="005B3A4C">
                              <w:rPr>
                                <w:rFonts w:cs="Tahoma"/>
                                <w:color w:val="0B5294"/>
                                <w:spacing w:val="-4"/>
                                <w:sz w:val="24"/>
                                <w:szCs w:val="24"/>
                                <w:rtl/>
                              </w:rPr>
                              <w:t xml:space="preserve"> </w:t>
                            </w:r>
                            <w:r w:rsidRPr="005B3A4C">
                              <w:rPr>
                                <w:rFonts w:cs="Tahoma" w:hint="eastAsia"/>
                                <w:color w:val="0B5294"/>
                                <w:spacing w:val="-4"/>
                                <w:sz w:val="24"/>
                                <w:szCs w:val="24"/>
                                <w:rtl/>
                              </w:rPr>
                              <w:t>לשעת</w:t>
                            </w:r>
                            <w:r w:rsidRPr="005B3A4C">
                              <w:rPr>
                                <w:rFonts w:cs="Tahoma"/>
                                <w:color w:val="0B5294"/>
                                <w:spacing w:val="-4"/>
                                <w:sz w:val="24"/>
                                <w:szCs w:val="24"/>
                                <w:rtl/>
                              </w:rPr>
                              <w:t xml:space="preserve"> </w:t>
                            </w:r>
                            <w:r w:rsidRPr="005B3A4C">
                              <w:rPr>
                                <w:rFonts w:cs="Tahoma" w:hint="eastAsia"/>
                                <w:color w:val="0B5294"/>
                                <w:spacing w:val="-4"/>
                                <w:sz w:val="24"/>
                                <w:szCs w:val="24"/>
                                <w:rtl/>
                              </w:rPr>
                              <w:t>השגחה</w:t>
                            </w:r>
                            <w:r w:rsidRPr="005B3A4C">
                              <w:rPr>
                                <w:rFonts w:cs="Tahoma"/>
                                <w:color w:val="0B5294"/>
                                <w:spacing w:val="-4"/>
                                <w:sz w:val="24"/>
                                <w:szCs w:val="24"/>
                                <w:rtl/>
                              </w:rPr>
                              <w:t xml:space="preserve"> </w:t>
                            </w:r>
                            <w:r w:rsidRPr="005B3A4C">
                              <w:rPr>
                                <w:rFonts w:cs="Tahoma" w:hint="eastAsia"/>
                                <w:color w:val="0B5294"/>
                                <w:spacing w:val="-4"/>
                                <w:sz w:val="24"/>
                                <w:szCs w:val="24"/>
                                <w:rtl/>
                              </w:rPr>
                              <w:t>חודשית</w:t>
                            </w:r>
                            <w:r>
                              <w:rPr>
                                <w:rFonts w:cs="Tahoma" w:hint="cs"/>
                                <w:color w:val="0B5294"/>
                                <w:spacing w:val="-4"/>
                                <w:sz w:val="24"/>
                                <w:szCs w:val="24"/>
                                <w:rtl/>
                              </w:rPr>
                              <w:t xml:space="preserve">. </w:t>
                            </w:r>
                            <w:r w:rsidRPr="005B3A4C">
                              <w:rPr>
                                <w:rFonts w:cs="Tahoma" w:hint="eastAsia"/>
                                <w:color w:val="0B5294"/>
                                <w:spacing w:val="-4"/>
                                <w:sz w:val="24"/>
                                <w:szCs w:val="24"/>
                                <w:rtl/>
                              </w:rPr>
                              <w:t>מדובר</w:t>
                            </w:r>
                            <w:r w:rsidRPr="005B3A4C">
                              <w:rPr>
                                <w:rFonts w:cs="Tahoma"/>
                                <w:color w:val="0B5294"/>
                                <w:spacing w:val="-4"/>
                                <w:sz w:val="24"/>
                                <w:szCs w:val="24"/>
                                <w:rtl/>
                              </w:rPr>
                              <w:t xml:space="preserve"> </w:t>
                            </w:r>
                            <w:r w:rsidRPr="005B3A4C">
                              <w:rPr>
                                <w:rFonts w:cs="Tahoma" w:hint="eastAsia"/>
                                <w:color w:val="0B5294"/>
                                <w:spacing w:val="-4"/>
                                <w:sz w:val="24"/>
                                <w:szCs w:val="24"/>
                                <w:rtl/>
                              </w:rPr>
                              <w:t>בפער</w:t>
                            </w:r>
                            <w:r w:rsidRPr="005B3A4C">
                              <w:rPr>
                                <w:rFonts w:cs="Tahoma"/>
                                <w:color w:val="0B5294"/>
                                <w:spacing w:val="-4"/>
                                <w:sz w:val="24"/>
                                <w:szCs w:val="24"/>
                                <w:rtl/>
                              </w:rPr>
                              <w:t xml:space="preserve"> </w:t>
                            </w:r>
                            <w:r w:rsidRPr="005B3A4C">
                              <w:rPr>
                                <w:rFonts w:cs="Tahoma" w:hint="eastAsia"/>
                                <w:color w:val="0B5294"/>
                                <w:spacing w:val="-4"/>
                                <w:sz w:val="24"/>
                                <w:szCs w:val="24"/>
                                <w:rtl/>
                              </w:rPr>
                              <w:t>של</w:t>
                            </w:r>
                            <w:r w:rsidRPr="005B3A4C">
                              <w:rPr>
                                <w:rFonts w:cs="Tahoma"/>
                                <w:color w:val="0B5294"/>
                                <w:spacing w:val="-4"/>
                                <w:sz w:val="24"/>
                                <w:szCs w:val="24"/>
                                <w:rtl/>
                              </w:rPr>
                              <w:t xml:space="preserve"> </w:t>
                            </w:r>
                            <w:r w:rsidRPr="005B3A4C">
                              <w:rPr>
                                <w:rFonts w:cs="Tahoma" w:hint="eastAsia"/>
                                <w:color w:val="0B5294"/>
                                <w:spacing w:val="-4"/>
                                <w:sz w:val="24"/>
                                <w:szCs w:val="24"/>
                                <w:rtl/>
                              </w:rPr>
                              <w:t>עד</w:t>
                            </w:r>
                            <w:r w:rsidRPr="005B3A4C">
                              <w:rPr>
                                <w:rFonts w:cs="Tahoma"/>
                                <w:color w:val="0B5294"/>
                                <w:spacing w:val="-4"/>
                                <w:sz w:val="24"/>
                                <w:szCs w:val="24"/>
                                <w:rtl/>
                              </w:rPr>
                              <w:t xml:space="preserve"> 290% </w:t>
                            </w:r>
                            <w:r w:rsidRPr="005B3A4C">
                              <w:rPr>
                                <w:rFonts w:cs="Tahoma" w:hint="eastAsia"/>
                                <w:color w:val="0B5294"/>
                                <w:spacing w:val="-4"/>
                                <w:sz w:val="24"/>
                                <w:szCs w:val="24"/>
                                <w:rtl/>
                              </w:rPr>
                              <w:t>בתעריפי</w:t>
                            </w:r>
                            <w:r w:rsidRPr="005B3A4C">
                              <w:rPr>
                                <w:rFonts w:cs="Tahoma"/>
                                <w:color w:val="0B5294"/>
                                <w:spacing w:val="-4"/>
                                <w:sz w:val="24"/>
                                <w:szCs w:val="24"/>
                                <w:rtl/>
                              </w:rPr>
                              <w:t xml:space="preserve"> </w:t>
                            </w:r>
                            <w:r w:rsidRPr="005B3A4C">
                              <w:rPr>
                                <w:rFonts w:cs="Tahoma" w:hint="eastAsia"/>
                                <w:color w:val="0B5294"/>
                                <w:spacing w:val="-4"/>
                                <w:sz w:val="24"/>
                                <w:szCs w:val="24"/>
                                <w:rtl/>
                              </w:rPr>
                              <w:t>שעת</w:t>
                            </w:r>
                            <w:r w:rsidRPr="005B3A4C">
                              <w:rPr>
                                <w:rFonts w:cs="Tahoma"/>
                                <w:color w:val="0B5294"/>
                                <w:spacing w:val="-4"/>
                                <w:sz w:val="24"/>
                                <w:szCs w:val="24"/>
                                <w:rtl/>
                              </w:rPr>
                              <w:t xml:space="preserve"> </w:t>
                            </w:r>
                            <w:r w:rsidRPr="005B3A4C">
                              <w:rPr>
                                <w:rFonts w:cs="Tahoma" w:hint="eastAsia"/>
                                <w:color w:val="0B5294"/>
                                <w:spacing w:val="-4"/>
                                <w:sz w:val="24"/>
                                <w:szCs w:val="24"/>
                                <w:rtl/>
                              </w:rPr>
                              <w:t>ההשגחה</w:t>
                            </w:r>
                            <w:r w:rsidRPr="005B3A4C">
                              <w:rPr>
                                <w:rFonts w:cs="Tahoma"/>
                                <w:color w:val="0B5294"/>
                                <w:spacing w:val="-4"/>
                                <w:sz w:val="24"/>
                                <w:szCs w:val="24"/>
                                <w:rtl/>
                              </w:rPr>
                              <w:t xml:space="preserve"> </w:t>
                            </w:r>
                            <w:r w:rsidRPr="005B3A4C">
                              <w:rPr>
                                <w:rFonts w:cs="Tahoma" w:hint="eastAsia"/>
                                <w:color w:val="0B5294"/>
                                <w:spacing w:val="-4"/>
                                <w:sz w:val="24"/>
                                <w:szCs w:val="24"/>
                                <w:rtl/>
                              </w:rPr>
                              <w:t>החודשית</w:t>
                            </w:r>
                          </w:p>
                          <w:p w:rsidR="005B3A4C" w:rsidRPr="00373C5D" w:rsidP="005B3A4C">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46228387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7457587"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0" type="#_x0000_t202" style="width:127.55pt;height:405.05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54816" filled="f" stroked="f">
                <v:textbox>
                  <w:txbxContent>
                    <w:p w:rsidR="005B3A4C" w:rsidRPr="00373C5D" w:rsidP="005B3A4C">
                      <w:pPr>
                        <w:spacing w:line="240" w:lineRule="atLeast"/>
                        <w:rPr>
                          <w:rFonts w:cs="Tahoma"/>
                          <w:b/>
                          <w:bCs/>
                          <w:color w:val="0B5294"/>
                          <w:sz w:val="48"/>
                          <w:szCs w:val="48"/>
                          <w:rtl/>
                        </w:rPr>
                      </w:pPr>
                      <w:drawing>
                        <wp:inline distT="0" distB="0" distL="0" distR="0">
                          <wp:extent cx="311150" cy="256800"/>
                          <wp:effectExtent l="0" t="0" r="0" b="0"/>
                          <wp:docPr id="15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123542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5B3A4C" w:rsidRPr="00881D99" w:rsidP="005B3A4C">
                      <w:pPr>
                        <w:spacing w:after="0" w:line="240" w:lineRule="auto"/>
                        <w:rPr>
                          <w:color w:val="0B5294"/>
                          <w:spacing w:val="-4"/>
                          <w:sz w:val="24"/>
                          <w:szCs w:val="24"/>
                          <w:rtl/>
                          <w:cs/>
                        </w:rPr>
                      </w:pPr>
                      <w:r w:rsidRPr="005B3A4C">
                        <w:rPr>
                          <w:rFonts w:cs="Tahoma" w:hint="eastAsia"/>
                          <w:color w:val="0B5294"/>
                          <w:spacing w:val="-4"/>
                          <w:sz w:val="24"/>
                          <w:szCs w:val="24"/>
                          <w:rtl/>
                        </w:rPr>
                        <w:t>כל</w:t>
                      </w:r>
                      <w:r w:rsidRPr="005B3A4C">
                        <w:rPr>
                          <w:rFonts w:cs="Tahoma"/>
                          <w:color w:val="0B5294"/>
                          <w:spacing w:val="-4"/>
                          <w:sz w:val="24"/>
                          <w:szCs w:val="24"/>
                          <w:rtl/>
                        </w:rPr>
                        <w:t xml:space="preserve"> </w:t>
                      </w:r>
                      <w:r w:rsidRPr="005B3A4C">
                        <w:rPr>
                          <w:rFonts w:cs="Tahoma" w:hint="eastAsia"/>
                          <w:color w:val="0B5294"/>
                          <w:spacing w:val="-4"/>
                          <w:sz w:val="24"/>
                          <w:szCs w:val="24"/>
                          <w:rtl/>
                        </w:rPr>
                        <w:t>אחת</w:t>
                      </w:r>
                      <w:r w:rsidRPr="005B3A4C">
                        <w:rPr>
                          <w:rFonts w:cs="Tahoma"/>
                          <w:color w:val="0B5294"/>
                          <w:spacing w:val="-4"/>
                          <w:sz w:val="24"/>
                          <w:szCs w:val="24"/>
                          <w:rtl/>
                        </w:rPr>
                        <w:t xml:space="preserve"> </w:t>
                      </w:r>
                      <w:r w:rsidRPr="005B3A4C">
                        <w:rPr>
                          <w:rFonts w:cs="Tahoma" w:hint="eastAsia"/>
                          <w:color w:val="0B5294"/>
                          <w:spacing w:val="-4"/>
                          <w:sz w:val="24"/>
                          <w:szCs w:val="24"/>
                          <w:rtl/>
                        </w:rPr>
                        <w:t>מהמועצות</w:t>
                      </w:r>
                      <w:r w:rsidRPr="005B3A4C">
                        <w:rPr>
                          <w:rFonts w:cs="Tahoma"/>
                          <w:color w:val="0B5294"/>
                          <w:spacing w:val="-4"/>
                          <w:sz w:val="24"/>
                          <w:szCs w:val="24"/>
                          <w:rtl/>
                        </w:rPr>
                        <w:t xml:space="preserve"> </w:t>
                      </w:r>
                      <w:r w:rsidRPr="005B3A4C">
                        <w:rPr>
                          <w:rFonts w:cs="Tahoma" w:hint="eastAsia"/>
                          <w:color w:val="0B5294"/>
                          <w:spacing w:val="-4"/>
                          <w:sz w:val="24"/>
                          <w:szCs w:val="24"/>
                          <w:rtl/>
                        </w:rPr>
                        <w:t>הדתיות</w:t>
                      </w:r>
                      <w:r w:rsidRPr="005B3A4C">
                        <w:rPr>
                          <w:rFonts w:cs="Tahoma"/>
                          <w:color w:val="0B5294"/>
                          <w:spacing w:val="-4"/>
                          <w:sz w:val="24"/>
                          <w:szCs w:val="24"/>
                          <w:rtl/>
                        </w:rPr>
                        <w:t xml:space="preserve"> </w:t>
                      </w:r>
                      <w:r w:rsidRPr="005B3A4C">
                        <w:rPr>
                          <w:rFonts w:cs="Tahoma" w:hint="eastAsia"/>
                          <w:color w:val="0B5294"/>
                          <w:spacing w:val="-4"/>
                          <w:sz w:val="24"/>
                          <w:szCs w:val="24"/>
                          <w:rtl/>
                        </w:rPr>
                        <w:t>שנבדקו</w:t>
                      </w:r>
                      <w:r w:rsidRPr="005B3A4C">
                        <w:rPr>
                          <w:rFonts w:cs="Tahoma"/>
                          <w:color w:val="0B5294"/>
                          <w:spacing w:val="-4"/>
                          <w:sz w:val="24"/>
                          <w:szCs w:val="24"/>
                          <w:rtl/>
                        </w:rPr>
                        <w:t xml:space="preserve"> </w:t>
                      </w:r>
                      <w:r w:rsidRPr="005B3A4C">
                        <w:rPr>
                          <w:rFonts w:cs="Tahoma" w:hint="eastAsia"/>
                          <w:color w:val="0B5294"/>
                          <w:spacing w:val="-4"/>
                          <w:sz w:val="24"/>
                          <w:szCs w:val="24"/>
                          <w:rtl/>
                        </w:rPr>
                        <w:t>קבעה</w:t>
                      </w:r>
                      <w:r w:rsidRPr="005B3A4C">
                        <w:rPr>
                          <w:rFonts w:cs="Tahoma"/>
                          <w:color w:val="0B5294"/>
                          <w:spacing w:val="-4"/>
                          <w:sz w:val="24"/>
                          <w:szCs w:val="24"/>
                          <w:rtl/>
                        </w:rPr>
                        <w:t xml:space="preserve"> </w:t>
                      </w:r>
                      <w:r w:rsidRPr="005B3A4C">
                        <w:rPr>
                          <w:rFonts w:cs="Tahoma" w:hint="eastAsia"/>
                          <w:color w:val="0B5294"/>
                          <w:spacing w:val="-4"/>
                          <w:sz w:val="24"/>
                          <w:szCs w:val="24"/>
                          <w:rtl/>
                        </w:rPr>
                        <w:t>לעצמה</w:t>
                      </w:r>
                      <w:r w:rsidRPr="005B3A4C">
                        <w:rPr>
                          <w:rFonts w:cs="Tahoma"/>
                          <w:color w:val="0B5294"/>
                          <w:spacing w:val="-4"/>
                          <w:sz w:val="24"/>
                          <w:szCs w:val="24"/>
                          <w:rtl/>
                        </w:rPr>
                        <w:t xml:space="preserve"> </w:t>
                      </w:r>
                      <w:r w:rsidRPr="005B3A4C">
                        <w:rPr>
                          <w:rFonts w:cs="Tahoma" w:hint="eastAsia"/>
                          <w:color w:val="0B5294"/>
                          <w:spacing w:val="-4"/>
                          <w:sz w:val="24"/>
                          <w:szCs w:val="24"/>
                          <w:rtl/>
                        </w:rPr>
                        <w:t>תעריף</w:t>
                      </w:r>
                      <w:r w:rsidRPr="005B3A4C">
                        <w:rPr>
                          <w:rFonts w:cs="Tahoma"/>
                          <w:color w:val="0B5294"/>
                          <w:spacing w:val="-4"/>
                          <w:sz w:val="24"/>
                          <w:szCs w:val="24"/>
                          <w:rtl/>
                        </w:rPr>
                        <w:t xml:space="preserve"> </w:t>
                      </w:r>
                      <w:r w:rsidRPr="005B3A4C">
                        <w:rPr>
                          <w:rFonts w:cs="Tahoma" w:hint="eastAsia"/>
                          <w:color w:val="0B5294"/>
                          <w:spacing w:val="-4"/>
                          <w:sz w:val="24"/>
                          <w:szCs w:val="24"/>
                          <w:rtl/>
                        </w:rPr>
                        <w:t>שונה</w:t>
                      </w:r>
                      <w:r w:rsidRPr="005B3A4C">
                        <w:rPr>
                          <w:rFonts w:cs="Tahoma"/>
                          <w:color w:val="0B5294"/>
                          <w:spacing w:val="-4"/>
                          <w:sz w:val="24"/>
                          <w:szCs w:val="24"/>
                          <w:rtl/>
                        </w:rPr>
                        <w:t xml:space="preserve"> </w:t>
                      </w:r>
                      <w:r w:rsidRPr="005B3A4C">
                        <w:rPr>
                          <w:rFonts w:cs="Tahoma" w:hint="eastAsia"/>
                          <w:color w:val="0B5294"/>
                          <w:spacing w:val="-4"/>
                          <w:sz w:val="24"/>
                          <w:szCs w:val="24"/>
                          <w:rtl/>
                        </w:rPr>
                        <w:t>לשעת</w:t>
                      </w:r>
                      <w:r w:rsidRPr="005B3A4C">
                        <w:rPr>
                          <w:rFonts w:cs="Tahoma"/>
                          <w:color w:val="0B5294"/>
                          <w:spacing w:val="-4"/>
                          <w:sz w:val="24"/>
                          <w:szCs w:val="24"/>
                          <w:rtl/>
                        </w:rPr>
                        <w:t xml:space="preserve"> </w:t>
                      </w:r>
                      <w:r w:rsidRPr="005B3A4C">
                        <w:rPr>
                          <w:rFonts w:cs="Tahoma" w:hint="eastAsia"/>
                          <w:color w:val="0B5294"/>
                          <w:spacing w:val="-4"/>
                          <w:sz w:val="24"/>
                          <w:szCs w:val="24"/>
                          <w:rtl/>
                        </w:rPr>
                        <w:t>השגחה</w:t>
                      </w:r>
                      <w:r w:rsidRPr="005B3A4C">
                        <w:rPr>
                          <w:rFonts w:cs="Tahoma"/>
                          <w:color w:val="0B5294"/>
                          <w:spacing w:val="-4"/>
                          <w:sz w:val="24"/>
                          <w:szCs w:val="24"/>
                          <w:rtl/>
                        </w:rPr>
                        <w:t xml:space="preserve"> </w:t>
                      </w:r>
                      <w:r w:rsidRPr="005B3A4C">
                        <w:rPr>
                          <w:rFonts w:cs="Tahoma" w:hint="eastAsia"/>
                          <w:color w:val="0B5294"/>
                          <w:spacing w:val="-4"/>
                          <w:sz w:val="24"/>
                          <w:szCs w:val="24"/>
                          <w:rtl/>
                        </w:rPr>
                        <w:t>חודשית</w:t>
                      </w:r>
                      <w:r>
                        <w:rPr>
                          <w:rFonts w:cs="Tahoma" w:hint="cs"/>
                          <w:color w:val="0B5294"/>
                          <w:spacing w:val="-4"/>
                          <w:sz w:val="24"/>
                          <w:szCs w:val="24"/>
                          <w:rtl/>
                        </w:rPr>
                        <w:t xml:space="preserve">. </w:t>
                      </w:r>
                      <w:r w:rsidRPr="005B3A4C">
                        <w:rPr>
                          <w:rFonts w:cs="Tahoma" w:hint="eastAsia"/>
                          <w:color w:val="0B5294"/>
                          <w:spacing w:val="-4"/>
                          <w:sz w:val="24"/>
                          <w:szCs w:val="24"/>
                          <w:rtl/>
                        </w:rPr>
                        <w:t>מדובר</w:t>
                      </w:r>
                      <w:r w:rsidRPr="005B3A4C">
                        <w:rPr>
                          <w:rFonts w:cs="Tahoma"/>
                          <w:color w:val="0B5294"/>
                          <w:spacing w:val="-4"/>
                          <w:sz w:val="24"/>
                          <w:szCs w:val="24"/>
                          <w:rtl/>
                        </w:rPr>
                        <w:t xml:space="preserve"> </w:t>
                      </w:r>
                      <w:r w:rsidRPr="005B3A4C">
                        <w:rPr>
                          <w:rFonts w:cs="Tahoma" w:hint="eastAsia"/>
                          <w:color w:val="0B5294"/>
                          <w:spacing w:val="-4"/>
                          <w:sz w:val="24"/>
                          <w:szCs w:val="24"/>
                          <w:rtl/>
                        </w:rPr>
                        <w:t>בפער</w:t>
                      </w:r>
                      <w:r w:rsidRPr="005B3A4C">
                        <w:rPr>
                          <w:rFonts w:cs="Tahoma"/>
                          <w:color w:val="0B5294"/>
                          <w:spacing w:val="-4"/>
                          <w:sz w:val="24"/>
                          <w:szCs w:val="24"/>
                          <w:rtl/>
                        </w:rPr>
                        <w:t xml:space="preserve"> </w:t>
                      </w:r>
                      <w:r w:rsidRPr="005B3A4C">
                        <w:rPr>
                          <w:rFonts w:cs="Tahoma" w:hint="eastAsia"/>
                          <w:color w:val="0B5294"/>
                          <w:spacing w:val="-4"/>
                          <w:sz w:val="24"/>
                          <w:szCs w:val="24"/>
                          <w:rtl/>
                        </w:rPr>
                        <w:t>של</w:t>
                      </w:r>
                      <w:r w:rsidRPr="005B3A4C">
                        <w:rPr>
                          <w:rFonts w:cs="Tahoma"/>
                          <w:color w:val="0B5294"/>
                          <w:spacing w:val="-4"/>
                          <w:sz w:val="24"/>
                          <w:szCs w:val="24"/>
                          <w:rtl/>
                        </w:rPr>
                        <w:t xml:space="preserve"> </w:t>
                      </w:r>
                      <w:r w:rsidRPr="005B3A4C">
                        <w:rPr>
                          <w:rFonts w:cs="Tahoma" w:hint="eastAsia"/>
                          <w:color w:val="0B5294"/>
                          <w:spacing w:val="-4"/>
                          <w:sz w:val="24"/>
                          <w:szCs w:val="24"/>
                          <w:rtl/>
                        </w:rPr>
                        <w:t>עד</w:t>
                      </w:r>
                      <w:r w:rsidRPr="005B3A4C">
                        <w:rPr>
                          <w:rFonts w:cs="Tahoma"/>
                          <w:color w:val="0B5294"/>
                          <w:spacing w:val="-4"/>
                          <w:sz w:val="24"/>
                          <w:szCs w:val="24"/>
                          <w:rtl/>
                        </w:rPr>
                        <w:t xml:space="preserve"> 290% </w:t>
                      </w:r>
                      <w:r w:rsidRPr="005B3A4C">
                        <w:rPr>
                          <w:rFonts w:cs="Tahoma" w:hint="eastAsia"/>
                          <w:color w:val="0B5294"/>
                          <w:spacing w:val="-4"/>
                          <w:sz w:val="24"/>
                          <w:szCs w:val="24"/>
                          <w:rtl/>
                        </w:rPr>
                        <w:t>בתעריפי</w:t>
                      </w:r>
                      <w:r w:rsidRPr="005B3A4C">
                        <w:rPr>
                          <w:rFonts w:cs="Tahoma"/>
                          <w:color w:val="0B5294"/>
                          <w:spacing w:val="-4"/>
                          <w:sz w:val="24"/>
                          <w:szCs w:val="24"/>
                          <w:rtl/>
                        </w:rPr>
                        <w:t xml:space="preserve"> </w:t>
                      </w:r>
                      <w:r w:rsidRPr="005B3A4C">
                        <w:rPr>
                          <w:rFonts w:cs="Tahoma" w:hint="eastAsia"/>
                          <w:color w:val="0B5294"/>
                          <w:spacing w:val="-4"/>
                          <w:sz w:val="24"/>
                          <w:szCs w:val="24"/>
                          <w:rtl/>
                        </w:rPr>
                        <w:t>שעת</w:t>
                      </w:r>
                      <w:r w:rsidRPr="005B3A4C">
                        <w:rPr>
                          <w:rFonts w:cs="Tahoma"/>
                          <w:color w:val="0B5294"/>
                          <w:spacing w:val="-4"/>
                          <w:sz w:val="24"/>
                          <w:szCs w:val="24"/>
                          <w:rtl/>
                        </w:rPr>
                        <w:t xml:space="preserve"> </w:t>
                      </w:r>
                      <w:r w:rsidRPr="005B3A4C">
                        <w:rPr>
                          <w:rFonts w:cs="Tahoma" w:hint="eastAsia"/>
                          <w:color w:val="0B5294"/>
                          <w:spacing w:val="-4"/>
                          <w:sz w:val="24"/>
                          <w:szCs w:val="24"/>
                          <w:rtl/>
                        </w:rPr>
                        <w:t>ההשגחה</w:t>
                      </w:r>
                      <w:r w:rsidRPr="005B3A4C">
                        <w:rPr>
                          <w:rFonts w:cs="Tahoma"/>
                          <w:color w:val="0B5294"/>
                          <w:spacing w:val="-4"/>
                          <w:sz w:val="24"/>
                          <w:szCs w:val="24"/>
                          <w:rtl/>
                        </w:rPr>
                        <w:t xml:space="preserve"> </w:t>
                      </w:r>
                      <w:r w:rsidRPr="005B3A4C">
                        <w:rPr>
                          <w:rFonts w:cs="Tahoma" w:hint="eastAsia"/>
                          <w:color w:val="0B5294"/>
                          <w:spacing w:val="-4"/>
                          <w:sz w:val="24"/>
                          <w:szCs w:val="24"/>
                          <w:rtl/>
                        </w:rPr>
                        <w:t>החודשית</w:t>
                      </w:r>
                    </w:p>
                    <w:p w:rsidR="005B3A4C" w:rsidRPr="00373C5D" w:rsidP="005B3A4C">
                      <w:pPr>
                        <w:spacing w:before="120" w:after="0" w:line="240" w:lineRule="atLeast"/>
                        <w:rPr>
                          <w:rFonts w:cs="Tahoma"/>
                          <w:b/>
                          <w:bCs/>
                          <w:color w:val="0B5294"/>
                          <w:sz w:val="48"/>
                          <w:szCs w:val="48"/>
                          <w:rtl/>
                        </w:rPr>
                      </w:pPr>
                      <w:drawing>
                        <wp:inline distT="0" distB="0" distL="0" distR="0">
                          <wp:extent cx="288000" cy="31337"/>
                          <wp:effectExtent l="0" t="0" r="0" b="6985"/>
                          <wp:docPr id="15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5590273"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752130">
      <w:pPr>
        <w:pStyle w:val="ListParagraph"/>
        <w:numPr>
          <w:ilvl w:val="0"/>
          <w:numId w:val="0"/>
        </w:numPr>
        <w:spacing w:before="180" w:line="240" w:lineRule="exact"/>
        <w:ind w:left="340" w:right="2268"/>
        <w:rPr>
          <w:b/>
          <w:sz w:val="17"/>
          <w:szCs w:val="17"/>
          <w:rtl/>
        </w:rPr>
      </w:pPr>
      <w:r w:rsidRPr="00B737AC">
        <w:rPr>
          <w:rFonts w:hint="cs"/>
          <w:b/>
          <w:sz w:val="17"/>
          <w:szCs w:val="17"/>
          <w:rtl/>
        </w:rPr>
        <w:t>יצוין כי התעריפים הם ממוצעים ובפועל נקבעו תעריפים שונים לבתי העסק במועצות הדתיות שנבדקו, לרבות באותו תחום עיסוק. התעריפים באשדוד ובנתניה קרובים יחסית לתעריף הממוצע לשעת השגחה בערים אלה, ובתל אביב-יפו ובירושלים הפיזור בתעריפי שעת השגחה גבוה יותר.</w:t>
      </w:r>
    </w:p>
    <w:p w:rsidR="006A0E07" w:rsidRPr="00BA08FD" w:rsidP="00BA08FD">
      <w:pPr>
        <w:pStyle w:val="ListParagraph"/>
        <w:numPr>
          <w:ilvl w:val="0"/>
          <w:numId w:val="47"/>
        </w:numPr>
        <w:spacing w:line="240" w:lineRule="exact"/>
        <w:ind w:left="340" w:right="2268" w:hanging="340"/>
        <w:rPr>
          <w:b/>
          <w:sz w:val="17"/>
          <w:szCs w:val="17"/>
          <w:rtl/>
        </w:rPr>
      </w:pPr>
      <w:r w:rsidRPr="00BA08FD">
        <w:rPr>
          <w:rStyle w:val="Heading7Char"/>
          <w:rFonts w:ascii="Tahoma" w:hAnsi="Tahoma" w:cs="Tahoma" w:hint="eastAsia"/>
          <w:sz w:val="17"/>
          <w:szCs w:val="17"/>
          <w:rtl/>
        </w:rPr>
        <w:t>עלות</w:t>
      </w:r>
      <w:r w:rsidRPr="00BA08FD">
        <w:rPr>
          <w:rStyle w:val="Heading7Char"/>
          <w:rFonts w:ascii="Tahoma" w:hAnsi="Tahoma" w:cs="Tahoma"/>
          <w:sz w:val="17"/>
          <w:szCs w:val="17"/>
          <w:rtl/>
        </w:rPr>
        <w:t xml:space="preserve"> </w:t>
      </w:r>
      <w:r w:rsidRPr="00BA08FD">
        <w:rPr>
          <w:rStyle w:val="Heading7Char"/>
          <w:rFonts w:ascii="Tahoma" w:hAnsi="Tahoma" w:cs="Tahoma" w:hint="eastAsia"/>
          <w:sz w:val="17"/>
          <w:szCs w:val="17"/>
          <w:rtl/>
        </w:rPr>
        <w:t>שעת</w:t>
      </w:r>
      <w:r w:rsidRPr="00BA08FD">
        <w:rPr>
          <w:rStyle w:val="Heading7Char"/>
          <w:rFonts w:ascii="Tahoma" w:hAnsi="Tahoma" w:cs="Tahoma"/>
          <w:sz w:val="17"/>
          <w:szCs w:val="17"/>
          <w:rtl/>
        </w:rPr>
        <w:t xml:space="preserve"> </w:t>
      </w:r>
      <w:r w:rsidRPr="00BA08FD">
        <w:rPr>
          <w:rStyle w:val="Heading7Char"/>
          <w:rFonts w:ascii="Tahoma" w:hAnsi="Tahoma" w:cs="Tahoma" w:hint="eastAsia"/>
          <w:sz w:val="17"/>
          <w:szCs w:val="17"/>
          <w:rtl/>
        </w:rPr>
        <w:t>השגחה</w:t>
      </w:r>
      <w:r w:rsidRPr="00BA08FD">
        <w:rPr>
          <w:rStyle w:val="Heading7Char"/>
          <w:rFonts w:ascii="Tahoma" w:hAnsi="Tahoma" w:cs="Tahoma" w:hint="cs"/>
          <w:sz w:val="17"/>
          <w:szCs w:val="17"/>
          <w:rtl/>
        </w:rPr>
        <w:t xml:space="preserve"> חודשית</w:t>
      </w:r>
      <w:r w:rsidRPr="00BA08FD">
        <w:rPr>
          <w:rStyle w:val="Heading7Char"/>
          <w:rFonts w:ascii="Tahoma" w:hAnsi="Tahoma" w:cs="Tahoma"/>
          <w:sz w:val="17"/>
          <w:szCs w:val="17"/>
          <w:rtl/>
        </w:rPr>
        <w:t>:</w:t>
      </w:r>
      <w:r w:rsidRPr="00BA08FD">
        <w:rPr>
          <w:rFonts w:hint="cs"/>
          <w:b/>
          <w:sz w:val="17"/>
          <w:szCs w:val="17"/>
          <w:rtl/>
        </w:rPr>
        <w:t xml:space="preserve"> משרד מבקר המדינה בדק </w:t>
      </w:r>
      <w:r w:rsidR="00BA08FD">
        <w:rPr>
          <w:rFonts w:hint="cs"/>
          <w:b/>
          <w:sz w:val="17"/>
          <w:szCs w:val="17"/>
          <w:rtl/>
        </w:rPr>
        <w:t>14</w:t>
      </w:r>
      <w:r w:rsidRPr="00BA08FD">
        <w:rPr>
          <w:rFonts w:hint="cs"/>
          <w:b/>
          <w:sz w:val="17"/>
          <w:szCs w:val="17"/>
          <w:rtl/>
        </w:rPr>
        <w:t xml:space="preserve"> הסכמי השגחה בין המועצה הדתית תל אביב-יפו ובין בתי עסק </w:t>
      </w:r>
      <w:r w:rsidRPr="00BA08FD">
        <w:rPr>
          <w:rFonts w:hint="cs"/>
          <w:b/>
          <w:sz w:val="17"/>
          <w:szCs w:val="17"/>
          <w:rtl/>
        </w:rPr>
        <w:t>מושגחים</w:t>
      </w:r>
      <w:r>
        <w:rPr>
          <w:rStyle w:val="FootnoteReference0"/>
          <w:b/>
          <w:sz w:val="17"/>
          <w:szCs w:val="17"/>
          <w:rtl/>
        </w:rPr>
        <w:footnoteReference w:id="83"/>
      </w:r>
      <w:r w:rsidRPr="00BA08FD">
        <w:rPr>
          <w:rFonts w:hint="cs"/>
          <w:b/>
          <w:sz w:val="17"/>
          <w:szCs w:val="17"/>
          <w:rtl/>
        </w:rPr>
        <w:t>.</w:t>
      </w:r>
      <w:r w:rsidRPr="00BA08FD">
        <w:rPr>
          <w:rFonts w:hint="cs"/>
          <w:b/>
          <w:sz w:val="17"/>
          <w:szCs w:val="17"/>
          <w:rtl/>
        </w:rPr>
        <w:t xml:space="preserve"> </w:t>
      </w:r>
      <w:r w:rsidRPr="00BA08FD">
        <w:rPr>
          <w:rFonts w:hint="cs"/>
          <w:b/>
          <w:sz w:val="17"/>
          <w:szCs w:val="17"/>
          <w:rtl/>
        </w:rPr>
        <w:t xml:space="preserve">על בסיס המסמכים שהעבירה אליו המועצה הדתית חישב משרד מבקר המדינה את עלות שכר המשגיח לבית עסק ולשעת השגחה חודשית, כפי שהמועצה הדתית חייבה את בעלי בתי העסק </w:t>
      </w:r>
      <w:r w:rsidRPr="00BA08FD">
        <w:rPr>
          <w:rFonts w:hint="cs"/>
          <w:b/>
          <w:sz w:val="17"/>
          <w:szCs w:val="17"/>
          <w:rtl/>
        </w:rPr>
        <w:t>המושגחים</w:t>
      </w:r>
      <w:r w:rsidRPr="00BA08FD">
        <w:rPr>
          <w:rFonts w:hint="cs"/>
          <w:b/>
          <w:sz w:val="17"/>
          <w:szCs w:val="17"/>
          <w:rtl/>
        </w:rPr>
        <w:t>.</w:t>
      </w:r>
    </w:p>
    <w:p w:rsidR="006A0E07" w:rsidRPr="00B737AC" w:rsidP="00752130">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 xml:space="preserve">אמנם המשרד לשירותי דת לא קבע מחיר שעת השגחה המחייב את בעלי </w:t>
      </w:r>
      <w:r w:rsidRPr="00BA08FD">
        <w:rPr>
          <w:rFonts w:ascii="Tahoma" w:hAnsi="Tahoma" w:cs="Tahoma" w:hint="cs"/>
          <w:b/>
          <w:spacing w:val="-2"/>
          <w:sz w:val="17"/>
          <w:szCs w:val="17"/>
          <w:rtl/>
        </w:rPr>
        <w:t xml:space="preserve">העסקים </w:t>
      </w:r>
      <w:r w:rsidRPr="00BA08FD">
        <w:rPr>
          <w:rFonts w:ascii="Tahoma" w:hAnsi="Tahoma" w:cs="Tahoma" w:hint="cs"/>
          <w:b/>
          <w:spacing w:val="-2"/>
          <w:sz w:val="17"/>
          <w:szCs w:val="17"/>
          <w:rtl/>
        </w:rPr>
        <w:t>המושגחים</w:t>
      </w:r>
      <w:r w:rsidRPr="00BA08FD">
        <w:rPr>
          <w:rFonts w:ascii="Tahoma" w:hAnsi="Tahoma" w:cs="Tahoma" w:hint="cs"/>
          <w:b/>
          <w:spacing w:val="-2"/>
          <w:sz w:val="17"/>
          <w:szCs w:val="17"/>
          <w:rtl/>
        </w:rPr>
        <w:t>, אך עם זאת נקבעה בתקנות</w:t>
      </w:r>
      <w:r>
        <w:rPr>
          <w:rStyle w:val="FootnoteReference0"/>
          <w:rFonts w:ascii="Tahoma" w:hAnsi="Tahoma" w:cs="Tahoma"/>
          <w:b/>
          <w:spacing w:val="-2"/>
          <w:sz w:val="17"/>
          <w:szCs w:val="17"/>
          <w:rtl/>
        </w:rPr>
        <w:footnoteReference w:id="84"/>
      </w:r>
      <w:r w:rsidRPr="00BA08FD">
        <w:rPr>
          <w:rFonts w:ascii="Tahoma" w:hAnsi="Tahoma" w:cs="Tahoma" w:hint="cs"/>
          <w:b/>
          <w:spacing w:val="-2"/>
          <w:sz w:val="17"/>
          <w:szCs w:val="17"/>
          <w:rtl/>
        </w:rPr>
        <w:t xml:space="preserve"> עלות למעביד עבור העסקתו </w:t>
      </w:r>
      <w:r w:rsidRPr="00B737AC">
        <w:rPr>
          <w:rFonts w:ascii="Tahoma" w:hAnsi="Tahoma" w:cs="Tahoma" w:hint="cs"/>
          <w:b/>
          <w:sz w:val="17"/>
          <w:szCs w:val="17"/>
          <w:rtl/>
        </w:rPr>
        <w:t>של משגיח שנמנה עם עובדי המועצה הדתית - 37 ש"ח לשעה. עלות זו עשויה לשמש "אמת מידה" לצורך השוואתה של עלות העסקתו של המשגיח (דהיינו, לפי חישוב של 22 ימים בחודש, הרי שעלות שעת השגחה חודשית עומדת על 814 ש"ח)</w:t>
      </w:r>
      <w:r>
        <w:rPr>
          <w:rStyle w:val="FootnoteReference0"/>
          <w:rFonts w:ascii="Tahoma" w:hAnsi="Tahoma" w:cs="Tahoma"/>
          <w:b/>
          <w:sz w:val="17"/>
          <w:szCs w:val="17"/>
          <w:rtl/>
        </w:rPr>
        <w:footnoteReference w:id="85"/>
      </w:r>
      <w:r w:rsidRPr="00B737AC">
        <w:rPr>
          <w:rFonts w:ascii="Tahoma" w:hAnsi="Tahoma" w:cs="Tahoma" w:hint="cs"/>
          <w:b/>
          <w:sz w:val="17"/>
          <w:szCs w:val="17"/>
          <w:rtl/>
        </w:rPr>
        <w:t>. משרד מבקר המדינה השווה בין עלות שעת השגחה בבתי עסק שונים בתל אביב ובין העלות למעביד שהמשרד לשירותי דת קבע בתקנות.</w:t>
      </w:r>
    </w:p>
    <w:p w:rsidR="006A0E07" w:rsidRPr="00B737AC" w:rsidP="00752130">
      <w:pPr>
        <w:spacing w:line="240" w:lineRule="exact"/>
        <w:ind w:left="340" w:right="2268"/>
        <w:jc w:val="both"/>
        <w:rPr>
          <w:rFonts w:ascii="Tahoma" w:hAnsi="Tahoma" w:cs="Tahoma"/>
          <w:b/>
          <w:sz w:val="17"/>
          <w:szCs w:val="17"/>
          <w:rtl/>
        </w:rPr>
      </w:pPr>
      <w:r w:rsidRPr="00B737AC">
        <w:rPr>
          <w:rFonts w:ascii="Tahoma" w:hAnsi="Tahoma" w:cs="Tahoma" w:hint="cs"/>
          <w:b/>
          <w:sz w:val="17"/>
          <w:szCs w:val="17"/>
          <w:rtl/>
        </w:rPr>
        <w:t>להלן בלוח 3 עלויות ההשגחה בבתי עסק שנבדקו:</w:t>
      </w:r>
    </w:p>
    <w:p w:rsidR="00752130">
      <w:pPr>
        <w:bidi w:val="0"/>
        <w:rPr>
          <w:rFonts w:ascii="Tahoma" w:hAnsi="Tahoma" w:cs="Tahoma"/>
          <w:color w:val="0B5294" w:themeColor="accent1" w:themeShade="BF"/>
          <w:sz w:val="18"/>
          <w:szCs w:val="18"/>
          <w:rtl/>
        </w:rPr>
      </w:pPr>
      <w:r>
        <w:rPr>
          <w:rtl/>
        </w:rPr>
        <w:br w:type="page"/>
      </w:r>
    </w:p>
    <w:p w:rsidR="006A0E07" w:rsidRPr="00752130" w:rsidP="00752130">
      <w:pPr>
        <w:pStyle w:val="tab-name"/>
        <w:rPr>
          <w:b/>
          <w:bCs/>
          <w:rtl/>
        </w:rPr>
      </w:pPr>
      <w:r>
        <w:rPr>
          <w:rFonts w:hint="cs"/>
          <w:rtl/>
        </w:rPr>
        <w:t xml:space="preserve">לוח 3: </w:t>
      </w:r>
      <w:r w:rsidRPr="00752130">
        <w:rPr>
          <w:rFonts w:hint="cs"/>
          <w:b/>
          <w:bCs/>
          <w:rtl/>
        </w:rPr>
        <w:t>עלויות ההשגחה בבתי עסק שנבדקו</w:t>
      </w:r>
    </w:p>
    <w:tbl>
      <w:tblPr>
        <w:tblStyle w:val="TableGrid"/>
        <w:bidiVisual/>
        <w:tblW w:w="8505"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
      <w:tblGrid>
        <w:gridCol w:w="408"/>
        <w:gridCol w:w="1117"/>
        <w:gridCol w:w="770"/>
        <w:gridCol w:w="722"/>
        <w:gridCol w:w="1062"/>
        <w:gridCol w:w="1235"/>
        <w:gridCol w:w="1055"/>
        <w:gridCol w:w="958"/>
        <w:gridCol w:w="1178"/>
      </w:tblGrid>
      <w:tr w:rsidTr="009329B6">
        <w:tblPrEx>
          <w:tblW w:w="8505" w:type="dxa"/>
          <w:tblBorders>
            <w:top w:val="single" w:sz="8" w:space="0" w:color="auto"/>
            <w:left w:val="single" w:sz="8" w:space="0" w:color="auto"/>
            <w:bottom w:val="single" w:sz="8" w:space="0" w:color="auto"/>
            <w:right w:val="single" w:sz="8" w:space="0" w:color="auto"/>
            <w:insideH w:val="none" w:sz="0" w:space="0" w:color="auto"/>
          </w:tblBorders>
          <w:tblCellMar>
            <w:left w:w="57" w:type="dxa"/>
            <w:right w:w="57" w:type="dxa"/>
          </w:tblCellMar>
          <w:tblLook w:val="04A0"/>
        </w:tblPrEx>
        <w:tc>
          <w:tcPr>
            <w:tcW w:w="0" w:type="auto"/>
            <w:tcBorders>
              <w:top w:val="single" w:sz="8" w:space="0" w:color="auto"/>
              <w:bottom w:val="single" w:sz="8" w:space="0" w:color="auto"/>
            </w:tcBorders>
            <w:shd w:val="clear" w:color="auto" w:fill="CEEAF5"/>
            <w:vAlign w:val="bottom"/>
          </w:tcPr>
          <w:p w:rsidR="006A0E07" w:rsidRPr="00752130" w:rsidP="00752130">
            <w:pPr>
              <w:spacing w:before="40" w:after="40" w:line="220" w:lineRule="exact"/>
              <w:rPr>
                <w:rFonts w:ascii="Tahoma" w:hAnsi="Tahoma" w:cs="Tahoma"/>
                <w:bCs/>
                <w:sz w:val="16"/>
                <w:szCs w:val="16"/>
                <w:rtl/>
              </w:rPr>
            </w:pPr>
            <w:r w:rsidRPr="00752130">
              <w:rPr>
                <w:rFonts w:ascii="Tahoma" w:hAnsi="Tahoma" w:cs="Tahoma"/>
                <w:bCs/>
                <w:sz w:val="16"/>
                <w:szCs w:val="16"/>
                <w:rtl/>
              </w:rPr>
              <w:t xml:space="preserve">מס' </w:t>
            </w:r>
          </w:p>
        </w:tc>
        <w:tc>
          <w:tcPr>
            <w:tcW w:w="0" w:type="auto"/>
            <w:tcBorders>
              <w:top w:val="single" w:sz="8" w:space="0" w:color="auto"/>
              <w:bottom w:val="single" w:sz="8" w:space="0" w:color="auto"/>
            </w:tcBorders>
            <w:shd w:val="clear" w:color="auto" w:fill="CEEAF5"/>
            <w:vAlign w:val="bottom"/>
          </w:tcPr>
          <w:p w:rsidR="006A0E07" w:rsidRPr="00752130" w:rsidP="00752130">
            <w:pPr>
              <w:spacing w:before="40" w:after="40" w:line="220" w:lineRule="exact"/>
              <w:rPr>
                <w:rFonts w:ascii="Tahoma" w:hAnsi="Tahoma" w:cs="Tahoma"/>
                <w:bCs/>
                <w:sz w:val="16"/>
                <w:szCs w:val="16"/>
                <w:rtl/>
              </w:rPr>
            </w:pPr>
            <w:r w:rsidRPr="00752130">
              <w:rPr>
                <w:rFonts w:ascii="Tahoma" w:hAnsi="Tahoma" w:cs="Tahoma"/>
                <w:bCs/>
                <w:sz w:val="16"/>
                <w:szCs w:val="16"/>
                <w:rtl/>
              </w:rPr>
              <w:t xml:space="preserve">סוג בית </w:t>
            </w:r>
            <w:r w:rsidR="009329B6">
              <w:rPr>
                <w:rFonts w:ascii="Tahoma" w:hAnsi="Tahoma" w:cs="Tahoma" w:hint="cs"/>
                <w:bCs/>
                <w:sz w:val="16"/>
                <w:szCs w:val="16"/>
                <w:rtl/>
              </w:rPr>
              <w:br/>
            </w:r>
            <w:r w:rsidRPr="00752130">
              <w:rPr>
                <w:rFonts w:ascii="Tahoma" w:hAnsi="Tahoma" w:cs="Tahoma"/>
                <w:bCs/>
                <w:sz w:val="16"/>
                <w:szCs w:val="16"/>
                <w:rtl/>
              </w:rPr>
              <w:t xml:space="preserve">העסק </w:t>
            </w:r>
          </w:p>
        </w:tc>
        <w:tc>
          <w:tcPr>
            <w:tcW w:w="0" w:type="auto"/>
            <w:tcBorders>
              <w:top w:val="single" w:sz="8" w:space="0" w:color="auto"/>
              <w:bottom w:val="single" w:sz="8" w:space="0" w:color="auto"/>
            </w:tcBorders>
            <w:shd w:val="clear" w:color="auto" w:fill="CEEAF5"/>
            <w:vAlign w:val="bottom"/>
          </w:tcPr>
          <w:p w:rsidR="006A0E07" w:rsidRPr="00752130" w:rsidP="00752130">
            <w:pPr>
              <w:spacing w:before="40" w:after="40" w:line="220" w:lineRule="exact"/>
              <w:rPr>
                <w:rFonts w:ascii="Tahoma" w:hAnsi="Tahoma" w:cs="Tahoma"/>
                <w:bCs/>
                <w:sz w:val="16"/>
                <w:szCs w:val="16"/>
                <w:rtl/>
              </w:rPr>
            </w:pPr>
            <w:r w:rsidRPr="00752130">
              <w:rPr>
                <w:rFonts w:ascii="Tahoma" w:hAnsi="Tahoma" w:cs="Tahoma"/>
                <w:bCs/>
                <w:sz w:val="16"/>
                <w:szCs w:val="16"/>
                <w:rtl/>
              </w:rPr>
              <w:t xml:space="preserve">סוג </w:t>
            </w:r>
            <w:r w:rsidR="009329B6">
              <w:rPr>
                <w:rFonts w:ascii="Tahoma" w:hAnsi="Tahoma" w:cs="Tahoma" w:hint="cs"/>
                <w:bCs/>
                <w:sz w:val="16"/>
                <w:szCs w:val="16"/>
                <w:rtl/>
              </w:rPr>
              <w:br/>
            </w:r>
            <w:r w:rsidRPr="00752130">
              <w:rPr>
                <w:rFonts w:ascii="Tahoma" w:hAnsi="Tahoma" w:cs="Tahoma"/>
                <w:bCs/>
                <w:sz w:val="16"/>
                <w:szCs w:val="16"/>
                <w:rtl/>
              </w:rPr>
              <w:t xml:space="preserve">הכשרות </w:t>
            </w:r>
          </w:p>
        </w:tc>
        <w:tc>
          <w:tcPr>
            <w:tcW w:w="0" w:type="auto"/>
            <w:tcBorders>
              <w:top w:val="single" w:sz="8" w:space="0" w:color="auto"/>
              <w:bottom w:val="single" w:sz="8" w:space="0" w:color="auto"/>
            </w:tcBorders>
            <w:shd w:val="clear" w:color="auto" w:fill="CEEAF5"/>
            <w:vAlign w:val="bottom"/>
          </w:tcPr>
          <w:p w:rsidR="006A0E07" w:rsidRPr="00752130" w:rsidP="00752130">
            <w:pPr>
              <w:spacing w:before="40" w:after="40" w:line="220" w:lineRule="exact"/>
              <w:rPr>
                <w:rFonts w:ascii="Tahoma" w:hAnsi="Tahoma" w:cs="Tahoma"/>
                <w:bCs/>
                <w:sz w:val="16"/>
                <w:szCs w:val="16"/>
                <w:rtl/>
              </w:rPr>
            </w:pPr>
            <w:r w:rsidRPr="00752130">
              <w:rPr>
                <w:rFonts w:ascii="Tahoma" w:hAnsi="Tahoma" w:cs="Tahoma"/>
                <w:bCs/>
                <w:sz w:val="16"/>
                <w:szCs w:val="16"/>
                <w:rtl/>
              </w:rPr>
              <w:t xml:space="preserve">רמת </w:t>
            </w:r>
            <w:r w:rsidR="009329B6">
              <w:rPr>
                <w:rFonts w:ascii="Tahoma" w:hAnsi="Tahoma" w:cs="Tahoma" w:hint="cs"/>
                <w:bCs/>
                <w:sz w:val="16"/>
                <w:szCs w:val="16"/>
                <w:rtl/>
              </w:rPr>
              <w:br/>
            </w:r>
            <w:r w:rsidRPr="00752130">
              <w:rPr>
                <w:rFonts w:ascii="Tahoma" w:hAnsi="Tahoma" w:cs="Tahoma"/>
                <w:bCs/>
                <w:sz w:val="16"/>
                <w:szCs w:val="16"/>
                <w:rtl/>
              </w:rPr>
              <w:t xml:space="preserve">השגחה </w:t>
            </w:r>
          </w:p>
        </w:tc>
        <w:tc>
          <w:tcPr>
            <w:tcW w:w="0" w:type="auto"/>
            <w:tcBorders>
              <w:top w:val="single" w:sz="8" w:space="0" w:color="auto"/>
              <w:bottom w:val="single" w:sz="8" w:space="0" w:color="auto"/>
            </w:tcBorders>
            <w:shd w:val="clear" w:color="auto" w:fill="CEEAF5"/>
            <w:vAlign w:val="bottom"/>
          </w:tcPr>
          <w:p w:rsidR="006A0E07" w:rsidRPr="00752130" w:rsidP="00BA08FD">
            <w:pPr>
              <w:spacing w:before="40" w:after="40" w:line="220" w:lineRule="exact"/>
              <w:rPr>
                <w:rFonts w:ascii="Tahoma" w:hAnsi="Tahoma" w:cs="Tahoma"/>
                <w:bCs/>
                <w:sz w:val="16"/>
                <w:szCs w:val="16"/>
              </w:rPr>
            </w:pPr>
            <w:r w:rsidRPr="00752130">
              <w:rPr>
                <w:rFonts w:ascii="Tahoma" w:hAnsi="Tahoma" w:cs="Tahoma"/>
                <w:bCs/>
                <w:sz w:val="16"/>
                <w:szCs w:val="16"/>
                <w:rtl/>
              </w:rPr>
              <w:t xml:space="preserve">משך זמן השגחה יומי שנקבע לבית העסק </w:t>
            </w:r>
            <w:r w:rsidR="009329B6">
              <w:rPr>
                <w:rFonts w:ascii="Tahoma" w:hAnsi="Tahoma" w:cs="Tahoma" w:hint="cs"/>
                <w:bCs/>
                <w:sz w:val="16"/>
                <w:szCs w:val="16"/>
                <w:rtl/>
              </w:rPr>
              <w:br/>
            </w:r>
            <w:r w:rsidRPr="00752130">
              <w:rPr>
                <w:rFonts w:ascii="Tahoma" w:hAnsi="Tahoma" w:cs="Tahoma"/>
                <w:bCs/>
                <w:sz w:val="16"/>
                <w:szCs w:val="16"/>
                <w:rtl/>
              </w:rPr>
              <w:t>(בדקות)</w:t>
            </w:r>
          </w:p>
        </w:tc>
        <w:tc>
          <w:tcPr>
            <w:tcW w:w="0" w:type="auto"/>
            <w:tcBorders>
              <w:top w:val="single" w:sz="8" w:space="0" w:color="auto"/>
              <w:bottom w:val="single" w:sz="8" w:space="0" w:color="auto"/>
            </w:tcBorders>
            <w:shd w:val="clear" w:color="auto" w:fill="CEEAF5"/>
            <w:vAlign w:val="bottom"/>
          </w:tcPr>
          <w:p w:rsidR="006A0E07" w:rsidRPr="00752130" w:rsidP="009329B6">
            <w:pPr>
              <w:spacing w:before="40" w:after="40" w:line="220" w:lineRule="exact"/>
              <w:rPr>
                <w:rFonts w:ascii="Tahoma" w:hAnsi="Tahoma" w:cs="Tahoma"/>
                <w:bCs/>
                <w:sz w:val="16"/>
                <w:szCs w:val="16"/>
                <w:rtl/>
              </w:rPr>
            </w:pPr>
            <w:r w:rsidRPr="00752130">
              <w:rPr>
                <w:rFonts w:ascii="Tahoma" w:hAnsi="Tahoma" w:cs="Tahoma"/>
                <w:bCs/>
                <w:sz w:val="16"/>
                <w:szCs w:val="16"/>
                <w:rtl/>
              </w:rPr>
              <w:t>תשלום חודשי שנקבע בעבור ההשגחה</w:t>
            </w:r>
            <w:r w:rsidR="009329B6">
              <w:rPr>
                <w:rFonts w:ascii="Tahoma" w:hAnsi="Tahoma" w:cs="Tahoma" w:hint="cs"/>
                <w:bCs/>
                <w:sz w:val="16"/>
                <w:szCs w:val="16"/>
                <w:vertAlign w:val="superscript"/>
                <w:rtl/>
              </w:rPr>
              <w:t>(1)</w:t>
            </w:r>
            <w:r w:rsidR="009329B6">
              <w:rPr>
                <w:rFonts w:ascii="Tahoma" w:hAnsi="Tahoma" w:cs="Tahoma" w:hint="cs"/>
                <w:bCs/>
                <w:sz w:val="16"/>
                <w:szCs w:val="16"/>
                <w:rtl/>
              </w:rPr>
              <w:br/>
            </w:r>
            <w:r w:rsidRPr="00752130">
              <w:rPr>
                <w:rFonts w:ascii="Tahoma" w:hAnsi="Tahoma" w:cs="Tahoma"/>
                <w:bCs/>
                <w:sz w:val="16"/>
                <w:szCs w:val="16"/>
                <w:rtl/>
              </w:rPr>
              <w:t>(בש"ח)</w:t>
            </w:r>
          </w:p>
        </w:tc>
        <w:tc>
          <w:tcPr>
            <w:tcW w:w="0" w:type="auto"/>
            <w:tcBorders>
              <w:top w:val="single" w:sz="8" w:space="0" w:color="auto"/>
              <w:bottom w:val="single" w:sz="8" w:space="0" w:color="auto"/>
            </w:tcBorders>
            <w:shd w:val="clear" w:color="auto" w:fill="CEEAF5"/>
            <w:vAlign w:val="bottom"/>
          </w:tcPr>
          <w:p w:rsidR="006A0E07" w:rsidRPr="00752130" w:rsidP="009329B6">
            <w:pPr>
              <w:spacing w:before="40" w:after="40" w:line="220" w:lineRule="exact"/>
              <w:rPr>
                <w:rFonts w:ascii="Tahoma" w:hAnsi="Tahoma" w:cs="Tahoma"/>
                <w:bCs/>
                <w:sz w:val="16"/>
                <w:szCs w:val="16"/>
                <w:rtl/>
              </w:rPr>
            </w:pPr>
            <w:r w:rsidRPr="00752130">
              <w:rPr>
                <w:rFonts w:ascii="Tahoma" w:hAnsi="Tahoma" w:cs="Tahoma"/>
                <w:bCs/>
                <w:sz w:val="16"/>
                <w:szCs w:val="16"/>
                <w:rtl/>
              </w:rPr>
              <w:t>עלות השגחה לשעה חודשית</w:t>
            </w:r>
            <w:r w:rsidR="009329B6">
              <w:rPr>
                <w:rFonts w:ascii="Tahoma" w:hAnsi="Tahoma" w:cs="Tahoma" w:hint="cs"/>
                <w:bCs/>
                <w:sz w:val="16"/>
                <w:szCs w:val="16"/>
                <w:vertAlign w:val="superscript"/>
                <w:rtl/>
              </w:rPr>
              <w:t>(2)</w:t>
            </w:r>
            <w:r w:rsidR="009329B6">
              <w:rPr>
                <w:rFonts w:ascii="Tahoma" w:hAnsi="Tahoma" w:cs="Tahoma" w:hint="cs"/>
                <w:bCs/>
                <w:sz w:val="16"/>
                <w:szCs w:val="16"/>
                <w:rtl/>
              </w:rPr>
              <w:br/>
            </w:r>
            <w:r w:rsidRPr="00752130">
              <w:rPr>
                <w:rFonts w:ascii="Tahoma" w:hAnsi="Tahoma" w:cs="Tahoma"/>
                <w:bCs/>
                <w:sz w:val="16"/>
                <w:szCs w:val="16"/>
                <w:rtl/>
              </w:rPr>
              <w:t>(בש"ח)</w:t>
            </w:r>
          </w:p>
        </w:tc>
        <w:tc>
          <w:tcPr>
            <w:tcW w:w="0" w:type="auto"/>
            <w:tcBorders>
              <w:top w:val="single" w:sz="8" w:space="0" w:color="auto"/>
              <w:bottom w:val="single" w:sz="8" w:space="0" w:color="auto"/>
            </w:tcBorders>
            <w:shd w:val="clear" w:color="auto" w:fill="CEEAF5"/>
            <w:vAlign w:val="bottom"/>
          </w:tcPr>
          <w:p w:rsidR="006A0E07" w:rsidRPr="00752130" w:rsidP="009329B6">
            <w:pPr>
              <w:spacing w:before="40" w:after="40" w:line="220" w:lineRule="exact"/>
              <w:rPr>
                <w:rFonts w:ascii="Tahoma" w:hAnsi="Tahoma" w:cs="Tahoma"/>
                <w:bCs/>
                <w:sz w:val="16"/>
                <w:szCs w:val="16"/>
                <w:rtl/>
              </w:rPr>
            </w:pPr>
            <w:r w:rsidRPr="00752130">
              <w:rPr>
                <w:rFonts w:ascii="Tahoma" w:hAnsi="Tahoma" w:cs="Tahoma"/>
                <w:bCs/>
                <w:sz w:val="16"/>
                <w:szCs w:val="16"/>
                <w:rtl/>
              </w:rPr>
              <w:t>עלות שעת השגחה</w:t>
            </w:r>
            <w:r w:rsidR="009329B6">
              <w:rPr>
                <w:rFonts w:ascii="Tahoma" w:hAnsi="Tahoma" w:cs="Tahoma" w:hint="cs"/>
                <w:bCs/>
                <w:sz w:val="16"/>
                <w:szCs w:val="16"/>
                <w:vertAlign w:val="superscript"/>
                <w:rtl/>
              </w:rPr>
              <w:t>(3)</w:t>
            </w:r>
            <w:r w:rsidR="009329B6">
              <w:rPr>
                <w:rFonts w:ascii="Tahoma" w:hAnsi="Tahoma" w:cs="Tahoma" w:hint="cs"/>
                <w:bCs/>
                <w:sz w:val="16"/>
                <w:szCs w:val="16"/>
                <w:rtl/>
              </w:rPr>
              <w:br/>
            </w:r>
            <w:r w:rsidRPr="00752130">
              <w:rPr>
                <w:rFonts w:ascii="Tahoma" w:hAnsi="Tahoma" w:cs="Tahoma"/>
                <w:bCs/>
                <w:sz w:val="16"/>
                <w:szCs w:val="16"/>
                <w:rtl/>
              </w:rPr>
              <w:t>(בש"ח)</w:t>
            </w:r>
          </w:p>
        </w:tc>
        <w:tc>
          <w:tcPr>
            <w:tcW w:w="0" w:type="auto"/>
            <w:tcBorders>
              <w:top w:val="single" w:sz="8" w:space="0" w:color="auto"/>
              <w:bottom w:val="single" w:sz="8" w:space="0" w:color="auto"/>
            </w:tcBorders>
            <w:shd w:val="clear" w:color="auto" w:fill="CEEAF5"/>
            <w:vAlign w:val="bottom"/>
          </w:tcPr>
          <w:p w:rsidR="006A0E07" w:rsidRPr="009329B6" w:rsidP="009329B6">
            <w:pPr>
              <w:spacing w:before="40" w:after="40" w:line="220" w:lineRule="exact"/>
              <w:rPr>
                <w:rFonts w:ascii="Tahoma" w:hAnsi="Tahoma" w:cs="Tahoma"/>
                <w:bCs/>
                <w:sz w:val="16"/>
                <w:szCs w:val="16"/>
                <w:vertAlign w:val="superscript"/>
                <w:rtl/>
              </w:rPr>
            </w:pPr>
            <w:r w:rsidRPr="00752130">
              <w:rPr>
                <w:rFonts w:ascii="Tahoma" w:hAnsi="Tahoma" w:cs="Tahoma"/>
                <w:bCs/>
                <w:sz w:val="16"/>
                <w:szCs w:val="16"/>
                <w:rtl/>
              </w:rPr>
              <w:t>עלות שעת השגחה ביחס לנקבע ע"י המשרד</w:t>
            </w:r>
            <w:r w:rsidR="009329B6">
              <w:rPr>
                <w:rFonts w:ascii="Tahoma" w:hAnsi="Tahoma" w:cs="Tahoma" w:hint="cs"/>
                <w:bCs/>
                <w:sz w:val="16"/>
                <w:szCs w:val="16"/>
                <w:vertAlign w:val="superscript"/>
                <w:rtl/>
              </w:rPr>
              <w:t>(4)</w:t>
            </w:r>
          </w:p>
        </w:tc>
      </w:tr>
      <w:tr w:rsidTr="009329B6">
        <w:tblPrEx>
          <w:tblW w:w="8505" w:type="dxa"/>
          <w:tblCellMar>
            <w:left w:w="57" w:type="dxa"/>
            <w:right w:w="57" w:type="dxa"/>
          </w:tblCellMar>
          <w:tblLook w:val="04A0"/>
        </w:tblPrEx>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כריכים/</w:t>
            </w:r>
            <w:r w:rsidRPr="00752130">
              <w:rPr>
                <w:rFonts w:ascii="Tahoma" w:hAnsi="Tahoma" w:cs="Tahoma"/>
                <w:b/>
                <w:sz w:val="16"/>
                <w:szCs w:val="16"/>
                <w:rtl/>
              </w:rPr>
              <w:t>סנדויץ</w:t>
            </w:r>
            <w:r w:rsidRPr="00752130">
              <w:rPr>
                <w:rFonts w:ascii="Tahoma" w:hAnsi="Tahoma" w:cs="Tahoma"/>
                <w:b/>
                <w:sz w:val="16"/>
                <w:szCs w:val="16"/>
                <w:rtl/>
              </w:rPr>
              <w:t xml:space="preserve"> </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בשרי </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רגיל </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30</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764</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1,528</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69</w:t>
            </w:r>
          </w:p>
        </w:tc>
        <w:tc>
          <w:tcPr>
            <w:tcW w:w="0" w:type="auto"/>
            <w:tcBorders>
              <w:top w:val="single" w:sz="8" w:space="0" w:color="auto"/>
            </w:tcBorders>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186%</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2</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שווארמה א'</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בשרי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רגיל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1,200 נטו+ נסיעות</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1,600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73</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197%</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פיצה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חלבי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למהדרין</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900 נטו</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41</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111%</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בר חלבי</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חלבי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רגיל</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800 נטו + נסיעות</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1,600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73</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197%</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שניצליה</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בשרי</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רגיל</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1,200</w:t>
            </w:r>
            <w:r w:rsidR="00752130">
              <w:rPr>
                <w:rFonts w:ascii="Tahoma" w:hAnsi="Tahoma" w:cs="Tahoma" w:hint="cs"/>
                <w:b/>
                <w:sz w:val="16"/>
                <w:szCs w:val="16"/>
                <w:rtl/>
              </w:rPr>
              <w:t xml:space="preserve"> </w:t>
            </w:r>
            <w:r w:rsidRPr="00752130">
              <w:rPr>
                <w:rFonts w:ascii="Tahoma" w:hAnsi="Tahoma" w:cs="Tahoma"/>
                <w:b/>
                <w:sz w:val="16"/>
                <w:szCs w:val="16"/>
                <w:rtl/>
              </w:rPr>
              <w:t>נטו</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1,600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73</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197%</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חומוסיה</w:t>
            </w:r>
            <w:r w:rsidRPr="00752130">
              <w:rPr>
                <w:rFonts w:ascii="Tahoma" w:hAnsi="Tahoma" w:cs="Tahoma"/>
                <w:b/>
                <w:sz w:val="16"/>
                <w:szCs w:val="16"/>
                <w:rtl/>
              </w:rPr>
              <w:t xml:space="preserve"> א'</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800 נטו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36</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97%</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מסעדה בשרית</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550 נטו</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1,100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50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135%</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בית מאפה א'</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1800 נטו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1,800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82</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222%</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חומוסיה</w:t>
            </w:r>
            <w:r w:rsidRPr="00752130">
              <w:rPr>
                <w:rFonts w:ascii="Tahoma" w:hAnsi="Tahoma" w:cs="Tahoma"/>
                <w:b/>
                <w:sz w:val="16"/>
                <w:szCs w:val="16"/>
                <w:rtl/>
              </w:rPr>
              <w:t xml:space="preserve"> ב'</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1,000 נטו +נסיעות</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1,000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122%</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בית קפה </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1000 נטו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2,000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91</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246%</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11</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בית מאפה ב'</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700 נטו+ נסיעות</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1,400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64</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173%</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שווארמה ב'</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60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800 נטו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36</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97%</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13</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מסעדה</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40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800 נטו + נסיעות</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55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149%</w:t>
            </w:r>
          </w:p>
        </w:tc>
      </w:tr>
      <w:tr w:rsidTr="009329B6">
        <w:tblPrEx>
          <w:tblW w:w="8505" w:type="dxa"/>
          <w:tblCellMar>
            <w:left w:w="57" w:type="dxa"/>
            <w:right w:w="57" w:type="dxa"/>
          </w:tblCellMar>
          <w:tblLook w:val="04A0"/>
        </w:tblPrEx>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14</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רשת קפה מהיר</w:t>
            </w: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15</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 xml:space="preserve">700 נטו </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2,800</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127</w:t>
            </w:r>
          </w:p>
        </w:tc>
        <w:tc>
          <w:tcPr>
            <w:tcW w:w="0" w:type="auto"/>
          </w:tcPr>
          <w:p w:rsidR="006A0E07" w:rsidRPr="00752130" w:rsidP="00752130">
            <w:pPr>
              <w:spacing w:before="40" w:after="40" w:line="220" w:lineRule="exact"/>
              <w:rPr>
                <w:rFonts w:ascii="Tahoma" w:hAnsi="Tahoma" w:cs="Tahoma"/>
                <w:b/>
                <w:sz w:val="16"/>
                <w:szCs w:val="16"/>
                <w:rtl/>
              </w:rPr>
            </w:pPr>
            <w:r w:rsidRPr="00752130">
              <w:rPr>
                <w:rFonts w:ascii="Tahoma" w:hAnsi="Tahoma" w:cs="Tahoma"/>
                <w:b/>
                <w:sz w:val="16"/>
                <w:szCs w:val="16"/>
                <w:rtl/>
              </w:rPr>
              <w:t>343%</w:t>
            </w:r>
          </w:p>
        </w:tc>
      </w:tr>
    </w:tbl>
    <w:p w:rsidR="002709B0" w:rsidP="002709B0">
      <w:pPr>
        <w:pStyle w:val="text-source"/>
        <w:spacing w:after="0"/>
        <w:ind w:left="397" w:hanging="397"/>
        <w:jc w:val="both"/>
        <w:rPr>
          <w:rtl/>
        </w:rPr>
      </w:pPr>
      <w:r>
        <w:rPr>
          <w:rFonts w:hint="cs"/>
          <w:rtl/>
        </w:rPr>
        <w:t>1</w:t>
      </w:r>
      <w:r w:rsidRPr="00752130">
        <w:rPr>
          <w:rFonts w:hint="cs"/>
          <w:rtl/>
        </w:rPr>
        <w:tab/>
      </w:r>
      <w:r>
        <w:rPr>
          <w:rFonts w:hint="cs"/>
          <w:rtl/>
        </w:rPr>
        <w:t>לפי קביעתה של המועצה הדתית.</w:t>
      </w:r>
    </w:p>
    <w:p w:rsidR="002709B0" w:rsidP="002709B0">
      <w:pPr>
        <w:pStyle w:val="text-source"/>
        <w:spacing w:before="0" w:after="0"/>
        <w:ind w:left="397" w:hanging="397"/>
        <w:jc w:val="both"/>
        <w:rPr>
          <w:rtl/>
        </w:rPr>
      </w:pPr>
      <w:r>
        <w:rPr>
          <w:rFonts w:hint="cs"/>
          <w:rtl/>
        </w:rPr>
        <w:t>2</w:t>
      </w:r>
      <w:r>
        <w:rPr>
          <w:rFonts w:hint="cs"/>
          <w:rtl/>
        </w:rPr>
        <w:tab/>
        <w:t>על פי חישוב של משרד מבקר המדינה.</w:t>
      </w:r>
    </w:p>
    <w:p w:rsidR="002709B0" w:rsidP="002709B0">
      <w:pPr>
        <w:pStyle w:val="text-source"/>
        <w:spacing w:before="0" w:after="0"/>
        <w:ind w:left="397" w:hanging="397"/>
        <w:jc w:val="both"/>
        <w:rPr>
          <w:rtl/>
        </w:rPr>
      </w:pPr>
      <w:r>
        <w:rPr>
          <w:rFonts w:hint="cs"/>
          <w:rtl/>
        </w:rPr>
        <w:t>3</w:t>
      </w:r>
      <w:r>
        <w:rPr>
          <w:rFonts w:hint="cs"/>
          <w:rtl/>
        </w:rPr>
        <w:tab/>
        <w:t>לפי 22 ימי עבודה בחודש.</w:t>
      </w:r>
    </w:p>
    <w:p w:rsidR="002709B0" w:rsidRPr="009329B6" w:rsidP="002709B0">
      <w:pPr>
        <w:pStyle w:val="text-source"/>
        <w:spacing w:before="0"/>
        <w:ind w:left="397" w:hanging="397"/>
        <w:jc w:val="both"/>
        <w:rPr>
          <w:rtl/>
        </w:rPr>
      </w:pPr>
      <w:r>
        <w:rPr>
          <w:rFonts w:hint="cs"/>
          <w:rtl/>
        </w:rPr>
        <w:t>4</w:t>
      </w:r>
      <w:r>
        <w:rPr>
          <w:rFonts w:hint="cs"/>
          <w:rtl/>
        </w:rPr>
        <w:tab/>
        <w:t>המשרד לשירותי דת קבע שעלות שעת עבודה של משגיח שהמועצה הדתית מפעילה תהיה 37 ש"ח. הכוונה לעלות נטו של שעת ההשגחה החודשית.</w:t>
      </w:r>
    </w:p>
    <w:p w:rsidR="006A0E07" w:rsidRPr="00B737AC" w:rsidP="009329B6">
      <w:pPr>
        <w:pStyle w:val="RESHET"/>
        <w:ind w:left="567"/>
        <w:rPr>
          <w:rtl/>
        </w:rPr>
      </w:pPr>
      <w:r w:rsidRPr="00B737AC">
        <w:rPr>
          <w:rFonts w:hint="cs"/>
          <w:rtl/>
        </w:rPr>
        <w:t xml:space="preserve">מבדיקת הנתונים בלוח 3 עולה כי בתי העסק </w:t>
      </w:r>
      <w:r w:rsidRPr="00B737AC">
        <w:rPr>
          <w:rFonts w:hint="cs"/>
          <w:rtl/>
        </w:rPr>
        <w:t>המושגחים</w:t>
      </w:r>
      <w:r w:rsidRPr="00B737AC">
        <w:rPr>
          <w:rFonts w:hint="cs"/>
          <w:rtl/>
        </w:rPr>
        <w:t xml:space="preserve"> בתל אביב משלמים עבור ההשגחה מחירים גבוהים בהרבה מעלות שעת ההשגחה שקבע המשרד למשגיחים שהם עובדי המועצה הדתית. הדבר מגדיל את הוצאות בית העסק וכפועל יוצא את עלויות מוצריו לציבור.</w:t>
      </w:r>
    </w:p>
    <w:p w:rsidR="006A0E07" w:rsidRPr="00B737AC" w:rsidP="009329B6">
      <w:pPr>
        <w:pStyle w:val="RESHET"/>
        <w:ind w:left="567"/>
        <w:rPr>
          <w:b/>
          <w:rtl/>
        </w:rPr>
      </w:pPr>
      <w:r w:rsidRPr="00B737AC">
        <w:rPr>
          <w:rFonts w:hint="cs"/>
          <w:rtl/>
        </w:rPr>
        <w:t xml:space="preserve">מבלי להיכנס למורכבות ההשגחה לפי אופי בית העסק </w:t>
      </w:r>
      <w:r w:rsidRPr="00B737AC">
        <w:rPr>
          <w:rFonts w:hint="cs"/>
          <w:rtl/>
        </w:rPr>
        <w:t>המושג</w:t>
      </w:r>
      <w:r w:rsidR="00BA08FD">
        <w:rPr>
          <w:rFonts w:hint="cs"/>
          <w:rtl/>
        </w:rPr>
        <w:t>ח</w:t>
      </w:r>
      <w:r w:rsidRPr="00B737AC">
        <w:rPr>
          <w:rFonts w:hint="cs"/>
          <w:rtl/>
        </w:rPr>
        <w:t xml:space="preserve"> וסוג הכשרות, עולה מהנתונים כי קיימת שונות רבה גם בעלות שעת השגחה בין בתי העסק </w:t>
      </w:r>
      <w:r w:rsidRPr="00B737AC">
        <w:rPr>
          <w:rFonts w:hint="cs"/>
          <w:rtl/>
        </w:rPr>
        <w:t>המושגחים</w:t>
      </w:r>
      <w:r w:rsidRPr="00B737AC">
        <w:rPr>
          <w:rFonts w:hint="cs"/>
          <w:rtl/>
        </w:rPr>
        <w:t>. עוד יצוין כי קיים שוני בין הסכמי שכר משגיח שעליהם חתמו בתי העסק עם המועצה הדתית ובין נתוני תלושי השכר שהמועצה הציגה בתשובתה לממצאי הביקורת הנוכחית.</w:t>
      </w:r>
    </w:p>
    <w:p w:rsidR="006A0E07" w:rsidRPr="00B737AC" w:rsidP="005B3A4C">
      <w:pPr>
        <w:pStyle w:val="RESHET"/>
        <w:numPr>
          <w:ilvl w:val="1"/>
          <w:numId w:val="48"/>
        </w:numPr>
        <w:ind w:left="567"/>
      </w:pPr>
      <w:r w:rsidRPr="00B737AC">
        <w:rPr>
          <w:rFonts w:hint="cs"/>
          <w:rtl/>
        </w:rPr>
        <w:t xml:space="preserve">עוד </w:t>
      </w:r>
      <w:r w:rsidRPr="00B737AC">
        <w:rPr>
          <w:rtl/>
        </w:rPr>
        <w:t>הועלה כי</w:t>
      </w:r>
      <w:r w:rsidRPr="00B737AC">
        <w:rPr>
          <w:rFonts w:hint="cs"/>
          <w:rtl/>
        </w:rPr>
        <w:t xml:space="preserve"> במקרים מסוימים נדרשים בתי עסק מאותו תחום עיסוק המצויים באחריותה של אותה מועצה דתית לשלם תעריפים שונים לשעת השגחה חודשית. למשל, בשמונה בתי עסק מסוג פיצרייה שנבדקו בנתניה נע התעריף לשע</w:t>
      </w:r>
      <w:r w:rsidR="005B3A4C">
        <w:rPr>
          <w:rFonts w:hint="cs"/>
          <w:rtl/>
        </w:rPr>
        <w:t>ת השגחה בין 500 ש"ח ל-1,750 ש"ח</w:t>
      </w:r>
      <w:r w:rsidRPr="00B737AC">
        <w:rPr>
          <w:rFonts w:hint="cs"/>
          <w:rtl/>
        </w:rPr>
        <w:t>.</w:t>
      </w:r>
    </w:p>
    <w:p w:rsidR="006A0E07" w:rsidRPr="00B737AC" w:rsidP="00BA08FD">
      <w:pPr>
        <w:pStyle w:val="RESHET"/>
        <w:ind w:left="567"/>
      </w:pPr>
      <w:r w:rsidRPr="00B737AC">
        <w:rPr>
          <w:rFonts w:hint="cs"/>
          <w:rtl/>
        </w:rPr>
        <w:t>בחינת עלות ההשגחה החודשית בבתי העסק מסוג פיצרייה בנתניה שנקבע להם אותו מספר שעות השגחה מצביעה על שונות ניכרת ביניהם בעלות ההשגחה, כמתואר בלוח 4 להלן:</w:t>
      </w:r>
    </w:p>
    <w:p w:rsidR="006A0E07" w:rsidRPr="009329B6" w:rsidP="009329B6">
      <w:pPr>
        <w:pStyle w:val="tab-name"/>
        <w:rPr>
          <w:b/>
          <w:bCs/>
          <w:rtl/>
        </w:rPr>
      </w:pPr>
      <w:r>
        <w:rPr>
          <w:rFonts w:hint="cs"/>
          <w:rtl/>
        </w:rPr>
        <w:t xml:space="preserve">לוח 4: </w:t>
      </w:r>
      <w:r w:rsidRPr="009329B6">
        <w:rPr>
          <w:rFonts w:hint="cs"/>
          <w:b/>
          <w:bCs/>
          <w:rtl/>
        </w:rPr>
        <w:t xml:space="preserve">עלות ההשגחה החודשית בבתי עסק מסוג </w:t>
      </w:r>
      <w:r w:rsidRPr="009329B6">
        <w:rPr>
          <w:rFonts w:hint="cs"/>
          <w:b/>
          <w:bCs/>
          <w:rtl/>
        </w:rPr>
        <w:t>פיצריה</w:t>
      </w:r>
    </w:p>
    <w:tbl>
      <w:tblPr>
        <w:tblStyle w:val="TableGrid"/>
        <w:bidiVisual/>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Look w:val="04A0"/>
      </w:tblPr>
      <w:tblGrid>
        <w:gridCol w:w="1123"/>
        <w:gridCol w:w="1599"/>
        <w:gridCol w:w="1703"/>
        <w:gridCol w:w="1812"/>
      </w:tblGrid>
      <w:tr w:rsidTr="009329B6">
        <w:tblPrEx>
          <w:tblW w:w="6237" w:type="dxa"/>
          <w:tblInd w:w="113" w:type="dxa"/>
          <w:tblBorders>
            <w:top w:val="single" w:sz="8" w:space="0" w:color="auto"/>
            <w:left w:val="single" w:sz="8" w:space="0" w:color="auto"/>
            <w:bottom w:val="single" w:sz="8" w:space="0" w:color="auto"/>
            <w:right w:val="single" w:sz="8" w:space="0" w:color="auto"/>
            <w:insideH w:val="none" w:sz="0" w:space="0" w:color="auto"/>
          </w:tblBorders>
          <w:tblLook w:val="04A0"/>
        </w:tblPrEx>
        <w:tc>
          <w:tcPr>
            <w:tcW w:w="1276" w:type="dxa"/>
            <w:tcBorders>
              <w:top w:val="single" w:sz="8" w:space="0" w:color="auto"/>
              <w:bottom w:val="single" w:sz="6" w:space="0" w:color="auto"/>
            </w:tcBorders>
            <w:shd w:val="clear" w:color="auto" w:fill="CEEAF5"/>
            <w:vAlign w:val="bottom"/>
          </w:tcPr>
          <w:p w:rsidR="006A0E07" w:rsidRPr="009329B6" w:rsidP="009329B6">
            <w:pPr>
              <w:spacing w:before="40" w:after="40" w:line="220" w:lineRule="exact"/>
              <w:rPr>
                <w:rFonts w:ascii="Tahoma" w:hAnsi="Tahoma" w:cs="Tahoma"/>
                <w:bCs/>
                <w:sz w:val="16"/>
                <w:szCs w:val="16"/>
                <w:rtl/>
              </w:rPr>
            </w:pPr>
            <w:r w:rsidRPr="009329B6">
              <w:rPr>
                <w:rFonts w:ascii="Tahoma" w:hAnsi="Tahoma" w:cs="Tahoma" w:hint="cs"/>
                <w:bCs/>
                <w:sz w:val="16"/>
                <w:szCs w:val="16"/>
                <w:rtl/>
              </w:rPr>
              <w:t>שם העסק</w:t>
            </w:r>
          </w:p>
        </w:tc>
        <w:tc>
          <w:tcPr>
            <w:tcW w:w="1843" w:type="dxa"/>
            <w:tcBorders>
              <w:top w:val="single" w:sz="8" w:space="0" w:color="auto"/>
              <w:bottom w:val="single" w:sz="6" w:space="0" w:color="auto"/>
            </w:tcBorders>
            <w:shd w:val="clear" w:color="auto" w:fill="CEEAF5"/>
            <w:vAlign w:val="bottom"/>
          </w:tcPr>
          <w:p w:rsidR="006A0E07" w:rsidRPr="009329B6" w:rsidP="009329B6">
            <w:pPr>
              <w:spacing w:before="40" w:after="40" w:line="220" w:lineRule="exact"/>
              <w:rPr>
                <w:rFonts w:ascii="Tahoma" w:hAnsi="Tahoma" w:cs="Tahoma"/>
                <w:bCs/>
                <w:sz w:val="16"/>
                <w:szCs w:val="16"/>
                <w:rtl/>
              </w:rPr>
            </w:pPr>
            <w:r w:rsidRPr="009329B6">
              <w:rPr>
                <w:rFonts w:ascii="Tahoma" w:hAnsi="Tahoma" w:cs="Tahoma" w:hint="cs"/>
                <w:bCs/>
                <w:sz w:val="16"/>
                <w:szCs w:val="16"/>
                <w:rtl/>
              </w:rPr>
              <w:t xml:space="preserve">שעות ההשגחה ליום שקבעה המועצה </w:t>
            </w:r>
          </w:p>
        </w:tc>
        <w:tc>
          <w:tcPr>
            <w:tcW w:w="1984" w:type="dxa"/>
            <w:tcBorders>
              <w:top w:val="single" w:sz="8" w:space="0" w:color="auto"/>
              <w:bottom w:val="single" w:sz="6" w:space="0" w:color="auto"/>
            </w:tcBorders>
            <w:shd w:val="clear" w:color="auto" w:fill="CEEAF5"/>
            <w:vAlign w:val="bottom"/>
          </w:tcPr>
          <w:p w:rsidR="006A0E07" w:rsidRPr="009329B6" w:rsidP="009329B6">
            <w:pPr>
              <w:spacing w:before="40" w:after="40" w:line="220" w:lineRule="exact"/>
              <w:rPr>
                <w:rFonts w:ascii="Tahoma" w:hAnsi="Tahoma" w:cs="Tahoma"/>
                <w:bCs/>
                <w:sz w:val="16"/>
                <w:szCs w:val="16"/>
                <w:rtl/>
              </w:rPr>
            </w:pPr>
            <w:r w:rsidRPr="009329B6">
              <w:rPr>
                <w:rFonts w:ascii="Tahoma" w:hAnsi="Tahoma" w:cs="Tahoma" w:hint="cs"/>
                <w:bCs/>
                <w:sz w:val="16"/>
                <w:szCs w:val="16"/>
                <w:rtl/>
              </w:rPr>
              <w:t xml:space="preserve">עלות ההשגחה לשעה </w:t>
            </w:r>
          </w:p>
        </w:tc>
        <w:tc>
          <w:tcPr>
            <w:tcW w:w="2127" w:type="dxa"/>
            <w:tcBorders>
              <w:top w:val="single" w:sz="8" w:space="0" w:color="auto"/>
              <w:bottom w:val="single" w:sz="6" w:space="0" w:color="auto"/>
            </w:tcBorders>
            <w:shd w:val="clear" w:color="auto" w:fill="CEEAF5"/>
            <w:vAlign w:val="bottom"/>
          </w:tcPr>
          <w:p w:rsidR="006A0E07" w:rsidRPr="009329B6" w:rsidP="009329B6">
            <w:pPr>
              <w:spacing w:before="40" w:after="40" w:line="220" w:lineRule="exact"/>
              <w:rPr>
                <w:rFonts w:ascii="Tahoma" w:hAnsi="Tahoma" w:cs="Tahoma"/>
                <w:bCs/>
                <w:sz w:val="16"/>
                <w:szCs w:val="16"/>
                <w:rtl/>
              </w:rPr>
            </w:pPr>
            <w:r w:rsidRPr="009329B6">
              <w:rPr>
                <w:rFonts w:ascii="Tahoma" w:hAnsi="Tahoma" w:cs="Tahoma" w:hint="cs"/>
                <w:bCs/>
                <w:sz w:val="16"/>
                <w:szCs w:val="16"/>
                <w:rtl/>
              </w:rPr>
              <w:t>עלות ההשגחה החודשית</w:t>
            </w:r>
          </w:p>
        </w:tc>
      </w:tr>
      <w:tr w:rsidTr="009329B6">
        <w:tblPrEx>
          <w:tblW w:w="6237" w:type="dxa"/>
          <w:tblInd w:w="113" w:type="dxa"/>
          <w:tblLook w:val="04A0"/>
        </w:tblPrEx>
        <w:tc>
          <w:tcPr>
            <w:tcW w:w="1276" w:type="dxa"/>
            <w:tcBorders>
              <w:top w:val="single" w:sz="6" w:space="0" w:color="auto"/>
            </w:tcBorders>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א' </w:t>
            </w:r>
          </w:p>
        </w:tc>
        <w:tc>
          <w:tcPr>
            <w:tcW w:w="1843" w:type="dxa"/>
            <w:tcBorders>
              <w:top w:val="single" w:sz="6" w:space="0" w:color="auto"/>
            </w:tcBorders>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שעה </w:t>
            </w:r>
          </w:p>
        </w:tc>
        <w:tc>
          <w:tcPr>
            <w:tcW w:w="1984" w:type="dxa"/>
            <w:tcBorders>
              <w:top w:val="single" w:sz="6" w:space="0" w:color="auto"/>
            </w:tcBorders>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500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tcBorders>
              <w:top w:val="single" w:sz="6" w:space="0" w:color="auto"/>
            </w:tcBorders>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500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ב'</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שעה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800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800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ג'</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שעה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1,000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1,000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ד'</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שעה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1,400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1,400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ה'</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שעתיים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518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1,036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ו'</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שעתיים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666.5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BA08FD">
            <w:pPr>
              <w:spacing w:before="40" w:after="40" w:line="220" w:lineRule="exact"/>
              <w:rPr>
                <w:rFonts w:ascii="Tahoma" w:hAnsi="Tahoma" w:cs="Tahoma"/>
                <w:b/>
                <w:sz w:val="16"/>
                <w:szCs w:val="16"/>
                <w:rtl/>
              </w:rPr>
            </w:pPr>
            <w:r w:rsidRPr="009329B6">
              <w:rPr>
                <w:rFonts w:ascii="Tahoma" w:hAnsi="Tahoma" w:cs="Tahoma" w:hint="cs"/>
                <w:b/>
                <w:sz w:val="16"/>
                <w:szCs w:val="16"/>
                <w:rtl/>
              </w:rPr>
              <w:t>1,3</w:t>
            </w:r>
            <w:r w:rsidR="00BA08FD">
              <w:rPr>
                <w:rFonts w:ascii="Tahoma" w:hAnsi="Tahoma" w:cs="Tahoma" w:hint="cs"/>
                <w:b/>
                <w:sz w:val="16"/>
                <w:szCs w:val="16"/>
                <w:rtl/>
              </w:rPr>
              <w:t>3</w:t>
            </w:r>
            <w:r w:rsidRPr="009329B6">
              <w:rPr>
                <w:rFonts w:ascii="Tahoma" w:hAnsi="Tahoma" w:cs="Tahoma" w:hint="cs"/>
                <w:b/>
                <w:sz w:val="16"/>
                <w:szCs w:val="16"/>
                <w:rtl/>
              </w:rPr>
              <w:t>3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ז'</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שעתיים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750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1,500 ש</w:t>
            </w:r>
            <w:r w:rsidRPr="009329B6">
              <w:rPr>
                <w:rFonts w:ascii="Tahoma" w:hAnsi="Tahoma" w:cs="Tahoma"/>
                <w:b/>
                <w:sz w:val="16"/>
                <w:szCs w:val="16"/>
                <w:rtl/>
              </w:rPr>
              <w:t>"</w:t>
            </w:r>
            <w:r w:rsidRPr="009329B6">
              <w:rPr>
                <w:rFonts w:ascii="Tahoma" w:hAnsi="Tahoma" w:cs="Tahoma" w:hint="cs"/>
                <w:b/>
                <w:sz w:val="16"/>
                <w:szCs w:val="16"/>
                <w:rtl/>
              </w:rPr>
              <w:t>ח</w:t>
            </w:r>
          </w:p>
        </w:tc>
      </w:tr>
      <w:tr w:rsidTr="009329B6">
        <w:tblPrEx>
          <w:tblW w:w="6237" w:type="dxa"/>
          <w:tblInd w:w="113" w:type="dxa"/>
          <w:tblLook w:val="04A0"/>
        </w:tblPrEx>
        <w:tc>
          <w:tcPr>
            <w:tcW w:w="1276" w:type="dxa"/>
            <w:vAlign w:val="bottom"/>
          </w:tcPr>
          <w:p w:rsidR="006A0E07" w:rsidRPr="009329B6" w:rsidP="00BA08FD">
            <w:pPr>
              <w:spacing w:before="40" w:after="40" w:line="220" w:lineRule="exact"/>
              <w:rPr>
                <w:rFonts w:ascii="Tahoma" w:hAnsi="Tahoma" w:cs="Tahoma"/>
                <w:b/>
                <w:sz w:val="16"/>
                <w:szCs w:val="16"/>
                <w:rtl/>
              </w:rPr>
            </w:pPr>
            <w:r w:rsidRPr="009329B6">
              <w:rPr>
                <w:rFonts w:ascii="Tahoma" w:hAnsi="Tahoma" w:cs="Tahoma" w:hint="cs"/>
                <w:b/>
                <w:sz w:val="16"/>
                <w:szCs w:val="16"/>
                <w:rtl/>
              </w:rPr>
              <w:t>פיצריה</w:t>
            </w:r>
            <w:r w:rsidRPr="009329B6">
              <w:rPr>
                <w:rFonts w:ascii="Tahoma" w:hAnsi="Tahoma" w:cs="Tahoma" w:hint="cs"/>
                <w:b/>
                <w:sz w:val="16"/>
                <w:szCs w:val="16"/>
                <w:rtl/>
              </w:rPr>
              <w:t xml:space="preserve"> </w:t>
            </w:r>
            <w:r w:rsidR="00BA08FD">
              <w:rPr>
                <w:rFonts w:ascii="Tahoma" w:hAnsi="Tahoma" w:cs="Tahoma" w:hint="cs"/>
                <w:b/>
                <w:sz w:val="16"/>
                <w:szCs w:val="16"/>
                <w:rtl/>
              </w:rPr>
              <w:t>ח</w:t>
            </w:r>
            <w:r w:rsidRPr="009329B6">
              <w:rPr>
                <w:rFonts w:ascii="Tahoma" w:hAnsi="Tahoma" w:cs="Tahoma" w:hint="cs"/>
                <w:b/>
                <w:sz w:val="16"/>
                <w:szCs w:val="16"/>
                <w:rtl/>
              </w:rPr>
              <w:t>'</w:t>
            </w:r>
          </w:p>
        </w:tc>
        <w:tc>
          <w:tcPr>
            <w:tcW w:w="1843"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 xml:space="preserve">שעתיים </w:t>
            </w:r>
          </w:p>
        </w:tc>
        <w:tc>
          <w:tcPr>
            <w:tcW w:w="1984"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1,750 ש</w:t>
            </w:r>
            <w:r w:rsidRPr="009329B6">
              <w:rPr>
                <w:rFonts w:ascii="Tahoma" w:hAnsi="Tahoma" w:cs="Tahoma"/>
                <w:b/>
                <w:sz w:val="16"/>
                <w:szCs w:val="16"/>
                <w:rtl/>
              </w:rPr>
              <w:t>"</w:t>
            </w:r>
            <w:r w:rsidRPr="009329B6">
              <w:rPr>
                <w:rFonts w:ascii="Tahoma" w:hAnsi="Tahoma" w:cs="Tahoma" w:hint="cs"/>
                <w:b/>
                <w:sz w:val="16"/>
                <w:szCs w:val="16"/>
                <w:rtl/>
              </w:rPr>
              <w:t>ח</w:t>
            </w:r>
          </w:p>
        </w:tc>
        <w:tc>
          <w:tcPr>
            <w:tcW w:w="2127" w:type="dxa"/>
            <w:vAlign w:val="bottom"/>
          </w:tcPr>
          <w:p w:rsidR="006A0E07" w:rsidRPr="009329B6" w:rsidP="009329B6">
            <w:pPr>
              <w:spacing w:before="40" w:after="40" w:line="220" w:lineRule="exact"/>
              <w:rPr>
                <w:rFonts w:ascii="Tahoma" w:hAnsi="Tahoma" w:cs="Tahoma"/>
                <w:b/>
                <w:sz w:val="16"/>
                <w:szCs w:val="16"/>
                <w:rtl/>
              </w:rPr>
            </w:pPr>
            <w:r w:rsidRPr="009329B6">
              <w:rPr>
                <w:rFonts w:ascii="Tahoma" w:hAnsi="Tahoma" w:cs="Tahoma" w:hint="cs"/>
                <w:b/>
                <w:sz w:val="16"/>
                <w:szCs w:val="16"/>
                <w:rtl/>
              </w:rPr>
              <w:t>3,500 ש</w:t>
            </w:r>
            <w:r w:rsidRPr="009329B6">
              <w:rPr>
                <w:rFonts w:ascii="Tahoma" w:hAnsi="Tahoma" w:cs="Tahoma"/>
                <w:b/>
                <w:sz w:val="16"/>
                <w:szCs w:val="16"/>
                <w:rtl/>
              </w:rPr>
              <w:t>"</w:t>
            </w:r>
            <w:r w:rsidRPr="009329B6">
              <w:rPr>
                <w:rFonts w:ascii="Tahoma" w:hAnsi="Tahoma" w:cs="Tahoma" w:hint="cs"/>
                <w:b/>
                <w:sz w:val="16"/>
                <w:szCs w:val="16"/>
                <w:rtl/>
              </w:rPr>
              <w:t>ח</w:t>
            </w:r>
          </w:p>
        </w:tc>
      </w:tr>
    </w:tbl>
    <w:p w:rsidR="009329B6" w:rsidP="009329B6">
      <w:pPr>
        <w:spacing w:after="0" w:line="240" w:lineRule="exact"/>
        <w:ind w:left="340" w:right="2268"/>
        <w:jc w:val="both"/>
        <w:rPr>
          <w:rFonts w:ascii="Tahoma" w:hAnsi="Tahoma" w:cs="Tahoma"/>
          <w:bCs/>
          <w:sz w:val="17"/>
          <w:szCs w:val="17"/>
          <w:rtl/>
        </w:rPr>
      </w:pPr>
    </w:p>
    <w:p w:rsidR="006A0E07" w:rsidRPr="00B737AC" w:rsidP="009329B6">
      <w:pPr>
        <w:pStyle w:val="RESHET"/>
        <w:ind w:left="567"/>
        <w:rPr>
          <w:rtl/>
        </w:rPr>
      </w:pPr>
      <w:r w:rsidRPr="00B737AC">
        <w:rPr>
          <w:rFonts w:hint="cs"/>
          <w:rtl/>
        </w:rPr>
        <w:t>מלוח 4 עולה כי בין הפיצריות שנקבעה להן שעת השגחה אחת ליום קיים פער של עד 280% בעלות ההשגחה, ובין הפיצריות שנקבעו להן שעתיים השגחה ליום קיים פער של עד 340%. פער זה בין בתי עסק מתחרים הפועלים באותו תחום עיסוק מעלה חשש ליחס מפלה של המועצה הדתית נתניה בעניין זה.</w:t>
      </w:r>
    </w:p>
    <w:p w:rsidR="006A0E07" w:rsidRPr="00B737AC" w:rsidP="005B3A4C">
      <w:pPr>
        <w:pStyle w:val="RESHET"/>
        <w:keepNext/>
        <w:numPr>
          <w:ilvl w:val="1"/>
          <w:numId w:val="48"/>
        </w:numPr>
        <w:ind w:left="567"/>
        <w:rPr>
          <w:rtl/>
        </w:rPr>
      </w:pPr>
      <w:r w:rsidRPr="00B737AC">
        <w:rPr>
          <w:rFonts w:hint="cs"/>
          <w:rtl/>
        </w:rPr>
        <w:t xml:space="preserve">נמצא כי מועצות דתיות </w:t>
      </w:r>
      <w:r w:rsidR="00BA08FD">
        <w:rPr>
          <w:rFonts w:hint="cs"/>
          <w:rtl/>
        </w:rPr>
        <w:t xml:space="preserve">שונות </w:t>
      </w:r>
      <w:r w:rsidRPr="00B737AC">
        <w:rPr>
          <w:rFonts w:hint="cs"/>
          <w:rtl/>
        </w:rPr>
        <w:t>קובעות לבתי עסק המשתייכים לאותו תחום עיסוק מספר אחר של שעות השגחה. להלן דוגמאות:</w:t>
      </w:r>
      <w:r w:rsidRPr="00BA08FD" w:rsidR="00BA08FD">
        <w:rPr>
          <w:noProof/>
          <w:rtl/>
        </w:rPr>
        <w:t xml:space="preserve"> </w:t>
      </w:r>
      <w:r w:rsidRPr="0012789B" w:rsidR="00BA08FD">
        <w:rPr>
          <w:noProof/>
          <w:rtl/>
          <w:lang w:eastAsia="en-US"/>
        </w:rPr>
        <mc:AlternateContent>
          <mc:Choice Requires="wps">
            <w:drawing>
              <wp:anchor distT="0" distB="0" distL="114300" distR="114300" simplePos="0" relativeHeight="251721728" behindDoc="1" locked="0" layoutInCell="1" allowOverlap="1">
                <wp:simplePos x="0" y="0"/>
                <wp:positionH relativeFrom="margin">
                  <wp:posOffset>-431800</wp:posOffset>
                </wp:positionH>
                <wp:positionV relativeFrom="margin">
                  <wp:align>top</wp:align>
                </wp:positionV>
                <wp:extent cx="1620000" cy="4140000"/>
                <wp:effectExtent l="0" t="0" r="0" b="0"/>
                <wp:wrapNone/>
                <wp:docPr id="105"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BA08FD">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203750250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4324037"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מועצות</w:t>
                            </w:r>
                            <w:r w:rsidRPr="00BA08FD">
                              <w:rPr>
                                <w:rFonts w:cs="Tahoma"/>
                                <w:color w:val="0B5294"/>
                                <w:spacing w:val="-4"/>
                                <w:sz w:val="24"/>
                                <w:szCs w:val="24"/>
                                <w:rtl/>
                              </w:rPr>
                              <w:t xml:space="preserve"> </w:t>
                            </w:r>
                            <w:r w:rsidRPr="00BA08FD">
                              <w:rPr>
                                <w:rFonts w:cs="Tahoma" w:hint="eastAsia"/>
                                <w:color w:val="0B5294"/>
                                <w:spacing w:val="-4"/>
                                <w:sz w:val="24"/>
                                <w:szCs w:val="24"/>
                                <w:rtl/>
                              </w:rPr>
                              <w:t>דתיות</w:t>
                            </w:r>
                            <w:r w:rsidRPr="00BA08FD">
                              <w:rPr>
                                <w:rFonts w:cs="Tahoma"/>
                                <w:color w:val="0B5294"/>
                                <w:spacing w:val="-4"/>
                                <w:sz w:val="24"/>
                                <w:szCs w:val="24"/>
                                <w:rtl/>
                              </w:rPr>
                              <w:t xml:space="preserve"> </w:t>
                            </w:r>
                            <w:r w:rsidRPr="00BA08FD">
                              <w:rPr>
                                <w:rFonts w:cs="Tahoma" w:hint="eastAsia"/>
                                <w:color w:val="0B5294"/>
                                <w:spacing w:val="-4"/>
                                <w:sz w:val="24"/>
                                <w:szCs w:val="24"/>
                                <w:rtl/>
                              </w:rPr>
                              <w:t>שונות</w:t>
                            </w:r>
                            <w:r w:rsidRPr="00BA08FD">
                              <w:rPr>
                                <w:rFonts w:cs="Tahoma"/>
                                <w:color w:val="0B5294"/>
                                <w:spacing w:val="-4"/>
                                <w:sz w:val="24"/>
                                <w:szCs w:val="24"/>
                                <w:rtl/>
                              </w:rPr>
                              <w:t xml:space="preserve"> </w:t>
                            </w:r>
                            <w:r w:rsidRPr="00BA08FD">
                              <w:rPr>
                                <w:rFonts w:cs="Tahoma" w:hint="eastAsia"/>
                                <w:color w:val="0B5294"/>
                                <w:spacing w:val="-4"/>
                                <w:sz w:val="24"/>
                                <w:szCs w:val="24"/>
                                <w:rtl/>
                              </w:rPr>
                              <w:t>קובעות</w:t>
                            </w:r>
                            <w:r w:rsidRPr="00BA08FD">
                              <w:rPr>
                                <w:rFonts w:cs="Tahoma"/>
                                <w:color w:val="0B5294"/>
                                <w:spacing w:val="-4"/>
                                <w:sz w:val="24"/>
                                <w:szCs w:val="24"/>
                                <w:rtl/>
                              </w:rPr>
                              <w:t xml:space="preserve"> </w:t>
                            </w:r>
                            <w:r w:rsidRPr="00BA08FD">
                              <w:rPr>
                                <w:rFonts w:cs="Tahoma" w:hint="eastAsia"/>
                                <w:color w:val="0B5294"/>
                                <w:spacing w:val="-4"/>
                                <w:sz w:val="24"/>
                                <w:szCs w:val="24"/>
                                <w:rtl/>
                              </w:rPr>
                              <w:t>לבתי</w:t>
                            </w:r>
                            <w:r w:rsidRPr="00BA08FD">
                              <w:rPr>
                                <w:rFonts w:cs="Tahoma"/>
                                <w:color w:val="0B5294"/>
                                <w:spacing w:val="-4"/>
                                <w:sz w:val="24"/>
                                <w:szCs w:val="24"/>
                                <w:rtl/>
                              </w:rPr>
                              <w:t xml:space="preserve"> </w:t>
                            </w:r>
                            <w:r w:rsidRPr="00BA08FD">
                              <w:rPr>
                                <w:rFonts w:cs="Tahoma" w:hint="eastAsia"/>
                                <w:color w:val="0B5294"/>
                                <w:spacing w:val="-4"/>
                                <w:sz w:val="24"/>
                                <w:szCs w:val="24"/>
                                <w:rtl/>
                              </w:rPr>
                              <w:t>עסק</w:t>
                            </w:r>
                            <w:r w:rsidRPr="00BA08FD">
                              <w:rPr>
                                <w:rFonts w:cs="Tahoma"/>
                                <w:color w:val="0B5294"/>
                                <w:spacing w:val="-4"/>
                                <w:sz w:val="24"/>
                                <w:szCs w:val="24"/>
                                <w:rtl/>
                              </w:rPr>
                              <w:t xml:space="preserve"> </w:t>
                            </w:r>
                            <w:r w:rsidRPr="00BA08FD">
                              <w:rPr>
                                <w:rFonts w:cs="Tahoma" w:hint="eastAsia"/>
                                <w:color w:val="0B5294"/>
                                <w:spacing w:val="-4"/>
                                <w:sz w:val="24"/>
                                <w:szCs w:val="24"/>
                                <w:rtl/>
                              </w:rPr>
                              <w:t>המשתייכים</w:t>
                            </w:r>
                            <w:r w:rsidRPr="00BA08FD">
                              <w:rPr>
                                <w:rFonts w:cs="Tahoma"/>
                                <w:color w:val="0B5294"/>
                                <w:spacing w:val="-4"/>
                                <w:sz w:val="24"/>
                                <w:szCs w:val="24"/>
                                <w:rtl/>
                              </w:rPr>
                              <w:t xml:space="preserve"> </w:t>
                            </w:r>
                            <w:r w:rsidRPr="00BA08FD">
                              <w:rPr>
                                <w:rFonts w:cs="Tahoma" w:hint="eastAsia"/>
                                <w:color w:val="0B5294"/>
                                <w:spacing w:val="-4"/>
                                <w:sz w:val="24"/>
                                <w:szCs w:val="24"/>
                                <w:rtl/>
                              </w:rPr>
                              <w:t>לאותו</w:t>
                            </w:r>
                            <w:r w:rsidRPr="00BA08FD">
                              <w:rPr>
                                <w:rFonts w:cs="Tahoma"/>
                                <w:color w:val="0B5294"/>
                                <w:spacing w:val="-4"/>
                                <w:sz w:val="24"/>
                                <w:szCs w:val="24"/>
                                <w:rtl/>
                              </w:rPr>
                              <w:t xml:space="preserve"> </w:t>
                            </w:r>
                            <w:r w:rsidRPr="00BA08FD">
                              <w:rPr>
                                <w:rFonts w:cs="Tahoma" w:hint="eastAsia"/>
                                <w:color w:val="0B5294"/>
                                <w:spacing w:val="-4"/>
                                <w:sz w:val="24"/>
                                <w:szCs w:val="24"/>
                                <w:rtl/>
                              </w:rPr>
                              <w:t>תחום</w:t>
                            </w:r>
                            <w:r w:rsidRPr="00BA08FD">
                              <w:rPr>
                                <w:rFonts w:cs="Tahoma"/>
                                <w:color w:val="0B5294"/>
                                <w:spacing w:val="-4"/>
                                <w:sz w:val="24"/>
                                <w:szCs w:val="24"/>
                                <w:rtl/>
                              </w:rPr>
                              <w:t xml:space="preserve"> </w:t>
                            </w:r>
                            <w:r w:rsidRPr="00BA08FD">
                              <w:rPr>
                                <w:rFonts w:cs="Tahoma" w:hint="eastAsia"/>
                                <w:color w:val="0B5294"/>
                                <w:spacing w:val="-4"/>
                                <w:sz w:val="24"/>
                                <w:szCs w:val="24"/>
                                <w:rtl/>
                              </w:rPr>
                              <w:t>עיסוק</w:t>
                            </w:r>
                            <w:r w:rsidRPr="00BA08FD">
                              <w:rPr>
                                <w:rFonts w:cs="Tahoma"/>
                                <w:color w:val="0B5294"/>
                                <w:spacing w:val="-4"/>
                                <w:sz w:val="24"/>
                                <w:szCs w:val="24"/>
                                <w:rtl/>
                              </w:rPr>
                              <w:t xml:space="preserve"> </w:t>
                            </w:r>
                            <w:r w:rsidRPr="00BA08FD">
                              <w:rPr>
                                <w:rFonts w:cs="Tahoma" w:hint="eastAsia"/>
                                <w:color w:val="0B5294"/>
                                <w:spacing w:val="-4"/>
                                <w:sz w:val="24"/>
                                <w:szCs w:val="24"/>
                                <w:rtl/>
                              </w:rPr>
                              <w:t>מספר</w:t>
                            </w:r>
                            <w:r w:rsidRPr="00BA08FD">
                              <w:rPr>
                                <w:rFonts w:cs="Tahoma"/>
                                <w:color w:val="0B5294"/>
                                <w:spacing w:val="-4"/>
                                <w:sz w:val="24"/>
                                <w:szCs w:val="24"/>
                                <w:rtl/>
                              </w:rPr>
                              <w:t xml:space="preserve"> </w:t>
                            </w:r>
                            <w:r w:rsidRPr="00BA08FD">
                              <w:rPr>
                                <w:rFonts w:cs="Tahoma" w:hint="eastAsia"/>
                                <w:color w:val="0B5294"/>
                                <w:spacing w:val="-4"/>
                                <w:sz w:val="24"/>
                                <w:szCs w:val="24"/>
                                <w:rtl/>
                              </w:rPr>
                              <w:t>אחר</w:t>
                            </w:r>
                            <w:r w:rsidRPr="00BA08FD">
                              <w:rPr>
                                <w:rFonts w:cs="Tahoma"/>
                                <w:color w:val="0B5294"/>
                                <w:spacing w:val="-4"/>
                                <w:sz w:val="24"/>
                                <w:szCs w:val="24"/>
                                <w:rtl/>
                              </w:rPr>
                              <w:t xml:space="preserve"> </w:t>
                            </w:r>
                            <w:r w:rsidRPr="00BA08FD">
                              <w:rPr>
                                <w:rFonts w:cs="Tahoma" w:hint="eastAsia"/>
                                <w:color w:val="0B5294"/>
                                <w:spacing w:val="-4"/>
                                <w:sz w:val="24"/>
                                <w:szCs w:val="24"/>
                                <w:rtl/>
                              </w:rPr>
                              <w:t>של</w:t>
                            </w:r>
                            <w:r w:rsidRPr="00BA08FD">
                              <w:rPr>
                                <w:rFonts w:cs="Tahoma"/>
                                <w:color w:val="0B5294"/>
                                <w:spacing w:val="-4"/>
                                <w:sz w:val="24"/>
                                <w:szCs w:val="24"/>
                                <w:rtl/>
                              </w:rPr>
                              <w:t xml:space="preserve"> </w:t>
                            </w:r>
                            <w:r w:rsidRPr="00BA08FD">
                              <w:rPr>
                                <w:rFonts w:cs="Tahoma" w:hint="eastAsia"/>
                                <w:color w:val="0B5294"/>
                                <w:spacing w:val="-4"/>
                                <w:sz w:val="24"/>
                                <w:szCs w:val="24"/>
                                <w:rtl/>
                              </w:rPr>
                              <w:t>שעות</w:t>
                            </w:r>
                            <w:r w:rsidRPr="00BA08FD">
                              <w:rPr>
                                <w:rFonts w:cs="Tahoma"/>
                                <w:color w:val="0B5294"/>
                                <w:spacing w:val="-4"/>
                                <w:sz w:val="24"/>
                                <w:szCs w:val="24"/>
                                <w:rtl/>
                              </w:rPr>
                              <w:t xml:space="preserve"> </w:t>
                            </w:r>
                            <w:r w:rsidRPr="00BA08FD">
                              <w:rPr>
                                <w:rFonts w:cs="Tahoma" w:hint="eastAsia"/>
                                <w:color w:val="0B5294"/>
                                <w:spacing w:val="-4"/>
                                <w:sz w:val="24"/>
                                <w:szCs w:val="24"/>
                                <w:rtl/>
                              </w:rPr>
                              <w:t>השגחה</w:t>
                            </w:r>
                          </w:p>
                          <w:p w:rsidR="00D007E4" w:rsidRPr="00373C5D" w:rsidP="00BA08FD">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7207904"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8499645"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1"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93728" filled="f" stroked="f">
                <v:textbox>
                  <w:txbxContent>
                    <w:p w:rsidR="00D007E4" w:rsidRPr="00373C5D" w:rsidP="00BA08FD">
                      <w:pPr>
                        <w:spacing w:line="240" w:lineRule="atLeast"/>
                        <w:rPr>
                          <w:rFonts w:cs="Tahoma"/>
                          <w:b/>
                          <w:bCs/>
                          <w:color w:val="0B5294"/>
                          <w:sz w:val="48"/>
                          <w:szCs w:val="48"/>
                          <w:rtl/>
                        </w:rPr>
                      </w:pPr>
                      <w:drawing>
                        <wp:inline distT="0" distB="0" distL="0" distR="0">
                          <wp:extent cx="311150" cy="256800"/>
                          <wp:effectExtent l="0" t="0" r="0" b="0"/>
                          <wp:docPr id="10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21110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מועצות</w:t>
                      </w:r>
                      <w:r w:rsidRPr="00BA08FD">
                        <w:rPr>
                          <w:rFonts w:cs="Tahoma"/>
                          <w:color w:val="0B5294"/>
                          <w:spacing w:val="-4"/>
                          <w:sz w:val="24"/>
                          <w:szCs w:val="24"/>
                          <w:rtl/>
                        </w:rPr>
                        <w:t xml:space="preserve"> </w:t>
                      </w:r>
                      <w:r w:rsidRPr="00BA08FD">
                        <w:rPr>
                          <w:rFonts w:cs="Tahoma" w:hint="eastAsia"/>
                          <w:color w:val="0B5294"/>
                          <w:spacing w:val="-4"/>
                          <w:sz w:val="24"/>
                          <w:szCs w:val="24"/>
                          <w:rtl/>
                        </w:rPr>
                        <w:t>דתיות</w:t>
                      </w:r>
                      <w:r w:rsidRPr="00BA08FD">
                        <w:rPr>
                          <w:rFonts w:cs="Tahoma"/>
                          <w:color w:val="0B5294"/>
                          <w:spacing w:val="-4"/>
                          <w:sz w:val="24"/>
                          <w:szCs w:val="24"/>
                          <w:rtl/>
                        </w:rPr>
                        <w:t xml:space="preserve"> </w:t>
                      </w:r>
                      <w:r w:rsidRPr="00BA08FD">
                        <w:rPr>
                          <w:rFonts w:cs="Tahoma" w:hint="eastAsia"/>
                          <w:color w:val="0B5294"/>
                          <w:spacing w:val="-4"/>
                          <w:sz w:val="24"/>
                          <w:szCs w:val="24"/>
                          <w:rtl/>
                        </w:rPr>
                        <w:t>שונות</w:t>
                      </w:r>
                      <w:r w:rsidRPr="00BA08FD">
                        <w:rPr>
                          <w:rFonts w:cs="Tahoma"/>
                          <w:color w:val="0B5294"/>
                          <w:spacing w:val="-4"/>
                          <w:sz w:val="24"/>
                          <w:szCs w:val="24"/>
                          <w:rtl/>
                        </w:rPr>
                        <w:t xml:space="preserve"> </w:t>
                      </w:r>
                      <w:r w:rsidRPr="00BA08FD">
                        <w:rPr>
                          <w:rFonts w:cs="Tahoma" w:hint="eastAsia"/>
                          <w:color w:val="0B5294"/>
                          <w:spacing w:val="-4"/>
                          <w:sz w:val="24"/>
                          <w:szCs w:val="24"/>
                          <w:rtl/>
                        </w:rPr>
                        <w:t>קובעות</w:t>
                      </w:r>
                      <w:r w:rsidRPr="00BA08FD">
                        <w:rPr>
                          <w:rFonts w:cs="Tahoma"/>
                          <w:color w:val="0B5294"/>
                          <w:spacing w:val="-4"/>
                          <w:sz w:val="24"/>
                          <w:szCs w:val="24"/>
                          <w:rtl/>
                        </w:rPr>
                        <w:t xml:space="preserve"> </w:t>
                      </w:r>
                      <w:r w:rsidRPr="00BA08FD">
                        <w:rPr>
                          <w:rFonts w:cs="Tahoma" w:hint="eastAsia"/>
                          <w:color w:val="0B5294"/>
                          <w:spacing w:val="-4"/>
                          <w:sz w:val="24"/>
                          <w:szCs w:val="24"/>
                          <w:rtl/>
                        </w:rPr>
                        <w:t>לבתי</w:t>
                      </w:r>
                      <w:r w:rsidRPr="00BA08FD">
                        <w:rPr>
                          <w:rFonts w:cs="Tahoma"/>
                          <w:color w:val="0B5294"/>
                          <w:spacing w:val="-4"/>
                          <w:sz w:val="24"/>
                          <w:szCs w:val="24"/>
                          <w:rtl/>
                        </w:rPr>
                        <w:t xml:space="preserve"> </w:t>
                      </w:r>
                      <w:r w:rsidRPr="00BA08FD">
                        <w:rPr>
                          <w:rFonts w:cs="Tahoma" w:hint="eastAsia"/>
                          <w:color w:val="0B5294"/>
                          <w:spacing w:val="-4"/>
                          <w:sz w:val="24"/>
                          <w:szCs w:val="24"/>
                          <w:rtl/>
                        </w:rPr>
                        <w:t>עסק</w:t>
                      </w:r>
                      <w:r w:rsidRPr="00BA08FD">
                        <w:rPr>
                          <w:rFonts w:cs="Tahoma"/>
                          <w:color w:val="0B5294"/>
                          <w:spacing w:val="-4"/>
                          <w:sz w:val="24"/>
                          <w:szCs w:val="24"/>
                          <w:rtl/>
                        </w:rPr>
                        <w:t xml:space="preserve"> </w:t>
                      </w:r>
                      <w:r w:rsidRPr="00BA08FD">
                        <w:rPr>
                          <w:rFonts w:cs="Tahoma" w:hint="eastAsia"/>
                          <w:color w:val="0B5294"/>
                          <w:spacing w:val="-4"/>
                          <w:sz w:val="24"/>
                          <w:szCs w:val="24"/>
                          <w:rtl/>
                        </w:rPr>
                        <w:t>המשתייכים</w:t>
                      </w:r>
                      <w:r w:rsidRPr="00BA08FD">
                        <w:rPr>
                          <w:rFonts w:cs="Tahoma"/>
                          <w:color w:val="0B5294"/>
                          <w:spacing w:val="-4"/>
                          <w:sz w:val="24"/>
                          <w:szCs w:val="24"/>
                          <w:rtl/>
                        </w:rPr>
                        <w:t xml:space="preserve"> </w:t>
                      </w:r>
                      <w:r w:rsidRPr="00BA08FD">
                        <w:rPr>
                          <w:rFonts w:cs="Tahoma" w:hint="eastAsia"/>
                          <w:color w:val="0B5294"/>
                          <w:spacing w:val="-4"/>
                          <w:sz w:val="24"/>
                          <w:szCs w:val="24"/>
                          <w:rtl/>
                        </w:rPr>
                        <w:t>לאותו</w:t>
                      </w:r>
                      <w:r w:rsidRPr="00BA08FD">
                        <w:rPr>
                          <w:rFonts w:cs="Tahoma"/>
                          <w:color w:val="0B5294"/>
                          <w:spacing w:val="-4"/>
                          <w:sz w:val="24"/>
                          <w:szCs w:val="24"/>
                          <w:rtl/>
                        </w:rPr>
                        <w:t xml:space="preserve"> </w:t>
                      </w:r>
                      <w:r w:rsidRPr="00BA08FD">
                        <w:rPr>
                          <w:rFonts w:cs="Tahoma" w:hint="eastAsia"/>
                          <w:color w:val="0B5294"/>
                          <w:spacing w:val="-4"/>
                          <w:sz w:val="24"/>
                          <w:szCs w:val="24"/>
                          <w:rtl/>
                        </w:rPr>
                        <w:t>תחום</w:t>
                      </w:r>
                      <w:r w:rsidRPr="00BA08FD">
                        <w:rPr>
                          <w:rFonts w:cs="Tahoma"/>
                          <w:color w:val="0B5294"/>
                          <w:spacing w:val="-4"/>
                          <w:sz w:val="24"/>
                          <w:szCs w:val="24"/>
                          <w:rtl/>
                        </w:rPr>
                        <w:t xml:space="preserve"> </w:t>
                      </w:r>
                      <w:r w:rsidRPr="00BA08FD">
                        <w:rPr>
                          <w:rFonts w:cs="Tahoma" w:hint="eastAsia"/>
                          <w:color w:val="0B5294"/>
                          <w:spacing w:val="-4"/>
                          <w:sz w:val="24"/>
                          <w:szCs w:val="24"/>
                          <w:rtl/>
                        </w:rPr>
                        <w:t>עיסוק</w:t>
                      </w:r>
                      <w:r w:rsidRPr="00BA08FD">
                        <w:rPr>
                          <w:rFonts w:cs="Tahoma"/>
                          <w:color w:val="0B5294"/>
                          <w:spacing w:val="-4"/>
                          <w:sz w:val="24"/>
                          <w:szCs w:val="24"/>
                          <w:rtl/>
                        </w:rPr>
                        <w:t xml:space="preserve"> </w:t>
                      </w:r>
                      <w:r w:rsidRPr="00BA08FD">
                        <w:rPr>
                          <w:rFonts w:cs="Tahoma" w:hint="eastAsia"/>
                          <w:color w:val="0B5294"/>
                          <w:spacing w:val="-4"/>
                          <w:sz w:val="24"/>
                          <w:szCs w:val="24"/>
                          <w:rtl/>
                        </w:rPr>
                        <w:t>מספר</w:t>
                      </w:r>
                      <w:r w:rsidRPr="00BA08FD">
                        <w:rPr>
                          <w:rFonts w:cs="Tahoma"/>
                          <w:color w:val="0B5294"/>
                          <w:spacing w:val="-4"/>
                          <w:sz w:val="24"/>
                          <w:szCs w:val="24"/>
                          <w:rtl/>
                        </w:rPr>
                        <w:t xml:space="preserve"> </w:t>
                      </w:r>
                      <w:r w:rsidRPr="00BA08FD">
                        <w:rPr>
                          <w:rFonts w:cs="Tahoma" w:hint="eastAsia"/>
                          <w:color w:val="0B5294"/>
                          <w:spacing w:val="-4"/>
                          <w:sz w:val="24"/>
                          <w:szCs w:val="24"/>
                          <w:rtl/>
                        </w:rPr>
                        <w:t>אחר</w:t>
                      </w:r>
                      <w:r w:rsidRPr="00BA08FD">
                        <w:rPr>
                          <w:rFonts w:cs="Tahoma"/>
                          <w:color w:val="0B5294"/>
                          <w:spacing w:val="-4"/>
                          <w:sz w:val="24"/>
                          <w:szCs w:val="24"/>
                          <w:rtl/>
                        </w:rPr>
                        <w:t xml:space="preserve"> </w:t>
                      </w:r>
                      <w:r w:rsidRPr="00BA08FD">
                        <w:rPr>
                          <w:rFonts w:cs="Tahoma" w:hint="eastAsia"/>
                          <w:color w:val="0B5294"/>
                          <w:spacing w:val="-4"/>
                          <w:sz w:val="24"/>
                          <w:szCs w:val="24"/>
                          <w:rtl/>
                        </w:rPr>
                        <w:t>של</w:t>
                      </w:r>
                      <w:r w:rsidRPr="00BA08FD">
                        <w:rPr>
                          <w:rFonts w:cs="Tahoma"/>
                          <w:color w:val="0B5294"/>
                          <w:spacing w:val="-4"/>
                          <w:sz w:val="24"/>
                          <w:szCs w:val="24"/>
                          <w:rtl/>
                        </w:rPr>
                        <w:t xml:space="preserve"> </w:t>
                      </w:r>
                      <w:r w:rsidRPr="00BA08FD">
                        <w:rPr>
                          <w:rFonts w:cs="Tahoma" w:hint="eastAsia"/>
                          <w:color w:val="0B5294"/>
                          <w:spacing w:val="-4"/>
                          <w:sz w:val="24"/>
                          <w:szCs w:val="24"/>
                          <w:rtl/>
                        </w:rPr>
                        <w:t>שעות</w:t>
                      </w:r>
                      <w:r w:rsidRPr="00BA08FD">
                        <w:rPr>
                          <w:rFonts w:cs="Tahoma"/>
                          <w:color w:val="0B5294"/>
                          <w:spacing w:val="-4"/>
                          <w:sz w:val="24"/>
                          <w:szCs w:val="24"/>
                          <w:rtl/>
                        </w:rPr>
                        <w:t xml:space="preserve"> </w:t>
                      </w:r>
                      <w:r w:rsidRPr="00BA08FD">
                        <w:rPr>
                          <w:rFonts w:cs="Tahoma" w:hint="eastAsia"/>
                          <w:color w:val="0B5294"/>
                          <w:spacing w:val="-4"/>
                          <w:sz w:val="24"/>
                          <w:szCs w:val="24"/>
                          <w:rtl/>
                        </w:rPr>
                        <w:t>השגחה</w:t>
                      </w:r>
                    </w:p>
                    <w:p w:rsidR="00D007E4" w:rsidRPr="00373C5D" w:rsidP="00BA08FD">
                      <w:pPr>
                        <w:spacing w:before="120" w:after="0" w:line="240" w:lineRule="atLeast"/>
                        <w:rPr>
                          <w:rFonts w:cs="Tahoma"/>
                          <w:b/>
                          <w:bCs/>
                          <w:color w:val="0B5294"/>
                          <w:sz w:val="48"/>
                          <w:szCs w:val="48"/>
                          <w:rtl/>
                        </w:rPr>
                      </w:pPr>
                      <w:drawing>
                        <wp:inline distT="0" distB="0" distL="0" distR="0">
                          <wp:extent cx="288000" cy="31337"/>
                          <wp:effectExtent l="0" t="0" r="0" b="6985"/>
                          <wp:docPr id="10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376202"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BA08FD">
      <w:pPr>
        <w:pStyle w:val="ListParagraph"/>
        <w:numPr>
          <w:ilvl w:val="0"/>
          <w:numId w:val="24"/>
        </w:numPr>
        <w:autoSpaceDE/>
        <w:autoSpaceDN/>
        <w:adjustRightInd/>
        <w:spacing w:line="240" w:lineRule="exact"/>
        <w:ind w:left="680" w:right="2268" w:hanging="340"/>
        <w:rPr>
          <w:bCs/>
          <w:sz w:val="17"/>
          <w:szCs w:val="17"/>
          <w:rtl/>
        </w:rPr>
      </w:pPr>
      <w:r w:rsidRPr="00B737AC">
        <w:rPr>
          <w:rStyle w:val="Heading7Char"/>
          <w:rFonts w:ascii="Tahoma" w:hAnsi="Tahoma" w:cs="Tahoma" w:hint="cs"/>
          <w:sz w:val="17"/>
          <w:szCs w:val="17"/>
          <w:rtl/>
        </w:rPr>
        <w:t xml:space="preserve">פערים בין שתי </w:t>
      </w:r>
      <w:r w:rsidRPr="00B737AC">
        <w:rPr>
          <w:rStyle w:val="Heading7Char"/>
          <w:rFonts w:ascii="Tahoma" w:hAnsi="Tahoma" w:cs="Tahoma" w:hint="eastAsia"/>
          <w:sz w:val="17"/>
          <w:szCs w:val="17"/>
          <w:rtl/>
        </w:rPr>
        <w:t>רשתות</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קפה</w:t>
      </w:r>
      <w:r w:rsidRPr="00B737AC">
        <w:rPr>
          <w:rStyle w:val="Heading7Char"/>
          <w:rFonts w:ascii="Tahoma" w:hAnsi="Tahoma" w:cs="Tahoma"/>
          <w:sz w:val="17"/>
          <w:szCs w:val="17"/>
          <w:rtl/>
        </w:rPr>
        <w:t>:</w:t>
      </w:r>
      <w:r w:rsidRPr="00B737AC">
        <w:rPr>
          <w:rFonts w:hint="cs"/>
          <w:b/>
          <w:sz w:val="17"/>
          <w:szCs w:val="17"/>
          <w:rtl/>
        </w:rPr>
        <w:t xml:space="preserve"> מדובר בבתי עסק שבבעלות רשתות</w:t>
      </w:r>
      <w:r w:rsidR="00BA08FD">
        <w:rPr>
          <w:rFonts w:hint="cs"/>
          <w:b/>
          <w:sz w:val="17"/>
          <w:szCs w:val="17"/>
          <w:rtl/>
        </w:rPr>
        <w:t>,</w:t>
      </w:r>
      <w:r w:rsidRPr="00B737AC">
        <w:rPr>
          <w:rFonts w:hint="cs"/>
          <w:b/>
          <w:sz w:val="17"/>
          <w:szCs w:val="17"/>
          <w:rtl/>
        </w:rPr>
        <w:t xml:space="preserve"> </w:t>
      </w:r>
      <w:r w:rsidR="00BA08FD">
        <w:rPr>
          <w:rFonts w:hint="cs"/>
          <w:b/>
          <w:sz w:val="17"/>
          <w:szCs w:val="17"/>
          <w:rtl/>
        </w:rPr>
        <w:t>בשטח סניף זהה בגודלו</w:t>
      </w:r>
      <w:r w:rsidRPr="00B737AC">
        <w:rPr>
          <w:rFonts w:hint="cs"/>
          <w:b/>
          <w:sz w:val="17"/>
          <w:szCs w:val="17"/>
          <w:rtl/>
        </w:rPr>
        <w:t xml:space="preserve"> המוכרים מוצרים זהים. המוצרים הנמכרים בסניפים של רשתות אלה מגיעים ממרכז</w:t>
      </w:r>
      <w:r w:rsidR="00BA08FD">
        <w:rPr>
          <w:rFonts w:hint="cs"/>
          <w:b/>
          <w:sz w:val="17"/>
          <w:szCs w:val="17"/>
          <w:rtl/>
        </w:rPr>
        <w:t>י</w:t>
      </w:r>
      <w:r w:rsidRPr="00B737AC">
        <w:rPr>
          <w:rFonts w:hint="cs"/>
          <w:b/>
          <w:sz w:val="17"/>
          <w:szCs w:val="17"/>
          <w:rtl/>
        </w:rPr>
        <w:t xml:space="preserve"> שיווק מרכזי</w:t>
      </w:r>
      <w:r w:rsidR="00BA08FD">
        <w:rPr>
          <w:rFonts w:hint="cs"/>
          <w:b/>
          <w:sz w:val="17"/>
          <w:szCs w:val="17"/>
          <w:rtl/>
        </w:rPr>
        <w:t>ים</w:t>
      </w:r>
      <w:r w:rsidRPr="00B737AC">
        <w:rPr>
          <w:rFonts w:hint="cs"/>
          <w:b/>
          <w:sz w:val="17"/>
          <w:szCs w:val="17"/>
          <w:rtl/>
        </w:rPr>
        <w:t xml:space="preserve"> ורמת הכשרות של </w:t>
      </w:r>
      <w:r w:rsidRPr="00BA08FD">
        <w:rPr>
          <w:rFonts w:hint="cs"/>
          <w:b/>
          <w:spacing w:val="-2"/>
          <w:sz w:val="17"/>
          <w:szCs w:val="17"/>
          <w:rtl/>
        </w:rPr>
        <w:t>הסניפים האמורים היא כשרות רגילה</w:t>
      </w:r>
      <w:r>
        <w:rPr>
          <w:rStyle w:val="FootnoteReference0"/>
          <w:b/>
          <w:spacing w:val="-2"/>
          <w:sz w:val="17"/>
          <w:szCs w:val="17"/>
          <w:rtl/>
        </w:rPr>
        <w:footnoteReference w:id="86"/>
      </w:r>
      <w:r w:rsidRPr="00BA08FD">
        <w:rPr>
          <w:rFonts w:hint="cs"/>
          <w:b/>
          <w:spacing w:val="-2"/>
          <w:sz w:val="17"/>
          <w:szCs w:val="17"/>
          <w:rtl/>
        </w:rPr>
        <w:t>. המועצות הדתיות חיפה ונתניה קבעו כי לכל אחד מסניפי הרשתות האמורות נדרשת שעת השגחה ליום;</w:t>
      </w:r>
      <w:r w:rsidRPr="00B737AC">
        <w:rPr>
          <w:rFonts w:hint="cs"/>
          <w:b/>
          <w:sz w:val="17"/>
          <w:szCs w:val="17"/>
          <w:rtl/>
        </w:rPr>
        <w:t xml:space="preserve"> המועצה הדתית אשדוד - חצי שעה; והמועצה הדתית תל אביב-יפו - רבע שעה בלבד. אם כך, מדובר בפער של עד 400% בין העיר המקלה ביותר לעיר המחמירה ביותר.</w:t>
      </w:r>
    </w:p>
    <w:p w:rsidR="006A0E07" w:rsidRPr="00B737AC" w:rsidP="00280A11">
      <w:pPr>
        <w:pStyle w:val="ListParagraph"/>
        <w:numPr>
          <w:ilvl w:val="0"/>
          <w:numId w:val="24"/>
        </w:numPr>
        <w:autoSpaceDE/>
        <w:autoSpaceDN/>
        <w:adjustRightInd/>
        <w:spacing w:line="240" w:lineRule="exact"/>
        <w:ind w:left="680" w:right="2268" w:hanging="340"/>
        <w:rPr>
          <w:bCs/>
          <w:sz w:val="17"/>
          <w:szCs w:val="17"/>
          <w:rtl/>
        </w:rPr>
      </w:pPr>
      <w:r w:rsidRPr="00B737AC">
        <w:rPr>
          <w:rStyle w:val="Heading7Char"/>
          <w:rFonts w:ascii="Tahoma" w:hAnsi="Tahoma" w:cs="Tahoma" w:hint="cs"/>
          <w:sz w:val="17"/>
          <w:szCs w:val="17"/>
          <w:rtl/>
        </w:rPr>
        <w:t xml:space="preserve">פער באותה </w:t>
      </w:r>
      <w:r w:rsidRPr="00B737AC">
        <w:rPr>
          <w:rStyle w:val="Heading7Char"/>
          <w:rFonts w:ascii="Tahoma" w:hAnsi="Tahoma" w:cs="Tahoma" w:hint="eastAsia"/>
          <w:sz w:val="17"/>
          <w:szCs w:val="17"/>
          <w:rtl/>
        </w:rPr>
        <w:t>רשת</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בתי קפה</w:t>
      </w:r>
      <w:r w:rsidRPr="00B737AC">
        <w:rPr>
          <w:rStyle w:val="Heading7Char"/>
          <w:rFonts w:ascii="Tahoma" w:hAnsi="Tahoma" w:cs="Tahoma"/>
          <w:sz w:val="17"/>
          <w:szCs w:val="17"/>
          <w:rtl/>
        </w:rPr>
        <w:t>:</w:t>
      </w:r>
      <w:r w:rsidRPr="00B737AC">
        <w:rPr>
          <w:rFonts w:hint="cs"/>
          <w:b/>
          <w:sz w:val="17"/>
          <w:szCs w:val="17"/>
          <w:rtl/>
        </w:rPr>
        <w:t xml:space="preserve"> סניפי הרשת מוכרים מוצרים המגיעים ממרכז שיווק מרכזי</w:t>
      </w:r>
      <w:r w:rsidR="00280A11">
        <w:rPr>
          <w:rFonts w:hint="cs"/>
          <w:b/>
          <w:sz w:val="17"/>
          <w:szCs w:val="17"/>
          <w:rtl/>
        </w:rPr>
        <w:t>.</w:t>
      </w:r>
      <w:r w:rsidRPr="00B737AC">
        <w:rPr>
          <w:rFonts w:hint="cs"/>
          <w:b/>
          <w:sz w:val="17"/>
          <w:szCs w:val="17"/>
          <w:rtl/>
        </w:rPr>
        <w:t xml:space="preserve"> </w:t>
      </w:r>
      <w:r w:rsidR="00BA08FD">
        <w:rPr>
          <w:rFonts w:hint="cs"/>
          <w:b/>
          <w:sz w:val="17"/>
          <w:szCs w:val="17"/>
          <w:rtl/>
        </w:rPr>
        <w:t>ההשואה</w:t>
      </w:r>
      <w:r w:rsidR="00BA08FD">
        <w:rPr>
          <w:rFonts w:hint="cs"/>
          <w:b/>
          <w:sz w:val="17"/>
          <w:szCs w:val="17"/>
          <w:rtl/>
        </w:rPr>
        <w:t xml:space="preserve"> </w:t>
      </w:r>
      <w:r w:rsidR="00BA08FD">
        <w:rPr>
          <w:rFonts w:hint="cs"/>
          <w:b/>
          <w:sz w:val="17"/>
          <w:szCs w:val="17"/>
          <w:rtl/>
        </w:rPr>
        <w:t>מתיחסת</w:t>
      </w:r>
      <w:r w:rsidR="00BA08FD">
        <w:rPr>
          <w:rFonts w:hint="cs"/>
          <w:b/>
          <w:sz w:val="17"/>
          <w:szCs w:val="17"/>
          <w:rtl/>
        </w:rPr>
        <w:t xml:space="preserve"> לסניפים ברמת כשרות רגילה </w:t>
      </w:r>
      <w:r w:rsidRPr="00B737AC">
        <w:rPr>
          <w:rFonts w:hint="cs"/>
          <w:b/>
          <w:sz w:val="17"/>
          <w:szCs w:val="17"/>
          <w:rtl/>
        </w:rPr>
        <w:t>ובכל זאת זמן ההשגחה הנדרש משתנה בין הערים. באשדוד נקבע זמן השגחה של בין חצי שעה ל-40 דקות ביום; בתל אביב - 45 דקות; בנתניה - בין שעה וחצי לשעתיים; ובירוש</w:t>
      </w:r>
      <w:r w:rsidR="00BA08FD">
        <w:rPr>
          <w:rFonts w:hint="cs"/>
          <w:b/>
          <w:sz w:val="17"/>
          <w:szCs w:val="17"/>
          <w:rtl/>
        </w:rPr>
        <w:t>לים הדרישה היא לרוב שעתיים ביום</w:t>
      </w:r>
      <w:r w:rsidRPr="00B737AC">
        <w:rPr>
          <w:rFonts w:hint="cs"/>
          <w:b/>
          <w:sz w:val="17"/>
          <w:szCs w:val="17"/>
          <w:rtl/>
        </w:rPr>
        <w:t>. אם כך, מדובר בפער הדומה לזה שבין שתי רשתות הקפה דלעיל.</w:t>
      </w:r>
    </w:p>
    <w:p w:rsidR="006A0E07" w:rsidRPr="00B737AC" w:rsidP="009329B6">
      <w:pPr>
        <w:pStyle w:val="ListParagraph"/>
        <w:numPr>
          <w:ilvl w:val="0"/>
          <w:numId w:val="24"/>
        </w:numPr>
        <w:autoSpaceDE/>
        <w:autoSpaceDN/>
        <w:adjustRightInd/>
        <w:spacing w:line="240" w:lineRule="exact"/>
        <w:ind w:left="680" w:right="2268" w:hanging="340"/>
        <w:rPr>
          <w:bCs/>
          <w:sz w:val="17"/>
          <w:szCs w:val="17"/>
          <w:rtl/>
        </w:rPr>
      </w:pPr>
      <w:r w:rsidRPr="00B737AC">
        <w:rPr>
          <w:rStyle w:val="Heading7Char"/>
          <w:rFonts w:ascii="Tahoma" w:hAnsi="Tahoma" w:cs="Tahoma" w:hint="cs"/>
          <w:sz w:val="17"/>
          <w:szCs w:val="17"/>
          <w:rtl/>
        </w:rPr>
        <w:t xml:space="preserve">פער בין </w:t>
      </w:r>
      <w:r w:rsidRPr="00B737AC">
        <w:rPr>
          <w:rStyle w:val="Heading7Char"/>
          <w:rFonts w:ascii="Tahoma" w:hAnsi="Tahoma" w:cs="Tahoma" w:hint="eastAsia"/>
          <w:sz w:val="17"/>
          <w:szCs w:val="17"/>
          <w:rtl/>
        </w:rPr>
        <w:t>בתי</w:t>
      </w:r>
      <w:r w:rsidRPr="00B737AC">
        <w:rPr>
          <w:rStyle w:val="Heading7Char"/>
          <w:rFonts w:ascii="Tahoma" w:hAnsi="Tahoma" w:cs="Tahoma"/>
          <w:sz w:val="17"/>
          <w:szCs w:val="17"/>
          <w:rtl/>
        </w:rPr>
        <w:t xml:space="preserve"> </w:t>
      </w:r>
      <w:r w:rsidRPr="00B737AC">
        <w:rPr>
          <w:rStyle w:val="Heading7Char"/>
          <w:rFonts w:ascii="Tahoma" w:hAnsi="Tahoma" w:cs="Tahoma" w:hint="cs"/>
          <w:sz w:val="17"/>
          <w:szCs w:val="17"/>
          <w:rtl/>
        </w:rPr>
        <w:t>עסק</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מסוג</w:t>
      </w:r>
      <w:r w:rsidRPr="00B737AC">
        <w:rPr>
          <w:rStyle w:val="Heading7Char"/>
          <w:rFonts w:ascii="Tahoma" w:hAnsi="Tahoma" w:cs="Tahoma"/>
          <w:sz w:val="17"/>
          <w:szCs w:val="17"/>
          <w:rtl/>
        </w:rPr>
        <w:t xml:space="preserve"> פיצרי</w:t>
      </w:r>
      <w:r w:rsidRPr="00B737AC">
        <w:rPr>
          <w:rStyle w:val="Heading7Char"/>
          <w:rFonts w:ascii="Tahoma" w:hAnsi="Tahoma" w:cs="Tahoma" w:hint="cs"/>
          <w:sz w:val="17"/>
          <w:szCs w:val="17"/>
          <w:rtl/>
        </w:rPr>
        <w:t>יה</w:t>
      </w:r>
      <w:r w:rsidRPr="00B737AC">
        <w:rPr>
          <w:rStyle w:val="Heading7Char"/>
          <w:rFonts w:ascii="Tahoma" w:hAnsi="Tahoma" w:cs="Tahoma"/>
          <w:sz w:val="17"/>
          <w:szCs w:val="17"/>
          <w:rtl/>
        </w:rPr>
        <w:t>:</w:t>
      </w:r>
      <w:r w:rsidRPr="00B737AC">
        <w:rPr>
          <w:rFonts w:hint="cs"/>
          <w:b/>
          <w:sz w:val="17"/>
          <w:szCs w:val="17"/>
          <w:rtl/>
        </w:rPr>
        <w:t xml:space="preserve"> המועצה הדתית אשדוד דורשת כי בבתי אוכל אלה תהיה חצי שעת השגחה ליום; המועצה הדתית תל אביב-יפו - בין חצי שעה ל-45 דקות; והמועצה הדתית נתניה </w:t>
      </w:r>
      <w:r w:rsidR="00BA08FD">
        <w:rPr>
          <w:b/>
          <w:sz w:val="17"/>
          <w:szCs w:val="17"/>
          <w:rtl/>
        </w:rPr>
        <w:t>–</w:t>
      </w:r>
      <w:r w:rsidRPr="00B737AC">
        <w:rPr>
          <w:rFonts w:hint="cs"/>
          <w:b/>
          <w:sz w:val="17"/>
          <w:szCs w:val="17"/>
          <w:rtl/>
        </w:rPr>
        <w:t xml:space="preserve"> </w:t>
      </w:r>
      <w:r w:rsidR="00BA08FD">
        <w:rPr>
          <w:rFonts w:hint="cs"/>
          <w:b/>
          <w:sz w:val="17"/>
          <w:szCs w:val="17"/>
          <w:rtl/>
        </w:rPr>
        <w:t xml:space="preserve">ברובם של המקרים, </w:t>
      </w:r>
      <w:r w:rsidRPr="00B737AC">
        <w:rPr>
          <w:rFonts w:hint="cs"/>
          <w:b/>
          <w:sz w:val="17"/>
          <w:szCs w:val="17"/>
          <w:rtl/>
        </w:rPr>
        <w:t>בין שעה לשעה וחצי ליום. אם כך, מדובר בפער של עד 300% בין העיר המקלה ביותר לעיר המחמירה ביותר.</w:t>
      </w:r>
    </w:p>
    <w:p w:rsidR="006A0E07" w:rsidRPr="00B737AC" w:rsidP="009329B6">
      <w:pPr>
        <w:pStyle w:val="ListParagraph"/>
        <w:numPr>
          <w:ilvl w:val="0"/>
          <w:numId w:val="24"/>
        </w:numPr>
        <w:autoSpaceDE/>
        <w:autoSpaceDN/>
        <w:adjustRightInd/>
        <w:spacing w:after="240" w:line="240" w:lineRule="exact"/>
        <w:ind w:left="680" w:right="2268" w:hanging="340"/>
        <w:rPr>
          <w:bCs/>
          <w:sz w:val="17"/>
          <w:szCs w:val="17"/>
          <w:rtl/>
        </w:rPr>
      </w:pPr>
      <w:r w:rsidRPr="00B737AC">
        <w:rPr>
          <w:rStyle w:val="Heading7Char"/>
          <w:rFonts w:ascii="Tahoma" w:hAnsi="Tahoma" w:cs="Tahoma" w:hint="cs"/>
          <w:sz w:val="17"/>
          <w:szCs w:val="17"/>
          <w:rtl/>
        </w:rPr>
        <w:t xml:space="preserve">פער בין </w:t>
      </w:r>
      <w:r w:rsidRPr="00B737AC">
        <w:rPr>
          <w:rStyle w:val="Heading7Char"/>
          <w:rFonts w:ascii="Tahoma" w:hAnsi="Tahoma" w:cs="Tahoma" w:hint="eastAsia"/>
          <w:sz w:val="17"/>
          <w:szCs w:val="17"/>
          <w:rtl/>
        </w:rPr>
        <w:t>בתי</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עסק</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לממכר</w:t>
      </w:r>
      <w:r w:rsidRPr="00B737AC">
        <w:rPr>
          <w:rStyle w:val="Heading7Char"/>
          <w:rFonts w:ascii="Tahoma" w:hAnsi="Tahoma" w:cs="Tahoma"/>
          <w:sz w:val="17"/>
          <w:szCs w:val="17"/>
          <w:rtl/>
        </w:rPr>
        <w:t xml:space="preserve"> </w:t>
      </w:r>
      <w:r w:rsidRPr="00B737AC">
        <w:rPr>
          <w:rStyle w:val="Heading7Char"/>
          <w:rFonts w:ascii="Tahoma" w:hAnsi="Tahoma" w:cs="Tahoma" w:hint="eastAsia"/>
          <w:sz w:val="17"/>
          <w:szCs w:val="17"/>
          <w:rtl/>
        </w:rPr>
        <w:t>שווארמה</w:t>
      </w:r>
      <w:r w:rsidRPr="00B737AC">
        <w:rPr>
          <w:rStyle w:val="Heading7Char"/>
          <w:rFonts w:ascii="Tahoma" w:hAnsi="Tahoma" w:cs="Tahoma"/>
          <w:sz w:val="17"/>
          <w:szCs w:val="17"/>
          <w:rtl/>
        </w:rPr>
        <w:t>:</w:t>
      </w:r>
      <w:r w:rsidRPr="00B737AC">
        <w:rPr>
          <w:rFonts w:hint="cs"/>
          <w:b/>
          <w:sz w:val="17"/>
          <w:szCs w:val="17"/>
          <w:rtl/>
        </w:rPr>
        <w:t xml:space="preserve"> המועצה הדתית אשדוד דורשת חצי שעת השגחה ליום בבתי עסק אלה; המועצה הדתית חיפה - בין שעה עד שעה וחצי; המועצה הדתית ירושלים - בין שעה עד שלוש שעות; והמועצה הדתית נתניה - בין שעתיים עד שלוש שעות וחצי. אם כך, מדובר בפער של עד 700% בין העיר המקלה ביותר לעיר המחמירה ביותר.</w:t>
      </w:r>
    </w:p>
    <w:p w:rsidR="006A0E07" w:rsidRPr="00B737AC" w:rsidP="009329B6">
      <w:pPr>
        <w:pStyle w:val="RESHET"/>
        <w:rPr>
          <w:rtl/>
        </w:rPr>
      </w:pPr>
      <w:r w:rsidRPr="00B737AC">
        <w:rPr>
          <w:rFonts w:hint="cs"/>
          <w:rtl/>
        </w:rPr>
        <w:t>ההבדלים בתעריפים לשעת השגחה ובזמני ההשגחה הנדרשים בין בתי עסק זהים בערים, ואף באותה עיר, מלמדים על חוסר שוויון בהחלטות שהמועצות הדתיות קיבלו בנושאים אלה, אף שיש להחלטות אלה השפעות כספיות על בתי העסק ועל הציבור. יתרה מכך, מאחר שאין הסדרה בעניין זה ולא נקבעו אמות מידה להיקף ההשגחה הנדרשת, ההחלטות בעניין מתקבלות בחוסר שקיפות מוחלט</w:t>
      </w:r>
      <w:r w:rsidRPr="00B737AC">
        <w:rPr>
          <w:rFonts w:hint="cs"/>
          <w:rtl/>
        </w:rPr>
        <w:t xml:space="preserve"> </w:t>
      </w:r>
      <w:r w:rsidRPr="00B737AC">
        <w:rPr>
          <w:rFonts w:hint="cs"/>
          <w:rtl/>
        </w:rPr>
        <w:t>ובלי שניתן להסבירן. התוצאה היא נטל כלכלי על בתי העסק ועל הציבור, פגיעה בתחרות ועליית יוקר המחיה. משרד מבקר המדינה מעיר למשרד לשירותי דת ולרבנות שדרך פעולתם מבליטה את חסרונה של יד מכוונת ואת הכשל בהסדרה של נושא זה.</w:t>
      </w:r>
    </w:p>
    <w:p w:rsidR="006A0E07" w:rsidRPr="00B737AC" w:rsidP="009329B6">
      <w:pPr>
        <w:spacing w:before="180" w:after="240" w:line="240" w:lineRule="exact"/>
        <w:ind w:right="2268"/>
        <w:jc w:val="both"/>
        <w:rPr>
          <w:rFonts w:ascii="Tahoma" w:hAnsi="Tahoma" w:cs="Tahoma"/>
          <w:sz w:val="17"/>
          <w:szCs w:val="17"/>
          <w:rtl/>
        </w:rPr>
      </w:pPr>
      <w:r w:rsidRPr="00B737AC">
        <w:rPr>
          <w:rFonts w:ascii="Tahoma" w:hAnsi="Tahoma" w:cs="Tahoma" w:hint="cs"/>
          <w:sz w:val="17"/>
          <w:szCs w:val="17"/>
          <w:rtl/>
        </w:rPr>
        <w:t>המשרד לשירותי דת מסר בתשובתו כי "קביעת שעות השגחה שונות לבתי עסק דומים הינה בעיה מוכרת וידועה, חשוב להדגיש כי לעיתים השוני נובע מצרכי כשרות הלכתיים כדוגמת: נאמנות בעל העסק (בעיקר לאור ניסיון קודם), תהליכי הייצור, חומרי הגלם וכדו'. עם זאת יש גורמים במערכת הכשרות שמנצלים אפשרות זו על מנת להקל או לפגוע בבתי עסק מטעמים שאינם קשורים לכשרות. במסגרת התוכנית להקמת חברה ממשלתית גיבש המשרד הצעה לשינוי צורת ההשגחה (בכפוף להסכמת מועצת הרבנות הראשית) כך שהתשלום של בית העסק יקבע על פי סוג בית העסק, בעוד פעולות ההשגחה בפועל יתבצעו על פי הוראות הרב נותן הכשרות ויוכלו להיות שונות בעסקים דומים".</w:t>
      </w:r>
    </w:p>
    <w:p w:rsidR="006A0E07" w:rsidRPr="00B737AC" w:rsidP="00BA08FD">
      <w:pPr>
        <w:pStyle w:val="RESHET"/>
        <w:rPr>
          <w:rtl/>
        </w:rPr>
      </w:pPr>
      <w:r w:rsidRPr="00B737AC">
        <w:rPr>
          <w:rFonts w:hint="cs"/>
          <w:rtl/>
        </w:rPr>
        <w:t>משרד מבקר המדינה מעיר למשרד ולרבנות כי מהותיות הסוגיה והשפעתה, הן על עלויות הכשרות הן על נראות מפעל הכשרות בעיני הציבור, מחייבות קביעת אמות מידה ברורות, שקופות ובנות-השוואה לצורך קביעת כמות שעות ההשגחה בבתי עסק בעלי מאפיינים דומים. קביעה זו אינה תלויה דווקא בסוג המודל שייבחר בסופו של דבר לצורך הפעלתו של מערך הכשרות.</w:t>
      </w:r>
    </w:p>
    <w:p w:rsidR="006A0E07" w:rsidP="00B737AC">
      <w:pPr>
        <w:spacing w:line="240" w:lineRule="exact"/>
        <w:ind w:right="2268"/>
        <w:jc w:val="both"/>
        <w:rPr>
          <w:rFonts w:ascii="Tahoma" w:hAnsi="Tahoma" w:cs="Tahoma"/>
          <w:b/>
          <w:bCs/>
          <w:sz w:val="17"/>
          <w:szCs w:val="17"/>
          <w:rtl/>
        </w:rPr>
      </w:pPr>
    </w:p>
    <w:p w:rsidR="009329B6" w:rsidRPr="00B737AC" w:rsidP="00B737AC">
      <w:pPr>
        <w:spacing w:line="240" w:lineRule="exact"/>
        <w:ind w:right="2268"/>
        <w:jc w:val="both"/>
        <w:rPr>
          <w:rFonts w:ascii="Tahoma" w:hAnsi="Tahoma" w:cs="Tahoma"/>
          <w:b/>
          <w:bCs/>
          <w:sz w:val="17"/>
          <w:szCs w:val="17"/>
          <w:rtl/>
        </w:rPr>
      </w:pPr>
    </w:p>
    <w:p w:rsidR="006A0E07" w:rsidRPr="004F5330" w:rsidP="00B737AC">
      <w:pPr>
        <w:pStyle w:val="KOT4"/>
        <w:rPr>
          <w:rtl/>
        </w:rPr>
      </w:pPr>
      <w:bookmarkStart w:id="206" w:name="_Toc474826332"/>
      <w:r w:rsidRPr="004F5330">
        <w:rPr>
          <w:rFonts w:hint="eastAsia"/>
          <w:rtl/>
        </w:rPr>
        <w:t>עלות</w:t>
      </w:r>
      <w:r w:rsidRPr="004F5330">
        <w:rPr>
          <w:rtl/>
        </w:rPr>
        <w:t xml:space="preserve"> הכשרות בענף המלונאות</w:t>
      </w:r>
      <w:r w:rsidRPr="004F5330">
        <w:rPr>
          <w:rFonts w:hint="cs"/>
          <w:rtl/>
        </w:rPr>
        <w:t xml:space="preserve"> </w:t>
      </w:r>
      <w:r>
        <w:rPr>
          <w:rFonts w:hint="cs"/>
          <w:rtl/>
        </w:rPr>
        <w:t>והשפעתה על</w:t>
      </w:r>
      <w:r w:rsidRPr="004F5330">
        <w:rPr>
          <w:rtl/>
        </w:rPr>
        <w:t xml:space="preserve"> </w:t>
      </w:r>
      <w:r w:rsidRPr="004F5330">
        <w:rPr>
          <w:rFonts w:hint="cs"/>
          <w:rtl/>
        </w:rPr>
        <w:t>מחירי</w:t>
      </w:r>
      <w:r w:rsidRPr="004F5330">
        <w:rPr>
          <w:rtl/>
        </w:rPr>
        <w:t xml:space="preserve"> </w:t>
      </w:r>
      <w:r w:rsidRPr="004F5330">
        <w:rPr>
          <w:rFonts w:hint="cs"/>
          <w:rtl/>
        </w:rPr>
        <w:t>הנופש</w:t>
      </w:r>
      <w:r w:rsidRPr="004F5330">
        <w:rPr>
          <w:rtl/>
        </w:rPr>
        <w:t xml:space="preserve"> </w:t>
      </w:r>
      <w:r w:rsidRPr="004F5330">
        <w:rPr>
          <w:rFonts w:hint="cs"/>
          <w:rtl/>
        </w:rPr>
        <w:t>בישראל</w:t>
      </w:r>
      <w:r>
        <w:rPr>
          <w:rStyle w:val="FootnoteReference0"/>
          <w:rtl/>
        </w:rPr>
        <w:footnoteReference w:id="87"/>
      </w:r>
      <w:bookmarkEnd w:id="206"/>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עלות הכשרות בבתי המלון היא מרכיב מרכזי בעלויות האירוח. על פי אומדן של התאחדות המלונות בישראל</w:t>
      </w:r>
      <w:r>
        <w:rPr>
          <w:rStyle w:val="FootnoteReference0"/>
          <w:rFonts w:ascii="Tahoma" w:hAnsi="Tahoma" w:cs="Tahoma"/>
          <w:b/>
          <w:sz w:val="17"/>
          <w:szCs w:val="17"/>
          <w:rtl/>
        </w:rPr>
        <w:footnoteReference w:id="88"/>
      </w:r>
      <w:r w:rsidRPr="00B737AC">
        <w:rPr>
          <w:rFonts w:ascii="Tahoma" w:hAnsi="Tahoma" w:cs="Tahoma" w:hint="cs"/>
          <w:b/>
          <w:sz w:val="17"/>
          <w:szCs w:val="17"/>
          <w:rtl/>
        </w:rPr>
        <w:t>, עלויות הכשרות השנתיות בבתי המלון מסתכמות בכ-333 מיליון ש"ח - "כ-4% מהמחזור". עלויות אלה כוללות בין היתר את שכר משגיחי הכשרות (63 מיליון ש"ח), שכר עובדי המטבח הנוספים הנדרשים בשל דרישות הכשרות (160 מיליון ש"ח), עלות ההקמה של מטבחים כפולים (47 מיליון ש"ח) והעלויות הכרוכות בקבלת הכשר לפסח (12 מיליון ש"ח).</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באוקטובר 2011 מינה שר התיירות דאז מר </w:t>
      </w:r>
      <w:r w:rsidRPr="00B737AC">
        <w:rPr>
          <w:rFonts w:ascii="Tahoma" w:hAnsi="Tahoma" w:cs="Tahoma" w:hint="cs"/>
          <w:b/>
          <w:sz w:val="17"/>
          <w:szCs w:val="17"/>
          <w:rtl/>
        </w:rPr>
        <w:t>סטס</w:t>
      </w:r>
      <w:r w:rsidRPr="00B737AC">
        <w:rPr>
          <w:rFonts w:ascii="Tahoma" w:hAnsi="Tahoma" w:cs="Tahoma" w:hint="cs"/>
          <w:b/>
          <w:sz w:val="17"/>
          <w:szCs w:val="17"/>
          <w:rtl/>
        </w:rPr>
        <w:t xml:space="preserve"> </w:t>
      </w:r>
      <w:r w:rsidRPr="00B737AC">
        <w:rPr>
          <w:rFonts w:ascii="Tahoma" w:hAnsi="Tahoma" w:cs="Tahoma" w:hint="cs"/>
          <w:b/>
          <w:sz w:val="17"/>
          <w:szCs w:val="17"/>
          <w:rtl/>
        </w:rPr>
        <w:t>מיסז'ניקוב</w:t>
      </w:r>
      <w:r w:rsidRPr="00B737AC">
        <w:rPr>
          <w:rFonts w:ascii="Tahoma" w:hAnsi="Tahoma" w:cs="Tahoma" w:hint="cs"/>
          <w:b/>
          <w:sz w:val="17"/>
          <w:szCs w:val="17"/>
          <w:rtl/>
        </w:rPr>
        <w:t xml:space="preserve"> ועדה בין-משרדית, בראשותו של מנכ"ל משרד התיירות דאז מר נועז בר ניר</w:t>
      </w:r>
      <w:r>
        <w:rPr>
          <w:rStyle w:val="FootnoteReference0"/>
          <w:rFonts w:ascii="Tahoma" w:hAnsi="Tahoma" w:cs="Tahoma"/>
          <w:b/>
          <w:sz w:val="17"/>
          <w:szCs w:val="17"/>
          <w:rtl/>
        </w:rPr>
        <w:footnoteReference w:id="89"/>
      </w:r>
      <w:r w:rsidRPr="00B737AC">
        <w:rPr>
          <w:rFonts w:ascii="Tahoma" w:hAnsi="Tahoma" w:cs="Tahoma" w:hint="cs"/>
          <w:b/>
          <w:sz w:val="17"/>
          <w:szCs w:val="17"/>
          <w:rtl/>
        </w:rPr>
        <w:t>, לצורך הוזלת מחירי הנופש בישראל. בסוף אוקטובר 2012 הגישה הוועדה את המלצותיה.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אשר להשפעת דרישות הכשרות על מחירי האירוח בבתי המלון ציינה הוועדה כי הרבנות דורשת נוכחות קבועה של משגיח בבתי המלון. לעומת זאת, בחנויות, באטליזים ובמסעדות שבהן מתארחים לעתים סועדים רבים לא נדרש משגיח קבוע, ואת ההשגחה על הכשרות עושה משגיח האחראי לכמה בתי עסק.</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הוועדה המליצה לבחון עם הגורמים המוסמכים את האפשרות לקבוע שבבתי מלון שבהם היקף ההסעדה גדול מרף מסוים שייקבע,</w:t>
      </w:r>
      <w:r w:rsidRPr="00B737AC">
        <w:rPr>
          <w:rFonts w:ascii="Tahoma" w:hAnsi="Tahoma" w:cs="Tahoma"/>
          <w:b/>
          <w:sz w:val="17"/>
          <w:szCs w:val="17"/>
          <w:rtl/>
        </w:rPr>
        <w:t xml:space="preserve"> </w:t>
      </w:r>
      <w:r w:rsidRPr="00B737AC">
        <w:rPr>
          <w:rFonts w:ascii="Tahoma" w:hAnsi="Tahoma" w:cs="Tahoma" w:hint="cs"/>
          <w:b/>
          <w:sz w:val="17"/>
          <w:szCs w:val="17"/>
          <w:rtl/>
        </w:rPr>
        <w:t>תחויב</w:t>
      </w:r>
      <w:r w:rsidRPr="00B737AC">
        <w:rPr>
          <w:rFonts w:ascii="Tahoma" w:hAnsi="Tahoma" w:cs="Tahoma"/>
          <w:b/>
          <w:sz w:val="17"/>
          <w:szCs w:val="17"/>
          <w:rtl/>
        </w:rPr>
        <w:t xml:space="preserve"> נוכחות </w:t>
      </w:r>
      <w:r w:rsidRPr="00B737AC">
        <w:rPr>
          <w:rFonts w:ascii="Tahoma" w:hAnsi="Tahoma" w:cs="Tahoma" w:hint="cs"/>
          <w:b/>
          <w:sz w:val="17"/>
          <w:szCs w:val="17"/>
          <w:rtl/>
        </w:rPr>
        <w:t>משגיח</w:t>
      </w:r>
      <w:r w:rsidRPr="00B737AC">
        <w:rPr>
          <w:rFonts w:ascii="Tahoma" w:hAnsi="Tahoma" w:cs="Tahoma"/>
          <w:b/>
          <w:sz w:val="17"/>
          <w:szCs w:val="17"/>
          <w:rtl/>
        </w:rPr>
        <w:t xml:space="preserve"> </w:t>
      </w:r>
      <w:r w:rsidRPr="00B737AC">
        <w:rPr>
          <w:rFonts w:ascii="Tahoma" w:hAnsi="Tahoma" w:cs="Tahoma" w:hint="cs"/>
          <w:b/>
          <w:sz w:val="17"/>
          <w:szCs w:val="17"/>
          <w:rtl/>
        </w:rPr>
        <w:t>באופן</w:t>
      </w:r>
      <w:r w:rsidRPr="00B737AC">
        <w:rPr>
          <w:rFonts w:ascii="Tahoma" w:hAnsi="Tahoma" w:cs="Tahoma"/>
          <w:b/>
          <w:sz w:val="17"/>
          <w:szCs w:val="17"/>
          <w:rtl/>
        </w:rPr>
        <w:t xml:space="preserve"> </w:t>
      </w:r>
      <w:r w:rsidRPr="00B737AC">
        <w:rPr>
          <w:rFonts w:ascii="Tahoma" w:hAnsi="Tahoma" w:cs="Tahoma" w:hint="cs"/>
          <w:b/>
          <w:sz w:val="17"/>
          <w:szCs w:val="17"/>
          <w:rtl/>
        </w:rPr>
        <w:t>קבוע</w:t>
      </w:r>
      <w:r w:rsidRPr="00B737AC">
        <w:rPr>
          <w:rFonts w:ascii="Tahoma" w:hAnsi="Tahoma" w:cs="Tahoma"/>
          <w:b/>
          <w:sz w:val="17"/>
          <w:szCs w:val="17"/>
          <w:rtl/>
        </w:rPr>
        <w:t>,</w:t>
      </w:r>
      <w:r w:rsidRPr="00B737AC">
        <w:rPr>
          <w:rFonts w:ascii="Tahoma" w:hAnsi="Tahoma" w:cs="Tahoma" w:hint="cs"/>
          <w:b/>
          <w:sz w:val="17"/>
          <w:szCs w:val="17"/>
          <w:rtl/>
        </w:rPr>
        <w:t xml:space="preserve"> ואילו בבתי מלון שבהם היקף ההסעדה קטן מרף זה ייעשה הפיקוח בידי נאמני כשרות מקרב העובדים ובידי משגיח המשותף לכמה בתי מלון (משגיח נודד).</w:t>
      </w:r>
    </w:p>
    <w:p w:rsidR="006A0E07" w:rsidRPr="00B737AC" w:rsidP="00B737AC">
      <w:pPr>
        <w:spacing w:line="240" w:lineRule="exact"/>
        <w:ind w:right="2268"/>
        <w:jc w:val="both"/>
        <w:rPr>
          <w:rFonts w:ascii="Tahoma" w:hAnsi="Tahoma" w:cs="Tahoma"/>
          <w:b/>
          <w:sz w:val="17"/>
          <w:szCs w:val="17"/>
          <w:rtl/>
        </w:rPr>
      </w:pPr>
      <w:r w:rsidRPr="009329B6">
        <w:rPr>
          <w:rFonts w:ascii="Tahoma" w:hAnsi="Tahoma" w:cs="Tahoma" w:hint="cs"/>
          <w:b/>
          <w:spacing w:val="-2"/>
          <w:sz w:val="17"/>
          <w:szCs w:val="17"/>
          <w:rtl/>
        </w:rPr>
        <w:t>בנובמבר 2012 החליטה הממשלה לאמץ את המלצות הוועדה</w:t>
      </w:r>
      <w:r>
        <w:rPr>
          <w:rStyle w:val="FootnoteReference0"/>
          <w:rFonts w:ascii="Tahoma" w:hAnsi="Tahoma" w:cs="Tahoma"/>
          <w:b/>
          <w:spacing w:val="-2"/>
          <w:sz w:val="17"/>
          <w:szCs w:val="17"/>
          <w:rtl/>
        </w:rPr>
        <w:footnoteReference w:id="90"/>
      </w:r>
      <w:r w:rsidRPr="009329B6">
        <w:rPr>
          <w:rFonts w:ascii="Tahoma" w:hAnsi="Tahoma" w:cs="Tahoma" w:hint="cs"/>
          <w:b/>
          <w:spacing w:val="-2"/>
          <w:sz w:val="17"/>
          <w:szCs w:val="17"/>
          <w:rtl/>
        </w:rPr>
        <w:t>. לצורך יישום המלצות</w:t>
      </w:r>
      <w:r w:rsidRPr="00B737AC">
        <w:rPr>
          <w:rFonts w:ascii="Tahoma" w:hAnsi="Tahoma" w:cs="Tahoma" w:hint="cs"/>
          <w:b/>
          <w:sz w:val="17"/>
          <w:szCs w:val="17"/>
          <w:rtl/>
        </w:rPr>
        <w:t xml:space="preserve"> אלה הטילה הממשלה על משרד ראש הממשלה לבחון, בשיתוף המשרד לשירותי דת, משרד התיירות והרבנות, דרכים להפחתת עלויות הכשרות המוטלות על בתי מלון ולהגיש המלצות בעניין זה בתוך שלושה חודשים מיום קבלת ההחלטה.</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מאז החלטת הממשלה האמורה קיימו בתקופה אוקטובר 2013-אוגוסט 2014 נציגים ממשרד התיירות, מהמשרד ומהרבנות שלוש פגישות בנושא "כשרות במלונות בישראל" ובהן נדון גם יישום החלטת הממשלה. בפגישות אלה עלה כי למשרד לשירותי דת השגות על המלצות הוועדה הבין-משרדית שהוקמה במטרה להוזיל את מחירי הנופש בישראל.</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בתשובתו מדצמבר 2016 ציין משרד</w:t>
      </w:r>
      <w:r w:rsidRPr="00B737AC">
        <w:rPr>
          <w:rFonts w:ascii="Tahoma" w:hAnsi="Tahoma" w:cs="Tahoma"/>
          <w:sz w:val="17"/>
          <w:szCs w:val="17"/>
          <w:rtl/>
        </w:rPr>
        <w:t xml:space="preserve"> </w:t>
      </w:r>
      <w:r w:rsidRPr="00B737AC">
        <w:rPr>
          <w:rFonts w:ascii="Tahoma" w:hAnsi="Tahoma" w:cs="Tahoma" w:hint="cs"/>
          <w:sz w:val="17"/>
          <w:szCs w:val="17"/>
          <w:rtl/>
        </w:rPr>
        <w:t>ראש</w:t>
      </w:r>
      <w:r w:rsidRPr="00B737AC">
        <w:rPr>
          <w:rFonts w:ascii="Tahoma" w:hAnsi="Tahoma" w:cs="Tahoma"/>
          <w:sz w:val="17"/>
          <w:szCs w:val="17"/>
          <w:rtl/>
        </w:rPr>
        <w:t xml:space="preserve"> </w:t>
      </w:r>
      <w:r w:rsidRPr="00B737AC">
        <w:rPr>
          <w:rFonts w:ascii="Tahoma" w:hAnsi="Tahoma" w:cs="Tahoma" w:hint="cs"/>
          <w:sz w:val="17"/>
          <w:szCs w:val="17"/>
          <w:rtl/>
        </w:rPr>
        <w:t>הממשלה כי הוא פעל, באמצעות משרד האוצר, לשילוב במסגרת חוק ההסדרים לשנים 2014-2013 הצעה לאפשר את צמצום העלויות הנוגעות להעסקת משגיחי כשרות ולאפשר העסקת משגיח משותף לכמה בתי מלון. בסופו של דבר לא הובאה ההצעה לאישור הממשלה בשל התנגדותו של המשרד לשירותי דת, כך לטענתו של משרד התיירות.</w:t>
      </w:r>
    </w:p>
    <w:p w:rsidR="006A0E07" w:rsidRPr="00B737AC" w:rsidP="009329B6">
      <w:pPr>
        <w:pStyle w:val="running-text"/>
        <w:bidi/>
        <w:spacing w:after="240"/>
        <w:rPr>
          <w:b/>
          <w:rtl/>
        </w:rPr>
      </w:pPr>
      <w:r w:rsidRPr="00B737AC">
        <w:rPr>
          <w:rFonts w:hint="cs"/>
          <w:rtl/>
        </w:rPr>
        <w:t>בתשובתה ציינה הרבנות כי הוועדה המייעצת לנושא הכשרות בישראל, שהוקמה כאמור במרץ 2016, התייחסה בדיוניה להסדרים ספציפיים שיחולו על ענפים שונים במותאם למאפייניהם הייחודיים, לרבות ענף המלונאות בישראל. המלצות הוועדה יתייחסו בין היתר אף לנושא הנדון שעלה בהחלטת הממשלה.</w:t>
      </w:r>
    </w:p>
    <w:p w:rsidR="006A0E07" w:rsidRPr="00B737AC" w:rsidP="009329B6">
      <w:pPr>
        <w:pStyle w:val="RESHET"/>
        <w:rPr>
          <w:rtl/>
        </w:rPr>
      </w:pPr>
      <w:r w:rsidRPr="00B737AC">
        <w:rPr>
          <w:rFonts w:hint="cs"/>
          <w:rtl/>
        </w:rPr>
        <w:t>בשל התנגדותם של המשרד לשירותי דת ושל הרבנות, ואף שחלפו כארבע שנים מאז קיבלה הממשלה את החלטתה האמורה בדבר הפחתת עלויות הכשרות המוטלות על בתי המלון בארץ, לא עלה בידי משרד התיירות ומשרד ראש הממשלה להביא לידי יישומה.</w:t>
      </w:r>
    </w:p>
    <w:p w:rsidR="006A0E07" w:rsidRPr="00B737AC" w:rsidP="009329B6">
      <w:pPr>
        <w:pStyle w:val="RESHET"/>
        <w:rPr>
          <w:rtl/>
        </w:rPr>
      </w:pPr>
      <w:r w:rsidRPr="00B737AC">
        <w:rPr>
          <w:rFonts w:hint="cs"/>
          <w:rtl/>
        </w:rPr>
        <w:t xml:space="preserve">משרד מבקר המדינה מעיר למשרד לשירותי דת כי סדרי </w:t>
      </w:r>
      <w:r w:rsidRPr="00B737AC">
        <w:rPr>
          <w:rFonts w:hint="cs"/>
          <w:rtl/>
        </w:rPr>
        <w:t>מינהל</w:t>
      </w:r>
      <w:r w:rsidRPr="00B737AC">
        <w:rPr>
          <w:rFonts w:hint="cs"/>
          <w:rtl/>
        </w:rPr>
        <w:t xml:space="preserve"> תקין מחייבים את המשרד הממשלתי להביא מחלוקות והסתייגויות מהחלטות ממשלה אל שולחן הממשלה, דבר שלא נעשה וממילא לא הופחתו עלויות הכשרות בבתי המלון.</w:t>
      </w:r>
    </w:p>
    <w:p w:rsidR="006A0E07" w:rsidRPr="00B737AC" w:rsidP="009329B6">
      <w:pPr>
        <w:pStyle w:val="RESHET"/>
        <w:rPr>
          <w:b/>
          <w:rtl/>
        </w:rPr>
      </w:pPr>
      <w:r w:rsidRPr="00B737AC">
        <w:rPr>
          <w:rFonts w:hint="cs"/>
          <w:b/>
          <w:rtl/>
        </w:rPr>
        <w:t>משרד מבקר המדינה מעיר לכל הגורמים המעורבים כי עליהם לפעול ללא דיחוי למציאת פתרון ליישום החלטת הממשלה בעניין הפחתת עלויות הכשרות בבתי המלון.</w:t>
      </w:r>
    </w:p>
    <w:p w:rsidR="006A0E07" w:rsidRPr="00B737AC" w:rsidP="00B737AC">
      <w:pPr>
        <w:spacing w:line="240" w:lineRule="exact"/>
        <w:ind w:right="2268"/>
        <w:jc w:val="both"/>
        <w:rPr>
          <w:rFonts w:ascii="Tahoma" w:hAnsi="Tahoma" w:cs="Tahoma"/>
          <w:b/>
          <w:bCs/>
          <w:sz w:val="17"/>
          <w:szCs w:val="17"/>
          <w:rtl/>
        </w:rPr>
      </w:pPr>
    </w:p>
    <w:p w:rsidR="006A0E07" w:rsidRPr="00654F57" w:rsidP="00B737AC">
      <w:pPr>
        <w:pStyle w:val="KOT4"/>
        <w:rPr>
          <w:rtl/>
        </w:rPr>
      </w:pPr>
      <w:bookmarkStart w:id="207" w:name="_Toc474826333"/>
      <w:r w:rsidRPr="00654F57">
        <w:rPr>
          <w:rFonts w:hint="eastAsia"/>
          <w:rtl/>
        </w:rPr>
        <w:t>הגבלות</w:t>
      </w:r>
      <w:r w:rsidRPr="00654F57">
        <w:rPr>
          <w:rtl/>
        </w:rPr>
        <w:t xml:space="preserve"> </w:t>
      </w:r>
      <w:r w:rsidRPr="00654F57">
        <w:rPr>
          <w:rFonts w:hint="eastAsia"/>
          <w:rtl/>
        </w:rPr>
        <w:t>על</w:t>
      </w:r>
      <w:r w:rsidRPr="00654F57">
        <w:rPr>
          <w:rtl/>
        </w:rPr>
        <w:t xml:space="preserve"> </w:t>
      </w:r>
      <w:r w:rsidRPr="00654F57">
        <w:rPr>
          <w:rFonts w:hint="eastAsia"/>
          <w:rtl/>
        </w:rPr>
        <w:t>הכנסת</w:t>
      </w:r>
      <w:r w:rsidRPr="00654F57">
        <w:rPr>
          <w:rtl/>
        </w:rPr>
        <w:t xml:space="preserve"> </w:t>
      </w:r>
      <w:r w:rsidRPr="00654F57">
        <w:rPr>
          <w:rFonts w:hint="eastAsia"/>
          <w:rtl/>
        </w:rPr>
        <w:t>מזון</w:t>
      </w:r>
      <w:r w:rsidRPr="00654F57">
        <w:rPr>
          <w:rtl/>
        </w:rPr>
        <w:t xml:space="preserve"> </w:t>
      </w:r>
      <w:r w:rsidRPr="00654F57">
        <w:rPr>
          <w:rFonts w:hint="eastAsia"/>
          <w:rtl/>
        </w:rPr>
        <w:t>כשר</w:t>
      </w:r>
      <w:r w:rsidRPr="00654F57">
        <w:rPr>
          <w:rtl/>
        </w:rPr>
        <w:t xml:space="preserve"> </w:t>
      </w:r>
      <w:r w:rsidRPr="00654F57">
        <w:rPr>
          <w:rFonts w:hint="eastAsia"/>
          <w:rtl/>
        </w:rPr>
        <w:t>לתחומי</w:t>
      </w:r>
      <w:r w:rsidRPr="00654F57">
        <w:rPr>
          <w:rtl/>
        </w:rPr>
        <w:t xml:space="preserve"> </w:t>
      </w:r>
      <w:r w:rsidRPr="00654F57">
        <w:rPr>
          <w:rFonts w:hint="eastAsia"/>
          <w:rtl/>
        </w:rPr>
        <w:t>העיר</w:t>
      </w:r>
      <w:bookmarkEnd w:id="207"/>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חוק איסור הונאה בכשרות מסמיך את הרב המקומי להעניק תעודת הכשר לבתי עסק בתחום העיר שבה הוא מכהן. בביקורת הקודמת הועלה כי מאחר שחוק הרבנות אינו מכפיף אליה את הרבנים המקומיים ישנם רבנים שאינם פועלים על פי הוראותיו. התברר אז כי ישנם הבדלים בין הרבנים המקומיים לבין עצמם מבחינת דרישות הכשרות שהם קובעים, וישנם רבנים שאינם סומכים או אינם מסתפקים בתעודת הכשר של רבנות מקומית אחרת.</w:t>
      </w:r>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בביקורת הקודמת במועצה הדתית ירושלים נמצא כי בניגוד לחוק איסור הונאה בכשרות נתנה המחלקה למצוות התלויות בארץ שבמועצה הדתית ירושלים תעודות הכשר לבתי עסק מחוץ לתחומי העיר. היא נימקה זאת בכך שלא סמכה על רמת הכשרות </w:t>
      </w:r>
      <w:r w:rsidRPr="00B737AC">
        <w:rPr>
          <w:rFonts w:ascii="Tahoma" w:hAnsi="Tahoma" w:cs="Tahoma" w:hint="cs"/>
          <w:b/>
          <w:sz w:val="17"/>
          <w:szCs w:val="17"/>
          <w:rtl/>
        </w:rPr>
        <w:t>שרבנויות</w:t>
      </w:r>
      <w:r w:rsidRPr="00B737AC">
        <w:rPr>
          <w:rFonts w:ascii="Tahoma" w:hAnsi="Tahoma" w:cs="Tahoma" w:hint="cs"/>
          <w:b/>
          <w:sz w:val="17"/>
          <w:szCs w:val="17"/>
          <w:rtl/>
        </w:rPr>
        <w:t xml:space="preserve"> אחרות קובעות. כבר בביקורת הקודמת קבע משרד מבקר המדינה כי מתן הכשרים לבתי עסק מחוץ לשטח השיפוט של העיר מנוגד להוראות חוק איסור הונאה בכשרות, ועל המועצות הדתיות להימנע מכך. הדבר פוגע</w:t>
      </w:r>
      <w:r w:rsidRPr="00B737AC">
        <w:rPr>
          <w:rFonts w:ascii="Tahoma" w:hAnsi="Tahoma" w:cs="Tahoma"/>
          <w:b/>
          <w:sz w:val="17"/>
          <w:szCs w:val="17"/>
          <w:rtl/>
        </w:rPr>
        <w:t xml:space="preserve"> </w:t>
      </w:r>
      <w:r w:rsidRPr="00B737AC">
        <w:rPr>
          <w:rFonts w:ascii="Tahoma" w:hAnsi="Tahoma" w:cs="Tahoma" w:hint="cs"/>
          <w:b/>
          <w:sz w:val="17"/>
          <w:szCs w:val="17"/>
          <w:rtl/>
        </w:rPr>
        <w:t>בסמכות</w:t>
      </w:r>
      <w:r w:rsidRPr="00B737AC">
        <w:rPr>
          <w:rFonts w:ascii="Tahoma" w:hAnsi="Tahoma" w:cs="Tahoma"/>
          <w:b/>
          <w:sz w:val="17"/>
          <w:szCs w:val="17"/>
          <w:rtl/>
        </w:rPr>
        <w:t xml:space="preserve"> </w:t>
      </w:r>
      <w:r w:rsidRPr="00B737AC">
        <w:rPr>
          <w:rFonts w:ascii="Tahoma" w:hAnsi="Tahoma" w:cs="Tahoma" w:hint="cs"/>
          <w:b/>
          <w:sz w:val="17"/>
          <w:szCs w:val="17"/>
          <w:rtl/>
        </w:rPr>
        <w:t>הרבנויות</w:t>
      </w:r>
      <w:r w:rsidRPr="00B737AC">
        <w:rPr>
          <w:rFonts w:ascii="Tahoma" w:hAnsi="Tahoma" w:cs="Tahoma"/>
          <w:b/>
          <w:sz w:val="17"/>
          <w:szCs w:val="17"/>
          <w:rtl/>
        </w:rPr>
        <w:t xml:space="preserve"> </w:t>
      </w:r>
      <w:r w:rsidRPr="00B737AC">
        <w:rPr>
          <w:rFonts w:ascii="Tahoma" w:hAnsi="Tahoma" w:cs="Tahoma" w:hint="cs"/>
          <w:b/>
          <w:sz w:val="17"/>
          <w:szCs w:val="17"/>
          <w:rtl/>
        </w:rPr>
        <w:t xml:space="preserve">המקומיות שבתחומיהן מצויים בתי העסק ומכבידה על בתי העסק משום שהם נאלצים להחזיק בכמה הכשרים - הכשרים של הרבנות המקומית ושל </w:t>
      </w:r>
      <w:r w:rsidRPr="00B737AC">
        <w:rPr>
          <w:rFonts w:ascii="Tahoma" w:hAnsi="Tahoma" w:cs="Tahoma" w:hint="cs"/>
          <w:b/>
          <w:sz w:val="17"/>
          <w:szCs w:val="17"/>
          <w:rtl/>
        </w:rPr>
        <w:t>רבנויות</w:t>
      </w:r>
      <w:r w:rsidRPr="00B737AC">
        <w:rPr>
          <w:rFonts w:ascii="Tahoma" w:hAnsi="Tahoma" w:cs="Tahoma" w:hint="cs"/>
          <w:b/>
          <w:sz w:val="17"/>
          <w:szCs w:val="17"/>
          <w:rtl/>
        </w:rPr>
        <w:t xml:space="preserve"> אחרות; מציאות כזאת מייקרת את עלויות הכשרות ומשליכה גם על מחיר המוצר שגם הוא מתייקר.</w:t>
      </w:r>
    </w:p>
    <w:p w:rsidR="006A0E07" w:rsidRPr="00B737AC" w:rsidP="009329B6">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משרד מבקר המדינה העיר אז לרבנות שעליה לפעול לפתרון הבעיה באופן שמפעלים מחוץ לירושלים יוכלו מצד אחד לשווק את תוצרתם גם בירושלים ומצד אחר יהיו מוצריהם ברמת כשרות המתאימה לדרישות הכשרות המקובלות על הרבנות.</w:t>
      </w:r>
    </w:p>
    <w:p w:rsidR="006A0E07" w:rsidRPr="00B737AC" w:rsidP="009329B6">
      <w:pPr>
        <w:pStyle w:val="RESHET"/>
        <w:rPr>
          <w:rtl/>
        </w:rPr>
      </w:pPr>
      <w:r w:rsidRPr="00B737AC">
        <w:rPr>
          <w:rFonts w:hint="cs"/>
          <w:rtl/>
        </w:rPr>
        <w:t>מהביקורת</w:t>
      </w:r>
      <w:r w:rsidRPr="00B737AC">
        <w:rPr>
          <w:rtl/>
        </w:rPr>
        <w:t xml:space="preserve"> הנוכחית </w:t>
      </w:r>
      <w:r w:rsidRPr="00B737AC">
        <w:rPr>
          <w:rFonts w:hint="cs"/>
          <w:rtl/>
        </w:rPr>
        <w:t>עלה</w:t>
      </w:r>
      <w:r w:rsidRPr="00B737AC">
        <w:rPr>
          <w:rtl/>
        </w:rPr>
        <w:t xml:space="preserve"> כי </w:t>
      </w:r>
      <w:r w:rsidRPr="00B737AC">
        <w:rPr>
          <w:rtl/>
        </w:rPr>
        <w:t>הרבנויות</w:t>
      </w:r>
      <w:r w:rsidRPr="00B737AC">
        <w:rPr>
          <w:rtl/>
        </w:rPr>
        <w:t xml:space="preserve"> והמועצות הדתיות בירושלים ובנתניה </w:t>
      </w:r>
      <w:r w:rsidRPr="00B737AC">
        <w:rPr>
          <w:rFonts w:hint="cs"/>
          <w:rtl/>
        </w:rPr>
        <w:t>עדיין</w:t>
      </w:r>
      <w:r w:rsidRPr="00B737AC">
        <w:rPr>
          <w:rtl/>
        </w:rPr>
        <w:t xml:space="preserve"> </w:t>
      </w:r>
      <w:r w:rsidRPr="00B737AC">
        <w:rPr>
          <w:rFonts w:hint="cs"/>
          <w:rtl/>
        </w:rPr>
        <w:t>מגבילות</w:t>
      </w:r>
      <w:r w:rsidRPr="00B737AC">
        <w:rPr>
          <w:rtl/>
        </w:rPr>
        <w:t xml:space="preserve"> </w:t>
      </w:r>
      <w:r w:rsidRPr="00B737AC">
        <w:rPr>
          <w:rFonts w:hint="cs"/>
          <w:rtl/>
        </w:rPr>
        <w:t>הכנסת</w:t>
      </w:r>
      <w:r w:rsidRPr="00B737AC">
        <w:rPr>
          <w:rtl/>
        </w:rPr>
        <w:t xml:space="preserve"> </w:t>
      </w:r>
      <w:r w:rsidRPr="00B737AC">
        <w:rPr>
          <w:rFonts w:hint="cs"/>
          <w:rtl/>
        </w:rPr>
        <w:t>תוצרת</w:t>
      </w:r>
      <w:r w:rsidRPr="00B737AC">
        <w:rPr>
          <w:rtl/>
        </w:rPr>
        <w:t xml:space="preserve"> </w:t>
      </w:r>
      <w:r w:rsidRPr="00B737AC">
        <w:rPr>
          <w:rFonts w:hint="cs"/>
          <w:rtl/>
        </w:rPr>
        <w:t>מזון</w:t>
      </w:r>
      <w:r w:rsidRPr="00B737AC">
        <w:rPr>
          <w:rtl/>
        </w:rPr>
        <w:t xml:space="preserve"> </w:t>
      </w:r>
      <w:r w:rsidRPr="00B737AC">
        <w:rPr>
          <w:rFonts w:hint="cs"/>
          <w:rtl/>
        </w:rPr>
        <w:t>שקיבלה</w:t>
      </w:r>
      <w:r w:rsidRPr="00B737AC">
        <w:rPr>
          <w:rtl/>
        </w:rPr>
        <w:t xml:space="preserve"> </w:t>
      </w:r>
      <w:r w:rsidRPr="00B737AC">
        <w:rPr>
          <w:rFonts w:hint="cs"/>
          <w:rtl/>
        </w:rPr>
        <w:t>הכשר</w:t>
      </w:r>
      <w:r w:rsidRPr="00B737AC">
        <w:rPr>
          <w:rtl/>
        </w:rPr>
        <w:t xml:space="preserve"> </w:t>
      </w:r>
      <w:r w:rsidRPr="00B737AC">
        <w:rPr>
          <w:rFonts w:hint="cs"/>
          <w:rtl/>
        </w:rPr>
        <w:t>מרבנויות</w:t>
      </w:r>
      <w:r w:rsidRPr="00B737AC">
        <w:rPr>
          <w:rtl/>
        </w:rPr>
        <w:t xml:space="preserve"> </w:t>
      </w:r>
      <w:r w:rsidRPr="00B737AC">
        <w:rPr>
          <w:rFonts w:hint="cs"/>
          <w:rtl/>
        </w:rPr>
        <w:t>ביישובים</w:t>
      </w:r>
      <w:r w:rsidRPr="00B737AC">
        <w:rPr>
          <w:rtl/>
        </w:rPr>
        <w:t xml:space="preserve"> </w:t>
      </w:r>
      <w:r w:rsidRPr="00B737AC">
        <w:rPr>
          <w:rFonts w:hint="cs"/>
          <w:rtl/>
        </w:rPr>
        <w:t>אחרים</w:t>
      </w:r>
      <w:r w:rsidRPr="00B737AC">
        <w:rPr>
          <w:rtl/>
        </w:rPr>
        <w:t xml:space="preserve"> </w:t>
      </w:r>
      <w:r w:rsidRPr="00B737AC">
        <w:rPr>
          <w:rFonts w:hint="cs"/>
          <w:rtl/>
        </w:rPr>
        <w:t>לתחומי</w:t>
      </w:r>
      <w:r w:rsidRPr="00B737AC">
        <w:rPr>
          <w:rtl/>
        </w:rPr>
        <w:t xml:space="preserve"> </w:t>
      </w:r>
      <w:r w:rsidRPr="00B737AC">
        <w:rPr>
          <w:rFonts w:hint="cs"/>
          <w:rtl/>
        </w:rPr>
        <w:t>ירושלים</w:t>
      </w:r>
      <w:r w:rsidRPr="00B737AC">
        <w:rPr>
          <w:rtl/>
        </w:rPr>
        <w:t xml:space="preserve"> </w:t>
      </w:r>
      <w:r w:rsidRPr="00B737AC">
        <w:rPr>
          <w:rFonts w:hint="cs"/>
          <w:rtl/>
        </w:rPr>
        <w:t>ונתניה</w:t>
      </w:r>
      <w:r w:rsidRPr="00B737AC">
        <w:rPr>
          <w:rtl/>
        </w:rPr>
        <w:t>.</w:t>
      </w:r>
    </w:p>
    <w:p w:rsidR="006A0E07" w:rsidRPr="00B737AC" w:rsidP="00B737AC">
      <w:pPr>
        <w:spacing w:line="240" w:lineRule="exact"/>
        <w:ind w:right="2268"/>
        <w:jc w:val="both"/>
        <w:rPr>
          <w:rFonts w:ascii="Tahoma" w:hAnsi="Tahoma" w:cs="Tahoma"/>
          <w:bCs/>
          <w:sz w:val="17"/>
          <w:szCs w:val="17"/>
          <w:rtl/>
        </w:rPr>
      </w:pPr>
    </w:p>
    <w:p w:rsidR="006A0E07" w:rsidRPr="00053B29" w:rsidP="00B737AC">
      <w:pPr>
        <w:pStyle w:val="KOT5"/>
        <w:rPr>
          <w:rtl/>
        </w:rPr>
      </w:pPr>
      <w:bookmarkStart w:id="208" w:name="_Toc474826334"/>
      <w:r w:rsidRPr="004639A0">
        <w:rPr>
          <w:rtl/>
        </w:rPr>
        <w:t>הגבלות על הכנסת מזון כשר לתחומי העיר</w:t>
      </w:r>
      <w:r>
        <w:rPr>
          <w:rFonts w:hint="cs"/>
          <w:rtl/>
        </w:rPr>
        <w:t xml:space="preserve"> ירושלים</w:t>
      </w:r>
      <w:bookmarkEnd w:id="208"/>
    </w:p>
    <w:p w:rsidR="006A0E07" w:rsidRPr="00B737AC" w:rsidP="009329B6">
      <w:pPr>
        <w:spacing w:after="240" w:line="240" w:lineRule="exact"/>
        <w:ind w:right="2268"/>
        <w:jc w:val="both"/>
        <w:rPr>
          <w:rFonts w:ascii="Tahoma" w:hAnsi="Tahoma" w:cs="Tahoma"/>
          <w:b/>
          <w:sz w:val="17"/>
          <w:szCs w:val="17"/>
          <w:rtl/>
        </w:rPr>
      </w:pPr>
      <w:r w:rsidRPr="00B737AC">
        <w:rPr>
          <w:rFonts w:ascii="Tahoma" w:hAnsi="Tahoma" w:cs="Tahoma"/>
          <w:b/>
          <w:sz w:val="17"/>
          <w:szCs w:val="17"/>
          <w:rtl/>
        </w:rPr>
        <w:t>באגף הכשרות פועלת מחלקת תרומות ומעשרות המנפיקה תעודות הכשר</w:t>
      </w:r>
      <w:r w:rsidRPr="00B737AC">
        <w:rPr>
          <w:rFonts w:ascii="Tahoma" w:hAnsi="Tahoma" w:cs="Tahoma" w:hint="cs"/>
          <w:b/>
          <w:sz w:val="17"/>
          <w:szCs w:val="17"/>
          <w:rtl/>
        </w:rPr>
        <w:t xml:space="preserve"> </w:t>
      </w:r>
      <w:r w:rsidRPr="00B737AC">
        <w:rPr>
          <w:rFonts w:ascii="Tahoma" w:hAnsi="Tahoma" w:cs="Tahoma"/>
          <w:b/>
          <w:sz w:val="17"/>
          <w:szCs w:val="17"/>
          <w:rtl/>
        </w:rPr>
        <w:t>לחנויות לממכר ירקות</w:t>
      </w:r>
      <w:r w:rsidRPr="00B737AC">
        <w:rPr>
          <w:rFonts w:ascii="Tahoma" w:hAnsi="Tahoma" w:cs="Tahoma" w:hint="cs"/>
          <w:b/>
          <w:sz w:val="17"/>
          <w:szCs w:val="17"/>
          <w:rtl/>
        </w:rPr>
        <w:t>,</w:t>
      </w:r>
      <w:r w:rsidRPr="00B737AC">
        <w:rPr>
          <w:rFonts w:ascii="Tahoma" w:hAnsi="Tahoma" w:cs="Tahoma"/>
          <w:b/>
          <w:sz w:val="17"/>
          <w:szCs w:val="17"/>
          <w:rtl/>
        </w:rPr>
        <w:t xml:space="preserve"> פירות ופירו</w:t>
      </w:r>
      <w:r w:rsidRPr="00B737AC">
        <w:rPr>
          <w:rFonts w:ascii="Tahoma" w:hAnsi="Tahoma" w:cs="Tahoma" w:hint="cs"/>
          <w:b/>
          <w:sz w:val="17"/>
          <w:szCs w:val="17"/>
          <w:rtl/>
        </w:rPr>
        <w:t>ת</w:t>
      </w:r>
      <w:r w:rsidRPr="00B737AC">
        <w:rPr>
          <w:rFonts w:ascii="Tahoma" w:hAnsi="Tahoma" w:cs="Tahoma"/>
          <w:b/>
          <w:sz w:val="17"/>
          <w:szCs w:val="17"/>
          <w:rtl/>
        </w:rPr>
        <w:t xml:space="preserve"> </w:t>
      </w:r>
      <w:r w:rsidRPr="00B737AC">
        <w:rPr>
          <w:rFonts w:ascii="Tahoma" w:hAnsi="Tahoma" w:cs="Tahoma" w:hint="cs"/>
          <w:b/>
          <w:sz w:val="17"/>
          <w:szCs w:val="17"/>
          <w:rtl/>
        </w:rPr>
        <w:t>מיובשים (להלן - המחלקה)</w:t>
      </w:r>
      <w:r w:rsidRPr="00B737AC">
        <w:rPr>
          <w:rFonts w:ascii="Tahoma" w:hAnsi="Tahoma" w:cs="Tahoma"/>
          <w:b/>
          <w:sz w:val="17"/>
          <w:szCs w:val="17"/>
          <w:rtl/>
        </w:rPr>
        <w:t>.</w:t>
      </w:r>
    </w:p>
    <w:p w:rsidR="009329B6" w:rsidP="009329B6">
      <w:pPr>
        <w:pStyle w:val="RESHET"/>
        <w:rPr>
          <w:rtl/>
        </w:rPr>
      </w:pPr>
      <w:r w:rsidRPr="00B737AC">
        <w:rPr>
          <w:rFonts w:hint="cs"/>
          <w:rtl/>
        </w:rPr>
        <w:t xml:space="preserve">בביקורת הנוכחית נמצא כי הרבנות בירושלים ממשיכה להטיל הגבלות על הכנסת תוצרת מזון, מסוגים שונים ובעלת הכשר שמקורו במועצה דתית אחרת, לתחומי ירושלים וממשיכה להעניק הכשר לתוצרת שמקורה מחוץ לירושלים. </w:t>
      </w:r>
      <w:r w:rsidRPr="0012789B" w:rsidR="00BA08FD">
        <w:rPr>
          <w:noProof/>
          <w:rtl/>
          <w:lang w:eastAsia="en-US"/>
        </w:rPr>
        <mc:AlternateContent>
          <mc:Choice Requires="wps">
            <w:drawing>
              <wp:anchor distT="0" distB="0" distL="114300" distR="114300" simplePos="0" relativeHeight="251723776" behindDoc="1" locked="0" layoutInCell="1" allowOverlap="1">
                <wp:simplePos x="0" y="0"/>
                <wp:positionH relativeFrom="margin">
                  <wp:posOffset>-431800</wp:posOffset>
                </wp:positionH>
                <wp:positionV relativeFrom="margin">
                  <wp:align>top</wp:align>
                </wp:positionV>
                <wp:extent cx="1620000" cy="4140000"/>
                <wp:effectExtent l="0" t="0" r="0" b="0"/>
                <wp:wrapNone/>
                <wp:docPr id="108"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BA08FD">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68948729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7983848"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הרבנות</w:t>
                            </w:r>
                            <w:r w:rsidRPr="00BA08FD">
                              <w:rPr>
                                <w:rFonts w:cs="Tahoma"/>
                                <w:color w:val="0B5294"/>
                                <w:spacing w:val="-4"/>
                                <w:sz w:val="24"/>
                                <w:szCs w:val="24"/>
                                <w:rtl/>
                              </w:rPr>
                              <w:t xml:space="preserve"> </w:t>
                            </w:r>
                            <w:r w:rsidRPr="00BA08FD">
                              <w:rPr>
                                <w:rFonts w:cs="Tahoma" w:hint="eastAsia"/>
                                <w:color w:val="0B5294"/>
                                <w:spacing w:val="-4"/>
                                <w:sz w:val="24"/>
                                <w:szCs w:val="24"/>
                                <w:rtl/>
                              </w:rPr>
                              <w:t>בירושלים</w:t>
                            </w:r>
                            <w:r w:rsidRPr="00BA08FD">
                              <w:rPr>
                                <w:rFonts w:cs="Tahoma"/>
                                <w:color w:val="0B5294"/>
                                <w:spacing w:val="-4"/>
                                <w:sz w:val="24"/>
                                <w:szCs w:val="24"/>
                                <w:rtl/>
                              </w:rPr>
                              <w:t xml:space="preserve"> </w:t>
                            </w:r>
                            <w:r w:rsidRPr="00BA08FD">
                              <w:rPr>
                                <w:rFonts w:cs="Tahoma" w:hint="eastAsia"/>
                                <w:color w:val="0B5294"/>
                                <w:spacing w:val="-4"/>
                                <w:sz w:val="24"/>
                                <w:szCs w:val="24"/>
                                <w:rtl/>
                              </w:rPr>
                              <w:t>ממשיכה</w:t>
                            </w:r>
                            <w:r w:rsidRPr="00BA08FD">
                              <w:rPr>
                                <w:rFonts w:cs="Tahoma"/>
                                <w:color w:val="0B5294"/>
                                <w:spacing w:val="-4"/>
                                <w:sz w:val="24"/>
                                <w:szCs w:val="24"/>
                                <w:rtl/>
                              </w:rPr>
                              <w:t xml:space="preserve"> </w:t>
                            </w:r>
                            <w:r w:rsidRPr="00BA08FD">
                              <w:rPr>
                                <w:rFonts w:cs="Tahoma" w:hint="eastAsia"/>
                                <w:color w:val="0B5294"/>
                                <w:spacing w:val="-4"/>
                                <w:sz w:val="24"/>
                                <w:szCs w:val="24"/>
                                <w:rtl/>
                              </w:rPr>
                              <w:t>להטיל</w:t>
                            </w:r>
                            <w:r w:rsidRPr="00BA08FD">
                              <w:rPr>
                                <w:rFonts w:cs="Tahoma"/>
                                <w:color w:val="0B5294"/>
                                <w:spacing w:val="-4"/>
                                <w:sz w:val="24"/>
                                <w:szCs w:val="24"/>
                                <w:rtl/>
                              </w:rPr>
                              <w:t xml:space="preserve"> </w:t>
                            </w:r>
                            <w:r w:rsidRPr="00BA08FD">
                              <w:rPr>
                                <w:rFonts w:cs="Tahoma" w:hint="eastAsia"/>
                                <w:color w:val="0B5294"/>
                                <w:spacing w:val="-4"/>
                                <w:sz w:val="24"/>
                                <w:szCs w:val="24"/>
                                <w:rtl/>
                              </w:rPr>
                              <w:t>הגבלות</w:t>
                            </w:r>
                            <w:r w:rsidRPr="00BA08FD">
                              <w:rPr>
                                <w:rFonts w:cs="Tahoma"/>
                                <w:color w:val="0B5294"/>
                                <w:spacing w:val="-4"/>
                                <w:sz w:val="24"/>
                                <w:szCs w:val="24"/>
                                <w:rtl/>
                              </w:rPr>
                              <w:t xml:space="preserve"> </w:t>
                            </w:r>
                            <w:r w:rsidRPr="00BA08FD">
                              <w:rPr>
                                <w:rFonts w:cs="Tahoma" w:hint="eastAsia"/>
                                <w:color w:val="0B5294"/>
                                <w:spacing w:val="-4"/>
                                <w:sz w:val="24"/>
                                <w:szCs w:val="24"/>
                                <w:rtl/>
                              </w:rPr>
                              <w:t>על</w:t>
                            </w:r>
                            <w:r w:rsidRPr="00BA08FD">
                              <w:rPr>
                                <w:rFonts w:cs="Tahoma"/>
                                <w:color w:val="0B5294"/>
                                <w:spacing w:val="-4"/>
                                <w:sz w:val="24"/>
                                <w:szCs w:val="24"/>
                                <w:rtl/>
                              </w:rPr>
                              <w:t xml:space="preserve"> </w:t>
                            </w:r>
                            <w:r w:rsidRPr="00BA08FD">
                              <w:rPr>
                                <w:rFonts w:cs="Tahoma" w:hint="eastAsia"/>
                                <w:color w:val="0B5294"/>
                                <w:spacing w:val="-4"/>
                                <w:sz w:val="24"/>
                                <w:szCs w:val="24"/>
                                <w:rtl/>
                              </w:rPr>
                              <w:t>הכנסת</w:t>
                            </w:r>
                            <w:r w:rsidRPr="00BA08FD">
                              <w:rPr>
                                <w:rFonts w:cs="Tahoma"/>
                                <w:color w:val="0B5294"/>
                                <w:spacing w:val="-4"/>
                                <w:sz w:val="24"/>
                                <w:szCs w:val="24"/>
                                <w:rtl/>
                              </w:rPr>
                              <w:t xml:space="preserve"> </w:t>
                            </w:r>
                            <w:r w:rsidRPr="00BA08FD">
                              <w:rPr>
                                <w:rFonts w:cs="Tahoma" w:hint="eastAsia"/>
                                <w:color w:val="0B5294"/>
                                <w:spacing w:val="-4"/>
                                <w:sz w:val="24"/>
                                <w:szCs w:val="24"/>
                                <w:rtl/>
                              </w:rPr>
                              <w:t>תוצרת</w:t>
                            </w:r>
                            <w:r w:rsidRPr="00BA08FD">
                              <w:rPr>
                                <w:rFonts w:cs="Tahoma"/>
                                <w:color w:val="0B5294"/>
                                <w:spacing w:val="-4"/>
                                <w:sz w:val="24"/>
                                <w:szCs w:val="24"/>
                                <w:rtl/>
                              </w:rPr>
                              <w:t xml:space="preserve"> </w:t>
                            </w:r>
                            <w:r w:rsidRPr="00BA08FD">
                              <w:rPr>
                                <w:rFonts w:cs="Tahoma" w:hint="eastAsia"/>
                                <w:color w:val="0B5294"/>
                                <w:spacing w:val="-4"/>
                                <w:sz w:val="24"/>
                                <w:szCs w:val="24"/>
                                <w:rtl/>
                              </w:rPr>
                              <w:t>מזון</w:t>
                            </w:r>
                            <w:r w:rsidRPr="00BA08FD">
                              <w:rPr>
                                <w:rFonts w:cs="Tahoma"/>
                                <w:color w:val="0B5294"/>
                                <w:spacing w:val="-4"/>
                                <w:sz w:val="24"/>
                                <w:szCs w:val="24"/>
                                <w:rtl/>
                              </w:rPr>
                              <w:t xml:space="preserve">, </w:t>
                            </w:r>
                            <w:r w:rsidRPr="00BA08FD">
                              <w:rPr>
                                <w:rFonts w:cs="Tahoma" w:hint="eastAsia"/>
                                <w:color w:val="0B5294"/>
                                <w:spacing w:val="-4"/>
                                <w:sz w:val="24"/>
                                <w:szCs w:val="24"/>
                                <w:rtl/>
                              </w:rPr>
                              <w:t>מסוגים</w:t>
                            </w:r>
                            <w:r w:rsidRPr="00BA08FD">
                              <w:rPr>
                                <w:rFonts w:cs="Tahoma"/>
                                <w:color w:val="0B5294"/>
                                <w:spacing w:val="-4"/>
                                <w:sz w:val="24"/>
                                <w:szCs w:val="24"/>
                                <w:rtl/>
                              </w:rPr>
                              <w:t xml:space="preserve"> </w:t>
                            </w:r>
                            <w:r w:rsidRPr="00BA08FD">
                              <w:rPr>
                                <w:rFonts w:cs="Tahoma" w:hint="eastAsia"/>
                                <w:color w:val="0B5294"/>
                                <w:spacing w:val="-4"/>
                                <w:sz w:val="24"/>
                                <w:szCs w:val="24"/>
                                <w:rtl/>
                              </w:rPr>
                              <w:t>שונים</w:t>
                            </w:r>
                            <w:r w:rsidRPr="00BA08FD">
                              <w:rPr>
                                <w:rFonts w:cs="Tahoma"/>
                                <w:color w:val="0B5294"/>
                                <w:spacing w:val="-4"/>
                                <w:sz w:val="24"/>
                                <w:szCs w:val="24"/>
                                <w:rtl/>
                              </w:rPr>
                              <w:t xml:space="preserve"> </w:t>
                            </w:r>
                            <w:r w:rsidRPr="00BA08FD">
                              <w:rPr>
                                <w:rFonts w:cs="Tahoma" w:hint="eastAsia"/>
                                <w:color w:val="0B5294"/>
                                <w:spacing w:val="-4"/>
                                <w:sz w:val="24"/>
                                <w:szCs w:val="24"/>
                                <w:rtl/>
                              </w:rPr>
                              <w:t>ובעלת</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שמקורו</w:t>
                            </w:r>
                            <w:r w:rsidRPr="00BA08FD">
                              <w:rPr>
                                <w:rFonts w:cs="Tahoma"/>
                                <w:color w:val="0B5294"/>
                                <w:spacing w:val="-4"/>
                                <w:sz w:val="24"/>
                                <w:szCs w:val="24"/>
                                <w:rtl/>
                              </w:rPr>
                              <w:t xml:space="preserve"> </w:t>
                            </w:r>
                            <w:r w:rsidRPr="00BA08FD">
                              <w:rPr>
                                <w:rFonts w:cs="Tahoma" w:hint="eastAsia"/>
                                <w:color w:val="0B5294"/>
                                <w:spacing w:val="-4"/>
                                <w:sz w:val="24"/>
                                <w:szCs w:val="24"/>
                                <w:rtl/>
                              </w:rPr>
                              <w:t>במועצה</w:t>
                            </w:r>
                            <w:r w:rsidRPr="00BA08FD">
                              <w:rPr>
                                <w:rFonts w:cs="Tahoma"/>
                                <w:color w:val="0B5294"/>
                                <w:spacing w:val="-4"/>
                                <w:sz w:val="24"/>
                                <w:szCs w:val="24"/>
                                <w:rtl/>
                              </w:rPr>
                              <w:t xml:space="preserve"> </w:t>
                            </w:r>
                            <w:r w:rsidRPr="00BA08FD">
                              <w:rPr>
                                <w:rFonts w:cs="Tahoma" w:hint="eastAsia"/>
                                <w:color w:val="0B5294"/>
                                <w:spacing w:val="-4"/>
                                <w:sz w:val="24"/>
                                <w:szCs w:val="24"/>
                                <w:rtl/>
                              </w:rPr>
                              <w:t>דתית</w:t>
                            </w:r>
                            <w:r w:rsidRPr="00BA08FD">
                              <w:rPr>
                                <w:rFonts w:cs="Tahoma"/>
                                <w:color w:val="0B5294"/>
                                <w:spacing w:val="-4"/>
                                <w:sz w:val="24"/>
                                <w:szCs w:val="24"/>
                                <w:rtl/>
                              </w:rPr>
                              <w:t xml:space="preserve"> </w:t>
                            </w:r>
                            <w:r w:rsidRPr="00BA08FD">
                              <w:rPr>
                                <w:rFonts w:cs="Tahoma" w:hint="eastAsia"/>
                                <w:color w:val="0B5294"/>
                                <w:spacing w:val="-4"/>
                                <w:sz w:val="24"/>
                                <w:szCs w:val="24"/>
                                <w:rtl/>
                              </w:rPr>
                              <w:t>אחרת</w:t>
                            </w:r>
                            <w:r w:rsidRPr="00BA08FD">
                              <w:rPr>
                                <w:rFonts w:cs="Tahoma"/>
                                <w:color w:val="0B5294"/>
                                <w:spacing w:val="-4"/>
                                <w:sz w:val="24"/>
                                <w:szCs w:val="24"/>
                                <w:rtl/>
                              </w:rPr>
                              <w:t xml:space="preserve">, </w:t>
                            </w:r>
                            <w:r w:rsidRPr="00BA08FD">
                              <w:rPr>
                                <w:rFonts w:cs="Tahoma" w:hint="eastAsia"/>
                                <w:color w:val="0B5294"/>
                                <w:spacing w:val="-4"/>
                                <w:sz w:val="24"/>
                                <w:szCs w:val="24"/>
                                <w:rtl/>
                              </w:rPr>
                              <w:t>לתחומי</w:t>
                            </w:r>
                            <w:r w:rsidRPr="00BA08FD">
                              <w:rPr>
                                <w:rFonts w:cs="Tahoma"/>
                                <w:color w:val="0B5294"/>
                                <w:spacing w:val="-4"/>
                                <w:sz w:val="24"/>
                                <w:szCs w:val="24"/>
                                <w:rtl/>
                              </w:rPr>
                              <w:t xml:space="preserve"> </w:t>
                            </w:r>
                            <w:r w:rsidRPr="00BA08FD">
                              <w:rPr>
                                <w:rFonts w:cs="Tahoma" w:hint="eastAsia"/>
                                <w:color w:val="0B5294"/>
                                <w:spacing w:val="-4"/>
                                <w:sz w:val="24"/>
                                <w:szCs w:val="24"/>
                                <w:rtl/>
                              </w:rPr>
                              <w:t>ירושלים</w:t>
                            </w:r>
                            <w:r w:rsidRPr="00BA08FD">
                              <w:rPr>
                                <w:rFonts w:cs="Tahoma"/>
                                <w:color w:val="0B5294"/>
                                <w:spacing w:val="-4"/>
                                <w:sz w:val="24"/>
                                <w:szCs w:val="24"/>
                                <w:rtl/>
                              </w:rPr>
                              <w:t xml:space="preserve"> </w:t>
                            </w:r>
                            <w:r w:rsidRPr="00BA08FD">
                              <w:rPr>
                                <w:rFonts w:cs="Tahoma" w:hint="eastAsia"/>
                                <w:color w:val="0B5294"/>
                                <w:spacing w:val="-4"/>
                                <w:sz w:val="24"/>
                                <w:szCs w:val="24"/>
                                <w:rtl/>
                              </w:rPr>
                              <w:t>וממשיכה</w:t>
                            </w:r>
                            <w:r w:rsidRPr="00BA08FD">
                              <w:rPr>
                                <w:rFonts w:cs="Tahoma"/>
                                <w:color w:val="0B5294"/>
                                <w:spacing w:val="-4"/>
                                <w:sz w:val="24"/>
                                <w:szCs w:val="24"/>
                                <w:rtl/>
                              </w:rPr>
                              <w:t xml:space="preserve"> </w:t>
                            </w:r>
                            <w:r w:rsidRPr="00BA08FD">
                              <w:rPr>
                                <w:rFonts w:cs="Tahoma" w:hint="eastAsia"/>
                                <w:color w:val="0B5294"/>
                                <w:spacing w:val="-4"/>
                                <w:sz w:val="24"/>
                                <w:szCs w:val="24"/>
                                <w:rtl/>
                              </w:rPr>
                              <w:t>להעניק</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לתוצרת</w:t>
                            </w:r>
                            <w:r w:rsidRPr="00BA08FD">
                              <w:rPr>
                                <w:rFonts w:cs="Tahoma"/>
                                <w:color w:val="0B5294"/>
                                <w:spacing w:val="-4"/>
                                <w:sz w:val="24"/>
                                <w:szCs w:val="24"/>
                                <w:rtl/>
                              </w:rPr>
                              <w:t xml:space="preserve"> </w:t>
                            </w:r>
                            <w:r w:rsidRPr="00BA08FD">
                              <w:rPr>
                                <w:rFonts w:cs="Tahoma" w:hint="eastAsia"/>
                                <w:color w:val="0B5294"/>
                                <w:spacing w:val="-4"/>
                                <w:sz w:val="24"/>
                                <w:szCs w:val="24"/>
                                <w:rtl/>
                              </w:rPr>
                              <w:t>שמקורה</w:t>
                            </w:r>
                            <w:r w:rsidRPr="00BA08FD">
                              <w:rPr>
                                <w:rFonts w:cs="Tahoma"/>
                                <w:color w:val="0B5294"/>
                                <w:spacing w:val="-4"/>
                                <w:sz w:val="24"/>
                                <w:szCs w:val="24"/>
                                <w:rtl/>
                              </w:rPr>
                              <w:t xml:space="preserve"> </w:t>
                            </w:r>
                            <w:r w:rsidRPr="00BA08FD">
                              <w:rPr>
                                <w:rFonts w:cs="Tahoma" w:hint="eastAsia"/>
                                <w:color w:val="0B5294"/>
                                <w:spacing w:val="-4"/>
                                <w:sz w:val="24"/>
                                <w:szCs w:val="24"/>
                                <w:rtl/>
                              </w:rPr>
                              <w:t>מחוץ</w:t>
                            </w:r>
                            <w:r w:rsidRPr="00BA08FD">
                              <w:rPr>
                                <w:rFonts w:cs="Tahoma"/>
                                <w:color w:val="0B5294"/>
                                <w:spacing w:val="-4"/>
                                <w:sz w:val="24"/>
                                <w:szCs w:val="24"/>
                                <w:rtl/>
                              </w:rPr>
                              <w:t xml:space="preserve"> </w:t>
                            </w:r>
                            <w:r w:rsidRPr="00BA08FD">
                              <w:rPr>
                                <w:rFonts w:cs="Tahoma" w:hint="eastAsia"/>
                                <w:color w:val="0B5294"/>
                                <w:spacing w:val="-4"/>
                                <w:sz w:val="24"/>
                                <w:szCs w:val="24"/>
                                <w:rtl/>
                              </w:rPr>
                              <w:t>לירושלים</w:t>
                            </w:r>
                          </w:p>
                          <w:p w:rsidR="00D007E4" w:rsidRPr="00373C5D" w:rsidP="00BA08FD">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78306643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936985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2"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91680" filled="f" stroked="f">
                <v:textbox>
                  <w:txbxContent>
                    <w:p w:rsidR="00D007E4" w:rsidRPr="00373C5D" w:rsidP="00BA08FD">
                      <w:pPr>
                        <w:spacing w:line="240" w:lineRule="atLeast"/>
                        <w:rPr>
                          <w:rFonts w:cs="Tahoma"/>
                          <w:b/>
                          <w:bCs/>
                          <w:color w:val="0B5294"/>
                          <w:sz w:val="48"/>
                          <w:szCs w:val="48"/>
                          <w:rtl/>
                        </w:rPr>
                      </w:pPr>
                      <w:drawing>
                        <wp:inline distT="0" distB="0" distL="0" distR="0">
                          <wp:extent cx="311150" cy="256800"/>
                          <wp:effectExtent l="0" t="0" r="0" b="0"/>
                          <wp:docPr id="109"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9139553"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הרבנות</w:t>
                      </w:r>
                      <w:r w:rsidRPr="00BA08FD">
                        <w:rPr>
                          <w:rFonts w:cs="Tahoma"/>
                          <w:color w:val="0B5294"/>
                          <w:spacing w:val="-4"/>
                          <w:sz w:val="24"/>
                          <w:szCs w:val="24"/>
                          <w:rtl/>
                        </w:rPr>
                        <w:t xml:space="preserve"> </w:t>
                      </w:r>
                      <w:r w:rsidRPr="00BA08FD">
                        <w:rPr>
                          <w:rFonts w:cs="Tahoma" w:hint="eastAsia"/>
                          <w:color w:val="0B5294"/>
                          <w:spacing w:val="-4"/>
                          <w:sz w:val="24"/>
                          <w:szCs w:val="24"/>
                          <w:rtl/>
                        </w:rPr>
                        <w:t>בירושלים</w:t>
                      </w:r>
                      <w:r w:rsidRPr="00BA08FD">
                        <w:rPr>
                          <w:rFonts w:cs="Tahoma"/>
                          <w:color w:val="0B5294"/>
                          <w:spacing w:val="-4"/>
                          <w:sz w:val="24"/>
                          <w:szCs w:val="24"/>
                          <w:rtl/>
                        </w:rPr>
                        <w:t xml:space="preserve"> </w:t>
                      </w:r>
                      <w:r w:rsidRPr="00BA08FD">
                        <w:rPr>
                          <w:rFonts w:cs="Tahoma" w:hint="eastAsia"/>
                          <w:color w:val="0B5294"/>
                          <w:spacing w:val="-4"/>
                          <w:sz w:val="24"/>
                          <w:szCs w:val="24"/>
                          <w:rtl/>
                        </w:rPr>
                        <w:t>ממשיכה</w:t>
                      </w:r>
                      <w:r w:rsidRPr="00BA08FD">
                        <w:rPr>
                          <w:rFonts w:cs="Tahoma"/>
                          <w:color w:val="0B5294"/>
                          <w:spacing w:val="-4"/>
                          <w:sz w:val="24"/>
                          <w:szCs w:val="24"/>
                          <w:rtl/>
                        </w:rPr>
                        <w:t xml:space="preserve"> </w:t>
                      </w:r>
                      <w:r w:rsidRPr="00BA08FD">
                        <w:rPr>
                          <w:rFonts w:cs="Tahoma" w:hint="eastAsia"/>
                          <w:color w:val="0B5294"/>
                          <w:spacing w:val="-4"/>
                          <w:sz w:val="24"/>
                          <w:szCs w:val="24"/>
                          <w:rtl/>
                        </w:rPr>
                        <w:t>להטיל</w:t>
                      </w:r>
                      <w:r w:rsidRPr="00BA08FD">
                        <w:rPr>
                          <w:rFonts w:cs="Tahoma"/>
                          <w:color w:val="0B5294"/>
                          <w:spacing w:val="-4"/>
                          <w:sz w:val="24"/>
                          <w:szCs w:val="24"/>
                          <w:rtl/>
                        </w:rPr>
                        <w:t xml:space="preserve"> </w:t>
                      </w:r>
                      <w:r w:rsidRPr="00BA08FD">
                        <w:rPr>
                          <w:rFonts w:cs="Tahoma" w:hint="eastAsia"/>
                          <w:color w:val="0B5294"/>
                          <w:spacing w:val="-4"/>
                          <w:sz w:val="24"/>
                          <w:szCs w:val="24"/>
                          <w:rtl/>
                        </w:rPr>
                        <w:t>הגבלות</w:t>
                      </w:r>
                      <w:r w:rsidRPr="00BA08FD">
                        <w:rPr>
                          <w:rFonts w:cs="Tahoma"/>
                          <w:color w:val="0B5294"/>
                          <w:spacing w:val="-4"/>
                          <w:sz w:val="24"/>
                          <w:szCs w:val="24"/>
                          <w:rtl/>
                        </w:rPr>
                        <w:t xml:space="preserve"> </w:t>
                      </w:r>
                      <w:r w:rsidRPr="00BA08FD">
                        <w:rPr>
                          <w:rFonts w:cs="Tahoma" w:hint="eastAsia"/>
                          <w:color w:val="0B5294"/>
                          <w:spacing w:val="-4"/>
                          <w:sz w:val="24"/>
                          <w:szCs w:val="24"/>
                          <w:rtl/>
                        </w:rPr>
                        <w:t>על</w:t>
                      </w:r>
                      <w:r w:rsidRPr="00BA08FD">
                        <w:rPr>
                          <w:rFonts w:cs="Tahoma"/>
                          <w:color w:val="0B5294"/>
                          <w:spacing w:val="-4"/>
                          <w:sz w:val="24"/>
                          <w:szCs w:val="24"/>
                          <w:rtl/>
                        </w:rPr>
                        <w:t xml:space="preserve"> </w:t>
                      </w:r>
                      <w:r w:rsidRPr="00BA08FD">
                        <w:rPr>
                          <w:rFonts w:cs="Tahoma" w:hint="eastAsia"/>
                          <w:color w:val="0B5294"/>
                          <w:spacing w:val="-4"/>
                          <w:sz w:val="24"/>
                          <w:szCs w:val="24"/>
                          <w:rtl/>
                        </w:rPr>
                        <w:t>הכנסת</w:t>
                      </w:r>
                      <w:r w:rsidRPr="00BA08FD">
                        <w:rPr>
                          <w:rFonts w:cs="Tahoma"/>
                          <w:color w:val="0B5294"/>
                          <w:spacing w:val="-4"/>
                          <w:sz w:val="24"/>
                          <w:szCs w:val="24"/>
                          <w:rtl/>
                        </w:rPr>
                        <w:t xml:space="preserve"> </w:t>
                      </w:r>
                      <w:r w:rsidRPr="00BA08FD">
                        <w:rPr>
                          <w:rFonts w:cs="Tahoma" w:hint="eastAsia"/>
                          <w:color w:val="0B5294"/>
                          <w:spacing w:val="-4"/>
                          <w:sz w:val="24"/>
                          <w:szCs w:val="24"/>
                          <w:rtl/>
                        </w:rPr>
                        <w:t>תוצרת</w:t>
                      </w:r>
                      <w:r w:rsidRPr="00BA08FD">
                        <w:rPr>
                          <w:rFonts w:cs="Tahoma"/>
                          <w:color w:val="0B5294"/>
                          <w:spacing w:val="-4"/>
                          <w:sz w:val="24"/>
                          <w:szCs w:val="24"/>
                          <w:rtl/>
                        </w:rPr>
                        <w:t xml:space="preserve"> </w:t>
                      </w:r>
                      <w:r w:rsidRPr="00BA08FD">
                        <w:rPr>
                          <w:rFonts w:cs="Tahoma" w:hint="eastAsia"/>
                          <w:color w:val="0B5294"/>
                          <w:spacing w:val="-4"/>
                          <w:sz w:val="24"/>
                          <w:szCs w:val="24"/>
                          <w:rtl/>
                        </w:rPr>
                        <w:t>מזון</w:t>
                      </w:r>
                      <w:r w:rsidRPr="00BA08FD">
                        <w:rPr>
                          <w:rFonts w:cs="Tahoma"/>
                          <w:color w:val="0B5294"/>
                          <w:spacing w:val="-4"/>
                          <w:sz w:val="24"/>
                          <w:szCs w:val="24"/>
                          <w:rtl/>
                        </w:rPr>
                        <w:t xml:space="preserve">, </w:t>
                      </w:r>
                      <w:r w:rsidRPr="00BA08FD">
                        <w:rPr>
                          <w:rFonts w:cs="Tahoma" w:hint="eastAsia"/>
                          <w:color w:val="0B5294"/>
                          <w:spacing w:val="-4"/>
                          <w:sz w:val="24"/>
                          <w:szCs w:val="24"/>
                          <w:rtl/>
                        </w:rPr>
                        <w:t>מסוגים</w:t>
                      </w:r>
                      <w:r w:rsidRPr="00BA08FD">
                        <w:rPr>
                          <w:rFonts w:cs="Tahoma"/>
                          <w:color w:val="0B5294"/>
                          <w:spacing w:val="-4"/>
                          <w:sz w:val="24"/>
                          <w:szCs w:val="24"/>
                          <w:rtl/>
                        </w:rPr>
                        <w:t xml:space="preserve"> </w:t>
                      </w:r>
                      <w:r w:rsidRPr="00BA08FD">
                        <w:rPr>
                          <w:rFonts w:cs="Tahoma" w:hint="eastAsia"/>
                          <w:color w:val="0B5294"/>
                          <w:spacing w:val="-4"/>
                          <w:sz w:val="24"/>
                          <w:szCs w:val="24"/>
                          <w:rtl/>
                        </w:rPr>
                        <w:t>שונים</w:t>
                      </w:r>
                      <w:r w:rsidRPr="00BA08FD">
                        <w:rPr>
                          <w:rFonts w:cs="Tahoma"/>
                          <w:color w:val="0B5294"/>
                          <w:spacing w:val="-4"/>
                          <w:sz w:val="24"/>
                          <w:szCs w:val="24"/>
                          <w:rtl/>
                        </w:rPr>
                        <w:t xml:space="preserve"> </w:t>
                      </w:r>
                      <w:r w:rsidRPr="00BA08FD">
                        <w:rPr>
                          <w:rFonts w:cs="Tahoma" w:hint="eastAsia"/>
                          <w:color w:val="0B5294"/>
                          <w:spacing w:val="-4"/>
                          <w:sz w:val="24"/>
                          <w:szCs w:val="24"/>
                          <w:rtl/>
                        </w:rPr>
                        <w:t>ובעלת</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שמקורו</w:t>
                      </w:r>
                      <w:r w:rsidRPr="00BA08FD">
                        <w:rPr>
                          <w:rFonts w:cs="Tahoma"/>
                          <w:color w:val="0B5294"/>
                          <w:spacing w:val="-4"/>
                          <w:sz w:val="24"/>
                          <w:szCs w:val="24"/>
                          <w:rtl/>
                        </w:rPr>
                        <w:t xml:space="preserve"> </w:t>
                      </w:r>
                      <w:r w:rsidRPr="00BA08FD">
                        <w:rPr>
                          <w:rFonts w:cs="Tahoma" w:hint="eastAsia"/>
                          <w:color w:val="0B5294"/>
                          <w:spacing w:val="-4"/>
                          <w:sz w:val="24"/>
                          <w:szCs w:val="24"/>
                          <w:rtl/>
                        </w:rPr>
                        <w:t>במועצה</w:t>
                      </w:r>
                      <w:r w:rsidRPr="00BA08FD">
                        <w:rPr>
                          <w:rFonts w:cs="Tahoma"/>
                          <w:color w:val="0B5294"/>
                          <w:spacing w:val="-4"/>
                          <w:sz w:val="24"/>
                          <w:szCs w:val="24"/>
                          <w:rtl/>
                        </w:rPr>
                        <w:t xml:space="preserve"> </w:t>
                      </w:r>
                      <w:r w:rsidRPr="00BA08FD">
                        <w:rPr>
                          <w:rFonts w:cs="Tahoma" w:hint="eastAsia"/>
                          <w:color w:val="0B5294"/>
                          <w:spacing w:val="-4"/>
                          <w:sz w:val="24"/>
                          <w:szCs w:val="24"/>
                          <w:rtl/>
                        </w:rPr>
                        <w:t>דתית</w:t>
                      </w:r>
                      <w:r w:rsidRPr="00BA08FD">
                        <w:rPr>
                          <w:rFonts w:cs="Tahoma"/>
                          <w:color w:val="0B5294"/>
                          <w:spacing w:val="-4"/>
                          <w:sz w:val="24"/>
                          <w:szCs w:val="24"/>
                          <w:rtl/>
                        </w:rPr>
                        <w:t xml:space="preserve"> </w:t>
                      </w:r>
                      <w:r w:rsidRPr="00BA08FD">
                        <w:rPr>
                          <w:rFonts w:cs="Tahoma" w:hint="eastAsia"/>
                          <w:color w:val="0B5294"/>
                          <w:spacing w:val="-4"/>
                          <w:sz w:val="24"/>
                          <w:szCs w:val="24"/>
                          <w:rtl/>
                        </w:rPr>
                        <w:t>אחרת</w:t>
                      </w:r>
                      <w:r w:rsidRPr="00BA08FD">
                        <w:rPr>
                          <w:rFonts w:cs="Tahoma"/>
                          <w:color w:val="0B5294"/>
                          <w:spacing w:val="-4"/>
                          <w:sz w:val="24"/>
                          <w:szCs w:val="24"/>
                          <w:rtl/>
                        </w:rPr>
                        <w:t xml:space="preserve">, </w:t>
                      </w:r>
                      <w:r w:rsidRPr="00BA08FD">
                        <w:rPr>
                          <w:rFonts w:cs="Tahoma" w:hint="eastAsia"/>
                          <w:color w:val="0B5294"/>
                          <w:spacing w:val="-4"/>
                          <w:sz w:val="24"/>
                          <w:szCs w:val="24"/>
                          <w:rtl/>
                        </w:rPr>
                        <w:t>לתחומי</w:t>
                      </w:r>
                      <w:r w:rsidRPr="00BA08FD">
                        <w:rPr>
                          <w:rFonts w:cs="Tahoma"/>
                          <w:color w:val="0B5294"/>
                          <w:spacing w:val="-4"/>
                          <w:sz w:val="24"/>
                          <w:szCs w:val="24"/>
                          <w:rtl/>
                        </w:rPr>
                        <w:t xml:space="preserve"> </w:t>
                      </w:r>
                      <w:r w:rsidRPr="00BA08FD">
                        <w:rPr>
                          <w:rFonts w:cs="Tahoma" w:hint="eastAsia"/>
                          <w:color w:val="0B5294"/>
                          <w:spacing w:val="-4"/>
                          <w:sz w:val="24"/>
                          <w:szCs w:val="24"/>
                          <w:rtl/>
                        </w:rPr>
                        <w:t>ירושלים</w:t>
                      </w:r>
                      <w:r w:rsidRPr="00BA08FD">
                        <w:rPr>
                          <w:rFonts w:cs="Tahoma"/>
                          <w:color w:val="0B5294"/>
                          <w:spacing w:val="-4"/>
                          <w:sz w:val="24"/>
                          <w:szCs w:val="24"/>
                          <w:rtl/>
                        </w:rPr>
                        <w:t xml:space="preserve"> </w:t>
                      </w:r>
                      <w:r w:rsidRPr="00BA08FD">
                        <w:rPr>
                          <w:rFonts w:cs="Tahoma" w:hint="eastAsia"/>
                          <w:color w:val="0B5294"/>
                          <w:spacing w:val="-4"/>
                          <w:sz w:val="24"/>
                          <w:szCs w:val="24"/>
                          <w:rtl/>
                        </w:rPr>
                        <w:t>וממשיכה</w:t>
                      </w:r>
                      <w:r w:rsidRPr="00BA08FD">
                        <w:rPr>
                          <w:rFonts w:cs="Tahoma"/>
                          <w:color w:val="0B5294"/>
                          <w:spacing w:val="-4"/>
                          <w:sz w:val="24"/>
                          <w:szCs w:val="24"/>
                          <w:rtl/>
                        </w:rPr>
                        <w:t xml:space="preserve"> </w:t>
                      </w:r>
                      <w:r w:rsidRPr="00BA08FD">
                        <w:rPr>
                          <w:rFonts w:cs="Tahoma" w:hint="eastAsia"/>
                          <w:color w:val="0B5294"/>
                          <w:spacing w:val="-4"/>
                          <w:sz w:val="24"/>
                          <w:szCs w:val="24"/>
                          <w:rtl/>
                        </w:rPr>
                        <w:t>להעניק</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לתוצרת</w:t>
                      </w:r>
                      <w:r w:rsidRPr="00BA08FD">
                        <w:rPr>
                          <w:rFonts w:cs="Tahoma"/>
                          <w:color w:val="0B5294"/>
                          <w:spacing w:val="-4"/>
                          <w:sz w:val="24"/>
                          <w:szCs w:val="24"/>
                          <w:rtl/>
                        </w:rPr>
                        <w:t xml:space="preserve"> </w:t>
                      </w:r>
                      <w:r w:rsidRPr="00BA08FD">
                        <w:rPr>
                          <w:rFonts w:cs="Tahoma" w:hint="eastAsia"/>
                          <w:color w:val="0B5294"/>
                          <w:spacing w:val="-4"/>
                          <w:sz w:val="24"/>
                          <w:szCs w:val="24"/>
                          <w:rtl/>
                        </w:rPr>
                        <w:t>שמקורה</w:t>
                      </w:r>
                      <w:r w:rsidRPr="00BA08FD">
                        <w:rPr>
                          <w:rFonts w:cs="Tahoma"/>
                          <w:color w:val="0B5294"/>
                          <w:spacing w:val="-4"/>
                          <w:sz w:val="24"/>
                          <w:szCs w:val="24"/>
                          <w:rtl/>
                        </w:rPr>
                        <w:t xml:space="preserve"> </w:t>
                      </w:r>
                      <w:r w:rsidRPr="00BA08FD">
                        <w:rPr>
                          <w:rFonts w:cs="Tahoma" w:hint="eastAsia"/>
                          <w:color w:val="0B5294"/>
                          <w:spacing w:val="-4"/>
                          <w:sz w:val="24"/>
                          <w:szCs w:val="24"/>
                          <w:rtl/>
                        </w:rPr>
                        <w:t>מחוץ</w:t>
                      </w:r>
                      <w:r w:rsidRPr="00BA08FD">
                        <w:rPr>
                          <w:rFonts w:cs="Tahoma"/>
                          <w:color w:val="0B5294"/>
                          <w:spacing w:val="-4"/>
                          <w:sz w:val="24"/>
                          <w:szCs w:val="24"/>
                          <w:rtl/>
                        </w:rPr>
                        <w:t xml:space="preserve"> </w:t>
                      </w:r>
                      <w:r w:rsidRPr="00BA08FD">
                        <w:rPr>
                          <w:rFonts w:cs="Tahoma" w:hint="eastAsia"/>
                          <w:color w:val="0B5294"/>
                          <w:spacing w:val="-4"/>
                          <w:sz w:val="24"/>
                          <w:szCs w:val="24"/>
                          <w:rtl/>
                        </w:rPr>
                        <w:t>לירושלים</w:t>
                      </w:r>
                    </w:p>
                    <w:p w:rsidR="00D007E4" w:rsidRPr="00373C5D" w:rsidP="00BA08FD">
                      <w:pPr>
                        <w:spacing w:before="120" w:after="0" w:line="240" w:lineRule="atLeast"/>
                        <w:rPr>
                          <w:rFonts w:cs="Tahoma"/>
                          <w:b/>
                          <w:bCs/>
                          <w:color w:val="0B5294"/>
                          <w:sz w:val="48"/>
                          <w:szCs w:val="48"/>
                          <w:rtl/>
                        </w:rPr>
                      </w:pPr>
                      <w:drawing>
                        <wp:inline distT="0" distB="0" distL="0" distR="0">
                          <wp:extent cx="288000" cy="31337"/>
                          <wp:effectExtent l="0" t="0" r="0" b="6985"/>
                          <wp:docPr id="110"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9894435"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9329B6" w:rsidP="009329B6">
      <w:pPr>
        <w:keepNext/>
        <w:spacing w:before="180" w:line="240" w:lineRule="exact"/>
        <w:ind w:right="2268"/>
        <w:jc w:val="both"/>
        <w:rPr>
          <w:rFonts w:ascii="Tahoma" w:hAnsi="Tahoma" w:cs="Tahoma"/>
          <w:b/>
          <w:sz w:val="17"/>
          <w:szCs w:val="17"/>
          <w:rtl/>
        </w:rPr>
      </w:pPr>
      <w:r w:rsidRPr="009329B6">
        <w:rPr>
          <w:rFonts w:ascii="Tahoma" w:hAnsi="Tahoma" w:cs="Tahoma" w:hint="cs"/>
          <w:b/>
          <w:sz w:val="17"/>
          <w:szCs w:val="17"/>
          <w:rtl/>
        </w:rPr>
        <w:t>להלן הפרטים:</w:t>
      </w:r>
    </w:p>
    <w:p w:rsidR="006A0E07" w:rsidRPr="00B737AC" w:rsidP="009329B6">
      <w:pPr>
        <w:pStyle w:val="ListParagraph"/>
        <w:numPr>
          <w:ilvl w:val="0"/>
          <w:numId w:val="29"/>
        </w:numPr>
        <w:autoSpaceDE/>
        <w:autoSpaceDN/>
        <w:adjustRightInd/>
        <w:spacing w:line="240" w:lineRule="exact"/>
        <w:ind w:left="340" w:right="2268" w:hanging="340"/>
        <w:rPr>
          <w:b/>
          <w:sz w:val="17"/>
          <w:szCs w:val="17"/>
          <w:rtl/>
        </w:rPr>
      </w:pPr>
      <w:r w:rsidRPr="00B737AC">
        <w:rPr>
          <w:b/>
          <w:sz w:val="17"/>
          <w:szCs w:val="17"/>
          <w:rtl/>
        </w:rPr>
        <w:t>המחלקה מתנה מתן הכשר לירקות, פירות ופירו</w:t>
      </w:r>
      <w:r w:rsidRPr="00B737AC">
        <w:rPr>
          <w:rFonts w:hint="cs"/>
          <w:b/>
          <w:sz w:val="17"/>
          <w:szCs w:val="17"/>
          <w:rtl/>
        </w:rPr>
        <w:t>ת</w:t>
      </w:r>
      <w:r w:rsidRPr="00B737AC">
        <w:rPr>
          <w:b/>
          <w:sz w:val="17"/>
          <w:szCs w:val="17"/>
          <w:rtl/>
        </w:rPr>
        <w:t xml:space="preserve"> </w:t>
      </w:r>
      <w:r w:rsidRPr="00B737AC">
        <w:rPr>
          <w:rFonts w:hint="cs"/>
          <w:b/>
          <w:sz w:val="17"/>
          <w:szCs w:val="17"/>
          <w:rtl/>
        </w:rPr>
        <w:t>מיובשים ברכישתם</w:t>
      </w:r>
      <w:r w:rsidRPr="00B737AC">
        <w:rPr>
          <w:b/>
          <w:sz w:val="17"/>
          <w:szCs w:val="17"/>
          <w:rtl/>
        </w:rPr>
        <w:t xml:space="preserve"> </w:t>
      </w:r>
      <w:r w:rsidRPr="00B737AC">
        <w:rPr>
          <w:rFonts w:hint="cs"/>
          <w:b/>
          <w:sz w:val="17"/>
          <w:szCs w:val="17"/>
          <w:rtl/>
        </w:rPr>
        <w:t>אך</w:t>
      </w:r>
      <w:r w:rsidRPr="00B737AC">
        <w:rPr>
          <w:b/>
          <w:sz w:val="17"/>
          <w:szCs w:val="17"/>
          <w:rtl/>
        </w:rPr>
        <w:t xml:space="preserve"> </w:t>
      </w:r>
      <w:r w:rsidRPr="00B737AC">
        <w:rPr>
          <w:rFonts w:hint="cs"/>
          <w:b/>
          <w:sz w:val="17"/>
          <w:szCs w:val="17"/>
          <w:rtl/>
        </w:rPr>
        <w:t>ורק</w:t>
      </w:r>
      <w:r w:rsidRPr="00B737AC">
        <w:rPr>
          <w:b/>
          <w:sz w:val="17"/>
          <w:szCs w:val="17"/>
          <w:rtl/>
        </w:rPr>
        <w:t xml:space="preserve"> </w:t>
      </w:r>
      <w:r w:rsidRPr="00B737AC">
        <w:rPr>
          <w:rFonts w:hint="cs"/>
          <w:b/>
          <w:sz w:val="17"/>
          <w:szCs w:val="17"/>
          <w:rtl/>
        </w:rPr>
        <w:t>בשוק</w:t>
      </w:r>
      <w:r w:rsidRPr="00B737AC">
        <w:rPr>
          <w:b/>
          <w:sz w:val="17"/>
          <w:szCs w:val="17"/>
          <w:rtl/>
        </w:rPr>
        <w:t xml:space="preserve"> </w:t>
      </w:r>
      <w:r w:rsidRPr="00B737AC">
        <w:rPr>
          <w:rFonts w:hint="cs"/>
          <w:b/>
          <w:sz w:val="17"/>
          <w:szCs w:val="17"/>
          <w:rtl/>
        </w:rPr>
        <w:t>הסיטונאי</w:t>
      </w:r>
      <w:r w:rsidRPr="00B737AC">
        <w:rPr>
          <w:b/>
          <w:sz w:val="17"/>
          <w:szCs w:val="17"/>
          <w:rtl/>
        </w:rPr>
        <w:t xml:space="preserve"> </w:t>
      </w:r>
      <w:r w:rsidRPr="00B737AC">
        <w:rPr>
          <w:rFonts w:hint="cs"/>
          <w:b/>
          <w:sz w:val="17"/>
          <w:szCs w:val="17"/>
          <w:rtl/>
        </w:rPr>
        <w:t>בירושלים</w:t>
      </w:r>
      <w:r w:rsidRPr="00B737AC">
        <w:rPr>
          <w:b/>
          <w:sz w:val="17"/>
          <w:szCs w:val="17"/>
          <w:rtl/>
        </w:rPr>
        <w:t xml:space="preserve">, </w:t>
      </w:r>
      <w:r w:rsidRPr="00B737AC">
        <w:rPr>
          <w:rFonts w:hint="cs"/>
          <w:b/>
          <w:sz w:val="17"/>
          <w:szCs w:val="17"/>
          <w:rtl/>
        </w:rPr>
        <w:t>דהיינו</w:t>
      </w:r>
      <w:r w:rsidRPr="00B737AC">
        <w:rPr>
          <w:b/>
          <w:sz w:val="17"/>
          <w:szCs w:val="17"/>
          <w:rtl/>
        </w:rPr>
        <w:t xml:space="preserve"> </w:t>
      </w:r>
      <w:r w:rsidRPr="00B737AC">
        <w:rPr>
          <w:rFonts w:hint="cs"/>
          <w:b/>
          <w:sz w:val="17"/>
          <w:szCs w:val="17"/>
          <w:rtl/>
        </w:rPr>
        <w:t>היא</w:t>
      </w:r>
      <w:r w:rsidRPr="00B737AC">
        <w:rPr>
          <w:b/>
          <w:sz w:val="17"/>
          <w:szCs w:val="17"/>
          <w:rtl/>
        </w:rPr>
        <w:t xml:space="preserve"> </w:t>
      </w:r>
      <w:r w:rsidRPr="00B737AC">
        <w:rPr>
          <w:rFonts w:hint="cs"/>
          <w:b/>
          <w:sz w:val="17"/>
          <w:szCs w:val="17"/>
          <w:rtl/>
        </w:rPr>
        <w:t>מחייבת</w:t>
      </w:r>
      <w:r w:rsidRPr="00B737AC">
        <w:rPr>
          <w:b/>
          <w:sz w:val="17"/>
          <w:szCs w:val="17"/>
          <w:rtl/>
        </w:rPr>
        <w:t xml:space="preserve"> בעלי חנויות לממכר ירקות ופירות ובעלי מסעדות ובתי אוכל אחרים לקנות </w:t>
      </w:r>
      <w:r w:rsidRPr="00B737AC">
        <w:rPr>
          <w:rFonts w:hint="cs"/>
          <w:b/>
          <w:sz w:val="17"/>
          <w:szCs w:val="17"/>
          <w:rtl/>
        </w:rPr>
        <w:t>מזון</w:t>
      </w:r>
      <w:r w:rsidRPr="00B737AC">
        <w:rPr>
          <w:b/>
          <w:sz w:val="17"/>
          <w:szCs w:val="17"/>
          <w:rtl/>
        </w:rPr>
        <w:t xml:space="preserve"> </w:t>
      </w:r>
      <w:r w:rsidRPr="00B737AC">
        <w:rPr>
          <w:rFonts w:hint="cs"/>
          <w:b/>
          <w:sz w:val="17"/>
          <w:szCs w:val="17"/>
          <w:rtl/>
        </w:rPr>
        <w:t>זה</w:t>
      </w:r>
      <w:r w:rsidRPr="00B737AC">
        <w:rPr>
          <w:b/>
          <w:sz w:val="17"/>
          <w:szCs w:val="17"/>
          <w:rtl/>
        </w:rPr>
        <w:t xml:space="preserve"> </w:t>
      </w:r>
      <w:r w:rsidRPr="00B737AC">
        <w:rPr>
          <w:rFonts w:hint="cs"/>
          <w:b/>
          <w:sz w:val="17"/>
          <w:szCs w:val="17"/>
          <w:rtl/>
        </w:rPr>
        <w:t>רק</w:t>
      </w:r>
      <w:r w:rsidRPr="00B737AC">
        <w:rPr>
          <w:b/>
          <w:sz w:val="17"/>
          <w:szCs w:val="17"/>
          <w:rtl/>
        </w:rPr>
        <w:t xml:space="preserve"> </w:t>
      </w:r>
      <w:r w:rsidRPr="00B737AC">
        <w:rPr>
          <w:rFonts w:hint="cs"/>
          <w:b/>
          <w:sz w:val="17"/>
          <w:szCs w:val="17"/>
          <w:rtl/>
        </w:rPr>
        <w:t>בשוק</w:t>
      </w:r>
      <w:r w:rsidRPr="00B737AC">
        <w:rPr>
          <w:b/>
          <w:sz w:val="17"/>
          <w:szCs w:val="17"/>
          <w:rtl/>
        </w:rPr>
        <w:t xml:space="preserve"> </w:t>
      </w:r>
      <w:r w:rsidRPr="00B737AC">
        <w:rPr>
          <w:rFonts w:hint="cs"/>
          <w:b/>
          <w:sz w:val="17"/>
          <w:szCs w:val="17"/>
          <w:rtl/>
        </w:rPr>
        <w:t>הסיטונאי</w:t>
      </w:r>
      <w:r w:rsidRPr="00B737AC">
        <w:rPr>
          <w:b/>
          <w:sz w:val="17"/>
          <w:szCs w:val="17"/>
          <w:rtl/>
        </w:rPr>
        <w:t xml:space="preserve"> </w:t>
      </w:r>
      <w:r w:rsidRPr="00B737AC">
        <w:rPr>
          <w:rFonts w:hint="cs"/>
          <w:b/>
          <w:sz w:val="17"/>
          <w:szCs w:val="17"/>
          <w:rtl/>
        </w:rPr>
        <w:t>בירושלים</w:t>
      </w:r>
      <w:r w:rsidRPr="00B737AC">
        <w:rPr>
          <w:b/>
          <w:sz w:val="17"/>
          <w:szCs w:val="17"/>
          <w:rtl/>
        </w:rPr>
        <w:t xml:space="preserve">. </w:t>
      </w:r>
      <w:r w:rsidRPr="00B737AC">
        <w:rPr>
          <w:rFonts w:hint="cs"/>
          <w:b/>
          <w:sz w:val="17"/>
          <w:szCs w:val="17"/>
          <w:rtl/>
        </w:rPr>
        <w:t>התניה</w:t>
      </w:r>
      <w:r w:rsidRPr="00B737AC">
        <w:rPr>
          <w:b/>
          <w:sz w:val="17"/>
          <w:szCs w:val="17"/>
          <w:rtl/>
        </w:rPr>
        <w:t xml:space="preserve"> זו תקפה </w:t>
      </w:r>
      <w:r w:rsidRPr="00B737AC">
        <w:rPr>
          <w:rFonts w:hint="cs"/>
          <w:b/>
          <w:sz w:val="17"/>
          <w:szCs w:val="17"/>
          <w:rtl/>
        </w:rPr>
        <w:t>גם</w:t>
      </w:r>
      <w:r w:rsidRPr="00B737AC">
        <w:rPr>
          <w:b/>
          <w:sz w:val="17"/>
          <w:szCs w:val="17"/>
          <w:rtl/>
        </w:rPr>
        <w:t xml:space="preserve"> </w:t>
      </w:r>
      <w:r w:rsidRPr="00B737AC">
        <w:rPr>
          <w:rFonts w:hint="cs"/>
          <w:b/>
          <w:sz w:val="17"/>
          <w:szCs w:val="17"/>
          <w:rtl/>
        </w:rPr>
        <w:t>כאשר</w:t>
      </w:r>
      <w:r w:rsidRPr="00B737AC">
        <w:rPr>
          <w:b/>
          <w:sz w:val="17"/>
          <w:szCs w:val="17"/>
          <w:rtl/>
        </w:rPr>
        <w:t xml:space="preserve"> </w:t>
      </w:r>
      <w:r w:rsidRPr="00B737AC">
        <w:rPr>
          <w:rFonts w:hint="cs"/>
          <w:b/>
          <w:sz w:val="17"/>
          <w:szCs w:val="17"/>
          <w:rtl/>
        </w:rPr>
        <w:t>הירקות</w:t>
      </w:r>
      <w:r w:rsidRPr="00B737AC">
        <w:rPr>
          <w:b/>
          <w:sz w:val="17"/>
          <w:szCs w:val="17"/>
          <w:rtl/>
        </w:rPr>
        <w:t xml:space="preserve"> </w:t>
      </w:r>
      <w:r w:rsidRPr="00B737AC">
        <w:rPr>
          <w:rFonts w:hint="cs"/>
          <w:b/>
          <w:sz w:val="17"/>
          <w:szCs w:val="17"/>
          <w:rtl/>
        </w:rPr>
        <w:t>והפירות</w:t>
      </w:r>
      <w:r w:rsidRPr="00B737AC">
        <w:rPr>
          <w:b/>
          <w:sz w:val="17"/>
          <w:szCs w:val="17"/>
          <w:rtl/>
        </w:rPr>
        <w:t xml:space="preserve"> </w:t>
      </w:r>
      <w:r w:rsidRPr="00B737AC">
        <w:rPr>
          <w:rFonts w:hint="cs"/>
          <w:b/>
          <w:sz w:val="17"/>
          <w:szCs w:val="17"/>
          <w:rtl/>
        </w:rPr>
        <w:t>מהמשווקים</w:t>
      </w:r>
      <w:r w:rsidRPr="00B737AC">
        <w:rPr>
          <w:b/>
          <w:sz w:val="17"/>
          <w:szCs w:val="17"/>
          <w:rtl/>
        </w:rPr>
        <w:t xml:space="preserve"> האחרים </w:t>
      </w:r>
      <w:r w:rsidRPr="00B737AC">
        <w:rPr>
          <w:rFonts w:hint="cs"/>
          <w:b/>
          <w:sz w:val="17"/>
          <w:szCs w:val="17"/>
          <w:rtl/>
        </w:rPr>
        <w:t>מפוקחים</w:t>
      </w:r>
      <w:r w:rsidRPr="00B737AC">
        <w:rPr>
          <w:b/>
          <w:sz w:val="17"/>
          <w:szCs w:val="17"/>
          <w:rtl/>
        </w:rPr>
        <w:t xml:space="preserve"> </w:t>
      </w:r>
      <w:r w:rsidRPr="00B737AC">
        <w:rPr>
          <w:rFonts w:hint="cs"/>
          <w:b/>
          <w:sz w:val="17"/>
          <w:szCs w:val="17"/>
          <w:rtl/>
        </w:rPr>
        <w:t>כנדרש</w:t>
      </w:r>
      <w:r w:rsidRPr="00B737AC">
        <w:rPr>
          <w:b/>
          <w:sz w:val="17"/>
          <w:szCs w:val="17"/>
          <w:rtl/>
        </w:rPr>
        <w:t xml:space="preserve"> </w:t>
      </w:r>
      <w:r w:rsidRPr="00B737AC">
        <w:rPr>
          <w:rFonts w:hint="cs"/>
          <w:b/>
          <w:sz w:val="17"/>
          <w:szCs w:val="17"/>
          <w:rtl/>
        </w:rPr>
        <w:t>ומחזיקים</w:t>
      </w:r>
      <w:r w:rsidRPr="00B737AC">
        <w:rPr>
          <w:b/>
          <w:sz w:val="17"/>
          <w:szCs w:val="17"/>
          <w:rtl/>
        </w:rPr>
        <w:t xml:space="preserve"> </w:t>
      </w:r>
      <w:r w:rsidRPr="00B737AC">
        <w:rPr>
          <w:rFonts w:hint="cs"/>
          <w:b/>
          <w:sz w:val="17"/>
          <w:szCs w:val="17"/>
          <w:rtl/>
        </w:rPr>
        <w:t>בהכשר</w:t>
      </w:r>
      <w:r w:rsidRPr="00B737AC">
        <w:rPr>
          <w:b/>
          <w:sz w:val="17"/>
          <w:szCs w:val="17"/>
          <w:rtl/>
        </w:rPr>
        <w:t xml:space="preserve">, </w:t>
      </w:r>
      <w:r w:rsidRPr="00B737AC">
        <w:rPr>
          <w:rFonts w:hint="cs"/>
          <w:b/>
          <w:sz w:val="17"/>
          <w:szCs w:val="17"/>
          <w:rtl/>
        </w:rPr>
        <w:t>אם</w:t>
      </w:r>
      <w:r w:rsidRPr="00B737AC">
        <w:rPr>
          <w:b/>
          <w:sz w:val="17"/>
          <w:szCs w:val="17"/>
          <w:rtl/>
        </w:rPr>
        <w:t xml:space="preserve"> כי </w:t>
      </w:r>
      <w:r w:rsidRPr="00B737AC">
        <w:rPr>
          <w:rFonts w:hint="cs"/>
          <w:b/>
          <w:sz w:val="17"/>
          <w:szCs w:val="17"/>
          <w:rtl/>
        </w:rPr>
        <w:t>מרבנות</w:t>
      </w:r>
      <w:r w:rsidRPr="00B737AC">
        <w:rPr>
          <w:b/>
          <w:sz w:val="17"/>
          <w:szCs w:val="17"/>
          <w:rtl/>
        </w:rPr>
        <w:t xml:space="preserve"> </w:t>
      </w:r>
      <w:r w:rsidRPr="00B737AC">
        <w:rPr>
          <w:rFonts w:hint="cs"/>
          <w:b/>
          <w:sz w:val="17"/>
          <w:szCs w:val="17"/>
          <w:rtl/>
        </w:rPr>
        <w:t>אחרת</w:t>
      </w:r>
      <w:r w:rsidRPr="00B737AC">
        <w:rPr>
          <w:b/>
          <w:sz w:val="17"/>
          <w:szCs w:val="17"/>
          <w:rtl/>
        </w:rPr>
        <w:t>.</w:t>
      </w:r>
    </w:p>
    <w:p w:rsidR="006A0E07" w:rsidRPr="00B737AC" w:rsidP="009329B6">
      <w:pPr>
        <w:pStyle w:val="ListParagraph"/>
        <w:numPr>
          <w:ilvl w:val="0"/>
          <w:numId w:val="29"/>
        </w:numPr>
        <w:autoSpaceDE/>
        <w:autoSpaceDN/>
        <w:adjustRightInd/>
        <w:spacing w:line="240" w:lineRule="exact"/>
        <w:ind w:left="340" w:right="2268" w:hanging="340"/>
        <w:rPr>
          <w:b/>
          <w:sz w:val="17"/>
          <w:szCs w:val="17"/>
          <w:rtl/>
        </w:rPr>
      </w:pPr>
      <w:r w:rsidRPr="00B737AC">
        <w:rPr>
          <w:rFonts w:hint="cs"/>
          <w:b/>
          <w:sz w:val="17"/>
          <w:szCs w:val="17"/>
          <w:rtl/>
        </w:rPr>
        <w:t>כך עלה</w:t>
      </w:r>
      <w:r w:rsidRPr="00B737AC">
        <w:rPr>
          <w:b/>
          <w:sz w:val="17"/>
          <w:szCs w:val="17"/>
          <w:rtl/>
        </w:rPr>
        <w:t xml:space="preserve"> </w:t>
      </w:r>
      <w:r w:rsidRPr="00B737AC">
        <w:rPr>
          <w:rFonts w:hint="cs"/>
          <w:b/>
          <w:sz w:val="17"/>
          <w:szCs w:val="17"/>
          <w:rtl/>
        </w:rPr>
        <w:t>כי</w:t>
      </w:r>
      <w:r w:rsidRPr="00B737AC">
        <w:rPr>
          <w:b/>
          <w:sz w:val="17"/>
          <w:szCs w:val="17"/>
          <w:rtl/>
        </w:rPr>
        <w:t xml:space="preserve"> </w:t>
      </w:r>
      <w:r w:rsidRPr="00B737AC">
        <w:rPr>
          <w:rFonts w:hint="cs"/>
          <w:b/>
          <w:sz w:val="17"/>
          <w:szCs w:val="17"/>
          <w:rtl/>
        </w:rPr>
        <w:t>משווק</w:t>
      </w:r>
      <w:r w:rsidRPr="00B737AC">
        <w:rPr>
          <w:b/>
          <w:sz w:val="17"/>
          <w:szCs w:val="17"/>
          <w:rtl/>
        </w:rPr>
        <w:t xml:space="preserve"> </w:t>
      </w:r>
      <w:r w:rsidRPr="00B737AC">
        <w:rPr>
          <w:rFonts w:hint="cs"/>
          <w:b/>
          <w:sz w:val="17"/>
          <w:szCs w:val="17"/>
          <w:rtl/>
        </w:rPr>
        <w:t>הרוכש</w:t>
      </w:r>
      <w:r w:rsidRPr="00B737AC">
        <w:rPr>
          <w:b/>
          <w:sz w:val="17"/>
          <w:szCs w:val="17"/>
          <w:rtl/>
        </w:rPr>
        <w:t xml:space="preserve"> </w:t>
      </w:r>
      <w:r w:rsidRPr="00B737AC">
        <w:rPr>
          <w:rFonts w:hint="cs"/>
          <w:b/>
          <w:sz w:val="17"/>
          <w:szCs w:val="17"/>
          <w:rtl/>
        </w:rPr>
        <w:t>ירקות</w:t>
      </w:r>
      <w:r w:rsidRPr="00B737AC">
        <w:rPr>
          <w:b/>
          <w:sz w:val="17"/>
          <w:szCs w:val="17"/>
          <w:rtl/>
        </w:rPr>
        <w:t xml:space="preserve"> </w:t>
      </w:r>
      <w:r w:rsidRPr="00B737AC">
        <w:rPr>
          <w:rFonts w:hint="cs"/>
          <w:b/>
          <w:sz w:val="17"/>
          <w:szCs w:val="17"/>
          <w:rtl/>
        </w:rPr>
        <w:t>ופירות</w:t>
      </w:r>
      <w:r w:rsidRPr="00B737AC">
        <w:rPr>
          <w:b/>
          <w:sz w:val="17"/>
          <w:szCs w:val="17"/>
          <w:rtl/>
        </w:rPr>
        <w:t xml:space="preserve"> </w:t>
      </w:r>
      <w:r w:rsidRPr="00B737AC">
        <w:rPr>
          <w:rFonts w:hint="cs"/>
          <w:b/>
          <w:sz w:val="17"/>
          <w:szCs w:val="17"/>
          <w:rtl/>
        </w:rPr>
        <w:t>מהשוק</w:t>
      </w:r>
      <w:r w:rsidRPr="00B737AC">
        <w:rPr>
          <w:b/>
          <w:sz w:val="17"/>
          <w:szCs w:val="17"/>
          <w:rtl/>
        </w:rPr>
        <w:t xml:space="preserve"> </w:t>
      </w:r>
      <w:r w:rsidRPr="00B737AC">
        <w:rPr>
          <w:rFonts w:hint="cs"/>
          <w:b/>
          <w:sz w:val="17"/>
          <w:szCs w:val="17"/>
          <w:rtl/>
        </w:rPr>
        <w:t>הסיטונאי</w:t>
      </w:r>
      <w:r w:rsidRPr="00B737AC">
        <w:rPr>
          <w:b/>
          <w:sz w:val="17"/>
          <w:szCs w:val="17"/>
          <w:rtl/>
        </w:rPr>
        <w:t xml:space="preserve"> </w:t>
      </w:r>
      <w:r w:rsidRPr="00B737AC">
        <w:rPr>
          <w:rFonts w:hint="cs"/>
          <w:b/>
          <w:sz w:val="17"/>
          <w:szCs w:val="17"/>
          <w:rtl/>
        </w:rPr>
        <w:t>בצריפין</w:t>
      </w:r>
      <w:r w:rsidRPr="00B737AC">
        <w:rPr>
          <w:b/>
          <w:sz w:val="17"/>
          <w:szCs w:val="17"/>
          <w:rtl/>
        </w:rPr>
        <w:t xml:space="preserve">, </w:t>
      </w:r>
      <w:r w:rsidRPr="00B737AC">
        <w:rPr>
          <w:rFonts w:hint="cs"/>
          <w:b/>
          <w:sz w:val="17"/>
          <w:szCs w:val="17"/>
          <w:rtl/>
        </w:rPr>
        <w:t>שם</w:t>
      </w:r>
      <w:r w:rsidRPr="00B737AC">
        <w:rPr>
          <w:b/>
          <w:sz w:val="17"/>
          <w:szCs w:val="17"/>
          <w:rtl/>
        </w:rPr>
        <w:t xml:space="preserve"> </w:t>
      </w:r>
      <w:r w:rsidRPr="00B737AC">
        <w:rPr>
          <w:rFonts w:hint="cs"/>
          <w:b/>
          <w:sz w:val="17"/>
          <w:szCs w:val="17"/>
          <w:rtl/>
        </w:rPr>
        <w:t>כבר</w:t>
      </w:r>
      <w:r w:rsidRPr="00B737AC">
        <w:rPr>
          <w:b/>
          <w:sz w:val="17"/>
          <w:szCs w:val="17"/>
          <w:rtl/>
        </w:rPr>
        <w:t xml:space="preserve"> </w:t>
      </w:r>
      <w:r w:rsidRPr="00B737AC">
        <w:rPr>
          <w:rFonts w:hint="cs"/>
          <w:b/>
          <w:sz w:val="17"/>
          <w:szCs w:val="17"/>
          <w:rtl/>
        </w:rPr>
        <w:t>הופרשו</w:t>
      </w:r>
      <w:r w:rsidRPr="00B737AC">
        <w:rPr>
          <w:b/>
          <w:sz w:val="17"/>
          <w:szCs w:val="17"/>
          <w:rtl/>
        </w:rPr>
        <w:t xml:space="preserve"> </w:t>
      </w:r>
      <w:r w:rsidRPr="00B737AC">
        <w:rPr>
          <w:rFonts w:hint="cs"/>
          <w:b/>
          <w:sz w:val="17"/>
          <w:szCs w:val="17"/>
          <w:rtl/>
        </w:rPr>
        <w:t>עבורם</w:t>
      </w:r>
      <w:r w:rsidRPr="00B737AC">
        <w:rPr>
          <w:b/>
          <w:sz w:val="17"/>
          <w:szCs w:val="17"/>
          <w:rtl/>
        </w:rPr>
        <w:t xml:space="preserve"> </w:t>
      </w:r>
      <w:r w:rsidRPr="00B737AC">
        <w:rPr>
          <w:rFonts w:hint="cs"/>
          <w:b/>
          <w:sz w:val="17"/>
          <w:szCs w:val="17"/>
          <w:rtl/>
        </w:rPr>
        <w:t>תרומות</w:t>
      </w:r>
      <w:r w:rsidRPr="00B737AC">
        <w:rPr>
          <w:b/>
          <w:sz w:val="17"/>
          <w:szCs w:val="17"/>
          <w:rtl/>
        </w:rPr>
        <w:t xml:space="preserve"> </w:t>
      </w:r>
      <w:r w:rsidRPr="00B737AC">
        <w:rPr>
          <w:rFonts w:hint="cs"/>
          <w:b/>
          <w:sz w:val="17"/>
          <w:szCs w:val="17"/>
          <w:rtl/>
        </w:rPr>
        <w:t>ומעשרות,</w:t>
      </w:r>
      <w:r w:rsidRPr="00B737AC">
        <w:rPr>
          <w:b/>
          <w:sz w:val="17"/>
          <w:szCs w:val="17"/>
          <w:rtl/>
        </w:rPr>
        <w:t xml:space="preserve"> ו</w:t>
      </w:r>
      <w:r w:rsidRPr="00B737AC">
        <w:rPr>
          <w:rFonts w:hint="cs"/>
          <w:b/>
          <w:sz w:val="17"/>
          <w:szCs w:val="17"/>
          <w:rtl/>
        </w:rPr>
        <w:t>מבקש</w:t>
      </w:r>
      <w:r w:rsidRPr="00B737AC">
        <w:rPr>
          <w:b/>
          <w:sz w:val="17"/>
          <w:szCs w:val="17"/>
          <w:rtl/>
        </w:rPr>
        <w:t xml:space="preserve"> לשווק את הסחורה</w:t>
      </w:r>
      <w:r w:rsidRPr="00B737AC">
        <w:rPr>
          <w:rFonts w:hint="cs"/>
          <w:b/>
          <w:sz w:val="17"/>
          <w:szCs w:val="17"/>
          <w:rtl/>
        </w:rPr>
        <w:t xml:space="preserve"> שלו</w:t>
      </w:r>
      <w:r w:rsidRPr="00B737AC">
        <w:rPr>
          <w:b/>
          <w:sz w:val="17"/>
          <w:szCs w:val="17"/>
          <w:rtl/>
        </w:rPr>
        <w:t xml:space="preserve"> </w:t>
      </w:r>
      <w:r w:rsidRPr="00B737AC">
        <w:rPr>
          <w:rFonts w:hint="cs"/>
          <w:b/>
          <w:sz w:val="17"/>
          <w:szCs w:val="17"/>
          <w:rtl/>
        </w:rPr>
        <w:t xml:space="preserve">גם </w:t>
      </w:r>
      <w:r w:rsidRPr="00B737AC">
        <w:rPr>
          <w:b/>
          <w:sz w:val="17"/>
          <w:szCs w:val="17"/>
          <w:rtl/>
        </w:rPr>
        <w:t xml:space="preserve">בחנויות בירושלים </w:t>
      </w:r>
      <w:r w:rsidRPr="00B737AC">
        <w:rPr>
          <w:rFonts w:hint="cs"/>
          <w:b/>
          <w:sz w:val="17"/>
          <w:szCs w:val="17"/>
          <w:rtl/>
        </w:rPr>
        <w:t>המחזיקות</w:t>
      </w:r>
      <w:r w:rsidRPr="00B737AC">
        <w:rPr>
          <w:b/>
          <w:sz w:val="17"/>
          <w:szCs w:val="17"/>
          <w:rtl/>
        </w:rPr>
        <w:t xml:space="preserve"> </w:t>
      </w:r>
      <w:r w:rsidRPr="00B737AC">
        <w:rPr>
          <w:rFonts w:hint="cs"/>
          <w:b/>
          <w:sz w:val="17"/>
          <w:szCs w:val="17"/>
          <w:rtl/>
        </w:rPr>
        <w:t>ב</w:t>
      </w:r>
      <w:r w:rsidRPr="00B737AC">
        <w:rPr>
          <w:b/>
          <w:sz w:val="17"/>
          <w:szCs w:val="17"/>
          <w:rtl/>
        </w:rPr>
        <w:t>תעודת כשרות של הרבנות</w:t>
      </w:r>
      <w:r w:rsidRPr="00B737AC">
        <w:rPr>
          <w:rFonts w:hint="cs"/>
          <w:b/>
          <w:sz w:val="17"/>
          <w:szCs w:val="17"/>
          <w:rtl/>
        </w:rPr>
        <w:t xml:space="preserve"> המקומית</w:t>
      </w:r>
      <w:r w:rsidRPr="00B737AC">
        <w:rPr>
          <w:b/>
          <w:sz w:val="17"/>
          <w:szCs w:val="17"/>
          <w:rtl/>
        </w:rPr>
        <w:t xml:space="preserve">, נדרש להעביר את הסחורה דרך השוק הסיטונאי בירושלים שם מפרישה </w:t>
      </w:r>
      <w:r w:rsidRPr="00B737AC">
        <w:rPr>
          <w:rFonts w:hint="cs"/>
          <w:b/>
          <w:sz w:val="17"/>
          <w:szCs w:val="17"/>
          <w:rtl/>
        </w:rPr>
        <w:t>ה</w:t>
      </w:r>
      <w:r w:rsidRPr="00B737AC">
        <w:rPr>
          <w:b/>
          <w:sz w:val="17"/>
          <w:szCs w:val="17"/>
          <w:rtl/>
        </w:rPr>
        <w:t xml:space="preserve">רבנות </w:t>
      </w:r>
      <w:r w:rsidRPr="00B737AC">
        <w:rPr>
          <w:rFonts w:hint="cs"/>
          <w:b/>
          <w:sz w:val="17"/>
          <w:szCs w:val="17"/>
          <w:rtl/>
        </w:rPr>
        <w:t>ב</w:t>
      </w:r>
      <w:r w:rsidRPr="00B737AC">
        <w:rPr>
          <w:b/>
          <w:sz w:val="17"/>
          <w:szCs w:val="17"/>
          <w:rtl/>
        </w:rPr>
        <w:t xml:space="preserve">ירושלים תרומות ומעשרות פעם נוספת. </w:t>
      </w:r>
      <w:r w:rsidRPr="00B737AC">
        <w:rPr>
          <w:rFonts w:hint="cs"/>
          <w:b/>
          <w:sz w:val="17"/>
          <w:szCs w:val="17"/>
          <w:rtl/>
        </w:rPr>
        <w:t>בכך נגרמת למשווקים אלה, ולציבור הרחב, תוספת עלות בשיעור של כ-1% ממחיר הסחורה.</w:t>
      </w:r>
    </w:p>
    <w:p w:rsidR="006A0E07" w:rsidRPr="00B737AC" w:rsidP="009329B6">
      <w:pPr>
        <w:pStyle w:val="ListParagraph"/>
        <w:numPr>
          <w:ilvl w:val="0"/>
          <w:numId w:val="29"/>
        </w:numPr>
        <w:autoSpaceDE/>
        <w:autoSpaceDN/>
        <w:adjustRightInd/>
        <w:spacing w:line="240" w:lineRule="exact"/>
        <w:ind w:left="340" w:right="2268" w:hanging="340"/>
        <w:rPr>
          <w:b/>
          <w:sz w:val="17"/>
          <w:szCs w:val="17"/>
          <w:rtl/>
        </w:rPr>
      </w:pPr>
      <w:r w:rsidRPr="00B737AC">
        <w:rPr>
          <w:rFonts w:hint="cs"/>
          <w:b/>
          <w:sz w:val="17"/>
          <w:szCs w:val="17"/>
          <w:rtl/>
        </w:rPr>
        <w:t>נוסף</w:t>
      </w:r>
      <w:r w:rsidRPr="00B737AC">
        <w:rPr>
          <w:b/>
          <w:sz w:val="17"/>
          <w:szCs w:val="17"/>
          <w:rtl/>
        </w:rPr>
        <w:t xml:space="preserve"> </w:t>
      </w:r>
      <w:r w:rsidRPr="00B737AC">
        <w:rPr>
          <w:rFonts w:hint="cs"/>
          <w:b/>
          <w:sz w:val="17"/>
          <w:szCs w:val="17"/>
          <w:rtl/>
        </w:rPr>
        <w:t>לכך</w:t>
      </w:r>
      <w:r w:rsidRPr="00B737AC">
        <w:rPr>
          <w:b/>
          <w:sz w:val="17"/>
          <w:szCs w:val="17"/>
          <w:rtl/>
        </w:rPr>
        <w:t xml:space="preserve">, </w:t>
      </w:r>
      <w:r w:rsidRPr="00B737AC">
        <w:rPr>
          <w:rFonts w:hint="cs"/>
          <w:b/>
          <w:sz w:val="17"/>
          <w:szCs w:val="17"/>
          <w:rtl/>
        </w:rPr>
        <w:t>וכפי</w:t>
      </w:r>
      <w:r w:rsidRPr="00B737AC">
        <w:rPr>
          <w:b/>
          <w:sz w:val="17"/>
          <w:szCs w:val="17"/>
          <w:rtl/>
        </w:rPr>
        <w:t xml:space="preserve"> </w:t>
      </w:r>
      <w:r w:rsidRPr="00B737AC">
        <w:rPr>
          <w:rFonts w:hint="cs"/>
          <w:b/>
          <w:sz w:val="17"/>
          <w:szCs w:val="17"/>
          <w:rtl/>
        </w:rPr>
        <w:t>שהועלה</w:t>
      </w:r>
      <w:r w:rsidRPr="00B737AC">
        <w:rPr>
          <w:b/>
          <w:sz w:val="17"/>
          <w:szCs w:val="17"/>
          <w:rtl/>
        </w:rPr>
        <w:t xml:space="preserve"> </w:t>
      </w:r>
      <w:r w:rsidRPr="00B737AC">
        <w:rPr>
          <w:rFonts w:hint="cs"/>
          <w:b/>
          <w:sz w:val="17"/>
          <w:szCs w:val="17"/>
          <w:rtl/>
        </w:rPr>
        <w:t>כבר</w:t>
      </w:r>
      <w:r w:rsidRPr="00B737AC">
        <w:rPr>
          <w:b/>
          <w:sz w:val="17"/>
          <w:szCs w:val="17"/>
          <w:rtl/>
        </w:rPr>
        <w:t xml:space="preserve"> </w:t>
      </w:r>
      <w:r w:rsidRPr="00B737AC">
        <w:rPr>
          <w:rFonts w:hint="cs"/>
          <w:b/>
          <w:sz w:val="17"/>
          <w:szCs w:val="17"/>
          <w:rtl/>
        </w:rPr>
        <w:t>בביקורת</w:t>
      </w:r>
      <w:r w:rsidRPr="00B737AC">
        <w:rPr>
          <w:b/>
          <w:sz w:val="17"/>
          <w:szCs w:val="17"/>
          <w:rtl/>
        </w:rPr>
        <w:t xml:space="preserve"> </w:t>
      </w:r>
      <w:r w:rsidRPr="00B737AC">
        <w:rPr>
          <w:rFonts w:hint="cs"/>
          <w:b/>
          <w:sz w:val="17"/>
          <w:szCs w:val="17"/>
          <w:rtl/>
        </w:rPr>
        <w:t>הקודמת</w:t>
      </w:r>
      <w:r w:rsidRPr="00B737AC">
        <w:rPr>
          <w:b/>
          <w:sz w:val="17"/>
          <w:szCs w:val="17"/>
          <w:rtl/>
        </w:rPr>
        <w:t xml:space="preserve">, </w:t>
      </w:r>
      <w:r w:rsidRPr="00B737AC">
        <w:rPr>
          <w:rFonts w:hint="cs"/>
          <w:b/>
          <w:sz w:val="17"/>
          <w:szCs w:val="17"/>
          <w:rtl/>
        </w:rPr>
        <w:t>הרבנות</w:t>
      </w:r>
      <w:r w:rsidRPr="00B737AC">
        <w:rPr>
          <w:b/>
          <w:sz w:val="17"/>
          <w:szCs w:val="17"/>
          <w:rtl/>
        </w:rPr>
        <w:t xml:space="preserve"> </w:t>
      </w:r>
      <w:r w:rsidRPr="00B737AC">
        <w:rPr>
          <w:rFonts w:hint="cs"/>
          <w:b/>
          <w:sz w:val="17"/>
          <w:szCs w:val="17"/>
          <w:rtl/>
        </w:rPr>
        <w:t>בירושלים</w:t>
      </w:r>
      <w:r w:rsidRPr="00B737AC">
        <w:rPr>
          <w:b/>
          <w:sz w:val="17"/>
          <w:szCs w:val="17"/>
          <w:rtl/>
        </w:rPr>
        <w:t xml:space="preserve"> </w:t>
      </w:r>
      <w:r w:rsidRPr="00B737AC">
        <w:rPr>
          <w:rFonts w:hint="cs"/>
          <w:b/>
          <w:sz w:val="17"/>
          <w:szCs w:val="17"/>
          <w:rtl/>
        </w:rPr>
        <w:t>ממשיכה</w:t>
      </w:r>
      <w:r w:rsidRPr="00B737AC">
        <w:rPr>
          <w:b/>
          <w:sz w:val="17"/>
          <w:szCs w:val="17"/>
          <w:rtl/>
        </w:rPr>
        <w:t xml:space="preserve">, </w:t>
      </w:r>
      <w:r w:rsidRPr="00B737AC">
        <w:rPr>
          <w:rFonts w:hint="cs"/>
          <w:b/>
          <w:sz w:val="17"/>
          <w:szCs w:val="17"/>
          <w:rtl/>
        </w:rPr>
        <w:t>בניגוד</w:t>
      </w:r>
      <w:r w:rsidRPr="00B737AC">
        <w:rPr>
          <w:b/>
          <w:sz w:val="17"/>
          <w:szCs w:val="17"/>
          <w:rtl/>
        </w:rPr>
        <w:t xml:space="preserve"> </w:t>
      </w:r>
      <w:r w:rsidRPr="00B737AC">
        <w:rPr>
          <w:rFonts w:hint="cs"/>
          <w:b/>
          <w:sz w:val="17"/>
          <w:szCs w:val="17"/>
          <w:rtl/>
        </w:rPr>
        <w:t>לנוהל</w:t>
      </w:r>
      <w:r w:rsidRPr="00B737AC">
        <w:rPr>
          <w:b/>
          <w:sz w:val="17"/>
          <w:szCs w:val="17"/>
          <w:rtl/>
        </w:rPr>
        <w:t xml:space="preserve">, </w:t>
      </w:r>
      <w:r w:rsidRPr="00B737AC">
        <w:rPr>
          <w:rFonts w:hint="cs"/>
          <w:b/>
          <w:sz w:val="17"/>
          <w:szCs w:val="17"/>
          <w:rtl/>
        </w:rPr>
        <w:t>לפקח</w:t>
      </w:r>
      <w:r w:rsidRPr="00B737AC">
        <w:rPr>
          <w:b/>
          <w:sz w:val="17"/>
          <w:szCs w:val="17"/>
          <w:rtl/>
        </w:rPr>
        <w:t xml:space="preserve"> </w:t>
      </w:r>
      <w:r w:rsidRPr="00B737AC">
        <w:rPr>
          <w:rFonts w:hint="cs"/>
          <w:b/>
          <w:sz w:val="17"/>
          <w:szCs w:val="17"/>
          <w:rtl/>
        </w:rPr>
        <w:t>על</w:t>
      </w:r>
      <w:r w:rsidRPr="00B737AC">
        <w:rPr>
          <w:b/>
          <w:sz w:val="17"/>
          <w:szCs w:val="17"/>
          <w:rtl/>
        </w:rPr>
        <w:t xml:space="preserve"> </w:t>
      </w:r>
      <w:r w:rsidRPr="00B737AC">
        <w:rPr>
          <w:rFonts w:hint="cs"/>
          <w:b/>
          <w:sz w:val="17"/>
          <w:szCs w:val="17"/>
          <w:rtl/>
        </w:rPr>
        <w:t>בתי</w:t>
      </w:r>
      <w:r w:rsidRPr="00B737AC">
        <w:rPr>
          <w:b/>
          <w:sz w:val="17"/>
          <w:szCs w:val="17"/>
          <w:rtl/>
        </w:rPr>
        <w:t xml:space="preserve"> </w:t>
      </w:r>
      <w:r w:rsidRPr="00B737AC">
        <w:rPr>
          <w:rFonts w:hint="cs"/>
          <w:b/>
          <w:sz w:val="17"/>
          <w:szCs w:val="17"/>
          <w:rtl/>
        </w:rPr>
        <w:t>אריזה</w:t>
      </w:r>
      <w:r w:rsidRPr="00B737AC">
        <w:rPr>
          <w:b/>
          <w:sz w:val="17"/>
          <w:szCs w:val="17"/>
          <w:rtl/>
        </w:rPr>
        <w:t xml:space="preserve"> </w:t>
      </w:r>
      <w:r w:rsidRPr="00B737AC">
        <w:rPr>
          <w:rFonts w:hint="cs"/>
          <w:b/>
          <w:sz w:val="17"/>
          <w:szCs w:val="17"/>
          <w:rtl/>
        </w:rPr>
        <w:t>מחוץ</w:t>
      </w:r>
      <w:r w:rsidRPr="00B737AC">
        <w:rPr>
          <w:b/>
          <w:sz w:val="17"/>
          <w:szCs w:val="17"/>
          <w:rtl/>
        </w:rPr>
        <w:t xml:space="preserve"> </w:t>
      </w:r>
      <w:r w:rsidRPr="00B737AC">
        <w:rPr>
          <w:rFonts w:hint="cs"/>
          <w:b/>
          <w:sz w:val="17"/>
          <w:szCs w:val="17"/>
          <w:rtl/>
        </w:rPr>
        <w:t>לירושלים</w:t>
      </w:r>
      <w:r w:rsidRPr="00B737AC">
        <w:rPr>
          <w:b/>
          <w:sz w:val="17"/>
          <w:szCs w:val="17"/>
          <w:rtl/>
        </w:rPr>
        <w:t xml:space="preserve">, </w:t>
      </w:r>
      <w:r w:rsidRPr="00B737AC">
        <w:rPr>
          <w:rFonts w:hint="cs"/>
          <w:b/>
          <w:sz w:val="17"/>
          <w:szCs w:val="17"/>
          <w:rtl/>
        </w:rPr>
        <w:t>למשל</w:t>
      </w:r>
      <w:r w:rsidRPr="00B737AC">
        <w:rPr>
          <w:b/>
          <w:sz w:val="17"/>
          <w:szCs w:val="17"/>
          <w:rtl/>
        </w:rPr>
        <w:t xml:space="preserve"> </w:t>
      </w:r>
      <w:r w:rsidRPr="00B737AC">
        <w:rPr>
          <w:rFonts w:hint="cs"/>
          <w:b/>
          <w:sz w:val="17"/>
          <w:szCs w:val="17"/>
          <w:rtl/>
        </w:rPr>
        <w:t>בית</w:t>
      </w:r>
      <w:r w:rsidRPr="00B737AC">
        <w:rPr>
          <w:b/>
          <w:sz w:val="17"/>
          <w:szCs w:val="17"/>
          <w:rtl/>
        </w:rPr>
        <w:t xml:space="preserve"> </w:t>
      </w:r>
      <w:r w:rsidRPr="00B737AC">
        <w:rPr>
          <w:rFonts w:hint="cs"/>
          <w:b/>
          <w:sz w:val="17"/>
          <w:szCs w:val="17"/>
          <w:rtl/>
        </w:rPr>
        <w:t>האריזה</w:t>
      </w:r>
      <w:r w:rsidRPr="00B737AC">
        <w:rPr>
          <w:b/>
          <w:sz w:val="17"/>
          <w:szCs w:val="17"/>
          <w:rtl/>
        </w:rPr>
        <w:t xml:space="preserve"> </w:t>
      </w:r>
      <w:r w:rsidRPr="00B737AC">
        <w:rPr>
          <w:rFonts w:hint="cs"/>
          <w:b/>
          <w:sz w:val="17"/>
          <w:szCs w:val="17"/>
          <w:rtl/>
        </w:rPr>
        <w:t>א' הממוקם בבית</w:t>
      </w:r>
      <w:r w:rsidRPr="00B737AC">
        <w:rPr>
          <w:b/>
          <w:sz w:val="17"/>
          <w:szCs w:val="17"/>
          <w:rtl/>
        </w:rPr>
        <w:t xml:space="preserve"> </w:t>
      </w:r>
      <w:r w:rsidRPr="00B737AC">
        <w:rPr>
          <w:rFonts w:hint="cs"/>
          <w:b/>
          <w:sz w:val="17"/>
          <w:szCs w:val="17"/>
          <w:rtl/>
        </w:rPr>
        <w:t>דגון</w:t>
      </w:r>
      <w:r w:rsidRPr="00B737AC">
        <w:rPr>
          <w:b/>
          <w:sz w:val="17"/>
          <w:szCs w:val="17"/>
          <w:rtl/>
        </w:rPr>
        <w:t>.</w:t>
      </w:r>
    </w:p>
    <w:p w:rsidR="006A0E07" w:rsidRPr="00B737AC" w:rsidP="009329B6">
      <w:pPr>
        <w:pStyle w:val="ListParagraph"/>
        <w:numPr>
          <w:ilvl w:val="0"/>
          <w:numId w:val="29"/>
        </w:numPr>
        <w:autoSpaceDE/>
        <w:autoSpaceDN/>
        <w:adjustRightInd/>
        <w:spacing w:line="240" w:lineRule="exact"/>
        <w:ind w:left="340" w:right="2268" w:hanging="340"/>
        <w:rPr>
          <w:b/>
          <w:sz w:val="17"/>
          <w:szCs w:val="17"/>
        </w:rPr>
      </w:pPr>
      <w:r w:rsidRPr="00B737AC">
        <w:rPr>
          <w:b/>
          <w:sz w:val="17"/>
          <w:szCs w:val="17"/>
          <w:rtl/>
        </w:rPr>
        <w:t xml:space="preserve">המועצה הדתית ירושלים מתנה מתן הכשר </w:t>
      </w:r>
      <w:r w:rsidRPr="00B737AC">
        <w:rPr>
          <w:rFonts w:hint="cs"/>
          <w:b/>
          <w:sz w:val="17"/>
          <w:szCs w:val="17"/>
          <w:rtl/>
        </w:rPr>
        <w:t>מטעמה ברכישת</w:t>
      </w:r>
      <w:r w:rsidRPr="00B737AC">
        <w:rPr>
          <w:b/>
          <w:sz w:val="17"/>
          <w:szCs w:val="17"/>
          <w:rtl/>
        </w:rPr>
        <w:t xml:space="preserve"> </w:t>
      </w:r>
      <w:r w:rsidRPr="00B737AC">
        <w:rPr>
          <w:rFonts w:hint="cs"/>
          <w:b/>
          <w:sz w:val="17"/>
          <w:szCs w:val="17"/>
          <w:rtl/>
        </w:rPr>
        <w:t>ירקות</w:t>
      </w:r>
      <w:r w:rsidRPr="00B737AC">
        <w:rPr>
          <w:b/>
          <w:sz w:val="17"/>
          <w:szCs w:val="17"/>
          <w:rtl/>
        </w:rPr>
        <w:t xml:space="preserve"> </w:t>
      </w:r>
      <w:r w:rsidRPr="00B737AC">
        <w:rPr>
          <w:rFonts w:hint="cs"/>
          <w:b/>
          <w:sz w:val="17"/>
          <w:szCs w:val="17"/>
          <w:rtl/>
        </w:rPr>
        <w:t>עלים</w:t>
      </w:r>
      <w:r w:rsidRPr="00B737AC">
        <w:rPr>
          <w:b/>
          <w:sz w:val="17"/>
          <w:szCs w:val="17"/>
          <w:rtl/>
        </w:rPr>
        <w:t xml:space="preserve"> </w:t>
      </w:r>
      <w:r w:rsidRPr="00B737AC">
        <w:rPr>
          <w:rFonts w:hint="cs"/>
          <w:b/>
          <w:sz w:val="17"/>
          <w:szCs w:val="17"/>
          <w:rtl/>
        </w:rPr>
        <w:t>רק מרשימה</w:t>
      </w:r>
      <w:r w:rsidRPr="00B737AC">
        <w:rPr>
          <w:b/>
          <w:sz w:val="17"/>
          <w:szCs w:val="17"/>
          <w:rtl/>
        </w:rPr>
        <w:t xml:space="preserve"> </w:t>
      </w:r>
      <w:r w:rsidRPr="00B737AC">
        <w:rPr>
          <w:rFonts w:hint="cs"/>
          <w:b/>
          <w:sz w:val="17"/>
          <w:szCs w:val="17"/>
          <w:rtl/>
        </w:rPr>
        <w:t>של</w:t>
      </w:r>
      <w:r w:rsidRPr="00B737AC">
        <w:rPr>
          <w:b/>
          <w:sz w:val="17"/>
          <w:szCs w:val="17"/>
          <w:rtl/>
        </w:rPr>
        <w:t xml:space="preserve"> 14 </w:t>
      </w:r>
      <w:r w:rsidRPr="00B737AC">
        <w:rPr>
          <w:rFonts w:hint="cs"/>
          <w:b/>
          <w:sz w:val="17"/>
          <w:szCs w:val="17"/>
          <w:rtl/>
        </w:rPr>
        <w:t>ספקים</w:t>
      </w:r>
      <w:r w:rsidRPr="00B737AC">
        <w:rPr>
          <w:b/>
          <w:sz w:val="17"/>
          <w:szCs w:val="17"/>
          <w:rtl/>
        </w:rPr>
        <w:t xml:space="preserve"> (גוש </w:t>
      </w:r>
      <w:r w:rsidRPr="00B737AC">
        <w:rPr>
          <w:rFonts w:hint="cs"/>
          <w:b/>
          <w:sz w:val="17"/>
          <w:szCs w:val="17"/>
          <w:rtl/>
        </w:rPr>
        <w:t>קטיף</w:t>
      </w:r>
      <w:r w:rsidRPr="00B737AC">
        <w:rPr>
          <w:b/>
          <w:sz w:val="17"/>
          <w:szCs w:val="17"/>
          <w:rtl/>
        </w:rPr>
        <w:t xml:space="preserve">) </w:t>
      </w:r>
      <w:r w:rsidRPr="00B737AC">
        <w:rPr>
          <w:rFonts w:hint="cs"/>
          <w:b/>
          <w:sz w:val="17"/>
          <w:szCs w:val="17"/>
          <w:rtl/>
        </w:rPr>
        <w:t>שהרבנות</w:t>
      </w:r>
      <w:r w:rsidRPr="00B737AC">
        <w:rPr>
          <w:b/>
          <w:sz w:val="17"/>
          <w:szCs w:val="17"/>
          <w:rtl/>
        </w:rPr>
        <w:t xml:space="preserve"> </w:t>
      </w:r>
      <w:r w:rsidRPr="00B737AC">
        <w:rPr>
          <w:rFonts w:hint="cs"/>
          <w:b/>
          <w:sz w:val="17"/>
          <w:szCs w:val="17"/>
          <w:rtl/>
        </w:rPr>
        <w:t>בירושלים</w:t>
      </w:r>
      <w:r w:rsidRPr="00B737AC">
        <w:rPr>
          <w:b/>
          <w:sz w:val="17"/>
          <w:szCs w:val="17"/>
          <w:rtl/>
        </w:rPr>
        <w:t xml:space="preserve"> </w:t>
      </w:r>
      <w:r w:rsidRPr="00B737AC">
        <w:rPr>
          <w:rFonts w:hint="cs"/>
          <w:b/>
          <w:sz w:val="17"/>
          <w:szCs w:val="17"/>
          <w:rtl/>
        </w:rPr>
        <w:t>מפקחת</w:t>
      </w:r>
      <w:r w:rsidRPr="00B737AC">
        <w:rPr>
          <w:b/>
          <w:sz w:val="17"/>
          <w:szCs w:val="17"/>
          <w:rtl/>
        </w:rPr>
        <w:t xml:space="preserve"> </w:t>
      </w:r>
      <w:r w:rsidRPr="00B737AC">
        <w:rPr>
          <w:rFonts w:hint="cs"/>
          <w:b/>
          <w:sz w:val="17"/>
          <w:szCs w:val="17"/>
          <w:rtl/>
        </w:rPr>
        <w:t>עליהם</w:t>
      </w:r>
      <w:r w:rsidRPr="00B737AC">
        <w:rPr>
          <w:b/>
          <w:sz w:val="17"/>
          <w:szCs w:val="17"/>
          <w:rtl/>
        </w:rPr>
        <w:t xml:space="preserve">. יצוין כי </w:t>
      </w:r>
      <w:r w:rsidRPr="00B737AC">
        <w:rPr>
          <w:rFonts w:hint="cs"/>
          <w:b/>
          <w:sz w:val="17"/>
          <w:szCs w:val="17"/>
          <w:rtl/>
        </w:rPr>
        <w:t>מדובר</w:t>
      </w:r>
      <w:r w:rsidRPr="00B737AC">
        <w:rPr>
          <w:b/>
          <w:sz w:val="17"/>
          <w:szCs w:val="17"/>
          <w:rtl/>
        </w:rPr>
        <w:t xml:space="preserve"> </w:t>
      </w:r>
      <w:r w:rsidRPr="00B737AC">
        <w:rPr>
          <w:rFonts w:hint="cs"/>
          <w:b/>
          <w:sz w:val="17"/>
          <w:szCs w:val="17"/>
          <w:rtl/>
        </w:rPr>
        <w:t>ברשימה</w:t>
      </w:r>
      <w:r w:rsidRPr="00B737AC">
        <w:rPr>
          <w:b/>
          <w:sz w:val="17"/>
          <w:szCs w:val="17"/>
          <w:rtl/>
        </w:rPr>
        <w:t xml:space="preserve"> </w:t>
      </w:r>
      <w:r w:rsidRPr="00B737AC">
        <w:rPr>
          <w:rFonts w:hint="cs"/>
          <w:b/>
          <w:sz w:val="17"/>
          <w:szCs w:val="17"/>
          <w:rtl/>
        </w:rPr>
        <w:t>גדולה</w:t>
      </w:r>
      <w:r w:rsidRPr="00B737AC">
        <w:rPr>
          <w:b/>
          <w:sz w:val="17"/>
          <w:szCs w:val="17"/>
          <w:rtl/>
        </w:rPr>
        <w:t xml:space="preserve"> </w:t>
      </w:r>
      <w:r w:rsidRPr="00B737AC">
        <w:rPr>
          <w:rFonts w:hint="cs"/>
          <w:b/>
          <w:sz w:val="17"/>
          <w:szCs w:val="17"/>
          <w:rtl/>
        </w:rPr>
        <w:t>יחסית</w:t>
      </w:r>
      <w:r w:rsidRPr="00B737AC">
        <w:rPr>
          <w:b/>
          <w:sz w:val="17"/>
          <w:szCs w:val="17"/>
          <w:rtl/>
        </w:rPr>
        <w:t xml:space="preserve"> </w:t>
      </w:r>
      <w:r w:rsidRPr="00B737AC">
        <w:rPr>
          <w:rFonts w:hint="cs"/>
          <w:b/>
          <w:sz w:val="17"/>
          <w:szCs w:val="17"/>
          <w:rtl/>
        </w:rPr>
        <w:t>לרשימות</w:t>
      </w:r>
      <w:r w:rsidRPr="00B737AC">
        <w:rPr>
          <w:b/>
          <w:sz w:val="17"/>
          <w:szCs w:val="17"/>
          <w:rtl/>
        </w:rPr>
        <w:t xml:space="preserve"> </w:t>
      </w:r>
      <w:r w:rsidRPr="00B737AC">
        <w:rPr>
          <w:rFonts w:hint="cs"/>
          <w:b/>
          <w:sz w:val="17"/>
          <w:szCs w:val="17"/>
          <w:rtl/>
        </w:rPr>
        <w:t>הנהוגות</w:t>
      </w:r>
      <w:r w:rsidRPr="00B737AC">
        <w:rPr>
          <w:b/>
          <w:sz w:val="17"/>
          <w:szCs w:val="17"/>
          <w:rtl/>
        </w:rPr>
        <w:t xml:space="preserve"> </w:t>
      </w:r>
      <w:r w:rsidRPr="00B737AC">
        <w:rPr>
          <w:rFonts w:hint="cs"/>
          <w:b/>
          <w:sz w:val="17"/>
          <w:szCs w:val="17"/>
          <w:rtl/>
        </w:rPr>
        <w:t>בכמה</w:t>
      </w:r>
      <w:r w:rsidRPr="00B737AC">
        <w:rPr>
          <w:b/>
          <w:sz w:val="17"/>
          <w:szCs w:val="17"/>
          <w:rtl/>
        </w:rPr>
        <w:t xml:space="preserve"> </w:t>
      </w:r>
      <w:r w:rsidRPr="00B737AC">
        <w:rPr>
          <w:rFonts w:hint="cs"/>
          <w:b/>
          <w:sz w:val="17"/>
          <w:szCs w:val="17"/>
          <w:rtl/>
        </w:rPr>
        <w:t>מועצות</w:t>
      </w:r>
      <w:r w:rsidRPr="00B737AC">
        <w:rPr>
          <w:b/>
          <w:sz w:val="17"/>
          <w:szCs w:val="17"/>
          <w:rtl/>
        </w:rPr>
        <w:t xml:space="preserve"> </w:t>
      </w:r>
      <w:r w:rsidRPr="00B737AC">
        <w:rPr>
          <w:rFonts w:hint="cs"/>
          <w:b/>
          <w:sz w:val="17"/>
          <w:szCs w:val="17"/>
          <w:rtl/>
        </w:rPr>
        <w:t>דתיות</w:t>
      </w:r>
      <w:r w:rsidRPr="00B737AC">
        <w:rPr>
          <w:b/>
          <w:sz w:val="17"/>
          <w:szCs w:val="17"/>
          <w:rtl/>
        </w:rPr>
        <w:t xml:space="preserve"> </w:t>
      </w:r>
      <w:r w:rsidRPr="00B737AC">
        <w:rPr>
          <w:rFonts w:hint="cs"/>
          <w:b/>
          <w:sz w:val="17"/>
          <w:szCs w:val="17"/>
          <w:rtl/>
        </w:rPr>
        <w:t>אחרות</w:t>
      </w:r>
      <w:r w:rsidRPr="00B737AC">
        <w:rPr>
          <w:b/>
          <w:sz w:val="17"/>
          <w:szCs w:val="17"/>
          <w:rtl/>
        </w:rPr>
        <w:t>.</w:t>
      </w:r>
    </w:p>
    <w:p w:rsidR="006A0E07" w:rsidRPr="00B737AC" w:rsidP="00B737AC">
      <w:pPr>
        <w:spacing w:line="240" w:lineRule="exact"/>
        <w:ind w:left="360" w:right="2268"/>
        <w:jc w:val="both"/>
        <w:rPr>
          <w:rFonts w:ascii="Tahoma" w:hAnsi="Tahoma" w:cs="Tahoma"/>
          <w:bCs/>
          <w:sz w:val="17"/>
          <w:szCs w:val="17"/>
          <w:rtl/>
        </w:rPr>
      </w:pPr>
    </w:p>
    <w:p w:rsidR="006A0E07" w:rsidRPr="00812948" w:rsidP="00B737AC">
      <w:pPr>
        <w:pStyle w:val="KOT5"/>
        <w:rPr>
          <w:rtl/>
        </w:rPr>
      </w:pPr>
      <w:bookmarkStart w:id="209" w:name="_Toc474826335"/>
      <w:r w:rsidRPr="005B6872">
        <w:rPr>
          <w:rtl/>
        </w:rPr>
        <w:t>הגבלות על הכנסת מזון כשר לתחומי העיר</w:t>
      </w:r>
      <w:r>
        <w:rPr>
          <w:rFonts w:hint="cs"/>
          <w:rtl/>
        </w:rPr>
        <w:t xml:space="preserve"> נתניה</w:t>
      </w:r>
      <w:bookmarkEnd w:id="209"/>
    </w:p>
    <w:p w:rsidR="006A0E07" w:rsidRPr="00B737AC" w:rsidP="009329B6">
      <w:pPr>
        <w:pStyle w:val="RESHET"/>
        <w:rPr>
          <w:rtl/>
        </w:rPr>
      </w:pPr>
      <w:r w:rsidRPr="00B737AC">
        <w:rPr>
          <w:rFonts w:hint="cs"/>
          <w:rtl/>
        </w:rPr>
        <w:t>הרבנות בנתניה קבעה לפני עשרות שנים הגבלות על הכנסת תוצרת מזון שקיבלה הכשר ממועצות דתיות אחרות לתחומי העיר. הרבנות בנתניה כופה על בעלי עסקים - בעלי מסעדות, בתי אוכל, חנויות לממכר ירקות ופירות ואטליזים - המבקשים לקבל תעודת הכשר לקנות את המוצרים רק מתוך רשימה מוגבלת של ספקי מזון שהיא קבעה.</w:t>
      </w:r>
      <w:r w:rsidRPr="00BA08FD" w:rsidR="00BA08FD">
        <w:rPr>
          <w:noProof/>
          <w:rtl/>
        </w:rPr>
        <w:t xml:space="preserve"> </w:t>
      </w:r>
      <w:r w:rsidRPr="0012789B" w:rsidR="00BA08FD">
        <w:rPr>
          <w:noProof/>
          <w:rtl/>
          <w:lang w:eastAsia="en-US"/>
        </w:rPr>
        <mc:AlternateContent>
          <mc:Choice Requires="wps">
            <w:drawing>
              <wp:anchor distT="0" distB="0" distL="114300" distR="114300" simplePos="0" relativeHeight="251725824" behindDoc="1" locked="0" layoutInCell="1" allowOverlap="1">
                <wp:simplePos x="0" y="0"/>
                <wp:positionH relativeFrom="margin">
                  <wp:posOffset>-431800</wp:posOffset>
                </wp:positionH>
                <wp:positionV relativeFrom="margin">
                  <wp:align>top</wp:align>
                </wp:positionV>
                <wp:extent cx="1620000" cy="4140000"/>
                <wp:effectExtent l="0" t="0" r="0" b="0"/>
                <wp:wrapNone/>
                <wp:docPr id="111"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BA08FD">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519544603"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7638840"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הרבנות</w:t>
                            </w:r>
                            <w:r w:rsidRPr="00BA08FD">
                              <w:rPr>
                                <w:rFonts w:cs="Tahoma"/>
                                <w:color w:val="0B5294"/>
                                <w:spacing w:val="-4"/>
                                <w:sz w:val="24"/>
                                <w:szCs w:val="24"/>
                                <w:rtl/>
                              </w:rPr>
                              <w:t xml:space="preserve"> </w:t>
                            </w:r>
                            <w:r w:rsidRPr="00BA08FD">
                              <w:rPr>
                                <w:rFonts w:cs="Tahoma" w:hint="eastAsia"/>
                                <w:color w:val="0B5294"/>
                                <w:spacing w:val="-4"/>
                                <w:sz w:val="24"/>
                                <w:szCs w:val="24"/>
                                <w:rtl/>
                              </w:rPr>
                              <w:t>בנתניה</w:t>
                            </w:r>
                            <w:r w:rsidRPr="00BA08FD">
                              <w:rPr>
                                <w:rFonts w:cs="Tahoma"/>
                                <w:color w:val="0B5294"/>
                                <w:spacing w:val="-4"/>
                                <w:sz w:val="24"/>
                                <w:szCs w:val="24"/>
                                <w:rtl/>
                              </w:rPr>
                              <w:t xml:space="preserve"> </w:t>
                            </w:r>
                            <w:r w:rsidRPr="00BA08FD">
                              <w:rPr>
                                <w:rFonts w:cs="Tahoma" w:hint="eastAsia"/>
                                <w:color w:val="0B5294"/>
                                <w:spacing w:val="-4"/>
                                <w:sz w:val="24"/>
                                <w:szCs w:val="24"/>
                                <w:rtl/>
                              </w:rPr>
                              <w:t>כופה</w:t>
                            </w:r>
                            <w:r w:rsidRPr="00BA08FD">
                              <w:rPr>
                                <w:rFonts w:cs="Tahoma"/>
                                <w:color w:val="0B5294"/>
                                <w:spacing w:val="-4"/>
                                <w:sz w:val="24"/>
                                <w:szCs w:val="24"/>
                                <w:rtl/>
                              </w:rPr>
                              <w:t xml:space="preserve"> </w:t>
                            </w:r>
                            <w:r w:rsidRPr="00BA08FD">
                              <w:rPr>
                                <w:rFonts w:cs="Tahoma" w:hint="eastAsia"/>
                                <w:color w:val="0B5294"/>
                                <w:spacing w:val="-4"/>
                                <w:sz w:val="24"/>
                                <w:szCs w:val="24"/>
                                <w:rtl/>
                              </w:rPr>
                              <w:t>על</w:t>
                            </w:r>
                            <w:r w:rsidRPr="00BA08FD">
                              <w:rPr>
                                <w:rFonts w:cs="Tahoma"/>
                                <w:color w:val="0B5294"/>
                                <w:spacing w:val="-4"/>
                                <w:sz w:val="24"/>
                                <w:szCs w:val="24"/>
                                <w:rtl/>
                              </w:rPr>
                              <w:t xml:space="preserve"> </w:t>
                            </w:r>
                            <w:r w:rsidRPr="00BA08FD">
                              <w:rPr>
                                <w:rFonts w:cs="Tahoma" w:hint="eastAsia"/>
                                <w:color w:val="0B5294"/>
                                <w:spacing w:val="-4"/>
                                <w:sz w:val="24"/>
                                <w:szCs w:val="24"/>
                                <w:rtl/>
                              </w:rPr>
                              <w:t>בעלי</w:t>
                            </w:r>
                            <w:r w:rsidRPr="00BA08FD">
                              <w:rPr>
                                <w:rFonts w:cs="Tahoma"/>
                                <w:color w:val="0B5294"/>
                                <w:spacing w:val="-4"/>
                                <w:sz w:val="24"/>
                                <w:szCs w:val="24"/>
                                <w:rtl/>
                              </w:rPr>
                              <w:t xml:space="preserve"> </w:t>
                            </w:r>
                            <w:r w:rsidRPr="00BA08FD">
                              <w:rPr>
                                <w:rFonts w:cs="Tahoma" w:hint="eastAsia"/>
                                <w:color w:val="0B5294"/>
                                <w:spacing w:val="-4"/>
                                <w:sz w:val="24"/>
                                <w:szCs w:val="24"/>
                                <w:rtl/>
                              </w:rPr>
                              <w:t>עסקים</w:t>
                            </w:r>
                            <w:r w:rsidRPr="00BA08FD">
                              <w:rPr>
                                <w:rFonts w:cs="Tahoma"/>
                                <w:color w:val="0B5294"/>
                                <w:spacing w:val="-4"/>
                                <w:sz w:val="24"/>
                                <w:szCs w:val="24"/>
                                <w:rtl/>
                              </w:rPr>
                              <w:t xml:space="preserve"> - </w:t>
                            </w:r>
                            <w:r w:rsidRPr="00BA08FD">
                              <w:rPr>
                                <w:rFonts w:cs="Tahoma" w:hint="eastAsia"/>
                                <w:color w:val="0B5294"/>
                                <w:spacing w:val="-4"/>
                                <w:sz w:val="24"/>
                                <w:szCs w:val="24"/>
                                <w:rtl/>
                              </w:rPr>
                              <w:t>בעלי</w:t>
                            </w:r>
                            <w:r w:rsidRPr="00BA08FD">
                              <w:rPr>
                                <w:rFonts w:cs="Tahoma"/>
                                <w:color w:val="0B5294"/>
                                <w:spacing w:val="-4"/>
                                <w:sz w:val="24"/>
                                <w:szCs w:val="24"/>
                                <w:rtl/>
                              </w:rPr>
                              <w:t xml:space="preserve"> </w:t>
                            </w:r>
                            <w:r w:rsidRPr="00BA08FD">
                              <w:rPr>
                                <w:rFonts w:cs="Tahoma" w:hint="eastAsia"/>
                                <w:color w:val="0B5294"/>
                                <w:spacing w:val="-4"/>
                                <w:sz w:val="24"/>
                                <w:szCs w:val="24"/>
                                <w:rtl/>
                              </w:rPr>
                              <w:t>מסעדות</w:t>
                            </w:r>
                            <w:r w:rsidRPr="00BA08FD">
                              <w:rPr>
                                <w:rFonts w:cs="Tahoma"/>
                                <w:color w:val="0B5294"/>
                                <w:spacing w:val="-4"/>
                                <w:sz w:val="24"/>
                                <w:szCs w:val="24"/>
                                <w:rtl/>
                              </w:rPr>
                              <w:t xml:space="preserve">, </w:t>
                            </w:r>
                            <w:r w:rsidRPr="00BA08FD">
                              <w:rPr>
                                <w:rFonts w:cs="Tahoma" w:hint="eastAsia"/>
                                <w:color w:val="0B5294"/>
                                <w:spacing w:val="-4"/>
                                <w:sz w:val="24"/>
                                <w:szCs w:val="24"/>
                                <w:rtl/>
                              </w:rPr>
                              <w:t>בתי</w:t>
                            </w:r>
                            <w:r w:rsidRPr="00BA08FD">
                              <w:rPr>
                                <w:rFonts w:cs="Tahoma"/>
                                <w:color w:val="0B5294"/>
                                <w:spacing w:val="-4"/>
                                <w:sz w:val="24"/>
                                <w:szCs w:val="24"/>
                                <w:rtl/>
                              </w:rPr>
                              <w:t xml:space="preserve"> </w:t>
                            </w:r>
                            <w:r w:rsidRPr="00BA08FD">
                              <w:rPr>
                                <w:rFonts w:cs="Tahoma" w:hint="eastAsia"/>
                                <w:color w:val="0B5294"/>
                                <w:spacing w:val="-4"/>
                                <w:sz w:val="24"/>
                                <w:szCs w:val="24"/>
                                <w:rtl/>
                              </w:rPr>
                              <w:t>אוכל</w:t>
                            </w:r>
                            <w:r w:rsidRPr="00BA08FD">
                              <w:rPr>
                                <w:rFonts w:cs="Tahoma"/>
                                <w:color w:val="0B5294"/>
                                <w:spacing w:val="-4"/>
                                <w:sz w:val="24"/>
                                <w:szCs w:val="24"/>
                                <w:rtl/>
                              </w:rPr>
                              <w:t xml:space="preserve">, </w:t>
                            </w:r>
                            <w:r w:rsidRPr="00BA08FD">
                              <w:rPr>
                                <w:rFonts w:cs="Tahoma" w:hint="eastAsia"/>
                                <w:color w:val="0B5294"/>
                                <w:spacing w:val="-4"/>
                                <w:sz w:val="24"/>
                                <w:szCs w:val="24"/>
                                <w:rtl/>
                              </w:rPr>
                              <w:t>חנויות</w:t>
                            </w:r>
                            <w:r w:rsidRPr="00BA08FD">
                              <w:rPr>
                                <w:rFonts w:cs="Tahoma"/>
                                <w:color w:val="0B5294"/>
                                <w:spacing w:val="-4"/>
                                <w:sz w:val="24"/>
                                <w:szCs w:val="24"/>
                                <w:rtl/>
                              </w:rPr>
                              <w:t xml:space="preserve"> </w:t>
                            </w:r>
                            <w:r w:rsidRPr="00BA08FD">
                              <w:rPr>
                                <w:rFonts w:cs="Tahoma" w:hint="eastAsia"/>
                                <w:color w:val="0B5294"/>
                                <w:spacing w:val="-4"/>
                                <w:sz w:val="24"/>
                                <w:szCs w:val="24"/>
                                <w:rtl/>
                              </w:rPr>
                              <w:t>לממכר</w:t>
                            </w:r>
                            <w:r w:rsidRPr="00BA08FD">
                              <w:rPr>
                                <w:rFonts w:cs="Tahoma"/>
                                <w:color w:val="0B5294"/>
                                <w:spacing w:val="-4"/>
                                <w:sz w:val="24"/>
                                <w:szCs w:val="24"/>
                                <w:rtl/>
                              </w:rPr>
                              <w:t xml:space="preserve"> </w:t>
                            </w:r>
                            <w:r w:rsidRPr="00BA08FD">
                              <w:rPr>
                                <w:rFonts w:cs="Tahoma" w:hint="eastAsia"/>
                                <w:color w:val="0B5294"/>
                                <w:spacing w:val="-4"/>
                                <w:sz w:val="24"/>
                                <w:szCs w:val="24"/>
                                <w:rtl/>
                              </w:rPr>
                              <w:t>ירקות</w:t>
                            </w:r>
                            <w:r w:rsidRPr="00BA08FD">
                              <w:rPr>
                                <w:rFonts w:cs="Tahoma"/>
                                <w:color w:val="0B5294"/>
                                <w:spacing w:val="-4"/>
                                <w:sz w:val="24"/>
                                <w:szCs w:val="24"/>
                                <w:rtl/>
                              </w:rPr>
                              <w:t xml:space="preserve"> </w:t>
                            </w:r>
                            <w:r w:rsidRPr="00BA08FD">
                              <w:rPr>
                                <w:rFonts w:cs="Tahoma" w:hint="eastAsia"/>
                                <w:color w:val="0B5294"/>
                                <w:spacing w:val="-4"/>
                                <w:sz w:val="24"/>
                                <w:szCs w:val="24"/>
                                <w:rtl/>
                              </w:rPr>
                              <w:t>ופירות</w:t>
                            </w:r>
                            <w:r w:rsidRPr="00BA08FD">
                              <w:rPr>
                                <w:rFonts w:cs="Tahoma"/>
                                <w:color w:val="0B5294"/>
                                <w:spacing w:val="-4"/>
                                <w:sz w:val="24"/>
                                <w:szCs w:val="24"/>
                                <w:rtl/>
                              </w:rPr>
                              <w:t xml:space="preserve"> </w:t>
                            </w:r>
                            <w:r w:rsidRPr="00BA08FD">
                              <w:rPr>
                                <w:rFonts w:cs="Tahoma" w:hint="eastAsia"/>
                                <w:color w:val="0B5294"/>
                                <w:spacing w:val="-4"/>
                                <w:sz w:val="24"/>
                                <w:szCs w:val="24"/>
                                <w:rtl/>
                              </w:rPr>
                              <w:t>ואטליזים</w:t>
                            </w:r>
                            <w:r w:rsidRPr="00BA08FD">
                              <w:rPr>
                                <w:rFonts w:cs="Tahoma"/>
                                <w:color w:val="0B5294"/>
                                <w:spacing w:val="-4"/>
                                <w:sz w:val="24"/>
                                <w:szCs w:val="24"/>
                                <w:rtl/>
                              </w:rPr>
                              <w:t xml:space="preserve"> - </w:t>
                            </w:r>
                            <w:r w:rsidRPr="00BA08FD">
                              <w:rPr>
                                <w:rFonts w:cs="Tahoma" w:hint="eastAsia"/>
                                <w:color w:val="0B5294"/>
                                <w:spacing w:val="-4"/>
                                <w:sz w:val="24"/>
                                <w:szCs w:val="24"/>
                                <w:rtl/>
                              </w:rPr>
                              <w:t>המבקשים</w:t>
                            </w:r>
                            <w:r w:rsidRPr="00BA08FD">
                              <w:rPr>
                                <w:rFonts w:cs="Tahoma"/>
                                <w:color w:val="0B5294"/>
                                <w:spacing w:val="-4"/>
                                <w:sz w:val="24"/>
                                <w:szCs w:val="24"/>
                                <w:rtl/>
                              </w:rPr>
                              <w:t xml:space="preserve"> </w:t>
                            </w:r>
                            <w:r w:rsidRPr="00BA08FD">
                              <w:rPr>
                                <w:rFonts w:cs="Tahoma" w:hint="eastAsia"/>
                                <w:color w:val="0B5294"/>
                                <w:spacing w:val="-4"/>
                                <w:sz w:val="24"/>
                                <w:szCs w:val="24"/>
                                <w:rtl/>
                              </w:rPr>
                              <w:t>לקבל</w:t>
                            </w:r>
                            <w:r w:rsidRPr="00BA08FD">
                              <w:rPr>
                                <w:rFonts w:cs="Tahoma"/>
                                <w:color w:val="0B5294"/>
                                <w:spacing w:val="-4"/>
                                <w:sz w:val="24"/>
                                <w:szCs w:val="24"/>
                                <w:rtl/>
                              </w:rPr>
                              <w:t xml:space="preserve"> </w:t>
                            </w:r>
                            <w:r w:rsidRPr="00BA08FD">
                              <w:rPr>
                                <w:rFonts w:cs="Tahoma" w:hint="eastAsia"/>
                                <w:color w:val="0B5294"/>
                                <w:spacing w:val="-4"/>
                                <w:sz w:val="24"/>
                                <w:szCs w:val="24"/>
                                <w:rtl/>
                              </w:rPr>
                              <w:t>תעודת</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לקנות</w:t>
                            </w:r>
                            <w:r w:rsidRPr="00BA08FD">
                              <w:rPr>
                                <w:rFonts w:cs="Tahoma"/>
                                <w:color w:val="0B5294"/>
                                <w:spacing w:val="-4"/>
                                <w:sz w:val="24"/>
                                <w:szCs w:val="24"/>
                                <w:rtl/>
                              </w:rPr>
                              <w:t xml:space="preserve"> </w:t>
                            </w:r>
                            <w:r w:rsidRPr="00BA08FD">
                              <w:rPr>
                                <w:rFonts w:cs="Tahoma" w:hint="eastAsia"/>
                                <w:color w:val="0B5294"/>
                                <w:spacing w:val="-4"/>
                                <w:sz w:val="24"/>
                                <w:szCs w:val="24"/>
                                <w:rtl/>
                              </w:rPr>
                              <w:t>את</w:t>
                            </w:r>
                            <w:r w:rsidRPr="00BA08FD">
                              <w:rPr>
                                <w:rFonts w:cs="Tahoma"/>
                                <w:color w:val="0B5294"/>
                                <w:spacing w:val="-4"/>
                                <w:sz w:val="24"/>
                                <w:szCs w:val="24"/>
                                <w:rtl/>
                              </w:rPr>
                              <w:t xml:space="preserve"> </w:t>
                            </w:r>
                            <w:r w:rsidRPr="00BA08FD">
                              <w:rPr>
                                <w:rFonts w:cs="Tahoma" w:hint="eastAsia"/>
                                <w:color w:val="0B5294"/>
                                <w:spacing w:val="-4"/>
                                <w:sz w:val="24"/>
                                <w:szCs w:val="24"/>
                                <w:rtl/>
                              </w:rPr>
                              <w:t>המוצרים</w:t>
                            </w:r>
                            <w:r w:rsidRPr="00BA08FD">
                              <w:rPr>
                                <w:rFonts w:cs="Tahoma"/>
                                <w:color w:val="0B5294"/>
                                <w:spacing w:val="-4"/>
                                <w:sz w:val="24"/>
                                <w:szCs w:val="24"/>
                                <w:rtl/>
                              </w:rPr>
                              <w:t xml:space="preserve"> </w:t>
                            </w:r>
                            <w:r w:rsidRPr="00BA08FD">
                              <w:rPr>
                                <w:rFonts w:cs="Tahoma" w:hint="eastAsia"/>
                                <w:color w:val="0B5294"/>
                                <w:spacing w:val="-4"/>
                                <w:sz w:val="24"/>
                                <w:szCs w:val="24"/>
                                <w:rtl/>
                              </w:rPr>
                              <w:t>רק</w:t>
                            </w:r>
                            <w:r w:rsidRPr="00BA08FD">
                              <w:rPr>
                                <w:rFonts w:cs="Tahoma"/>
                                <w:color w:val="0B5294"/>
                                <w:spacing w:val="-4"/>
                                <w:sz w:val="24"/>
                                <w:szCs w:val="24"/>
                                <w:rtl/>
                              </w:rPr>
                              <w:t xml:space="preserve"> </w:t>
                            </w:r>
                            <w:r w:rsidRPr="00BA08FD">
                              <w:rPr>
                                <w:rFonts w:cs="Tahoma" w:hint="eastAsia"/>
                                <w:color w:val="0B5294"/>
                                <w:spacing w:val="-4"/>
                                <w:sz w:val="24"/>
                                <w:szCs w:val="24"/>
                                <w:rtl/>
                              </w:rPr>
                              <w:t>מתוך</w:t>
                            </w:r>
                            <w:r w:rsidRPr="00BA08FD">
                              <w:rPr>
                                <w:rFonts w:cs="Tahoma"/>
                                <w:color w:val="0B5294"/>
                                <w:spacing w:val="-4"/>
                                <w:sz w:val="24"/>
                                <w:szCs w:val="24"/>
                                <w:rtl/>
                              </w:rPr>
                              <w:t xml:space="preserve"> </w:t>
                            </w:r>
                            <w:r w:rsidRPr="00BA08FD">
                              <w:rPr>
                                <w:rFonts w:cs="Tahoma" w:hint="eastAsia"/>
                                <w:color w:val="0B5294"/>
                                <w:spacing w:val="-4"/>
                                <w:sz w:val="24"/>
                                <w:szCs w:val="24"/>
                                <w:rtl/>
                              </w:rPr>
                              <w:t>רשימה</w:t>
                            </w:r>
                            <w:r w:rsidRPr="00BA08FD">
                              <w:rPr>
                                <w:rFonts w:cs="Tahoma"/>
                                <w:color w:val="0B5294"/>
                                <w:spacing w:val="-4"/>
                                <w:sz w:val="24"/>
                                <w:szCs w:val="24"/>
                                <w:rtl/>
                              </w:rPr>
                              <w:t xml:space="preserve"> </w:t>
                            </w:r>
                            <w:r w:rsidRPr="00BA08FD">
                              <w:rPr>
                                <w:rFonts w:cs="Tahoma" w:hint="eastAsia"/>
                                <w:color w:val="0B5294"/>
                                <w:spacing w:val="-4"/>
                                <w:sz w:val="24"/>
                                <w:szCs w:val="24"/>
                                <w:rtl/>
                              </w:rPr>
                              <w:t>מוגבלת</w:t>
                            </w:r>
                            <w:r w:rsidRPr="00BA08FD">
                              <w:rPr>
                                <w:rFonts w:cs="Tahoma"/>
                                <w:color w:val="0B5294"/>
                                <w:spacing w:val="-4"/>
                                <w:sz w:val="24"/>
                                <w:szCs w:val="24"/>
                                <w:rtl/>
                              </w:rPr>
                              <w:t xml:space="preserve"> </w:t>
                            </w:r>
                            <w:r w:rsidRPr="00BA08FD">
                              <w:rPr>
                                <w:rFonts w:cs="Tahoma" w:hint="eastAsia"/>
                                <w:color w:val="0B5294"/>
                                <w:spacing w:val="-4"/>
                                <w:sz w:val="24"/>
                                <w:szCs w:val="24"/>
                                <w:rtl/>
                              </w:rPr>
                              <w:t>של</w:t>
                            </w:r>
                            <w:r w:rsidRPr="00BA08FD">
                              <w:rPr>
                                <w:rFonts w:cs="Tahoma"/>
                                <w:color w:val="0B5294"/>
                                <w:spacing w:val="-4"/>
                                <w:sz w:val="24"/>
                                <w:szCs w:val="24"/>
                                <w:rtl/>
                              </w:rPr>
                              <w:t xml:space="preserve"> </w:t>
                            </w:r>
                            <w:r w:rsidRPr="00BA08FD">
                              <w:rPr>
                                <w:rFonts w:cs="Tahoma" w:hint="eastAsia"/>
                                <w:color w:val="0B5294"/>
                                <w:spacing w:val="-4"/>
                                <w:sz w:val="24"/>
                                <w:szCs w:val="24"/>
                                <w:rtl/>
                              </w:rPr>
                              <w:t>ספקי</w:t>
                            </w:r>
                            <w:r w:rsidRPr="00BA08FD">
                              <w:rPr>
                                <w:rFonts w:cs="Tahoma"/>
                                <w:color w:val="0B5294"/>
                                <w:spacing w:val="-4"/>
                                <w:sz w:val="24"/>
                                <w:szCs w:val="24"/>
                                <w:rtl/>
                              </w:rPr>
                              <w:t xml:space="preserve"> </w:t>
                            </w:r>
                            <w:r w:rsidRPr="00BA08FD">
                              <w:rPr>
                                <w:rFonts w:cs="Tahoma" w:hint="eastAsia"/>
                                <w:color w:val="0B5294"/>
                                <w:spacing w:val="-4"/>
                                <w:sz w:val="24"/>
                                <w:szCs w:val="24"/>
                                <w:rtl/>
                              </w:rPr>
                              <w:t>מזון</w:t>
                            </w:r>
                            <w:r w:rsidRPr="00BA08FD">
                              <w:rPr>
                                <w:rFonts w:cs="Tahoma"/>
                                <w:color w:val="0B5294"/>
                                <w:spacing w:val="-4"/>
                                <w:sz w:val="24"/>
                                <w:szCs w:val="24"/>
                                <w:rtl/>
                              </w:rPr>
                              <w:t xml:space="preserve"> </w:t>
                            </w:r>
                            <w:r w:rsidRPr="00BA08FD">
                              <w:rPr>
                                <w:rFonts w:cs="Tahoma" w:hint="eastAsia"/>
                                <w:color w:val="0B5294"/>
                                <w:spacing w:val="-4"/>
                                <w:sz w:val="24"/>
                                <w:szCs w:val="24"/>
                                <w:rtl/>
                              </w:rPr>
                              <w:t>שהיא</w:t>
                            </w:r>
                            <w:r w:rsidRPr="00BA08FD">
                              <w:rPr>
                                <w:rFonts w:cs="Tahoma"/>
                                <w:color w:val="0B5294"/>
                                <w:spacing w:val="-4"/>
                                <w:sz w:val="24"/>
                                <w:szCs w:val="24"/>
                                <w:rtl/>
                              </w:rPr>
                              <w:t xml:space="preserve"> </w:t>
                            </w:r>
                            <w:r w:rsidRPr="00BA08FD">
                              <w:rPr>
                                <w:rFonts w:cs="Tahoma" w:hint="eastAsia"/>
                                <w:color w:val="0B5294"/>
                                <w:spacing w:val="-4"/>
                                <w:sz w:val="24"/>
                                <w:szCs w:val="24"/>
                                <w:rtl/>
                              </w:rPr>
                              <w:t>קבעה</w:t>
                            </w:r>
                          </w:p>
                          <w:p w:rsidR="00D007E4" w:rsidRPr="00373C5D" w:rsidP="00BA08FD">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31862979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302303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3"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89632" filled="f" stroked="f">
                <v:textbox>
                  <w:txbxContent>
                    <w:p w:rsidR="00D007E4" w:rsidRPr="00373C5D" w:rsidP="00BA08FD">
                      <w:pPr>
                        <w:spacing w:line="240" w:lineRule="atLeast"/>
                        <w:rPr>
                          <w:rFonts w:cs="Tahoma"/>
                          <w:b/>
                          <w:bCs/>
                          <w:color w:val="0B5294"/>
                          <w:sz w:val="48"/>
                          <w:szCs w:val="48"/>
                          <w:rtl/>
                        </w:rPr>
                      </w:pPr>
                      <w:drawing>
                        <wp:inline distT="0" distB="0" distL="0" distR="0">
                          <wp:extent cx="311150" cy="256800"/>
                          <wp:effectExtent l="0" t="0" r="0" b="0"/>
                          <wp:docPr id="112"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7174770"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BA08FD">
                      <w:pPr>
                        <w:spacing w:after="0" w:line="240" w:lineRule="auto"/>
                        <w:rPr>
                          <w:color w:val="0B5294"/>
                          <w:spacing w:val="-4"/>
                          <w:sz w:val="24"/>
                          <w:szCs w:val="24"/>
                          <w:rtl/>
                          <w:cs/>
                        </w:rPr>
                      </w:pPr>
                      <w:r w:rsidRPr="00BA08FD">
                        <w:rPr>
                          <w:rFonts w:cs="Tahoma" w:hint="eastAsia"/>
                          <w:color w:val="0B5294"/>
                          <w:spacing w:val="-4"/>
                          <w:sz w:val="24"/>
                          <w:szCs w:val="24"/>
                          <w:rtl/>
                        </w:rPr>
                        <w:t>הרבנות</w:t>
                      </w:r>
                      <w:r w:rsidRPr="00BA08FD">
                        <w:rPr>
                          <w:rFonts w:cs="Tahoma"/>
                          <w:color w:val="0B5294"/>
                          <w:spacing w:val="-4"/>
                          <w:sz w:val="24"/>
                          <w:szCs w:val="24"/>
                          <w:rtl/>
                        </w:rPr>
                        <w:t xml:space="preserve"> </w:t>
                      </w:r>
                      <w:r w:rsidRPr="00BA08FD">
                        <w:rPr>
                          <w:rFonts w:cs="Tahoma" w:hint="eastAsia"/>
                          <w:color w:val="0B5294"/>
                          <w:spacing w:val="-4"/>
                          <w:sz w:val="24"/>
                          <w:szCs w:val="24"/>
                          <w:rtl/>
                        </w:rPr>
                        <w:t>בנתניה</w:t>
                      </w:r>
                      <w:r w:rsidRPr="00BA08FD">
                        <w:rPr>
                          <w:rFonts w:cs="Tahoma"/>
                          <w:color w:val="0B5294"/>
                          <w:spacing w:val="-4"/>
                          <w:sz w:val="24"/>
                          <w:szCs w:val="24"/>
                          <w:rtl/>
                        </w:rPr>
                        <w:t xml:space="preserve"> </w:t>
                      </w:r>
                      <w:r w:rsidRPr="00BA08FD">
                        <w:rPr>
                          <w:rFonts w:cs="Tahoma" w:hint="eastAsia"/>
                          <w:color w:val="0B5294"/>
                          <w:spacing w:val="-4"/>
                          <w:sz w:val="24"/>
                          <w:szCs w:val="24"/>
                          <w:rtl/>
                        </w:rPr>
                        <w:t>כופה</w:t>
                      </w:r>
                      <w:r w:rsidRPr="00BA08FD">
                        <w:rPr>
                          <w:rFonts w:cs="Tahoma"/>
                          <w:color w:val="0B5294"/>
                          <w:spacing w:val="-4"/>
                          <w:sz w:val="24"/>
                          <w:szCs w:val="24"/>
                          <w:rtl/>
                        </w:rPr>
                        <w:t xml:space="preserve"> </w:t>
                      </w:r>
                      <w:r w:rsidRPr="00BA08FD">
                        <w:rPr>
                          <w:rFonts w:cs="Tahoma" w:hint="eastAsia"/>
                          <w:color w:val="0B5294"/>
                          <w:spacing w:val="-4"/>
                          <w:sz w:val="24"/>
                          <w:szCs w:val="24"/>
                          <w:rtl/>
                        </w:rPr>
                        <w:t>על</w:t>
                      </w:r>
                      <w:r w:rsidRPr="00BA08FD">
                        <w:rPr>
                          <w:rFonts w:cs="Tahoma"/>
                          <w:color w:val="0B5294"/>
                          <w:spacing w:val="-4"/>
                          <w:sz w:val="24"/>
                          <w:szCs w:val="24"/>
                          <w:rtl/>
                        </w:rPr>
                        <w:t xml:space="preserve"> </w:t>
                      </w:r>
                      <w:r w:rsidRPr="00BA08FD">
                        <w:rPr>
                          <w:rFonts w:cs="Tahoma" w:hint="eastAsia"/>
                          <w:color w:val="0B5294"/>
                          <w:spacing w:val="-4"/>
                          <w:sz w:val="24"/>
                          <w:szCs w:val="24"/>
                          <w:rtl/>
                        </w:rPr>
                        <w:t>בעלי</w:t>
                      </w:r>
                      <w:r w:rsidRPr="00BA08FD">
                        <w:rPr>
                          <w:rFonts w:cs="Tahoma"/>
                          <w:color w:val="0B5294"/>
                          <w:spacing w:val="-4"/>
                          <w:sz w:val="24"/>
                          <w:szCs w:val="24"/>
                          <w:rtl/>
                        </w:rPr>
                        <w:t xml:space="preserve"> </w:t>
                      </w:r>
                      <w:r w:rsidRPr="00BA08FD">
                        <w:rPr>
                          <w:rFonts w:cs="Tahoma" w:hint="eastAsia"/>
                          <w:color w:val="0B5294"/>
                          <w:spacing w:val="-4"/>
                          <w:sz w:val="24"/>
                          <w:szCs w:val="24"/>
                          <w:rtl/>
                        </w:rPr>
                        <w:t>עסקים</w:t>
                      </w:r>
                      <w:r w:rsidRPr="00BA08FD">
                        <w:rPr>
                          <w:rFonts w:cs="Tahoma"/>
                          <w:color w:val="0B5294"/>
                          <w:spacing w:val="-4"/>
                          <w:sz w:val="24"/>
                          <w:szCs w:val="24"/>
                          <w:rtl/>
                        </w:rPr>
                        <w:t xml:space="preserve"> - </w:t>
                      </w:r>
                      <w:r w:rsidRPr="00BA08FD">
                        <w:rPr>
                          <w:rFonts w:cs="Tahoma" w:hint="eastAsia"/>
                          <w:color w:val="0B5294"/>
                          <w:spacing w:val="-4"/>
                          <w:sz w:val="24"/>
                          <w:szCs w:val="24"/>
                          <w:rtl/>
                        </w:rPr>
                        <w:t>בעלי</w:t>
                      </w:r>
                      <w:r w:rsidRPr="00BA08FD">
                        <w:rPr>
                          <w:rFonts w:cs="Tahoma"/>
                          <w:color w:val="0B5294"/>
                          <w:spacing w:val="-4"/>
                          <w:sz w:val="24"/>
                          <w:szCs w:val="24"/>
                          <w:rtl/>
                        </w:rPr>
                        <w:t xml:space="preserve"> </w:t>
                      </w:r>
                      <w:r w:rsidRPr="00BA08FD">
                        <w:rPr>
                          <w:rFonts w:cs="Tahoma" w:hint="eastAsia"/>
                          <w:color w:val="0B5294"/>
                          <w:spacing w:val="-4"/>
                          <w:sz w:val="24"/>
                          <w:szCs w:val="24"/>
                          <w:rtl/>
                        </w:rPr>
                        <w:t>מסעדות</w:t>
                      </w:r>
                      <w:r w:rsidRPr="00BA08FD">
                        <w:rPr>
                          <w:rFonts w:cs="Tahoma"/>
                          <w:color w:val="0B5294"/>
                          <w:spacing w:val="-4"/>
                          <w:sz w:val="24"/>
                          <w:szCs w:val="24"/>
                          <w:rtl/>
                        </w:rPr>
                        <w:t xml:space="preserve">, </w:t>
                      </w:r>
                      <w:r w:rsidRPr="00BA08FD">
                        <w:rPr>
                          <w:rFonts w:cs="Tahoma" w:hint="eastAsia"/>
                          <w:color w:val="0B5294"/>
                          <w:spacing w:val="-4"/>
                          <w:sz w:val="24"/>
                          <w:szCs w:val="24"/>
                          <w:rtl/>
                        </w:rPr>
                        <w:t>בתי</w:t>
                      </w:r>
                      <w:r w:rsidRPr="00BA08FD">
                        <w:rPr>
                          <w:rFonts w:cs="Tahoma"/>
                          <w:color w:val="0B5294"/>
                          <w:spacing w:val="-4"/>
                          <w:sz w:val="24"/>
                          <w:szCs w:val="24"/>
                          <w:rtl/>
                        </w:rPr>
                        <w:t xml:space="preserve"> </w:t>
                      </w:r>
                      <w:r w:rsidRPr="00BA08FD">
                        <w:rPr>
                          <w:rFonts w:cs="Tahoma" w:hint="eastAsia"/>
                          <w:color w:val="0B5294"/>
                          <w:spacing w:val="-4"/>
                          <w:sz w:val="24"/>
                          <w:szCs w:val="24"/>
                          <w:rtl/>
                        </w:rPr>
                        <w:t>אוכל</w:t>
                      </w:r>
                      <w:r w:rsidRPr="00BA08FD">
                        <w:rPr>
                          <w:rFonts w:cs="Tahoma"/>
                          <w:color w:val="0B5294"/>
                          <w:spacing w:val="-4"/>
                          <w:sz w:val="24"/>
                          <w:szCs w:val="24"/>
                          <w:rtl/>
                        </w:rPr>
                        <w:t xml:space="preserve">, </w:t>
                      </w:r>
                      <w:r w:rsidRPr="00BA08FD">
                        <w:rPr>
                          <w:rFonts w:cs="Tahoma" w:hint="eastAsia"/>
                          <w:color w:val="0B5294"/>
                          <w:spacing w:val="-4"/>
                          <w:sz w:val="24"/>
                          <w:szCs w:val="24"/>
                          <w:rtl/>
                        </w:rPr>
                        <w:t>חנויות</w:t>
                      </w:r>
                      <w:r w:rsidRPr="00BA08FD">
                        <w:rPr>
                          <w:rFonts w:cs="Tahoma"/>
                          <w:color w:val="0B5294"/>
                          <w:spacing w:val="-4"/>
                          <w:sz w:val="24"/>
                          <w:szCs w:val="24"/>
                          <w:rtl/>
                        </w:rPr>
                        <w:t xml:space="preserve"> </w:t>
                      </w:r>
                      <w:r w:rsidRPr="00BA08FD">
                        <w:rPr>
                          <w:rFonts w:cs="Tahoma" w:hint="eastAsia"/>
                          <w:color w:val="0B5294"/>
                          <w:spacing w:val="-4"/>
                          <w:sz w:val="24"/>
                          <w:szCs w:val="24"/>
                          <w:rtl/>
                        </w:rPr>
                        <w:t>לממכר</w:t>
                      </w:r>
                      <w:r w:rsidRPr="00BA08FD">
                        <w:rPr>
                          <w:rFonts w:cs="Tahoma"/>
                          <w:color w:val="0B5294"/>
                          <w:spacing w:val="-4"/>
                          <w:sz w:val="24"/>
                          <w:szCs w:val="24"/>
                          <w:rtl/>
                        </w:rPr>
                        <w:t xml:space="preserve"> </w:t>
                      </w:r>
                      <w:r w:rsidRPr="00BA08FD">
                        <w:rPr>
                          <w:rFonts w:cs="Tahoma" w:hint="eastAsia"/>
                          <w:color w:val="0B5294"/>
                          <w:spacing w:val="-4"/>
                          <w:sz w:val="24"/>
                          <w:szCs w:val="24"/>
                          <w:rtl/>
                        </w:rPr>
                        <w:t>ירקות</w:t>
                      </w:r>
                      <w:r w:rsidRPr="00BA08FD">
                        <w:rPr>
                          <w:rFonts w:cs="Tahoma"/>
                          <w:color w:val="0B5294"/>
                          <w:spacing w:val="-4"/>
                          <w:sz w:val="24"/>
                          <w:szCs w:val="24"/>
                          <w:rtl/>
                        </w:rPr>
                        <w:t xml:space="preserve"> </w:t>
                      </w:r>
                      <w:r w:rsidRPr="00BA08FD">
                        <w:rPr>
                          <w:rFonts w:cs="Tahoma" w:hint="eastAsia"/>
                          <w:color w:val="0B5294"/>
                          <w:spacing w:val="-4"/>
                          <w:sz w:val="24"/>
                          <w:szCs w:val="24"/>
                          <w:rtl/>
                        </w:rPr>
                        <w:t>ופירות</w:t>
                      </w:r>
                      <w:r w:rsidRPr="00BA08FD">
                        <w:rPr>
                          <w:rFonts w:cs="Tahoma"/>
                          <w:color w:val="0B5294"/>
                          <w:spacing w:val="-4"/>
                          <w:sz w:val="24"/>
                          <w:szCs w:val="24"/>
                          <w:rtl/>
                        </w:rPr>
                        <w:t xml:space="preserve"> </w:t>
                      </w:r>
                      <w:r w:rsidRPr="00BA08FD">
                        <w:rPr>
                          <w:rFonts w:cs="Tahoma" w:hint="eastAsia"/>
                          <w:color w:val="0B5294"/>
                          <w:spacing w:val="-4"/>
                          <w:sz w:val="24"/>
                          <w:szCs w:val="24"/>
                          <w:rtl/>
                        </w:rPr>
                        <w:t>ואטליזים</w:t>
                      </w:r>
                      <w:r w:rsidRPr="00BA08FD">
                        <w:rPr>
                          <w:rFonts w:cs="Tahoma"/>
                          <w:color w:val="0B5294"/>
                          <w:spacing w:val="-4"/>
                          <w:sz w:val="24"/>
                          <w:szCs w:val="24"/>
                          <w:rtl/>
                        </w:rPr>
                        <w:t xml:space="preserve"> - </w:t>
                      </w:r>
                      <w:r w:rsidRPr="00BA08FD">
                        <w:rPr>
                          <w:rFonts w:cs="Tahoma" w:hint="eastAsia"/>
                          <w:color w:val="0B5294"/>
                          <w:spacing w:val="-4"/>
                          <w:sz w:val="24"/>
                          <w:szCs w:val="24"/>
                          <w:rtl/>
                        </w:rPr>
                        <w:t>המבקשים</w:t>
                      </w:r>
                      <w:r w:rsidRPr="00BA08FD">
                        <w:rPr>
                          <w:rFonts w:cs="Tahoma"/>
                          <w:color w:val="0B5294"/>
                          <w:spacing w:val="-4"/>
                          <w:sz w:val="24"/>
                          <w:szCs w:val="24"/>
                          <w:rtl/>
                        </w:rPr>
                        <w:t xml:space="preserve"> </w:t>
                      </w:r>
                      <w:r w:rsidRPr="00BA08FD">
                        <w:rPr>
                          <w:rFonts w:cs="Tahoma" w:hint="eastAsia"/>
                          <w:color w:val="0B5294"/>
                          <w:spacing w:val="-4"/>
                          <w:sz w:val="24"/>
                          <w:szCs w:val="24"/>
                          <w:rtl/>
                        </w:rPr>
                        <w:t>לקבל</w:t>
                      </w:r>
                      <w:r w:rsidRPr="00BA08FD">
                        <w:rPr>
                          <w:rFonts w:cs="Tahoma"/>
                          <w:color w:val="0B5294"/>
                          <w:spacing w:val="-4"/>
                          <w:sz w:val="24"/>
                          <w:szCs w:val="24"/>
                          <w:rtl/>
                        </w:rPr>
                        <w:t xml:space="preserve"> </w:t>
                      </w:r>
                      <w:r w:rsidRPr="00BA08FD">
                        <w:rPr>
                          <w:rFonts w:cs="Tahoma" w:hint="eastAsia"/>
                          <w:color w:val="0B5294"/>
                          <w:spacing w:val="-4"/>
                          <w:sz w:val="24"/>
                          <w:szCs w:val="24"/>
                          <w:rtl/>
                        </w:rPr>
                        <w:t>תעודת</w:t>
                      </w:r>
                      <w:r w:rsidRPr="00BA08FD">
                        <w:rPr>
                          <w:rFonts w:cs="Tahoma"/>
                          <w:color w:val="0B5294"/>
                          <w:spacing w:val="-4"/>
                          <w:sz w:val="24"/>
                          <w:szCs w:val="24"/>
                          <w:rtl/>
                        </w:rPr>
                        <w:t xml:space="preserve"> </w:t>
                      </w:r>
                      <w:r w:rsidRPr="00BA08FD">
                        <w:rPr>
                          <w:rFonts w:cs="Tahoma" w:hint="eastAsia"/>
                          <w:color w:val="0B5294"/>
                          <w:spacing w:val="-4"/>
                          <w:sz w:val="24"/>
                          <w:szCs w:val="24"/>
                          <w:rtl/>
                        </w:rPr>
                        <w:t>הכשר</w:t>
                      </w:r>
                      <w:r w:rsidRPr="00BA08FD">
                        <w:rPr>
                          <w:rFonts w:cs="Tahoma"/>
                          <w:color w:val="0B5294"/>
                          <w:spacing w:val="-4"/>
                          <w:sz w:val="24"/>
                          <w:szCs w:val="24"/>
                          <w:rtl/>
                        </w:rPr>
                        <w:t xml:space="preserve"> </w:t>
                      </w:r>
                      <w:r w:rsidRPr="00BA08FD">
                        <w:rPr>
                          <w:rFonts w:cs="Tahoma" w:hint="eastAsia"/>
                          <w:color w:val="0B5294"/>
                          <w:spacing w:val="-4"/>
                          <w:sz w:val="24"/>
                          <w:szCs w:val="24"/>
                          <w:rtl/>
                        </w:rPr>
                        <w:t>לקנות</w:t>
                      </w:r>
                      <w:r w:rsidRPr="00BA08FD">
                        <w:rPr>
                          <w:rFonts w:cs="Tahoma"/>
                          <w:color w:val="0B5294"/>
                          <w:spacing w:val="-4"/>
                          <w:sz w:val="24"/>
                          <w:szCs w:val="24"/>
                          <w:rtl/>
                        </w:rPr>
                        <w:t xml:space="preserve"> </w:t>
                      </w:r>
                      <w:r w:rsidRPr="00BA08FD">
                        <w:rPr>
                          <w:rFonts w:cs="Tahoma" w:hint="eastAsia"/>
                          <w:color w:val="0B5294"/>
                          <w:spacing w:val="-4"/>
                          <w:sz w:val="24"/>
                          <w:szCs w:val="24"/>
                          <w:rtl/>
                        </w:rPr>
                        <w:t>את</w:t>
                      </w:r>
                      <w:r w:rsidRPr="00BA08FD">
                        <w:rPr>
                          <w:rFonts w:cs="Tahoma"/>
                          <w:color w:val="0B5294"/>
                          <w:spacing w:val="-4"/>
                          <w:sz w:val="24"/>
                          <w:szCs w:val="24"/>
                          <w:rtl/>
                        </w:rPr>
                        <w:t xml:space="preserve"> </w:t>
                      </w:r>
                      <w:r w:rsidRPr="00BA08FD">
                        <w:rPr>
                          <w:rFonts w:cs="Tahoma" w:hint="eastAsia"/>
                          <w:color w:val="0B5294"/>
                          <w:spacing w:val="-4"/>
                          <w:sz w:val="24"/>
                          <w:szCs w:val="24"/>
                          <w:rtl/>
                        </w:rPr>
                        <w:t>המוצרים</w:t>
                      </w:r>
                      <w:r w:rsidRPr="00BA08FD">
                        <w:rPr>
                          <w:rFonts w:cs="Tahoma"/>
                          <w:color w:val="0B5294"/>
                          <w:spacing w:val="-4"/>
                          <w:sz w:val="24"/>
                          <w:szCs w:val="24"/>
                          <w:rtl/>
                        </w:rPr>
                        <w:t xml:space="preserve"> </w:t>
                      </w:r>
                      <w:r w:rsidRPr="00BA08FD">
                        <w:rPr>
                          <w:rFonts w:cs="Tahoma" w:hint="eastAsia"/>
                          <w:color w:val="0B5294"/>
                          <w:spacing w:val="-4"/>
                          <w:sz w:val="24"/>
                          <w:szCs w:val="24"/>
                          <w:rtl/>
                        </w:rPr>
                        <w:t>רק</w:t>
                      </w:r>
                      <w:r w:rsidRPr="00BA08FD">
                        <w:rPr>
                          <w:rFonts w:cs="Tahoma"/>
                          <w:color w:val="0B5294"/>
                          <w:spacing w:val="-4"/>
                          <w:sz w:val="24"/>
                          <w:szCs w:val="24"/>
                          <w:rtl/>
                        </w:rPr>
                        <w:t xml:space="preserve"> </w:t>
                      </w:r>
                      <w:r w:rsidRPr="00BA08FD">
                        <w:rPr>
                          <w:rFonts w:cs="Tahoma" w:hint="eastAsia"/>
                          <w:color w:val="0B5294"/>
                          <w:spacing w:val="-4"/>
                          <w:sz w:val="24"/>
                          <w:szCs w:val="24"/>
                          <w:rtl/>
                        </w:rPr>
                        <w:t>מתוך</w:t>
                      </w:r>
                      <w:r w:rsidRPr="00BA08FD">
                        <w:rPr>
                          <w:rFonts w:cs="Tahoma"/>
                          <w:color w:val="0B5294"/>
                          <w:spacing w:val="-4"/>
                          <w:sz w:val="24"/>
                          <w:szCs w:val="24"/>
                          <w:rtl/>
                        </w:rPr>
                        <w:t xml:space="preserve"> </w:t>
                      </w:r>
                      <w:r w:rsidRPr="00BA08FD">
                        <w:rPr>
                          <w:rFonts w:cs="Tahoma" w:hint="eastAsia"/>
                          <w:color w:val="0B5294"/>
                          <w:spacing w:val="-4"/>
                          <w:sz w:val="24"/>
                          <w:szCs w:val="24"/>
                          <w:rtl/>
                        </w:rPr>
                        <w:t>רשימה</w:t>
                      </w:r>
                      <w:r w:rsidRPr="00BA08FD">
                        <w:rPr>
                          <w:rFonts w:cs="Tahoma"/>
                          <w:color w:val="0B5294"/>
                          <w:spacing w:val="-4"/>
                          <w:sz w:val="24"/>
                          <w:szCs w:val="24"/>
                          <w:rtl/>
                        </w:rPr>
                        <w:t xml:space="preserve"> </w:t>
                      </w:r>
                      <w:r w:rsidRPr="00BA08FD">
                        <w:rPr>
                          <w:rFonts w:cs="Tahoma" w:hint="eastAsia"/>
                          <w:color w:val="0B5294"/>
                          <w:spacing w:val="-4"/>
                          <w:sz w:val="24"/>
                          <w:szCs w:val="24"/>
                          <w:rtl/>
                        </w:rPr>
                        <w:t>מוגבלת</w:t>
                      </w:r>
                      <w:r w:rsidRPr="00BA08FD">
                        <w:rPr>
                          <w:rFonts w:cs="Tahoma"/>
                          <w:color w:val="0B5294"/>
                          <w:spacing w:val="-4"/>
                          <w:sz w:val="24"/>
                          <w:szCs w:val="24"/>
                          <w:rtl/>
                        </w:rPr>
                        <w:t xml:space="preserve"> </w:t>
                      </w:r>
                      <w:r w:rsidRPr="00BA08FD">
                        <w:rPr>
                          <w:rFonts w:cs="Tahoma" w:hint="eastAsia"/>
                          <w:color w:val="0B5294"/>
                          <w:spacing w:val="-4"/>
                          <w:sz w:val="24"/>
                          <w:szCs w:val="24"/>
                          <w:rtl/>
                        </w:rPr>
                        <w:t>של</w:t>
                      </w:r>
                      <w:r w:rsidRPr="00BA08FD">
                        <w:rPr>
                          <w:rFonts w:cs="Tahoma"/>
                          <w:color w:val="0B5294"/>
                          <w:spacing w:val="-4"/>
                          <w:sz w:val="24"/>
                          <w:szCs w:val="24"/>
                          <w:rtl/>
                        </w:rPr>
                        <w:t xml:space="preserve"> </w:t>
                      </w:r>
                      <w:r w:rsidRPr="00BA08FD">
                        <w:rPr>
                          <w:rFonts w:cs="Tahoma" w:hint="eastAsia"/>
                          <w:color w:val="0B5294"/>
                          <w:spacing w:val="-4"/>
                          <w:sz w:val="24"/>
                          <w:szCs w:val="24"/>
                          <w:rtl/>
                        </w:rPr>
                        <w:t>ספקי</w:t>
                      </w:r>
                      <w:r w:rsidRPr="00BA08FD">
                        <w:rPr>
                          <w:rFonts w:cs="Tahoma"/>
                          <w:color w:val="0B5294"/>
                          <w:spacing w:val="-4"/>
                          <w:sz w:val="24"/>
                          <w:szCs w:val="24"/>
                          <w:rtl/>
                        </w:rPr>
                        <w:t xml:space="preserve"> </w:t>
                      </w:r>
                      <w:r w:rsidRPr="00BA08FD">
                        <w:rPr>
                          <w:rFonts w:cs="Tahoma" w:hint="eastAsia"/>
                          <w:color w:val="0B5294"/>
                          <w:spacing w:val="-4"/>
                          <w:sz w:val="24"/>
                          <w:szCs w:val="24"/>
                          <w:rtl/>
                        </w:rPr>
                        <w:t>מזון</w:t>
                      </w:r>
                      <w:r w:rsidRPr="00BA08FD">
                        <w:rPr>
                          <w:rFonts w:cs="Tahoma"/>
                          <w:color w:val="0B5294"/>
                          <w:spacing w:val="-4"/>
                          <w:sz w:val="24"/>
                          <w:szCs w:val="24"/>
                          <w:rtl/>
                        </w:rPr>
                        <w:t xml:space="preserve"> </w:t>
                      </w:r>
                      <w:r w:rsidRPr="00BA08FD">
                        <w:rPr>
                          <w:rFonts w:cs="Tahoma" w:hint="eastAsia"/>
                          <w:color w:val="0B5294"/>
                          <w:spacing w:val="-4"/>
                          <w:sz w:val="24"/>
                          <w:szCs w:val="24"/>
                          <w:rtl/>
                        </w:rPr>
                        <w:t>שהיא</w:t>
                      </w:r>
                      <w:r w:rsidRPr="00BA08FD">
                        <w:rPr>
                          <w:rFonts w:cs="Tahoma"/>
                          <w:color w:val="0B5294"/>
                          <w:spacing w:val="-4"/>
                          <w:sz w:val="24"/>
                          <w:szCs w:val="24"/>
                          <w:rtl/>
                        </w:rPr>
                        <w:t xml:space="preserve"> </w:t>
                      </w:r>
                      <w:r w:rsidRPr="00BA08FD">
                        <w:rPr>
                          <w:rFonts w:cs="Tahoma" w:hint="eastAsia"/>
                          <w:color w:val="0B5294"/>
                          <w:spacing w:val="-4"/>
                          <w:sz w:val="24"/>
                          <w:szCs w:val="24"/>
                          <w:rtl/>
                        </w:rPr>
                        <w:t>קבעה</w:t>
                      </w:r>
                    </w:p>
                    <w:p w:rsidR="00D007E4" w:rsidRPr="00373C5D" w:rsidP="00BA08FD">
                      <w:pPr>
                        <w:spacing w:before="120" w:after="0" w:line="240" w:lineRule="atLeast"/>
                        <w:rPr>
                          <w:rFonts w:cs="Tahoma"/>
                          <w:b/>
                          <w:bCs/>
                          <w:color w:val="0B5294"/>
                          <w:sz w:val="48"/>
                          <w:szCs w:val="48"/>
                          <w:rtl/>
                        </w:rPr>
                      </w:pPr>
                      <w:drawing>
                        <wp:inline distT="0" distB="0" distL="0" distR="0">
                          <wp:extent cx="288000" cy="31337"/>
                          <wp:effectExtent l="0" t="0" r="0" b="6985"/>
                          <wp:docPr id="113"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9635191"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9329B6">
      <w:pPr>
        <w:pStyle w:val="RESHET"/>
        <w:rPr>
          <w:b/>
          <w:rtl/>
        </w:rPr>
      </w:pPr>
      <w:r w:rsidRPr="00B737AC">
        <w:rPr>
          <w:rFonts w:hint="cs"/>
          <w:rtl/>
        </w:rPr>
        <w:t>הרבנות</w:t>
      </w:r>
      <w:r w:rsidRPr="00B737AC">
        <w:rPr>
          <w:rtl/>
        </w:rPr>
        <w:t xml:space="preserve"> </w:t>
      </w:r>
      <w:r w:rsidRPr="00B737AC">
        <w:rPr>
          <w:rFonts w:hint="cs"/>
          <w:rtl/>
        </w:rPr>
        <w:t>בנתניה</w:t>
      </w:r>
      <w:r w:rsidRPr="00B737AC">
        <w:rPr>
          <w:rtl/>
        </w:rPr>
        <w:t xml:space="preserve"> </w:t>
      </w:r>
      <w:r w:rsidRPr="00B737AC">
        <w:rPr>
          <w:rFonts w:hint="cs"/>
          <w:rtl/>
        </w:rPr>
        <w:t>מתירה</w:t>
      </w:r>
      <w:r w:rsidRPr="00B737AC">
        <w:rPr>
          <w:rtl/>
        </w:rPr>
        <w:t xml:space="preserve"> </w:t>
      </w:r>
      <w:r w:rsidRPr="00B737AC">
        <w:rPr>
          <w:rFonts w:hint="cs"/>
          <w:rtl/>
        </w:rPr>
        <w:t>לרכוש:</w:t>
      </w:r>
      <w:r w:rsidRPr="00B737AC">
        <w:rPr>
          <w:rtl/>
        </w:rPr>
        <w:t xml:space="preserve"> </w:t>
      </w:r>
      <w:r w:rsidRPr="00B737AC">
        <w:rPr>
          <w:rFonts w:hint="cs"/>
          <w:rtl/>
        </w:rPr>
        <w:t>ירקות</w:t>
      </w:r>
      <w:r w:rsidRPr="00B737AC">
        <w:rPr>
          <w:rtl/>
        </w:rPr>
        <w:t xml:space="preserve"> </w:t>
      </w:r>
      <w:r w:rsidRPr="00B737AC">
        <w:rPr>
          <w:rFonts w:hint="cs"/>
          <w:rtl/>
        </w:rPr>
        <w:t>עלים רק</w:t>
      </w:r>
      <w:r w:rsidRPr="00B737AC">
        <w:rPr>
          <w:rtl/>
        </w:rPr>
        <w:t xml:space="preserve"> </w:t>
      </w:r>
      <w:r w:rsidRPr="00B737AC">
        <w:rPr>
          <w:rFonts w:hint="cs"/>
          <w:rtl/>
        </w:rPr>
        <w:t>מחמישה</w:t>
      </w:r>
      <w:r w:rsidRPr="00B737AC">
        <w:rPr>
          <w:rtl/>
        </w:rPr>
        <w:t xml:space="preserve"> </w:t>
      </w:r>
      <w:r w:rsidRPr="00B737AC">
        <w:rPr>
          <w:rFonts w:hint="cs"/>
          <w:rtl/>
        </w:rPr>
        <w:t>מגדלים</w:t>
      </w:r>
      <w:r w:rsidRPr="00B737AC">
        <w:rPr>
          <w:rtl/>
        </w:rPr>
        <w:t xml:space="preserve"> </w:t>
      </w:r>
      <w:r w:rsidRPr="00B737AC">
        <w:rPr>
          <w:rFonts w:hint="cs"/>
          <w:rtl/>
        </w:rPr>
        <w:t>ומשווקים</w:t>
      </w:r>
      <w:r w:rsidRPr="00B737AC">
        <w:rPr>
          <w:rtl/>
        </w:rPr>
        <w:t xml:space="preserve"> </w:t>
      </w:r>
      <w:r w:rsidRPr="00B737AC">
        <w:rPr>
          <w:rFonts w:hint="cs"/>
          <w:rtl/>
        </w:rPr>
        <w:t>של</w:t>
      </w:r>
      <w:r w:rsidRPr="00B737AC">
        <w:rPr>
          <w:rtl/>
        </w:rPr>
        <w:t xml:space="preserve"> </w:t>
      </w:r>
      <w:r w:rsidRPr="00B737AC">
        <w:rPr>
          <w:rFonts w:hint="cs"/>
          <w:rtl/>
        </w:rPr>
        <w:t>ירקות</w:t>
      </w:r>
      <w:r w:rsidRPr="00B737AC">
        <w:rPr>
          <w:rtl/>
        </w:rPr>
        <w:t xml:space="preserve"> </w:t>
      </w:r>
      <w:r w:rsidRPr="00B737AC">
        <w:rPr>
          <w:rFonts w:hint="cs"/>
          <w:rtl/>
        </w:rPr>
        <w:t>עלים</w:t>
      </w:r>
      <w:r w:rsidRPr="00B737AC">
        <w:rPr>
          <w:rtl/>
        </w:rPr>
        <w:t xml:space="preserve"> - </w:t>
      </w:r>
      <w:r w:rsidRPr="00B737AC">
        <w:rPr>
          <w:rFonts w:hint="cs"/>
          <w:rtl/>
        </w:rPr>
        <w:t>שניים</w:t>
      </w:r>
      <w:r w:rsidRPr="00B737AC">
        <w:rPr>
          <w:rtl/>
        </w:rPr>
        <w:t xml:space="preserve"> </w:t>
      </w:r>
      <w:r w:rsidRPr="00B737AC">
        <w:rPr>
          <w:rFonts w:hint="cs"/>
          <w:rtl/>
        </w:rPr>
        <w:t>מהם</w:t>
      </w:r>
      <w:r w:rsidRPr="00B737AC">
        <w:rPr>
          <w:rtl/>
        </w:rPr>
        <w:t xml:space="preserve"> </w:t>
      </w:r>
      <w:r w:rsidRPr="00B737AC">
        <w:rPr>
          <w:rFonts w:hint="cs"/>
          <w:rtl/>
        </w:rPr>
        <w:t>נוספו</w:t>
      </w:r>
      <w:r w:rsidRPr="00B737AC">
        <w:rPr>
          <w:rtl/>
        </w:rPr>
        <w:t xml:space="preserve"> </w:t>
      </w:r>
      <w:r w:rsidRPr="00B737AC">
        <w:rPr>
          <w:rFonts w:hint="cs"/>
          <w:rtl/>
        </w:rPr>
        <w:t>לרשימה</w:t>
      </w:r>
      <w:r w:rsidRPr="00B737AC">
        <w:rPr>
          <w:rtl/>
        </w:rPr>
        <w:t xml:space="preserve"> </w:t>
      </w:r>
      <w:r w:rsidRPr="00B737AC">
        <w:rPr>
          <w:rFonts w:hint="cs"/>
          <w:rtl/>
        </w:rPr>
        <w:t>רק</w:t>
      </w:r>
      <w:r w:rsidRPr="00B737AC">
        <w:rPr>
          <w:rtl/>
        </w:rPr>
        <w:t xml:space="preserve"> </w:t>
      </w:r>
      <w:r w:rsidRPr="00B737AC">
        <w:rPr>
          <w:rFonts w:hint="cs"/>
          <w:rtl/>
        </w:rPr>
        <w:t>במהלך</w:t>
      </w:r>
      <w:r w:rsidRPr="00B737AC">
        <w:rPr>
          <w:rtl/>
        </w:rPr>
        <w:t xml:space="preserve"> </w:t>
      </w:r>
      <w:r w:rsidRPr="00B737AC">
        <w:rPr>
          <w:rFonts w:hint="cs"/>
          <w:rtl/>
        </w:rPr>
        <w:t>הביקורת</w:t>
      </w:r>
      <w:r w:rsidRPr="00B737AC">
        <w:rPr>
          <w:rtl/>
        </w:rPr>
        <w:t xml:space="preserve">, </w:t>
      </w:r>
      <w:r w:rsidRPr="00B737AC">
        <w:rPr>
          <w:rFonts w:hint="cs"/>
          <w:rtl/>
        </w:rPr>
        <w:t>במאי</w:t>
      </w:r>
      <w:r w:rsidRPr="00B737AC">
        <w:rPr>
          <w:rtl/>
        </w:rPr>
        <w:t xml:space="preserve"> 2016</w:t>
      </w:r>
      <w:r w:rsidRPr="00B737AC">
        <w:rPr>
          <w:rFonts w:hint="cs"/>
          <w:rtl/>
        </w:rPr>
        <w:t>; ירקות</w:t>
      </w:r>
      <w:r w:rsidRPr="00B737AC">
        <w:rPr>
          <w:rtl/>
        </w:rPr>
        <w:t xml:space="preserve"> ופירות </w:t>
      </w:r>
      <w:r w:rsidRPr="00B737AC">
        <w:rPr>
          <w:rFonts w:hint="cs"/>
          <w:rtl/>
        </w:rPr>
        <w:t>מ</w:t>
      </w:r>
      <w:r w:rsidRPr="00B737AC">
        <w:rPr>
          <w:rtl/>
        </w:rPr>
        <w:t>-12 ספקים בלבד</w:t>
      </w:r>
      <w:r w:rsidRPr="00B737AC">
        <w:rPr>
          <w:rFonts w:hint="cs"/>
          <w:rtl/>
        </w:rPr>
        <w:t>; מוצרי בשר מעובדים מספק</w:t>
      </w:r>
      <w:r w:rsidRPr="00B737AC">
        <w:rPr>
          <w:rtl/>
        </w:rPr>
        <w:t xml:space="preserve"> אחד בלבד</w:t>
      </w:r>
      <w:r w:rsidRPr="00B737AC">
        <w:rPr>
          <w:rFonts w:hint="cs"/>
          <w:rtl/>
        </w:rPr>
        <w:t>; דגים קפואים וטריים משלושה</w:t>
      </w:r>
      <w:r w:rsidRPr="00B737AC">
        <w:rPr>
          <w:rtl/>
        </w:rPr>
        <w:t xml:space="preserve"> </w:t>
      </w:r>
      <w:r w:rsidRPr="00B737AC">
        <w:rPr>
          <w:rFonts w:hint="cs"/>
          <w:rtl/>
        </w:rPr>
        <w:t>ספקים</w:t>
      </w:r>
      <w:r w:rsidRPr="00B737AC">
        <w:rPr>
          <w:rtl/>
        </w:rPr>
        <w:t xml:space="preserve"> </w:t>
      </w:r>
      <w:r w:rsidRPr="00B737AC">
        <w:rPr>
          <w:rFonts w:hint="cs"/>
          <w:rtl/>
        </w:rPr>
        <w:t>בלבד</w:t>
      </w:r>
      <w:r w:rsidRPr="00B737AC">
        <w:rPr>
          <w:rtl/>
        </w:rPr>
        <w:t>.</w:t>
      </w:r>
    </w:p>
    <w:p w:rsidR="006A0E07" w:rsidRPr="00B737AC" w:rsidP="00BA08FD">
      <w:pPr>
        <w:spacing w:before="180" w:line="240" w:lineRule="exact"/>
        <w:ind w:right="2268"/>
        <w:jc w:val="both"/>
        <w:rPr>
          <w:rFonts w:ascii="Tahoma" w:hAnsi="Tahoma" w:cs="Tahoma"/>
          <w:sz w:val="17"/>
          <w:szCs w:val="17"/>
          <w:rtl/>
        </w:rPr>
      </w:pPr>
      <w:r w:rsidRPr="00B737AC">
        <w:rPr>
          <w:rFonts w:ascii="Tahoma" w:hAnsi="Tahoma" w:cs="Tahoma" w:hint="cs"/>
          <w:sz w:val="17"/>
          <w:szCs w:val="17"/>
          <w:rtl/>
        </w:rPr>
        <w:t>המועצות</w:t>
      </w:r>
      <w:r w:rsidRPr="00B737AC">
        <w:rPr>
          <w:rFonts w:ascii="Tahoma" w:hAnsi="Tahoma" w:cs="Tahoma"/>
          <w:sz w:val="17"/>
          <w:szCs w:val="17"/>
          <w:rtl/>
        </w:rPr>
        <w:t xml:space="preserve"> </w:t>
      </w:r>
      <w:r w:rsidRPr="00B737AC">
        <w:rPr>
          <w:rFonts w:ascii="Tahoma" w:hAnsi="Tahoma" w:cs="Tahoma" w:hint="cs"/>
          <w:sz w:val="17"/>
          <w:szCs w:val="17"/>
          <w:rtl/>
        </w:rPr>
        <w:t>הדתיות</w:t>
      </w:r>
      <w:r w:rsidRPr="00B737AC">
        <w:rPr>
          <w:rFonts w:ascii="Tahoma" w:hAnsi="Tahoma" w:cs="Tahoma"/>
          <w:sz w:val="17"/>
          <w:szCs w:val="17"/>
          <w:rtl/>
        </w:rPr>
        <w:t xml:space="preserve"> ירושלים </w:t>
      </w:r>
      <w:r w:rsidRPr="00B737AC">
        <w:rPr>
          <w:rFonts w:ascii="Tahoma" w:hAnsi="Tahoma" w:cs="Tahoma" w:hint="cs"/>
          <w:sz w:val="17"/>
          <w:szCs w:val="17"/>
          <w:rtl/>
        </w:rPr>
        <w:t>ונתניה</w:t>
      </w:r>
      <w:r w:rsidRPr="00B737AC">
        <w:rPr>
          <w:rFonts w:ascii="Tahoma" w:hAnsi="Tahoma" w:cs="Tahoma"/>
          <w:sz w:val="17"/>
          <w:szCs w:val="17"/>
          <w:rtl/>
        </w:rPr>
        <w:t xml:space="preserve"> </w:t>
      </w:r>
      <w:r w:rsidRPr="00B737AC">
        <w:rPr>
          <w:rFonts w:ascii="Tahoma" w:hAnsi="Tahoma" w:cs="Tahoma" w:hint="cs"/>
          <w:sz w:val="17"/>
          <w:szCs w:val="17"/>
          <w:rtl/>
        </w:rPr>
        <w:t>מסרו</w:t>
      </w:r>
      <w:r w:rsidRPr="00B737AC">
        <w:rPr>
          <w:rFonts w:ascii="Tahoma" w:hAnsi="Tahoma" w:cs="Tahoma"/>
          <w:sz w:val="17"/>
          <w:szCs w:val="17"/>
          <w:rtl/>
        </w:rPr>
        <w:t xml:space="preserve"> </w:t>
      </w:r>
      <w:r w:rsidRPr="00B737AC">
        <w:rPr>
          <w:rFonts w:ascii="Tahoma" w:hAnsi="Tahoma" w:cs="Tahoma" w:hint="cs"/>
          <w:sz w:val="17"/>
          <w:szCs w:val="17"/>
          <w:rtl/>
        </w:rPr>
        <w:t>בתשובתן</w:t>
      </w:r>
      <w:r w:rsidRPr="00B737AC">
        <w:rPr>
          <w:rFonts w:ascii="Tahoma" w:hAnsi="Tahoma" w:cs="Tahoma"/>
          <w:sz w:val="17"/>
          <w:szCs w:val="17"/>
          <w:rtl/>
        </w:rPr>
        <w:t xml:space="preserve"> </w:t>
      </w:r>
      <w:r w:rsidRPr="00B737AC">
        <w:rPr>
          <w:rFonts w:ascii="Tahoma" w:hAnsi="Tahoma" w:cs="Tahoma" w:hint="cs"/>
          <w:sz w:val="17"/>
          <w:szCs w:val="17"/>
          <w:rtl/>
        </w:rPr>
        <w:t>דברים דומים.</w:t>
      </w:r>
      <w:r w:rsidRPr="00B737AC">
        <w:rPr>
          <w:rFonts w:ascii="Tahoma" w:hAnsi="Tahoma" w:cs="Tahoma"/>
          <w:sz w:val="17"/>
          <w:szCs w:val="17"/>
          <w:rtl/>
        </w:rPr>
        <w:t xml:space="preserve"> </w:t>
      </w:r>
      <w:r w:rsidRPr="00B737AC">
        <w:rPr>
          <w:rFonts w:ascii="Tahoma" w:hAnsi="Tahoma" w:cs="Tahoma" w:hint="cs"/>
          <w:sz w:val="17"/>
          <w:szCs w:val="17"/>
          <w:rtl/>
        </w:rPr>
        <w:t>הן</w:t>
      </w:r>
      <w:r w:rsidRPr="00B737AC">
        <w:rPr>
          <w:rFonts w:ascii="Tahoma" w:hAnsi="Tahoma" w:cs="Tahoma"/>
          <w:sz w:val="17"/>
          <w:szCs w:val="17"/>
          <w:rtl/>
        </w:rPr>
        <w:t xml:space="preserve"> </w:t>
      </w:r>
      <w:r w:rsidRPr="00B737AC">
        <w:rPr>
          <w:rFonts w:ascii="Tahoma" w:hAnsi="Tahoma" w:cs="Tahoma" w:hint="cs"/>
          <w:sz w:val="17"/>
          <w:szCs w:val="17"/>
          <w:rtl/>
        </w:rPr>
        <w:t>העלו</w:t>
      </w:r>
      <w:r w:rsidRPr="00B737AC">
        <w:rPr>
          <w:rFonts w:ascii="Tahoma" w:hAnsi="Tahoma" w:cs="Tahoma"/>
          <w:sz w:val="17"/>
          <w:szCs w:val="17"/>
          <w:rtl/>
        </w:rPr>
        <w:t xml:space="preserve">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נס</w:t>
      </w:r>
      <w:r w:rsidRPr="00B737AC">
        <w:rPr>
          <w:rFonts w:ascii="Tahoma" w:hAnsi="Tahoma" w:cs="Tahoma"/>
          <w:sz w:val="17"/>
          <w:szCs w:val="17"/>
          <w:rtl/>
        </w:rPr>
        <w:t xml:space="preserve"> </w:t>
      </w:r>
      <w:r w:rsidRPr="00B737AC">
        <w:rPr>
          <w:rFonts w:ascii="Tahoma" w:hAnsi="Tahoma" w:cs="Tahoma" w:hint="cs"/>
          <w:sz w:val="17"/>
          <w:szCs w:val="17"/>
          <w:rtl/>
        </w:rPr>
        <w:t>את</w:t>
      </w:r>
      <w:r w:rsidRPr="00B737AC">
        <w:rPr>
          <w:rFonts w:ascii="Tahoma" w:hAnsi="Tahoma" w:cs="Tahoma"/>
          <w:sz w:val="17"/>
          <w:szCs w:val="17"/>
          <w:rtl/>
        </w:rPr>
        <w:t xml:space="preserve"> </w:t>
      </w:r>
      <w:r w:rsidRPr="00B737AC">
        <w:rPr>
          <w:rFonts w:ascii="Tahoma" w:hAnsi="Tahoma" w:cs="Tahoma" w:hint="cs"/>
          <w:sz w:val="17"/>
          <w:szCs w:val="17"/>
          <w:rtl/>
        </w:rPr>
        <w:t>האחריות</w:t>
      </w:r>
      <w:r w:rsidRPr="00B737AC">
        <w:rPr>
          <w:rFonts w:ascii="Tahoma" w:hAnsi="Tahoma" w:cs="Tahoma"/>
          <w:sz w:val="17"/>
          <w:szCs w:val="17"/>
          <w:rtl/>
        </w:rPr>
        <w:t xml:space="preserve"> </w:t>
      </w:r>
      <w:r w:rsidRPr="00B737AC">
        <w:rPr>
          <w:rFonts w:ascii="Tahoma" w:hAnsi="Tahoma" w:cs="Tahoma" w:hint="cs"/>
          <w:sz w:val="17"/>
          <w:szCs w:val="17"/>
          <w:rtl/>
        </w:rPr>
        <w:t>של</w:t>
      </w:r>
      <w:r w:rsidRPr="00B737AC">
        <w:rPr>
          <w:rFonts w:ascii="Tahoma" w:hAnsi="Tahoma" w:cs="Tahoma"/>
          <w:sz w:val="17"/>
          <w:szCs w:val="17"/>
          <w:rtl/>
        </w:rPr>
        <w:t xml:space="preserve"> </w:t>
      </w:r>
      <w:r w:rsidRPr="00B737AC">
        <w:rPr>
          <w:rFonts w:ascii="Tahoma" w:hAnsi="Tahoma" w:cs="Tahoma" w:hint="cs"/>
          <w:sz w:val="17"/>
          <w:szCs w:val="17"/>
          <w:rtl/>
        </w:rPr>
        <w:t>הרבנויות</w:t>
      </w:r>
      <w:r w:rsidRPr="00B737AC">
        <w:rPr>
          <w:rFonts w:ascii="Tahoma" w:hAnsi="Tahoma" w:cs="Tahoma"/>
          <w:sz w:val="17"/>
          <w:szCs w:val="17"/>
          <w:rtl/>
        </w:rPr>
        <w:t xml:space="preserve"> </w:t>
      </w:r>
      <w:r w:rsidRPr="00B737AC">
        <w:rPr>
          <w:rFonts w:ascii="Tahoma" w:hAnsi="Tahoma" w:cs="Tahoma" w:hint="cs"/>
          <w:sz w:val="17"/>
          <w:szCs w:val="17"/>
          <w:rtl/>
        </w:rPr>
        <w:t>המקומיות</w:t>
      </w:r>
      <w:r w:rsidRPr="00B737AC">
        <w:rPr>
          <w:rFonts w:ascii="Tahoma" w:hAnsi="Tahoma" w:cs="Tahoma"/>
          <w:sz w:val="17"/>
          <w:szCs w:val="17"/>
          <w:rtl/>
        </w:rPr>
        <w:t xml:space="preserve"> </w:t>
      </w:r>
      <w:r w:rsidRPr="00B737AC">
        <w:rPr>
          <w:rFonts w:ascii="Tahoma" w:hAnsi="Tahoma" w:cs="Tahoma" w:hint="cs"/>
          <w:sz w:val="17"/>
          <w:szCs w:val="17"/>
          <w:rtl/>
        </w:rPr>
        <w:t>לטיב</w:t>
      </w:r>
      <w:r w:rsidRPr="00B737AC">
        <w:rPr>
          <w:rFonts w:ascii="Tahoma" w:hAnsi="Tahoma" w:cs="Tahoma"/>
          <w:sz w:val="17"/>
          <w:szCs w:val="17"/>
          <w:rtl/>
        </w:rPr>
        <w:t xml:space="preserve"> </w:t>
      </w:r>
      <w:r w:rsidRPr="00B737AC">
        <w:rPr>
          <w:rFonts w:ascii="Tahoma" w:hAnsi="Tahoma" w:cs="Tahoma" w:hint="cs"/>
          <w:sz w:val="17"/>
          <w:szCs w:val="17"/>
          <w:rtl/>
        </w:rPr>
        <w:t>הכשרות</w:t>
      </w:r>
      <w:r w:rsidRPr="00B737AC">
        <w:rPr>
          <w:rFonts w:ascii="Tahoma" w:hAnsi="Tahoma" w:cs="Tahoma"/>
          <w:sz w:val="17"/>
          <w:szCs w:val="17"/>
          <w:rtl/>
        </w:rPr>
        <w:t xml:space="preserve"> </w:t>
      </w:r>
      <w:r w:rsidRPr="00B737AC">
        <w:rPr>
          <w:rFonts w:ascii="Tahoma" w:hAnsi="Tahoma" w:cs="Tahoma" w:hint="cs"/>
          <w:sz w:val="17"/>
          <w:szCs w:val="17"/>
          <w:rtl/>
        </w:rPr>
        <w:t>על</w:t>
      </w:r>
      <w:r w:rsidRPr="00B737AC">
        <w:rPr>
          <w:rFonts w:ascii="Tahoma" w:hAnsi="Tahoma" w:cs="Tahoma"/>
          <w:sz w:val="17"/>
          <w:szCs w:val="17"/>
          <w:rtl/>
        </w:rPr>
        <w:t xml:space="preserve"> </w:t>
      </w:r>
      <w:r w:rsidRPr="00B737AC">
        <w:rPr>
          <w:rFonts w:ascii="Tahoma" w:hAnsi="Tahoma" w:cs="Tahoma" w:hint="cs"/>
          <w:sz w:val="17"/>
          <w:szCs w:val="17"/>
          <w:rtl/>
        </w:rPr>
        <w:t>המוצרים</w:t>
      </w:r>
      <w:r w:rsidRPr="00B737AC">
        <w:rPr>
          <w:rFonts w:ascii="Tahoma" w:hAnsi="Tahoma" w:cs="Tahoma"/>
          <w:sz w:val="17"/>
          <w:szCs w:val="17"/>
          <w:rtl/>
        </w:rPr>
        <w:t xml:space="preserve"> </w:t>
      </w:r>
      <w:r w:rsidRPr="00B737AC">
        <w:rPr>
          <w:rFonts w:ascii="Tahoma" w:hAnsi="Tahoma" w:cs="Tahoma" w:hint="cs"/>
          <w:sz w:val="17"/>
          <w:szCs w:val="17"/>
          <w:rtl/>
        </w:rPr>
        <w:t>שתושבי</w:t>
      </w:r>
      <w:r w:rsidRPr="00B737AC">
        <w:rPr>
          <w:rFonts w:ascii="Tahoma" w:hAnsi="Tahoma" w:cs="Tahoma"/>
          <w:sz w:val="17"/>
          <w:szCs w:val="17"/>
          <w:rtl/>
        </w:rPr>
        <w:t xml:space="preserve"> </w:t>
      </w:r>
      <w:r w:rsidRPr="00B737AC">
        <w:rPr>
          <w:rFonts w:ascii="Tahoma" w:hAnsi="Tahoma" w:cs="Tahoma" w:hint="cs"/>
          <w:sz w:val="17"/>
          <w:szCs w:val="17"/>
          <w:rtl/>
        </w:rPr>
        <w:t>העיר צורכים</w:t>
      </w:r>
      <w:r w:rsidRPr="00B737AC">
        <w:rPr>
          <w:rFonts w:ascii="Tahoma" w:hAnsi="Tahoma" w:cs="Tahoma"/>
          <w:sz w:val="17"/>
          <w:szCs w:val="17"/>
          <w:rtl/>
        </w:rPr>
        <w:t xml:space="preserve">, ובשל כך הן </w:t>
      </w:r>
      <w:r w:rsidRPr="00B737AC">
        <w:rPr>
          <w:rFonts w:ascii="Tahoma" w:hAnsi="Tahoma" w:cs="Tahoma" w:hint="cs"/>
          <w:sz w:val="17"/>
          <w:szCs w:val="17"/>
          <w:rtl/>
        </w:rPr>
        <w:t>מבקשות</w:t>
      </w:r>
      <w:r w:rsidRPr="00B737AC">
        <w:rPr>
          <w:rFonts w:ascii="Tahoma" w:hAnsi="Tahoma" w:cs="Tahoma"/>
          <w:sz w:val="17"/>
          <w:szCs w:val="17"/>
          <w:rtl/>
        </w:rPr>
        <w:t xml:space="preserve"> </w:t>
      </w:r>
      <w:r w:rsidRPr="00B737AC">
        <w:rPr>
          <w:rFonts w:ascii="Tahoma" w:hAnsi="Tahoma" w:cs="Tahoma" w:hint="cs"/>
          <w:sz w:val="17"/>
          <w:szCs w:val="17"/>
          <w:rtl/>
        </w:rPr>
        <w:t>לבדוק</w:t>
      </w:r>
      <w:r w:rsidRPr="00B737AC">
        <w:rPr>
          <w:rFonts w:ascii="Tahoma" w:hAnsi="Tahoma" w:cs="Tahoma"/>
          <w:sz w:val="17"/>
          <w:szCs w:val="17"/>
          <w:rtl/>
        </w:rPr>
        <w:t xml:space="preserve"> </w:t>
      </w:r>
      <w:r w:rsidRPr="00B737AC">
        <w:rPr>
          <w:rFonts w:ascii="Tahoma" w:hAnsi="Tahoma" w:cs="Tahoma" w:hint="cs"/>
          <w:sz w:val="17"/>
          <w:szCs w:val="17"/>
          <w:rtl/>
        </w:rPr>
        <w:t>שאכן</w:t>
      </w:r>
      <w:r w:rsidRPr="00B737AC">
        <w:rPr>
          <w:rFonts w:ascii="Tahoma" w:hAnsi="Tahoma" w:cs="Tahoma"/>
          <w:sz w:val="17"/>
          <w:szCs w:val="17"/>
          <w:rtl/>
        </w:rPr>
        <w:t xml:space="preserve"> </w:t>
      </w:r>
      <w:r w:rsidRPr="00B737AC">
        <w:rPr>
          <w:rFonts w:ascii="Tahoma" w:hAnsi="Tahoma" w:cs="Tahoma" w:hint="cs"/>
          <w:sz w:val="17"/>
          <w:szCs w:val="17"/>
          <w:rtl/>
        </w:rPr>
        <w:t>כל</w:t>
      </w:r>
      <w:r w:rsidRPr="00B737AC">
        <w:rPr>
          <w:rFonts w:ascii="Tahoma" w:hAnsi="Tahoma" w:cs="Tahoma"/>
          <w:sz w:val="17"/>
          <w:szCs w:val="17"/>
          <w:rtl/>
        </w:rPr>
        <w:t xml:space="preserve"> </w:t>
      </w:r>
      <w:r w:rsidRPr="00B737AC">
        <w:rPr>
          <w:rFonts w:ascii="Tahoma" w:hAnsi="Tahoma" w:cs="Tahoma" w:hint="cs"/>
          <w:sz w:val="17"/>
          <w:szCs w:val="17"/>
          <w:rtl/>
        </w:rPr>
        <w:t>כללי</w:t>
      </w:r>
      <w:r w:rsidRPr="00B737AC">
        <w:rPr>
          <w:rFonts w:ascii="Tahoma" w:hAnsi="Tahoma" w:cs="Tahoma"/>
          <w:sz w:val="17"/>
          <w:szCs w:val="17"/>
          <w:rtl/>
        </w:rPr>
        <w:t xml:space="preserve"> </w:t>
      </w:r>
      <w:r w:rsidRPr="00B737AC">
        <w:rPr>
          <w:rFonts w:ascii="Tahoma" w:hAnsi="Tahoma" w:cs="Tahoma" w:hint="cs"/>
          <w:sz w:val="17"/>
          <w:szCs w:val="17"/>
          <w:rtl/>
        </w:rPr>
        <w:t>ההלכה</w:t>
      </w:r>
      <w:r w:rsidRPr="00B737AC">
        <w:rPr>
          <w:rFonts w:ascii="Tahoma" w:hAnsi="Tahoma" w:cs="Tahoma"/>
          <w:sz w:val="17"/>
          <w:szCs w:val="17"/>
          <w:rtl/>
        </w:rPr>
        <w:t xml:space="preserve"> </w:t>
      </w:r>
      <w:r w:rsidRPr="00B737AC">
        <w:rPr>
          <w:rFonts w:ascii="Tahoma" w:hAnsi="Tahoma" w:cs="Tahoma" w:hint="cs"/>
          <w:sz w:val="17"/>
          <w:szCs w:val="17"/>
          <w:rtl/>
        </w:rPr>
        <w:t>נשמרים</w:t>
      </w:r>
      <w:r w:rsidRPr="00B737AC">
        <w:rPr>
          <w:rFonts w:ascii="Tahoma" w:hAnsi="Tahoma" w:cs="Tahoma"/>
          <w:sz w:val="17"/>
          <w:szCs w:val="17"/>
          <w:rtl/>
        </w:rPr>
        <w:t xml:space="preserve"> </w:t>
      </w:r>
      <w:r w:rsidRPr="00B737AC">
        <w:rPr>
          <w:rFonts w:ascii="Tahoma" w:hAnsi="Tahoma" w:cs="Tahoma" w:hint="cs"/>
          <w:sz w:val="17"/>
          <w:szCs w:val="17"/>
          <w:rtl/>
        </w:rPr>
        <w:t>לפחות</w:t>
      </w:r>
      <w:r w:rsidRPr="00B737AC">
        <w:rPr>
          <w:rFonts w:ascii="Tahoma" w:hAnsi="Tahoma" w:cs="Tahoma"/>
          <w:sz w:val="17"/>
          <w:szCs w:val="17"/>
          <w:rtl/>
        </w:rPr>
        <w:t xml:space="preserve"> </w:t>
      </w:r>
      <w:r w:rsidRPr="00B737AC">
        <w:rPr>
          <w:rFonts w:ascii="Tahoma" w:hAnsi="Tahoma" w:cs="Tahoma" w:hint="cs"/>
          <w:sz w:val="17"/>
          <w:szCs w:val="17"/>
          <w:rtl/>
        </w:rPr>
        <w:t>בנוגע</w:t>
      </w:r>
      <w:r w:rsidRPr="00B737AC">
        <w:rPr>
          <w:rFonts w:ascii="Tahoma" w:hAnsi="Tahoma" w:cs="Tahoma"/>
          <w:sz w:val="17"/>
          <w:szCs w:val="17"/>
          <w:rtl/>
        </w:rPr>
        <w:t xml:space="preserve"> </w:t>
      </w:r>
      <w:r w:rsidRPr="00B737AC">
        <w:rPr>
          <w:rFonts w:ascii="Tahoma" w:hAnsi="Tahoma" w:cs="Tahoma" w:hint="cs"/>
          <w:sz w:val="17"/>
          <w:szCs w:val="17"/>
          <w:rtl/>
        </w:rPr>
        <w:t>לסחורה</w:t>
      </w:r>
      <w:r w:rsidRPr="00B737AC">
        <w:rPr>
          <w:rFonts w:ascii="Tahoma" w:hAnsi="Tahoma" w:cs="Tahoma"/>
          <w:sz w:val="17"/>
          <w:szCs w:val="17"/>
          <w:rtl/>
        </w:rPr>
        <w:t xml:space="preserve"> </w:t>
      </w:r>
      <w:r w:rsidRPr="00B737AC">
        <w:rPr>
          <w:rFonts w:ascii="Tahoma" w:hAnsi="Tahoma" w:cs="Tahoma" w:hint="cs"/>
          <w:sz w:val="17"/>
          <w:szCs w:val="17"/>
          <w:rtl/>
        </w:rPr>
        <w:t>המשווקת</w:t>
      </w:r>
      <w:r w:rsidRPr="00B737AC">
        <w:rPr>
          <w:rFonts w:ascii="Tahoma" w:hAnsi="Tahoma" w:cs="Tahoma"/>
          <w:sz w:val="17"/>
          <w:szCs w:val="17"/>
          <w:rtl/>
        </w:rPr>
        <w:t xml:space="preserve"> </w:t>
      </w:r>
      <w:r w:rsidRPr="00B737AC">
        <w:rPr>
          <w:rFonts w:ascii="Tahoma" w:hAnsi="Tahoma" w:cs="Tahoma" w:hint="cs"/>
          <w:sz w:val="17"/>
          <w:szCs w:val="17"/>
          <w:rtl/>
        </w:rPr>
        <w:t>בבתי</w:t>
      </w:r>
      <w:r w:rsidRPr="00B737AC">
        <w:rPr>
          <w:rFonts w:ascii="Tahoma" w:hAnsi="Tahoma" w:cs="Tahoma"/>
          <w:sz w:val="17"/>
          <w:szCs w:val="17"/>
          <w:rtl/>
        </w:rPr>
        <w:t xml:space="preserve"> </w:t>
      </w:r>
      <w:r w:rsidRPr="00B737AC">
        <w:rPr>
          <w:rFonts w:ascii="Tahoma" w:hAnsi="Tahoma" w:cs="Tahoma" w:hint="cs"/>
          <w:sz w:val="17"/>
          <w:szCs w:val="17"/>
          <w:rtl/>
        </w:rPr>
        <w:t>עסק</w:t>
      </w:r>
      <w:r w:rsidRPr="00B737AC">
        <w:rPr>
          <w:rFonts w:ascii="Tahoma" w:hAnsi="Tahoma" w:cs="Tahoma"/>
          <w:sz w:val="17"/>
          <w:szCs w:val="17"/>
          <w:rtl/>
        </w:rPr>
        <w:t xml:space="preserve"> </w:t>
      </w:r>
      <w:r w:rsidRPr="00B737AC">
        <w:rPr>
          <w:rFonts w:ascii="Tahoma" w:hAnsi="Tahoma" w:cs="Tahoma" w:hint="cs"/>
          <w:sz w:val="17"/>
          <w:szCs w:val="17"/>
          <w:rtl/>
        </w:rPr>
        <w:t>בעיר</w:t>
      </w:r>
      <w:r w:rsidRPr="00B737AC">
        <w:rPr>
          <w:rFonts w:ascii="Tahoma" w:hAnsi="Tahoma" w:cs="Tahoma"/>
          <w:sz w:val="17"/>
          <w:szCs w:val="17"/>
          <w:rtl/>
        </w:rPr>
        <w:t xml:space="preserve">. </w:t>
      </w:r>
      <w:r w:rsidRPr="00B737AC">
        <w:rPr>
          <w:rFonts w:ascii="Tahoma" w:hAnsi="Tahoma" w:cs="Tahoma" w:hint="cs"/>
          <w:sz w:val="17"/>
          <w:szCs w:val="17"/>
          <w:rtl/>
        </w:rPr>
        <w:t xml:space="preserve">שתיהן גם </w:t>
      </w:r>
      <w:r w:rsidRPr="00B737AC">
        <w:rPr>
          <w:rFonts w:ascii="Tahoma" w:hAnsi="Tahoma" w:cs="Tahoma"/>
          <w:sz w:val="17"/>
          <w:szCs w:val="17"/>
          <w:rtl/>
        </w:rPr>
        <w:t xml:space="preserve">ציינו </w:t>
      </w:r>
      <w:r w:rsidRPr="00B737AC">
        <w:rPr>
          <w:rFonts w:ascii="Tahoma" w:hAnsi="Tahoma" w:cs="Tahoma" w:hint="cs"/>
          <w:sz w:val="17"/>
          <w:szCs w:val="17"/>
          <w:rtl/>
        </w:rPr>
        <w:t>שהתברר</w:t>
      </w:r>
      <w:r w:rsidRPr="00B737AC">
        <w:rPr>
          <w:rFonts w:ascii="Tahoma" w:hAnsi="Tahoma" w:cs="Tahoma"/>
          <w:sz w:val="17"/>
          <w:szCs w:val="17"/>
          <w:rtl/>
        </w:rPr>
        <w:t xml:space="preserve"> </w:t>
      </w:r>
      <w:r w:rsidRPr="00B737AC">
        <w:rPr>
          <w:rFonts w:ascii="Tahoma" w:hAnsi="Tahoma" w:cs="Tahoma" w:hint="cs"/>
          <w:sz w:val="17"/>
          <w:szCs w:val="17"/>
          <w:rtl/>
        </w:rPr>
        <w:t>להן</w:t>
      </w:r>
      <w:r w:rsidRPr="00B737AC">
        <w:rPr>
          <w:rFonts w:ascii="Tahoma" w:hAnsi="Tahoma" w:cs="Tahoma"/>
          <w:sz w:val="17"/>
          <w:szCs w:val="17"/>
          <w:rtl/>
        </w:rPr>
        <w:t xml:space="preserve"> שבמפעלים רבים </w:t>
      </w:r>
      <w:r w:rsidRPr="00B737AC">
        <w:rPr>
          <w:rFonts w:ascii="Tahoma" w:hAnsi="Tahoma" w:cs="Tahoma"/>
          <w:sz w:val="17"/>
          <w:szCs w:val="17"/>
          <w:rtl/>
        </w:rPr>
        <w:t>שרבנו</w:t>
      </w:r>
      <w:r w:rsidR="00BA08FD">
        <w:rPr>
          <w:rFonts w:ascii="Tahoma" w:hAnsi="Tahoma" w:cs="Tahoma" w:hint="cs"/>
          <w:sz w:val="17"/>
          <w:szCs w:val="17"/>
          <w:rtl/>
        </w:rPr>
        <w:t>יו</w:t>
      </w:r>
      <w:r w:rsidRPr="00B737AC">
        <w:rPr>
          <w:rFonts w:ascii="Tahoma" w:hAnsi="Tahoma" w:cs="Tahoma"/>
          <w:sz w:val="17"/>
          <w:szCs w:val="17"/>
          <w:rtl/>
        </w:rPr>
        <w:t>ת</w:t>
      </w:r>
      <w:r w:rsidRPr="00B737AC">
        <w:rPr>
          <w:rFonts w:ascii="Tahoma" w:hAnsi="Tahoma" w:cs="Tahoma"/>
          <w:sz w:val="17"/>
          <w:szCs w:val="17"/>
          <w:rtl/>
        </w:rPr>
        <w:t xml:space="preserve"> מקומי</w:t>
      </w:r>
      <w:r w:rsidR="00BA08FD">
        <w:rPr>
          <w:rFonts w:ascii="Tahoma" w:hAnsi="Tahoma" w:cs="Tahoma" w:hint="cs"/>
          <w:sz w:val="17"/>
          <w:szCs w:val="17"/>
          <w:rtl/>
        </w:rPr>
        <w:t>ו</w:t>
      </w:r>
      <w:r w:rsidRPr="00B737AC">
        <w:rPr>
          <w:rFonts w:ascii="Tahoma" w:hAnsi="Tahoma" w:cs="Tahoma"/>
          <w:sz w:val="17"/>
          <w:szCs w:val="17"/>
          <w:rtl/>
        </w:rPr>
        <w:t xml:space="preserve">ת </w:t>
      </w:r>
      <w:r w:rsidR="00BA08FD">
        <w:rPr>
          <w:rFonts w:ascii="Tahoma" w:hAnsi="Tahoma" w:cs="Tahoma" w:hint="cs"/>
          <w:sz w:val="17"/>
          <w:szCs w:val="17"/>
          <w:rtl/>
        </w:rPr>
        <w:t xml:space="preserve">אחרות </w:t>
      </w:r>
      <w:r w:rsidRPr="00B737AC">
        <w:rPr>
          <w:rFonts w:ascii="Tahoma" w:hAnsi="Tahoma" w:cs="Tahoma"/>
          <w:sz w:val="17"/>
          <w:szCs w:val="17"/>
          <w:rtl/>
        </w:rPr>
        <w:t>נותנ</w:t>
      </w:r>
      <w:r w:rsidR="00BA08FD">
        <w:rPr>
          <w:rFonts w:ascii="Tahoma" w:hAnsi="Tahoma" w:cs="Tahoma" w:hint="cs"/>
          <w:sz w:val="17"/>
          <w:szCs w:val="17"/>
          <w:rtl/>
        </w:rPr>
        <w:t>ו</w:t>
      </w:r>
      <w:r w:rsidRPr="00B737AC">
        <w:rPr>
          <w:rFonts w:ascii="Tahoma" w:hAnsi="Tahoma" w:cs="Tahoma"/>
          <w:sz w:val="17"/>
          <w:szCs w:val="17"/>
          <w:rtl/>
        </w:rPr>
        <w:t>ת תעודת הכשר</w:t>
      </w:r>
      <w:r w:rsidRPr="00B737AC">
        <w:rPr>
          <w:rFonts w:ascii="Tahoma" w:hAnsi="Tahoma" w:cs="Tahoma" w:hint="cs"/>
          <w:sz w:val="17"/>
          <w:szCs w:val="17"/>
          <w:rtl/>
        </w:rPr>
        <w:t>,</w:t>
      </w:r>
      <w:r w:rsidRPr="00B737AC">
        <w:rPr>
          <w:rFonts w:ascii="Tahoma" w:hAnsi="Tahoma" w:cs="Tahoma"/>
          <w:sz w:val="17"/>
          <w:szCs w:val="17"/>
          <w:rtl/>
        </w:rPr>
        <w:t xml:space="preserve"> </w:t>
      </w:r>
      <w:r w:rsidRPr="00B737AC">
        <w:rPr>
          <w:rFonts w:ascii="Tahoma" w:hAnsi="Tahoma" w:cs="Tahoma" w:hint="cs"/>
          <w:sz w:val="17"/>
          <w:szCs w:val="17"/>
          <w:rtl/>
        </w:rPr>
        <w:t>רמת ההכשר היא</w:t>
      </w:r>
      <w:r w:rsidRPr="00B737AC">
        <w:rPr>
          <w:rFonts w:ascii="Tahoma" w:hAnsi="Tahoma" w:cs="Tahoma"/>
          <w:sz w:val="17"/>
          <w:szCs w:val="17"/>
          <w:rtl/>
        </w:rPr>
        <w:t xml:space="preserve"> מתחת לכל ביקורת ואנשים נכשלים במאכלות אסורים.</w:t>
      </w:r>
    </w:p>
    <w:p w:rsidR="006A0E07" w:rsidRPr="00B737AC" w:rsidP="009329B6">
      <w:pPr>
        <w:spacing w:after="240" w:line="240" w:lineRule="exact"/>
        <w:ind w:left="-1" w:right="2268"/>
        <w:jc w:val="both"/>
        <w:rPr>
          <w:rFonts w:ascii="Tahoma" w:hAnsi="Tahoma" w:cs="Tahoma"/>
          <w:bCs/>
          <w:sz w:val="17"/>
          <w:szCs w:val="17"/>
          <w:rtl/>
        </w:rPr>
      </w:pPr>
      <w:r w:rsidRPr="00B737AC">
        <w:rPr>
          <w:rFonts w:ascii="Tahoma" w:hAnsi="Tahoma" w:cs="Tahoma" w:hint="cs"/>
          <w:sz w:val="17"/>
          <w:szCs w:val="17"/>
          <w:rtl/>
        </w:rPr>
        <w:t xml:space="preserve">המועצה הדתית נתניה הוסיפה בתשובתה כי היא מבדילה בין שני סוגי בתי עסק: האחד, בית עסק המוכר תוצרת מוכנה ארוזה, כמו מרכולים שבהם אין הרבנות בנתניה מגבילה הכנסת מוצרים מרבנות אחרת, וכל לקוח יכול להחליט אם לסמוך על אותה רבנות המצוינת על גבי המוצר. הסוג השני הוא מקום שמגישים ללקוח אוכל פתוח שהוכן בבית העסק; בעסק כזה לא ניתן להניח "דגלון" על חתיכת עוף או עגבנייה ולציין עליו את נותן הכשרות המקורי. בלית ברירה נאלצת הרבנות בנתניה להגביל הכנסת מוצרים שהם ליבה של הכשרות ורגישותם ידועה לכל; מצב זה אינו נוח בלשון המעטה לרבנות בנתניה, משום שהוא גורר אחריו בין היתר גם מאבקים מול </w:t>
      </w:r>
      <w:r w:rsidRPr="00B737AC">
        <w:rPr>
          <w:rFonts w:ascii="Tahoma" w:hAnsi="Tahoma" w:cs="Tahoma" w:hint="cs"/>
          <w:sz w:val="17"/>
          <w:szCs w:val="17"/>
          <w:rtl/>
        </w:rPr>
        <w:t>רבנויות</w:t>
      </w:r>
      <w:r w:rsidRPr="00B737AC">
        <w:rPr>
          <w:rFonts w:ascii="Tahoma" w:hAnsi="Tahoma" w:cs="Tahoma" w:hint="cs"/>
          <w:sz w:val="17"/>
          <w:szCs w:val="17"/>
          <w:rtl/>
        </w:rPr>
        <w:t xml:space="preserve"> אחרות. הרבנות בנתניה, בראשותם של רב העיר ושל מנהל המחלקה, סיירה עם צוות רבנים בבתי אריזה </w:t>
      </w:r>
      <w:r w:rsidR="002C296E">
        <w:rPr>
          <w:rFonts w:ascii="Tahoma" w:hAnsi="Tahoma" w:cs="Tahoma" w:hint="cs"/>
          <w:sz w:val="17"/>
          <w:szCs w:val="17"/>
          <w:rtl/>
        </w:rPr>
        <w:t xml:space="preserve">של </w:t>
      </w:r>
      <w:r w:rsidRPr="00B737AC">
        <w:rPr>
          <w:rFonts w:ascii="Tahoma" w:hAnsi="Tahoma" w:cs="Tahoma" w:hint="cs"/>
          <w:sz w:val="17"/>
          <w:szCs w:val="17"/>
          <w:rtl/>
        </w:rPr>
        <w:t>עלי ירק מפוקחים מחרקים ובשוק הסיטונאי - לבדוק תפקוד כשרות במוצרים, "וחלקם ראינו ליקויים ודיווחנו להם ולרבנות הראשית לישראל".</w:t>
      </w:r>
    </w:p>
    <w:p w:rsidR="006A0E07" w:rsidRPr="00B737AC" w:rsidP="003B09ED">
      <w:pPr>
        <w:pStyle w:val="RESHET"/>
        <w:rPr>
          <w:b/>
          <w:rtl/>
        </w:rPr>
      </w:pPr>
      <w:r w:rsidRPr="00B737AC">
        <w:rPr>
          <w:rFonts w:hint="cs"/>
          <w:rtl/>
        </w:rPr>
        <w:t xml:space="preserve">בכך שהמועצות הדתיות ירושלים ונתניה הגבילו את </w:t>
      </w:r>
      <w:r w:rsidRPr="00B737AC">
        <w:rPr>
          <w:rtl/>
        </w:rPr>
        <w:t>הכנסת</w:t>
      </w:r>
      <w:r w:rsidRPr="00B737AC">
        <w:rPr>
          <w:rFonts w:hint="cs"/>
          <w:rtl/>
        </w:rPr>
        <w:t>ה של</w:t>
      </w:r>
      <w:r w:rsidRPr="00B737AC">
        <w:rPr>
          <w:rtl/>
        </w:rPr>
        <w:t xml:space="preserve"> תוצרת מזון שקיבלה הכשר </w:t>
      </w:r>
      <w:r w:rsidRPr="00B737AC">
        <w:rPr>
          <w:rtl/>
        </w:rPr>
        <w:t>מרבנויות</w:t>
      </w:r>
      <w:r w:rsidRPr="00B737AC">
        <w:rPr>
          <w:rtl/>
        </w:rPr>
        <w:t xml:space="preserve"> ביישובים אחרים</w:t>
      </w:r>
      <w:r w:rsidRPr="00B737AC">
        <w:rPr>
          <w:rFonts w:hint="cs"/>
          <w:rtl/>
        </w:rPr>
        <w:t>,</w:t>
      </w:r>
      <w:r w:rsidRPr="00B737AC">
        <w:rPr>
          <w:rtl/>
        </w:rPr>
        <w:t xml:space="preserve"> </w:t>
      </w:r>
      <w:r w:rsidRPr="00B737AC">
        <w:rPr>
          <w:rFonts w:hint="cs"/>
          <w:rtl/>
        </w:rPr>
        <w:t xml:space="preserve">הן עלולות לגרום להתייקרות המזון וכן לפגוע בתחרות החופשית בשוק המזון. </w:t>
      </w:r>
      <w:r w:rsidRPr="00B737AC">
        <w:rPr>
          <w:rFonts w:hint="cs"/>
          <w:b/>
          <w:rtl/>
        </w:rPr>
        <w:t>על</w:t>
      </w:r>
      <w:r w:rsidRPr="00B737AC">
        <w:rPr>
          <w:b/>
          <w:rtl/>
        </w:rPr>
        <w:t xml:space="preserve"> </w:t>
      </w:r>
      <w:r w:rsidRPr="00B737AC">
        <w:rPr>
          <w:rFonts w:hint="cs"/>
          <w:b/>
          <w:rtl/>
        </w:rPr>
        <w:t>הרבנות</w:t>
      </w:r>
      <w:r w:rsidRPr="00B737AC">
        <w:rPr>
          <w:b/>
          <w:rtl/>
        </w:rPr>
        <w:t xml:space="preserve"> </w:t>
      </w:r>
      <w:r w:rsidRPr="00B737AC">
        <w:rPr>
          <w:rFonts w:hint="cs"/>
          <w:b/>
          <w:rtl/>
        </w:rPr>
        <w:t>הראשית</w:t>
      </w:r>
      <w:r w:rsidRPr="00B737AC">
        <w:rPr>
          <w:b/>
          <w:rtl/>
        </w:rPr>
        <w:t xml:space="preserve"> </w:t>
      </w:r>
      <w:r w:rsidRPr="00B737AC">
        <w:rPr>
          <w:rFonts w:hint="cs"/>
          <w:b/>
          <w:rtl/>
        </w:rPr>
        <w:t>לבחון</w:t>
      </w:r>
      <w:r w:rsidRPr="00B737AC">
        <w:rPr>
          <w:b/>
          <w:rtl/>
        </w:rPr>
        <w:t xml:space="preserve"> </w:t>
      </w:r>
      <w:r w:rsidRPr="00B737AC">
        <w:rPr>
          <w:rFonts w:hint="cs"/>
          <w:b/>
          <w:rtl/>
        </w:rPr>
        <w:t>את הצורך להסדיר בחקיקה</w:t>
      </w:r>
      <w:r w:rsidRPr="00B737AC">
        <w:rPr>
          <w:b/>
          <w:rtl/>
        </w:rPr>
        <w:t xml:space="preserve"> </w:t>
      </w:r>
      <w:r w:rsidRPr="00B737AC">
        <w:rPr>
          <w:rFonts w:hint="cs"/>
          <w:b/>
          <w:rtl/>
        </w:rPr>
        <w:t>את עניין</w:t>
      </w:r>
      <w:r w:rsidRPr="00B737AC">
        <w:rPr>
          <w:b/>
          <w:rtl/>
        </w:rPr>
        <w:t xml:space="preserve"> </w:t>
      </w:r>
      <w:r w:rsidRPr="00B737AC">
        <w:rPr>
          <w:rFonts w:hint="cs"/>
          <w:b/>
          <w:rtl/>
        </w:rPr>
        <w:t>סמכות הרבנים</w:t>
      </w:r>
      <w:r w:rsidRPr="00B737AC">
        <w:rPr>
          <w:b/>
          <w:rtl/>
        </w:rPr>
        <w:t xml:space="preserve"> </w:t>
      </w:r>
      <w:r w:rsidRPr="00B737AC">
        <w:rPr>
          <w:rFonts w:hint="cs"/>
          <w:b/>
          <w:rtl/>
        </w:rPr>
        <w:t>המקומיים</w:t>
      </w:r>
      <w:r w:rsidRPr="00B737AC">
        <w:rPr>
          <w:b/>
          <w:rtl/>
        </w:rPr>
        <w:t xml:space="preserve"> </w:t>
      </w:r>
      <w:r w:rsidRPr="00B737AC">
        <w:rPr>
          <w:rFonts w:hint="cs"/>
          <w:b/>
          <w:rtl/>
        </w:rPr>
        <w:t>בעניינים</w:t>
      </w:r>
      <w:r w:rsidRPr="00B737AC">
        <w:rPr>
          <w:b/>
          <w:rtl/>
        </w:rPr>
        <w:t xml:space="preserve"> </w:t>
      </w:r>
      <w:r w:rsidRPr="00B737AC">
        <w:rPr>
          <w:rFonts w:hint="cs"/>
          <w:b/>
          <w:rtl/>
        </w:rPr>
        <w:t>אלה</w:t>
      </w:r>
      <w:r w:rsidRPr="00B737AC">
        <w:rPr>
          <w:b/>
          <w:rtl/>
        </w:rPr>
        <w:t>.</w:t>
      </w:r>
      <w:r w:rsidRPr="002C296E" w:rsidR="002C296E">
        <w:rPr>
          <w:noProof/>
          <w:rtl/>
        </w:rPr>
        <w:t xml:space="preserve"> </w:t>
      </w:r>
      <w:r w:rsidRPr="0012789B" w:rsidR="002C296E">
        <w:rPr>
          <w:noProof/>
          <w:rtl/>
          <w:lang w:eastAsia="en-US"/>
        </w:rPr>
        <mc:AlternateContent>
          <mc:Choice Requires="wps">
            <w:drawing>
              <wp:anchor distT="0" distB="0" distL="114300" distR="114300" simplePos="0" relativeHeight="251727872" behindDoc="1" locked="0" layoutInCell="1" allowOverlap="1">
                <wp:simplePos x="0" y="0"/>
                <wp:positionH relativeFrom="margin">
                  <wp:posOffset>-431800</wp:posOffset>
                </wp:positionH>
                <wp:positionV relativeFrom="margin">
                  <wp:align>top</wp:align>
                </wp:positionV>
                <wp:extent cx="1620000" cy="4140000"/>
                <wp:effectExtent l="0" t="0" r="0" b="0"/>
                <wp:wrapNone/>
                <wp:docPr id="114"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2C296E">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1114678256"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992663"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2C296E">
                            <w:pPr>
                              <w:spacing w:after="0" w:line="240" w:lineRule="auto"/>
                              <w:rPr>
                                <w:color w:val="0B5294"/>
                                <w:spacing w:val="-4"/>
                                <w:sz w:val="24"/>
                                <w:szCs w:val="24"/>
                                <w:rtl/>
                                <w:cs/>
                              </w:rPr>
                            </w:pPr>
                            <w:r w:rsidRPr="002C296E">
                              <w:rPr>
                                <w:rFonts w:cs="Tahoma" w:hint="eastAsia"/>
                                <w:color w:val="0B5294"/>
                                <w:spacing w:val="-4"/>
                                <w:sz w:val="24"/>
                                <w:szCs w:val="24"/>
                                <w:rtl/>
                              </w:rPr>
                              <w:t>בכך</w:t>
                            </w:r>
                            <w:r w:rsidRPr="002C296E">
                              <w:rPr>
                                <w:rFonts w:cs="Tahoma"/>
                                <w:color w:val="0B5294"/>
                                <w:spacing w:val="-4"/>
                                <w:sz w:val="24"/>
                                <w:szCs w:val="24"/>
                                <w:rtl/>
                              </w:rPr>
                              <w:t xml:space="preserve"> </w:t>
                            </w:r>
                            <w:r w:rsidRPr="002C296E">
                              <w:rPr>
                                <w:rFonts w:cs="Tahoma" w:hint="eastAsia"/>
                                <w:color w:val="0B5294"/>
                                <w:spacing w:val="-4"/>
                                <w:sz w:val="24"/>
                                <w:szCs w:val="24"/>
                                <w:rtl/>
                              </w:rPr>
                              <w:t>שהמועצות</w:t>
                            </w:r>
                            <w:r w:rsidRPr="002C296E">
                              <w:rPr>
                                <w:rFonts w:cs="Tahoma"/>
                                <w:color w:val="0B5294"/>
                                <w:spacing w:val="-4"/>
                                <w:sz w:val="24"/>
                                <w:szCs w:val="24"/>
                                <w:rtl/>
                              </w:rPr>
                              <w:t xml:space="preserve"> </w:t>
                            </w:r>
                            <w:r w:rsidRPr="002C296E">
                              <w:rPr>
                                <w:rFonts w:cs="Tahoma" w:hint="eastAsia"/>
                                <w:color w:val="0B5294"/>
                                <w:spacing w:val="-4"/>
                                <w:sz w:val="24"/>
                                <w:szCs w:val="24"/>
                                <w:rtl/>
                              </w:rPr>
                              <w:t>הדתיות</w:t>
                            </w:r>
                            <w:r w:rsidRPr="002C296E">
                              <w:rPr>
                                <w:rFonts w:cs="Tahoma"/>
                                <w:color w:val="0B5294"/>
                                <w:spacing w:val="-4"/>
                                <w:sz w:val="24"/>
                                <w:szCs w:val="24"/>
                                <w:rtl/>
                              </w:rPr>
                              <w:t xml:space="preserve"> </w:t>
                            </w:r>
                            <w:r w:rsidRPr="002C296E">
                              <w:rPr>
                                <w:rFonts w:cs="Tahoma" w:hint="eastAsia"/>
                                <w:color w:val="0B5294"/>
                                <w:spacing w:val="-4"/>
                                <w:sz w:val="24"/>
                                <w:szCs w:val="24"/>
                                <w:rtl/>
                              </w:rPr>
                              <w:t>ירושלים</w:t>
                            </w:r>
                            <w:r w:rsidRPr="002C296E">
                              <w:rPr>
                                <w:rFonts w:cs="Tahoma"/>
                                <w:color w:val="0B5294"/>
                                <w:spacing w:val="-4"/>
                                <w:sz w:val="24"/>
                                <w:szCs w:val="24"/>
                                <w:rtl/>
                              </w:rPr>
                              <w:t xml:space="preserve"> </w:t>
                            </w:r>
                            <w:r w:rsidRPr="002C296E">
                              <w:rPr>
                                <w:rFonts w:cs="Tahoma" w:hint="eastAsia"/>
                                <w:color w:val="0B5294"/>
                                <w:spacing w:val="-4"/>
                                <w:sz w:val="24"/>
                                <w:szCs w:val="24"/>
                                <w:rtl/>
                              </w:rPr>
                              <w:t>ונתניה</w:t>
                            </w:r>
                            <w:r w:rsidRPr="002C296E">
                              <w:rPr>
                                <w:rFonts w:cs="Tahoma"/>
                                <w:color w:val="0B5294"/>
                                <w:spacing w:val="-4"/>
                                <w:sz w:val="24"/>
                                <w:szCs w:val="24"/>
                                <w:rtl/>
                              </w:rPr>
                              <w:t xml:space="preserve"> </w:t>
                            </w:r>
                            <w:r w:rsidRPr="002C296E">
                              <w:rPr>
                                <w:rFonts w:cs="Tahoma" w:hint="eastAsia"/>
                                <w:color w:val="0B5294"/>
                                <w:spacing w:val="-4"/>
                                <w:sz w:val="24"/>
                                <w:szCs w:val="24"/>
                                <w:rtl/>
                              </w:rPr>
                              <w:t>הגבילו</w:t>
                            </w:r>
                            <w:r w:rsidRPr="002C296E">
                              <w:rPr>
                                <w:rFonts w:cs="Tahoma"/>
                                <w:color w:val="0B5294"/>
                                <w:spacing w:val="-4"/>
                                <w:sz w:val="24"/>
                                <w:szCs w:val="24"/>
                                <w:rtl/>
                              </w:rPr>
                              <w:t xml:space="preserve"> </w:t>
                            </w:r>
                            <w:r w:rsidRPr="002C296E">
                              <w:rPr>
                                <w:rFonts w:cs="Tahoma" w:hint="eastAsia"/>
                                <w:color w:val="0B5294"/>
                                <w:spacing w:val="-4"/>
                                <w:sz w:val="24"/>
                                <w:szCs w:val="24"/>
                                <w:rtl/>
                              </w:rPr>
                              <w:t>את</w:t>
                            </w:r>
                            <w:r w:rsidRPr="002C296E">
                              <w:rPr>
                                <w:rFonts w:cs="Tahoma"/>
                                <w:color w:val="0B5294"/>
                                <w:spacing w:val="-4"/>
                                <w:sz w:val="24"/>
                                <w:szCs w:val="24"/>
                                <w:rtl/>
                              </w:rPr>
                              <w:t xml:space="preserve"> </w:t>
                            </w:r>
                            <w:r w:rsidRPr="002C296E">
                              <w:rPr>
                                <w:rFonts w:cs="Tahoma" w:hint="eastAsia"/>
                                <w:color w:val="0B5294"/>
                                <w:spacing w:val="-4"/>
                                <w:sz w:val="24"/>
                                <w:szCs w:val="24"/>
                                <w:rtl/>
                              </w:rPr>
                              <w:t>הכנסתה</w:t>
                            </w:r>
                            <w:r w:rsidRPr="002C296E">
                              <w:rPr>
                                <w:rFonts w:cs="Tahoma"/>
                                <w:color w:val="0B5294"/>
                                <w:spacing w:val="-4"/>
                                <w:sz w:val="24"/>
                                <w:szCs w:val="24"/>
                                <w:rtl/>
                              </w:rPr>
                              <w:t xml:space="preserve"> </w:t>
                            </w:r>
                            <w:r w:rsidRPr="002C296E">
                              <w:rPr>
                                <w:rFonts w:cs="Tahoma" w:hint="eastAsia"/>
                                <w:color w:val="0B5294"/>
                                <w:spacing w:val="-4"/>
                                <w:sz w:val="24"/>
                                <w:szCs w:val="24"/>
                                <w:rtl/>
                              </w:rPr>
                              <w:t>של</w:t>
                            </w:r>
                            <w:r w:rsidRPr="002C296E">
                              <w:rPr>
                                <w:rFonts w:cs="Tahoma"/>
                                <w:color w:val="0B5294"/>
                                <w:spacing w:val="-4"/>
                                <w:sz w:val="24"/>
                                <w:szCs w:val="24"/>
                                <w:rtl/>
                              </w:rPr>
                              <w:t xml:space="preserve"> </w:t>
                            </w:r>
                            <w:r w:rsidRPr="002C296E">
                              <w:rPr>
                                <w:rFonts w:cs="Tahoma" w:hint="eastAsia"/>
                                <w:color w:val="0B5294"/>
                                <w:spacing w:val="-4"/>
                                <w:sz w:val="24"/>
                                <w:szCs w:val="24"/>
                                <w:rtl/>
                              </w:rPr>
                              <w:t>תוצרת</w:t>
                            </w:r>
                            <w:r w:rsidRPr="002C296E">
                              <w:rPr>
                                <w:rFonts w:cs="Tahoma"/>
                                <w:color w:val="0B5294"/>
                                <w:spacing w:val="-4"/>
                                <w:sz w:val="24"/>
                                <w:szCs w:val="24"/>
                                <w:rtl/>
                              </w:rPr>
                              <w:t xml:space="preserve"> </w:t>
                            </w:r>
                            <w:r w:rsidRPr="002C296E">
                              <w:rPr>
                                <w:rFonts w:cs="Tahoma" w:hint="eastAsia"/>
                                <w:color w:val="0B5294"/>
                                <w:spacing w:val="-4"/>
                                <w:sz w:val="24"/>
                                <w:szCs w:val="24"/>
                                <w:rtl/>
                              </w:rPr>
                              <w:t>מזון</w:t>
                            </w:r>
                            <w:r w:rsidRPr="002C296E">
                              <w:rPr>
                                <w:rFonts w:cs="Tahoma"/>
                                <w:color w:val="0B5294"/>
                                <w:spacing w:val="-4"/>
                                <w:sz w:val="24"/>
                                <w:szCs w:val="24"/>
                                <w:rtl/>
                              </w:rPr>
                              <w:t xml:space="preserve"> </w:t>
                            </w:r>
                            <w:r w:rsidRPr="002C296E">
                              <w:rPr>
                                <w:rFonts w:cs="Tahoma" w:hint="eastAsia"/>
                                <w:color w:val="0B5294"/>
                                <w:spacing w:val="-4"/>
                                <w:sz w:val="24"/>
                                <w:szCs w:val="24"/>
                                <w:rtl/>
                              </w:rPr>
                              <w:t>שקיבלה</w:t>
                            </w:r>
                            <w:r w:rsidRPr="002C296E">
                              <w:rPr>
                                <w:rFonts w:cs="Tahoma"/>
                                <w:color w:val="0B5294"/>
                                <w:spacing w:val="-4"/>
                                <w:sz w:val="24"/>
                                <w:szCs w:val="24"/>
                                <w:rtl/>
                              </w:rPr>
                              <w:t xml:space="preserve"> </w:t>
                            </w:r>
                            <w:r w:rsidRPr="002C296E">
                              <w:rPr>
                                <w:rFonts w:cs="Tahoma" w:hint="eastAsia"/>
                                <w:color w:val="0B5294"/>
                                <w:spacing w:val="-4"/>
                                <w:sz w:val="24"/>
                                <w:szCs w:val="24"/>
                                <w:rtl/>
                              </w:rPr>
                              <w:t>הכשר</w:t>
                            </w:r>
                            <w:r w:rsidRPr="002C296E">
                              <w:rPr>
                                <w:rFonts w:cs="Tahoma"/>
                                <w:color w:val="0B5294"/>
                                <w:spacing w:val="-4"/>
                                <w:sz w:val="24"/>
                                <w:szCs w:val="24"/>
                                <w:rtl/>
                              </w:rPr>
                              <w:t xml:space="preserve"> </w:t>
                            </w:r>
                            <w:r w:rsidRPr="002C296E">
                              <w:rPr>
                                <w:rFonts w:cs="Tahoma" w:hint="eastAsia"/>
                                <w:color w:val="0B5294"/>
                                <w:spacing w:val="-4"/>
                                <w:sz w:val="24"/>
                                <w:szCs w:val="24"/>
                                <w:rtl/>
                              </w:rPr>
                              <w:t>מרבנויות</w:t>
                            </w:r>
                            <w:r w:rsidRPr="002C296E">
                              <w:rPr>
                                <w:rFonts w:cs="Tahoma"/>
                                <w:color w:val="0B5294"/>
                                <w:spacing w:val="-4"/>
                                <w:sz w:val="24"/>
                                <w:szCs w:val="24"/>
                                <w:rtl/>
                              </w:rPr>
                              <w:t xml:space="preserve"> </w:t>
                            </w:r>
                            <w:r w:rsidRPr="002C296E">
                              <w:rPr>
                                <w:rFonts w:cs="Tahoma" w:hint="eastAsia"/>
                                <w:color w:val="0B5294"/>
                                <w:spacing w:val="-4"/>
                                <w:sz w:val="24"/>
                                <w:szCs w:val="24"/>
                                <w:rtl/>
                              </w:rPr>
                              <w:t>ביישובים</w:t>
                            </w:r>
                            <w:r w:rsidRPr="002C296E">
                              <w:rPr>
                                <w:rFonts w:cs="Tahoma"/>
                                <w:color w:val="0B5294"/>
                                <w:spacing w:val="-4"/>
                                <w:sz w:val="24"/>
                                <w:szCs w:val="24"/>
                                <w:rtl/>
                              </w:rPr>
                              <w:t xml:space="preserve"> </w:t>
                            </w:r>
                            <w:r w:rsidRPr="002C296E">
                              <w:rPr>
                                <w:rFonts w:cs="Tahoma" w:hint="eastAsia"/>
                                <w:color w:val="0B5294"/>
                                <w:spacing w:val="-4"/>
                                <w:sz w:val="24"/>
                                <w:szCs w:val="24"/>
                                <w:rtl/>
                              </w:rPr>
                              <w:t>אחרים</w:t>
                            </w:r>
                            <w:r w:rsidRPr="002C296E">
                              <w:rPr>
                                <w:rFonts w:cs="Tahoma"/>
                                <w:color w:val="0B5294"/>
                                <w:spacing w:val="-4"/>
                                <w:sz w:val="24"/>
                                <w:szCs w:val="24"/>
                                <w:rtl/>
                              </w:rPr>
                              <w:t xml:space="preserve">, </w:t>
                            </w:r>
                            <w:r w:rsidRPr="002C296E">
                              <w:rPr>
                                <w:rFonts w:cs="Tahoma" w:hint="eastAsia"/>
                                <w:color w:val="0B5294"/>
                                <w:spacing w:val="-4"/>
                                <w:sz w:val="24"/>
                                <w:szCs w:val="24"/>
                                <w:rtl/>
                              </w:rPr>
                              <w:t>הן</w:t>
                            </w:r>
                            <w:r w:rsidRPr="002C296E">
                              <w:rPr>
                                <w:rFonts w:cs="Tahoma"/>
                                <w:color w:val="0B5294"/>
                                <w:spacing w:val="-4"/>
                                <w:sz w:val="24"/>
                                <w:szCs w:val="24"/>
                                <w:rtl/>
                              </w:rPr>
                              <w:t xml:space="preserve"> </w:t>
                            </w:r>
                            <w:r w:rsidRPr="002C296E">
                              <w:rPr>
                                <w:rFonts w:cs="Tahoma" w:hint="eastAsia"/>
                                <w:color w:val="0B5294"/>
                                <w:spacing w:val="-4"/>
                                <w:sz w:val="24"/>
                                <w:szCs w:val="24"/>
                                <w:rtl/>
                              </w:rPr>
                              <w:t>עלולות</w:t>
                            </w:r>
                            <w:r w:rsidRPr="002C296E">
                              <w:rPr>
                                <w:rFonts w:cs="Tahoma"/>
                                <w:color w:val="0B5294"/>
                                <w:spacing w:val="-4"/>
                                <w:sz w:val="24"/>
                                <w:szCs w:val="24"/>
                                <w:rtl/>
                              </w:rPr>
                              <w:t xml:space="preserve"> </w:t>
                            </w:r>
                            <w:r w:rsidRPr="002C296E">
                              <w:rPr>
                                <w:rFonts w:cs="Tahoma" w:hint="eastAsia"/>
                                <w:color w:val="0B5294"/>
                                <w:spacing w:val="-4"/>
                                <w:sz w:val="24"/>
                                <w:szCs w:val="24"/>
                                <w:rtl/>
                              </w:rPr>
                              <w:t>לגרום</w:t>
                            </w:r>
                            <w:r w:rsidRPr="002C296E">
                              <w:rPr>
                                <w:rFonts w:cs="Tahoma"/>
                                <w:color w:val="0B5294"/>
                                <w:spacing w:val="-4"/>
                                <w:sz w:val="24"/>
                                <w:szCs w:val="24"/>
                                <w:rtl/>
                              </w:rPr>
                              <w:t xml:space="preserve"> </w:t>
                            </w:r>
                            <w:r w:rsidRPr="002C296E">
                              <w:rPr>
                                <w:rFonts w:cs="Tahoma" w:hint="eastAsia"/>
                                <w:color w:val="0B5294"/>
                                <w:spacing w:val="-4"/>
                                <w:sz w:val="24"/>
                                <w:szCs w:val="24"/>
                                <w:rtl/>
                              </w:rPr>
                              <w:t>להתייקרות</w:t>
                            </w:r>
                            <w:r w:rsidRPr="002C296E">
                              <w:rPr>
                                <w:rFonts w:cs="Tahoma"/>
                                <w:color w:val="0B5294"/>
                                <w:spacing w:val="-4"/>
                                <w:sz w:val="24"/>
                                <w:szCs w:val="24"/>
                                <w:rtl/>
                              </w:rPr>
                              <w:t xml:space="preserve"> </w:t>
                            </w:r>
                            <w:r w:rsidRPr="002C296E">
                              <w:rPr>
                                <w:rFonts w:cs="Tahoma" w:hint="eastAsia"/>
                                <w:color w:val="0B5294"/>
                                <w:spacing w:val="-4"/>
                                <w:sz w:val="24"/>
                                <w:szCs w:val="24"/>
                                <w:rtl/>
                              </w:rPr>
                              <w:t>המזון</w:t>
                            </w:r>
                            <w:r w:rsidRPr="002C296E">
                              <w:rPr>
                                <w:rFonts w:cs="Tahoma"/>
                                <w:color w:val="0B5294"/>
                                <w:spacing w:val="-4"/>
                                <w:sz w:val="24"/>
                                <w:szCs w:val="24"/>
                                <w:rtl/>
                              </w:rPr>
                              <w:t xml:space="preserve"> </w:t>
                            </w:r>
                            <w:r w:rsidRPr="002C296E">
                              <w:rPr>
                                <w:rFonts w:cs="Tahoma" w:hint="eastAsia"/>
                                <w:color w:val="0B5294"/>
                                <w:spacing w:val="-4"/>
                                <w:sz w:val="24"/>
                                <w:szCs w:val="24"/>
                                <w:rtl/>
                              </w:rPr>
                              <w:t>וכן</w:t>
                            </w:r>
                            <w:r w:rsidRPr="002C296E">
                              <w:rPr>
                                <w:rFonts w:cs="Tahoma"/>
                                <w:color w:val="0B5294"/>
                                <w:spacing w:val="-4"/>
                                <w:sz w:val="24"/>
                                <w:szCs w:val="24"/>
                                <w:rtl/>
                              </w:rPr>
                              <w:t xml:space="preserve"> </w:t>
                            </w:r>
                            <w:r w:rsidRPr="002C296E">
                              <w:rPr>
                                <w:rFonts w:cs="Tahoma" w:hint="eastAsia"/>
                                <w:color w:val="0B5294"/>
                                <w:spacing w:val="-4"/>
                                <w:sz w:val="24"/>
                                <w:szCs w:val="24"/>
                                <w:rtl/>
                              </w:rPr>
                              <w:t>לפגוע</w:t>
                            </w:r>
                            <w:r w:rsidRPr="002C296E">
                              <w:rPr>
                                <w:rFonts w:cs="Tahoma"/>
                                <w:color w:val="0B5294"/>
                                <w:spacing w:val="-4"/>
                                <w:sz w:val="24"/>
                                <w:szCs w:val="24"/>
                                <w:rtl/>
                              </w:rPr>
                              <w:t xml:space="preserve"> </w:t>
                            </w:r>
                            <w:r w:rsidRPr="002C296E">
                              <w:rPr>
                                <w:rFonts w:cs="Tahoma" w:hint="eastAsia"/>
                                <w:color w:val="0B5294"/>
                                <w:spacing w:val="-4"/>
                                <w:sz w:val="24"/>
                                <w:szCs w:val="24"/>
                                <w:rtl/>
                              </w:rPr>
                              <w:t>בתחרות</w:t>
                            </w:r>
                            <w:r w:rsidRPr="002C296E">
                              <w:rPr>
                                <w:rFonts w:cs="Tahoma"/>
                                <w:color w:val="0B5294"/>
                                <w:spacing w:val="-4"/>
                                <w:sz w:val="24"/>
                                <w:szCs w:val="24"/>
                                <w:rtl/>
                              </w:rPr>
                              <w:t xml:space="preserve"> </w:t>
                            </w:r>
                            <w:r w:rsidRPr="002C296E">
                              <w:rPr>
                                <w:rFonts w:cs="Tahoma" w:hint="eastAsia"/>
                                <w:color w:val="0B5294"/>
                                <w:spacing w:val="-4"/>
                                <w:sz w:val="24"/>
                                <w:szCs w:val="24"/>
                                <w:rtl/>
                              </w:rPr>
                              <w:t>החופשית</w:t>
                            </w:r>
                            <w:r w:rsidRPr="002C296E">
                              <w:rPr>
                                <w:rFonts w:cs="Tahoma"/>
                                <w:color w:val="0B5294"/>
                                <w:spacing w:val="-4"/>
                                <w:sz w:val="24"/>
                                <w:szCs w:val="24"/>
                                <w:rtl/>
                              </w:rPr>
                              <w:t xml:space="preserve"> </w:t>
                            </w:r>
                            <w:r w:rsidRPr="002C296E">
                              <w:rPr>
                                <w:rFonts w:cs="Tahoma" w:hint="eastAsia"/>
                                <w:color w:val="0B5294"/>
                                <w:spacing w:val="-4"/>
                                <w:sz w:val="24"/>
                                <w:szCs w:val="24"/>
                                <w:rtl/>
                              </w:rPr>
                              <w:t>בשוק</w:t>
                            </w:r>
                            <w:r w:rsidRPr="002C296E">
                              <w:rPr>
                                <w:rFonts w:cs="Tahoma"/>
                                <w:color w:val="0B5294"/>
                                <w:spacing w:val="-4"/>
                                <w:sz w:val="24"/>
                                <w:szCs w:val="24"/>
                                <w:rtl/>
                              </w:rPr>
                              <w:t xml:space="preserve"> </w:t>
                            </w:r>
                            <w:r w:rsidRPr="002C296E">
                              <w:rPr>
                                <w:rFonts w:cs="Tahoma" w:hint="eastAsia"/>
                                <w:color w:val="0B5294"/>
                                <w:spacing w:val="-4"/>
                                <w:sz w:val="24"/>
                                <w:szCs w:val="24"/>
                                <w:rtl/>
                              </w:rPr>
                              <w:t>המזון</w:t>
                            </w:r>
                          </w:p>
                          <w:p w:rsidR="00D007E4" w:rsidRPr="00373C5D" w:rsidP="002C296E">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1575754071"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9055240"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4"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87584" filled="f" stroked="f">
                <v:textbox>
                  <w:txbxContent>
                    <w:p w:rsidR="00D007E4" w:rsidRPr="00373C5D" w:rsidP="002C296E">
                      <w:pPr>
                        <w:spacing w:line="240" w:lineRule="atLeast"/>
                        <w:rPr>
                          <w:rFonts w:cs="Tahoma"/>
                          <w:b/>
                          <w:bCs/>
                          <w:color w:val="0B5294"/>
                          <w:sz w:val="48"/>
                          <w:szCs w:val="48"/>
                          <w:rtl/>
                        </w:rPr>
                      </w:pPr>
                      <w:drawing>
                        <wp:inline distT="0" distB="0" distL="0" distR="0">
                          <wp:extent cx="311150" cy="256800"/>
                          <wp:effectExtent l="0" t="0" r="0" b="0"/>
                          <wp:docPr id="115"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0556508"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2C296E">
                      <w:pPr>
                        <w:spacing w:after="0" w:line="240" w:lineRule="auto"/>
                        <w:rPr>
                          <w:color w:val="0B5294"/>
                          <w:spacing w:val="-4"/>
                          <w:sz w:val="24"/>
                          <w:szCs w:val="24"/>
                          <w:rtl/>
                          <w:cs/>
                        </w:rPr>
                      </w:pPr>
                      <w:r w:rsidRPr="002C296E">
                        <w:rPr>
                          <w:rFonts w:cs="Tahoma" w:hint="eastAsia"/>
                          <w:color w:val="0B5294"/>
                          <w:spacing w:val="-4"/>
                          <w:sz w:val="24"/>
                          <w:szCs w:val="24"/>
                          <w:rtl/>
                        </w:rPr>
                        <w:t>בכך</w:t>
                      </w:r>
                      <w:r w:rsidRPr="002C296E">
                        <w:rPr>
                          <w:rFonts w:cs="Tahoma"/>
                          <w:color w:val="0B5294"/>
                          <w:spacing w:val="-4"/>
                          <w:sz w:val="24"/>
                          <w:szCs w:val="24"/>
                          <w:rtl/>
                        </w:rPr>
                        <w:t xml:space="preserve"> </w:t>
                      </w:r>
                      <w:r w:rsidRPr="002C296E">
                        <w:rPr>
                          <w:rFonts w:cs="Tahoma" w:hint="eastAsia"/>
                          <w:color w:val="0B5294"/>
                          <w:spacing w:val="-4"/>
                          <w:sz w:val="24"/>
                          <w:szCs w:val="24"/>
                          <w:rtl/>
                        </w:rPr>
                        <w:t>שהמועצות</w:t>
                      </w:r>
                      <w:r w:rsidRPr="002C296E">
                        <w:rPr>
                          <w:rFonts w:cs="Tahoma"/>
                          <w:color w:val="0B5294"/>
                          <w:spacing w:val="-4"/>
                          <w:sz w:val="24"/>
                          <w:szCs w:val="24"/>
                          <w:rtl/>
                        </w:rPr>
                        <w:t xml:space="preserve"> </w:t>
                      </w:r>
                      <w:r w:rsidRPr="002C296E">
                        <w:rPr>
                          <w:rFonts w:cs="Tahoma" w:hint="eastAsia"/>
                          <w:color w:val="0B5294"/>
                          <w:spacing w:val="-4"/>
                          <w:sz w:val="24"/>
                          <w:szCs w:val="24"/>
                          <w:rtl/>
                        </w:rPr>
                        <w:t>הדתיות</w:t>
                      </w:r>
                      <w:r w:rsidRPr="002C296E">
                        <w:rPr>
                          <w:rFonts w:cs="Tahoma"/>
                          <w:color w:val="0B5294"/>
                          <w:spacing w:val="-4"/>
                          <w:sz w:val="24"/>
                          <w:szCs w:val="24"/>
                          <w:rtl/>
                        </w:rPr>
                        <w:t xml:space="preserve"> </w:t>
                      </w:r>
                      <w:r w:rsidRPr="002C296E">
                        <w:rPr>
                          <w:rFonts w:cs="Tahoma" w:hint="eastAsia"/>
                          <w:color w:val="0B5294"/>
                          <w:spacing w:val="-4"/>
                          <w:sz w:val="24"/>
                          <w:szCs w:val="24"/>
                          <w:rtl/>
                        </w:rPr>
                        <w:t>ירושלים</w:t>
                      </w:r>
                      <w:r w:rsidRPr="002C296E">
                        <w:rPr>
                          <w:rFonts w:cs="Tahoma"/>
                          <w:color w:val="0B5294"/>
                          <w:spacing w:val="-4"/>
                          <w:sz w:val="24"/>
                          <w:szCs w:val="24"/>
                          <w:rtl/>
                        </w:rPr>
                        <w:t xml:space="preserve"> </w:t>
                      </w:r>
                      <w:r w:rsidRPr="002C296E">
                        <w:rPr>
                          <w:rFonts w:cs="Tahoma" w:hint="eastAsia"/>
                          <w:color w:val="0B5294"/>
                          <w:spacing w:val="-4"/>
                          <w:sz w:val="24"/>
                          <w:szCs w:val="24"/>
                          <w:rtl/>
                        </w:rPr>
                        <w:t>ונתניה</w:t>
                      </w:r>
                      <w:r w:rsidRPr="002C296E">
                        <w:rPr>
                          <w:rFonts w:cs="Tahoma"/>
                          <w:color w:val="0B5294"/>
                          <w:spacing w:val="-4"/>
                          <w:sz w:val="24"/>
                          <w:szCs w:val="24"/>
                          <w:rtl/>
                        </w:rPr>
                        <w:t xml:space="preserve"> </w:t>
                      </w:r>
                      <w:r w:rsidRPr="002C296E">
                        <w:rPr>
                          <w:rFonts w:cs="Tahoma" w:hint="eastAsia"/>
                          <w:color w:val="0B5294"/>
                          <w:spacing w:val="-4"/>
                          <w:sz w:val="24"/>
                          <w:szCs w:val="24"/>
                          <w:rtl/>
                        </w:rPr>
                        <w:t>הגבילו</w:t>
                      </w:r>
                      <w:r w:rsidRPr="002C296E">
                        <w:rPr>
                          <w:rFonts w:cs="Tahoma"/>
                          <w:color w:val="0B5294"/>
                          <w:spacing w:val="-4"/>
                          <w:sz w:val="24"/>
                          <w:szCs w:val="24"/>
                          <w:rtl/>
                        </w:rPr>
                        <w:t xml:space="preserve"> </w:t>
                      </w:r>
                      <w:r w:rsidRPr="002C296E">
                        <w:rPr>
                          <w:rFonts w:cs="Tahoma" w:hint="eastAsia"/>
                          <w:color w:val="0B5294"/>
                          <w:spacing w:val="-4"/>
                          <w:sz w:val="24"/>
                          <w:szCs w:val="24"/>
                          <w:rtl/>
                        </w:rPr>
                        <w:t>את</w:t>
                      </w:r>
                      <w:r w:rsidRPr="002C296E">
                        <w:rPr>
                          <w:rFonts w:cs="Tahoma"/>
                          <w:color w:val="0B5294"/>
                          <w:spacing w:val="-4"/>
                          <w:sz w:val="24"/>
                          <w:szCs w:val="24"/>
                          <w:rtl/>
                        </w:rPr>
                        <w:t xml:space="preserve"> </w:t>
                      </w:r>
                      <w:r w:rsidRPr="002C296E">
                        <w:rPr>
                          <w:rFonts w:cs="Tahoma" w:hint="eastAsia"/>
                          <w:color w:val="0B5294"/>
                          <w:spacing w:val="-4"/>
                          <w:sz w:val="24"/>
                          <w:szCs w:val="24"/>
                          <w:rtl/>
                        </w:rPr>
                        <w:t>הכנסתה</w:t>
                      </w:r>
                      <w:r w:rsidRPr="002C296E">
                        <w:rPr>
                          <w:rFonts w:cs="Tahoma"/>
                          <w:color w:val="0B5294"/>
                          <w:spacing w:val="-4"/>
                          <w:sz w:val="24"/>
                          <w:szCs w:val="24"/>
                          <w:rtl/>
                        </w:rPr>
                        <w:t xml:space="preserve"> </w:t>
                      </w:r>
                      <w:r w:rsidRPr="002C296E">
                        <w:rPr>
                          <w:rFonts w:cs="Tahoma" w:hint="eastAsia"/>
                          <w:color w:val="0B5294"/>
                          <w:spacing w:val="-4"/>
                          <w:sz w:val="24"/>
                          <w:szCs w:val="24"/>
                          <w:rtl/>
                        </w:rPr>
                        <w:t>של</w:t>
                      </w:r>
                      <w:r w:rsidRPr="002C296E">
                        <w:rPr>
                          <w:rFonts w:cs="Tahoma"/>
                          <w:color w:val="0B5294"/>
                          <w:spacing w:val="-4"/>
                          <w:sz w:val="24"/>
                          <w:szCs w:val="24"/>
                          <w:rtl/>
                        </w:rPr>
                        <w:t xml:space="preserve"> </w:t>
                      </w:r>
                      <w:r w:rsidRPr="002C296E">
                        <w:rPr>
                          <w:rFonts w:cs="Tahoma" w:hint="eastAsia"/>
                          <w:color w:val="0B5294"/>
                          <w:spacing w:val="-4"/>
                          <w:sz w:val="24"/>
                          <w:szCs w:val="24"/>
                          <w:rtl/>
                        </w:rPr>
                        <w:t>תוצרת</w:t>
                      </w:r>
                      <w:r w:rsidRPr="002C296E">
                        <w:rPr>
                          <w:rFonts w:cs="Tahoma"/>
                          <w:color w:val="0B5294"/>
                          <w:spacing w:val="-4"/>
                          <w:sz w:val="24"/>
                          <w:szCs w:val="24"/>
                          <w:rtl/>
                        </w:rPr>
                        <w:t xml:space="preserve"> </w:t>
                      </w:r>
                      <w:r w:rsidRPr="002C296E">
                        <w:rPr>
                          <w:rFonts w:cs="Tahoma" w:hint="eastAsia"/>
                          <w:color w:val="0B5294"/>
                          <w:spacing w:val="-4"/>
                          <w:sz w:val="24"/>
                          <w:szCs w:val="24"/>
                          <w:rtl/>
                        </w:rPr>
                        <w:t>מזון</w:t>
                      </w:r>
                      <w:r w:rsidRPr="002C296E">
                        <w:rPr>
                          <w:rFonts w:cs="Tahoma"/>
                          <w:color w:val="0B5294"/>
                          <w:spacing w:val="-4"/>
                          <w:sz w:val="24"/>
                          <w:szCs w:val="24"/>
                          <w:rtl/>
                        </w:rPr>
                        <w:t xml:space="preserve"> </w:t>
                      </w:r>
                      <w:r w:rsidRPr="002C296E">
                        <w:rPr>
                          <w:rFonts w:cs="Tahoma" w:hint="eastAsia"/>
                          <w:color w:val="0B5294"/>
                          <w:spacing w:val="-4"/>
                          <w:sz w:val="24"/>
                          <w:szCs w:val="24"/>
                          <w:rtl/>
                        </w:rPr>
                        <w:t>שקיבלה</w:t>
                      </w:r>
                      <w:r w:rsidRPr="002C296E">
                        <w:rPr>
                          <w:rFonts w:cs="Tahoma"/>
                          <w:color w:val="0B5294"/>
                          <w:spacing w:val="-4"/>
                          <w:sz w:val="24"/>
                          <w:szCs w:val="24"/>
                          <w:rtl/>
                        </w:rPr>
                        <w:t xml:space="preserve"> </w:t>
                      </w:r>
                      <w:r w:rsidRPr="002C296E">
                        <w:rPr>
                          <w:rFonts w:cs="Tahoma" w:hint="eastAsia"/>
                          <w:color w:val="0B5294"/>
                          <w:spacing w:val="-4"/>
                          <w:sz w:val="24"/>
                          <w:szCs w:val="24"/>
                          <w:rtl/>
                        </w:rPr>
                        <w:t>הכשר</w:t>
                      </w:r>
                      <w:r w:rsidRPr="002C296E">
                        <w:rPr>
                          <w:rFonts w:cs="Tahoma"/>
                          <w:color w:val="0B5294"/>
                          <w:spacing w:val="-4"/>
                          <w:sz w:val="24"/>
                          <w:szCs w:val="24"/>
                          <w:rtl/>
                        </w:rPr>
                        <w:t xml:space="preserve"> </w:t>
                      </w:r>
                      <w:r w:rsidRPr="002C296E">
                        <w:rPr>
                          <w:rFonts w:cs="Tahoma" w:hint="eastAsia"/>
                          <w:color w:val="0B5294"/>
                          <w:spacing w:val="-4"/>
                          <w:sz w:val="24"/>
                          <w:szCs w:val="24"/>
                          <w:rtl/>
                        </w:rPr>
                        <w:t>מרבנויות</w:t>
                      </w:r>
                      <w:r w:rsidRPr="002C296E">
                        <w:rPr>
                          <w:rFonts w:cs="Tahoma"/>
                          <w:color w:val="0B5294"/>
                          <w:spacing w:val="-4"/>
                          <w:sz w:val="24"/>
                          <w:szCs w:val="24"/>
                          <w:rtl/>
                        </w:rPr>
                        <w:t xml:space="preserve"> </w:t>
                      </w:r>
                      <w:r w:rsidRPr="002C296E">
                        <w:rPr>
                          <w:rFonts w:cs="Tahoma" w:hint="eastAsia"/>
                          <w:color w:val="0B5294"/>
                          <w:spacing w:val="-4"/>
                          <w:sz w:val="24"/>
                          <w:szCs w:val="24"/>
                          <w:rtl/>
                        </w:rPr>
                        <w:t>ביישובים</w:t>
                      </w:r>
                      <w:r w:rsidRPr="002C296E">
                        <w:rPr>
                          <w:rFonts w:cs="Tahoma"/>
                          <w:color w:val="0B5294"/>
                          <w:spacing w:val="-4"/>
                          <w:sz w:val="24"/>
                          <w:szCs w:val="24"/>
                          <w:rtl/>
                        </w:rPr>
                        <w:t xml:space="preserve"> </w:t>
                      </w:r>
                      <w:r w:rsidRPr="002C296E">
                        <w:rPr>
                          <w:rFonts w:cs="Tahoma" w:hint="eastAsia"/>
                          <w:color w:val="0B5294"/>
                          <w:spacing w:val="-4"/>
                          <w:sz w:val="24"/>
                          <w:szCs w:val="24"/>
                          <w:rtl/>
                        </w:rPr>
                        <w:t>אחרים</w:t>
                      </w:r>
                      <w:r w:rsidRPr="002C296E">
                        <w:rPr>
                          <w:rFonts w:cs="Tahoma"/>
                          <w:color w:val="0B5294"/>
                          <w:spacing w:val="-4"/>
                          <w:sz w:val="24"/>
                          <w:szCs w:val="24"/>
                          <w:rtl/>
                        </w:rPr>
                        <w:t xml:space="preserve">, </w:t>
                      </w:r>
                      <w:r w:rsidRPr="002C296E">
                        <w:rPr>
                          <w:rFonts w:cs="Tahoma" w:hint="eastAsia"/>
                          <w:color w:val="0B5294"/>
                          <w:spacing w:val="-4"/>
                          <w:sz w:val="24"/>
                          <w:szCs w:val="24"/>
                          <w:rtl/>
                        </w:rPr>
                        <w:t>הן</w:t>
                      </w:r>
                      <w:r w:rsidRPr="002C296E">
                        <w:rPr>
                          <w:rFonts w:cs="Tahoma"/>
                          <w:color w:val="0B5294"/>
                          <w:spacing w:val="-4"/>
                          <w:sz w:val="24"/>
                          <w:szCs w:val="24"/>
                          <w:rtl/>
                        </w:rPr>
                        <w:t xml:space="preserve"> </w:t>
                      </w:r>
                      <w:r w:rsidRPr="002C296E">
                        <w:rPr>
                          <w:rFonts w:cs="Tahoma" w:hint="eastAsia"/>
                          <w:color w:val="0B5294"/>
                          <w:spacing w:val="-4"/>
                          <w:sz w:val="24"/>
                          <w:szCs w:val="24"/>
                          <w:rtl/>
                        </w:rPr>
                        <w:t>עלולות</w:t>
                      </w:r>
                      <w:r w:rsidRPr="002C296E">
                        <w:rPr>
                          <w:rFonts w:cs="Tahoma"/>
                          <w:color w:val="0B5294"/>
                          <w:spacing w:val="-4"/>
                          <w:sz w:val="24"/>
                          <w:szCs w:val="24"/>
                          <w:rtl/>
                        </w:rPr>
                        <w:t xml:space="preserve"> </w:t>
                      </w:r>
                      <w:r w:rsidRPr="002C296E">
                        <w:rPr>
                          <w:rFonts w:cs="Tahoma" w:hint="eastAsia"/>
                          <w:color w:val="0B5294"/>
                          <w:spacing w:val="-4"/>
                          <w:sz w:val="24"/>
                          <w:szCs w:val="24"/>
                          <w:rtl/>
                        </w:rPr>
                        <w:t>לגרום</w:t>
                      </w:r>
                      <w:r w:rsidRPr="002C296E">
                        <w:rPr>
                          <w:rFonts w:cs="Tahoma"/>
                          <w:color w:val="0B5294"/>
                          <w:spacing w:val="-4"/>
                          <w:sz w:val="24"/>
                          <w:szCs w:val="24"/>
                          <w:rtl/>
                        </w:rPr>
                        <w:t xml:space="preserve"> </w:t>
                      </w:r>
                      <w:r w:rsidRPr="002C296E">
                        <w:rPr>
                          <w:rFonts w:cs="Tahoma" w:hint="eastAsia"/>
                          <w:color w:val="0B5294"/>
                          <w:spacing w:val="-4"/>
                          <w:sz w:val="24"/>
                          <w:szCs w:val="24"/>
                          <w:rtl/>
                        </w:rPr>
                        <w:t>להתייקרות</w:t>
                      </w:r>
                      <w:r w:rsidRPr="002C296E">
                        <w:rPr>
                          <w:rFonts w:cs="Tahoma"/>
                          <w:color w:val="0B5294"/>
                          <w:spacing w:val="-4"/>
                          <w:sz w:val="24"/>
                          <w:szCs w:val="24"/>
                          <w:rtl/>
                        </w:rPr>
                        <w:t xml:space="preserve"> </w:t>
                      </w:r>
                      <w:r w:rsidRPr="002C296E">
                        <w:rPr>
                          <w:rFonts w:cs="Tahoma" w:hint="eastAsia"/>
                          <w:color w:val="0B5294"/>
                          <w:spacing w:val="-4"/>
                          <w:sz w:val="24"/>
                          <w:szCs w:val="24"/>
                          <w:rtl/>
                        </w:rPr>
                        <w:t>המזון</w:t>
                      </w:r>
                      <w:r w:rsidRPr="002C296E">
                        <w:rPr>
                          <w:rFonts w:cs="Tahoma"/>
                          <w:color w:val="0B5294"/>
                          <w:spacing w:val="-4"/>
                          <w:sz w:val="24"/>
                          <w:szCs w:val="24"/>
                          <w:rtl/>
                        </w:rPr>
                        <w:t xml:space="preserve"> </w:t>
                      </w:r>
                      <w:r w:rsidRPr="002C296E">
                        <w:rPr>
                          <w:rFonts w:cs="Tahoma" w:hint="eastAsia"/>
                          <w:color w:val="0B5294"/>
                          <w:spacing w:val="-4"/>
                          <w:sz w:val="24"/>
                          <w:szCs w:val="24"/>
                          <w:rtl/>
                        </w:rPr>
                        <w:t>וכן</w:t>
                      </w:r>
                      <w:r w:rsidRPr="002C296E">
                        <w:rPr>
                          <w:rFonts w:cs="Tahoma"/>
                          <w:color w:val="0B5294"/>
                          <w:spacing w:val="-4"/>
                          <w:sz w:val="24"/>
                          <w:szCs w:val="24"/>
                          <w:rtl/>
                        </w:rPr>
                        <w:t xml:space="preserve"> </w:t>
                      </w:r>
                      <w:r w:rsidRPr="002C296E">
                        <w:rPr>
                          <w:rFonts w:cs="Tahoma" w:hint="eastAsia"/>
                          <w:color w:val="0B5294"/>
                          <w:spacing w:val="-4"/>
                          <w:sz w:val="24"/>
                          <w:szCs w:val="24"/>
                          <w:rtl/>
                        </w:rPr>
                        <w:t>לפגוע</w:t>
                      </w:r>
                      <w:r w:rsidRPr="002C296E">
                        <w:rPr>
                          <w:rFonts w:cs="Tahoma"/>
                          <w:color w:val="0B5294"/>
                          <w:spacing w:val="-4"/>
                          <w:sz w:val="24"/>
                          <w:szCs w:val="24"/>
                          <w:rtl/>
                        </w:rPr>
                        <w:t xml:space="preserve"> </w:t>
                      </w:r>
                      <w:r w:rsidRPr="002C296E">
                        <w:rPr>
                          <w:rFonts w:cs="Tahoma" w:hint="eastAsia"/>
                          <w:color w:val="0B5294"/>
                          <w:spacing w:val="-4"/>
                          <w:sz w:val="24"/>
                          <w:szCs w:val="24"/>
                          <w:rtl/>
                        </w:rPr>
                        <w:t>בתחרות</w:t>
                      </w:r>
                      <w:r w:rsidRPr="002C296E">
                        <w:rPr>
                          <w:rFonts w:cs="Tahoma"/>
                          <w:color w:val="0B5294"/>
                          <w:spacing w:val="-4"/>
                          <w:sz w:val="24"/>
                          <w:szCs w:val="24"/>
                          <w:rtl/>
                        </w:rPr>
                        <w:t xml:space="preserve"> </w:t>
                      </w:r>
                      <w:r w:rsidRPr="002C296E">
                        <w:rPr>
                          <w:rFonts w:cs="Tahoma" w:hint="eastAsia"/>
                          <w:color w:val="0B5294"/>
                          <w:spacing w:val="-4"/>
                          <w:sz w:val="24"/>
                          <w:szCs w:val="24"/>
                          <w:rtl/>
                        </w:rPr>
                        <w:t>החופשית</w:t>
                      </w:r>
                      <w:r w:rsidRPr="002C296E">
                        <w:rPr>
                          <w:rFonts w:cs="Tahoma"/>
                          <w:color w:val="0B5294"/>
                          <w:spacing w:val="-4"/>
                          <w:sz w:val="24"/>
                          <w:szCs w:val="24"/>
                          <w:rtl/>
                        </w:rPr>
                        <w:t xml:space="preserve"> </w:t>
                      </w:r>
                      <w:r w:rsidRPr="002C296E">
                        <w:rPr>
                          <w:rFonts w:cs="Tahoma" w:hint="eastAsia"/>
                          <w:color w:val="0B5294"/>
                          <w:spacing w:val="-4"/>
                          <w:sz w:val="24"/>
                          <w:szCs w:val="24"/>
                          <w:rtl/>
                        </w:rPr>
                        <w:t>בשוק</w:t>
                      </w:r>
                      <w:r w:rsidRPr="002C296E">
                        <w:rPr>
                          <w:rFonts w:cs="Tahoma"/>
                          <w:color w:val="0B5294"/>
                          <w:spacing w:val="-4"/>
                          <w:sz w:val="24"/>
                          <w:szCs w:val="24"/>
                          <w:rtl/>
                        </w:rPr>
                        <w:t xml:space="preserve"> </w:t>
                      </w:r>
                      <w:r w:rsidRPr="002C296E">
                        <w:rPr>
                          <w:rFonts w:cs="Tahoma" w:hint="eastAsia"/>
                          <w:color w:val="0B5294"/>
                          <w:spacing w:val="-4"/>
                          <w:sz w:val="24"/>
                          <w:szCs w:val="24"/>
                          <w:rtl/>
                        </w:rPr>
                        <w:t>המזון</w:t>
                      </w:r>
                    </w:p>
                    <w:p w:rsidR="00D007E4" w:rsidRPr="00373C5D" w:rsidP="002C296E">
                      <w:pPr>
                        <w:spacing w:before="120" w:after="0" w:line="240" w:lineRule="atLeast"/>
                        <w:rPr>
                          <w:rFonts w:cs="Tahoma"/>
                          <w:b/>
                          <w:bCs/>
                          <w:color w:val="0B5294"/>
                          <w:sz w:val="48"/>
                          <w:szCs w:val="48"/>
                          <w:rtl/>
                        </w:rPr>
                      </w:pPr>
                      <w:drawing>
                        <wp:inline distT="0" distB="0" distL="0" distR="0">
                          <wp:extent cx="288000" cy="31337"/>
                          <wp:effectExtent l="0" t="0" r="0" b="6985"/>
                          <wp:docPr id="116"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45304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P="00B737AC">
      <w:pPr>
        <w:spacing w:line="240" w:lineRule="exact"/>
        <w:ind w:left="-1" w:right="2268"/>
        <w:jc w:val="both"/>
        <w:rPr>
          <w:rFonts w:ascii="Tahoma" w:hAnsi="Tahoma" w:cs="Tahoma"/>
          <w:bCs/>
          <w:sz w:val="17"/>
          <w:szCs w:val="17"/>
          <w:rtl/>
        </w:rPr>
      </w:pPr>
    </w:p>
    <w:p w:rsidR="003B09ED" w:rsidRPr="00B737AC" w:rsidP="00B737AC">
      <w:pPr>
        <w:spacing w:line="240" w:lineRule="exact"/>
        <w:ind w:left="-1" w:right="2268"/>
        <w:jc w:val="both"/>
        <w:rPr>
          <w:rFonts w:ascii="Tahoma" w:hAnsi="Tahoma" w:cs="Tahoma"/>
          <w:bCs/>
          <w:sz w:val="17"/>
          <w:szCs w:val="17"/>
          <w:rtl/>
        </w:rPr>
      </w:pPr>
    </w:p>
    <w:p w:rsidR="006A0E07" w:rsidRPr="00303F20" w:rsidP="00B737AC">
      <w:pPr>
        <w:pStyle w:val="KOT4"/>
        <w:rPr>
          <w:rtl/>
        </w:rPr>
      </w:pPr>
      <w:bookmarkStart w:id="210" w:name="_Toc474826336"/>
      <w:r>
        <w:rPr>
          <w:rFonts w:hint="cs"/>
          <w:rtl/>
        </w:rPr>
        <w:t>גביית אגרות כשרות לא תקינות בכמה מועצות דתיות</w:t>
      </w:r>
      <w:bookmarkEnd w:id="210"/>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לפי חוק שירותי הדת היהודיים והתקנות שהותקנו על פיו תספק המועצה הדתית תעודת הכשר בתמורה לאגרה שתשולם מראש</w:t>
      </w:r>
      <w:r>
        <w:rPr>
          <w:rStyle w:val="FootnoteReference0"/>
          <w:rFonts w:ascii="Tahoma" w:hAnsi="Tahoma" w:cs="Tahoma"/>
          <w:b/>
          <w:sz w:val="17"/>
          <w:szCs w:val="17"/>
          <w:rtl/>
        </w:rPr>
        <w:footnoteReference w:id="91"/>
      </w:r>
      <w:r w:rsidRPr="00B737AC">
        <w:rPr>
          <w:rFonts w:ascii="Tahoma" w:hAnsi="Tahoma" w:cs="Tahoma" w:hint="cs"/>
          <w:sz w:val="17"/>
          <w:szCs w:val="17"/>
          <w:rtl/>
        </w:rPr>
        <w:t xml:space="preserve">. גובה האגרה נקבע בתקנות ולא ניתן לתת הנחות על סכומה. במסגרת זו אמורים להינתן גם שירותי פיקוח מטעם המועצה כשאת שכר המשגיח משלם בית העסק </w:t>
      </w:r>
      <w:r w:rsidRPr="00B737AC">
        <w:rPr>
          <w:rFonts w:ascii="Tahoma" w:hAnsi="Tahoma" w:cs="Tahoma" w:hint="cs"/>
          <w:sz w:val="17"/>
          <w:szCs w:val="17"/>
          <w:rtl/>
        </w:rPr>
        <w:t>המושגח</w:t>
      </w:r>
      <w:r w:rsidRPr="00B737AC">
        <w:rPr>
          <w:rFonts w:ascii="Tahoma" w:hAnsi="Tahoma" w:cs="Tahoma" w:hint="cs"/>
          <w:sz w:val="17"/>
          <w:szCs w:val="17"/>
          <w:rtl/>
        </w:rPr>
        <w:t xml:space="preserve">. המועצות הדתיות אינן רשאיות לגבות מבעלי העסקים </w:t>
      </w:r>
      <w:r w:rsidRPr="00B737AC">
        <w:rPr>
          <w:rFonts w:ascii="Tahoma" w:hAnsi="Tahoma" w:cs="Tahoma" w:hint="cs"/>
          <w:sz w:val="17"/>
          <w:szCs w:val="17"/>
          <w:rtl/>
        </w:rPr>
        <w:t>המושגחים</w:t>
      </w:r>
      <w:r w:rsidRPr="00B737AC">
        <w:rPr>
          <w:rFonts w:ascii="Tahoma" w:hAnsi="Tahoma" w:cs="Tahoma" w:hint="cs"/>
          <w:sz w:val="17"/>
          <w:szCs w:val="17"/>
          <w:rtl/>
        </w:rPr>
        <w:t xml:space="preserve"> סוגי תשלומים נוספים שאין הסמכה כדין לגבייתם, כמו דמי פיקוח או אגרת פיקוח, לכיסוי הוצאותיהן. משרד מבקר המדינה בחן בכמה מועצות דתיות את תקינותה של גביית אגרות ותשלומים שונים מבעלי בתי עסק </w:t>
      </w:r>
      <w:r w:rsidRPr="00B737AC">
        <w:rPr>
          <w:rFonts w:ascii="Tahoma" w:hAnsi="Tahoma" w:cs="Tahoma" w:hint="cs"/>
          <w:sz w:val="17"/>
          <w:szCs w:val="17"/>
          <w:rtl/>
        </w:rPr>
        <w:t>מושגחים</w:t>
      </w:r>
      <w:r w:rsidRPr="00B737AC">
        <w:rPr>
          <w:rFonts w:ascii="Tahoma" w:hAnsi="Tahoma" w:cs="Tahoma" w:hint="cs"/>
          <w:sz w:val="17"/>
          <w:szCs w:val="17"/>
          <w:rtl/>
        </w:rPr>
        <w:t>. להלן הפרטים:</w:t>
      </w:r>
    </w:p>
    <w:p w:rsidR="006A0E07" w:rsidRPr="00B737AC" w:rsidP="00B737AC">
      <w:pPr>
        <w:spacing w:line="240" w:lineRule="exact"/>
        <w:ind w:right="2268"/>
        <w:jc w:val="both"/>
        <w:rPr>
          <w:rFonts w:ascii="Tahoma" w:hAnsi="Tahoma" w:cs="Tahoma"/>
          <w:sz w:val="17"/>
          <w:szCs w:val="17"/>
          <w:rtl/>
        </w:rPr>
      </w:pPr>
    </w:p>
    <w:p w:rsidR="006A0E07" w:rsidP="00B737AC">
      <w:pPr>
        <w:pStyle w:val="KOT5"/>
        <w:rPr>
          <w:rtl/>
        </w:rPr>
      </w:pPr>
      <w:bookmarkStart w:id="211" w:name="_Toc474826337"/>
      <w:r w:rsidRPr="005B6872">
        <w:rPr>
          <w:rtl/>
        </w:rPr>
        <w:t xml:space="preserve">גביית אגרות כשרות לא תקינות </w:t>
      </w:r>
      <w:r>
        <w:rPr>
          <w:rFonts w:hint="cs"/>
          <w:rtl/>
        </w:rPr>
        <w:t>במועצה הדתית ירושלים</w:t>
      </w:r>
      <w:bookmarkEnd w:id="211"/>
    </w:p>
    <w:p w:rsidR="006A0E07" w:rsidRPr="00B737AC" w:rsidP="003B09ED">
      <w:pPr>
        <w:pStyle w:val="RESHET"/>
        <w:numPr>
          <w:ilvl w:val="1"/>
          <w:numId w:val="43"/>
        </w:numPr>
        <w:ind w:left="567"/>
        <w:rPr>
          <w:rtl/>
        </w:rPr>
      </w:pPr>
      <w:r w:rsidRPr="00B737AC">
        <w:rPr>
          <w:rtl/>
        </w:rPr>
        <w:t xml:space="preserve">המועצה הדתית ירושלים אינה גובה את אגרות </w:t>
      </w:r>
      <w:r w:rsidRPr="00B737AC">
        <w:rPr>
          <w:rFonts w:hint="cs"/>
          <w:rtl/>
        </w:rPr>
        <w:t>ה</w:t>
      </w:r>
      <w:r w:rsidRPr="00B737AC">
        <w:rPr>
          <w:rtl/>
        </w:rPr>
        <w:t>כשרות מראש אלא באיחור של שנה</w:t>
      </w:r>
      <w:r w:rsidRPr="00B737AC">
        <w:rPr>
          <w:rFonts w:hint="cs"/>
          <w:rtl/>
        </w:rPr>
        <w:t>.</w:t>
      </w:r>
      <w:r w:rsidRPr="00B737AC">
        <w:rPr>
          <w:rtl/>
        </w:rPr>
        <w:t xml:space="preserve"> מדי שנה בספטמבר </w:t>
      </w:r>
      <w:r w:rsidRPr="00B737AC">
        <w:rPr>
          <w:rFonts w:hint="cs"/>
          <w:rtl/>
        </w:rPr>
        <w:t>המועצה</w:t>
      </w:r>
      <w:r w:rsidRPr="00B737AC">
        <w:rPr>
          <w:rtl/>
        </w:rPr>
        <w:t xml:space="preserve"> נוהגת לשלוח שוברי</w:t>
      </w:r>
      <w:r w:rsidRPr="00B737AC">
        <w:rPr>
          <w:rFonts w:hint="cs"/>
          <w:rtl/>
        </w:rPr>
        <w:t>ם</w:t>
      </w:r>
      <w:r w:rsidRPr="00B737AC">
        <w:rPr>
          <w:rtl/>
        </w:rPr>
        <w:t xml:space="preserve"> לתשלום האגרה עד סוף השנה </w:t>
      </w:r>
      <w:r w:rsidRPr="00B737AC">
        <w:rPr>
          <w:rtl/>
        </w:rPr>
        <w:t>הקל</w:t>
      </w:r>
      <w:r w:rsidRPr="00B737AC">
        <w:rPr>
          <w:rFonts w:hint="cs"/>
          <w:rtl/>
        </w:rPr>
        <w:t>נ</w:t>
      </w:r>
      <w:r w:rsidRPr="00B737AC">
        <w:rPr>
          <w:rtl/>
        </w:rPr>
        <w:t>ד</w:t>
      </w:r>
      <w:r w:rsidRPr="00B737AC">
        <w:rPr>
          <w:rFonts w:hint="cs"/>
          <w:rtl/>
        </w:rPr>
        <w:t>ר</w:t>
      </w:r>
      <w:r w:rsidRPr="00B737AC">
        <w:rPr>
          <w:rtl/>
        </w:rPr>
        <w:t>ית</w:t>
      </w:r>
      <w:r w:rsidRPr="00B737AC">
        <w:rPr>
          <w:rtl/>
        </w:rPr>
        <w:t xml:space="preserve"> בעבור אותה שנה</w:t>
      </w:r>
      <w:r w:rsidRPr="00B737AC">
        <w:rPr>
          <w:rFonts w:hint="cs"/>
          <w:rtl/>
        </w:rPr>
        <w:t>; הכול בניגוד לחוק ולתקנות.</w:t>
      </w:r>
    </w:p>
    <w:p w:rsidR="006A0E07" w:rsidRPr="00B737AC" w:rsidP="003B09ED">
      <w:pPr>
        <w:pStyle w:val="RESHET"/>
        <w:numPr>
          <w:ilvl w:val="1"/>
          <w:numId w:val="43"/>
        </w:numPr>
        <w:ind w:left="567"/>
        <w:rPr>
          <w:rtl/>
        </w:rPr>
      </w:pPr>
      <w:r w:rsidRPr="00B737AC">
        <w:rPr>
          <w:rFonts w:hint="cs"/>
          <w:rtl/>
        </w:rPr>
        <w:t>המועצה נותנת</w:t>
      </w:r>
      <w:r w:rsidRPr="00B737AC">
        <w:rPr>
          <w:rtl/>
        </w:rPr>
        <w:t xml:space="preserve"> </w:t>
      </w:r>
      <w:r w:rsidRPr="00B737AC">
        <w:rPr>
          <w:rFonts w:hint="cs"/>
          <w:rtl/>
        </w:rPr>
        <w:t>הנחות</w:t>
      </w:r>
      <w:r w:rsidRPr="00B737AC">
        <w:rPr>
          <w:rtl/>
        </w:rPr>
        <w:t xml:space="preserve"> </w:t>
      </w:r>
      <w:r w:rsidRPr="00B737AC">
        <w:rPr>
          <w:rFonts w:hint="cs"/>
          <w:rtl/>
        </w:rPr>
        <w:t>ניכרות</w:t>
      </w:r>
      <w:r w:rsidRPr="00B737AC">
        <w:rPr>
          <w:rtl/>
        </w:rPr>
        <w:t xml:space="preserve"> </w:t>
      </w:r>
      <w:r w:rsidRPr="00B737AC">
        <w:rPr>
          <w:rFonts w:hint="cs"/>
          <w:rtl/>
        </w:rPr>
        <w:t>על</w:t>
      </w:r>
      <w:r w:rsidRPr="00B737AC">
        <w:rPr>
          <w:rtl/>
        </w:rPr>
        <w:t xml:space="preserve"> </w:t>
      </w:r>
      <w:r w:rsidRPr="00B737AC">
        <w:rPr>
          <w:rFonts w:hint="cs"/>
          <w:rtl/>
        </w:rPr>
        <w:t>סכום</w:t>
      </w:r>
      <w:r w:rsidRPr="00B737AC">
        <w:rPr>
          <w:rtl/>
        </w:rPr>
        <w:t xml:space="preserve"> </w:t>
      </w:r>
      <w:r w:rsidRPr="00B737AC">
        <w:rPr>
          <w:rFonts w:hint="cs"/>
          <w:rtl/>
        </w:rPr>
        <w:t>האגרה,</w:t>
      </w:r>
      <w:r w:rsidRPr="00B737AC">
        <w:rPr>
          <w:rtl/>
        </w:rPr>
        <w:t xml:space="preserve"> </w:t>
      </w:r>
      <w:r w:rsidRPr="00B737AC">
        <w:rPr>
          <w:rFonts w:hint="cs"/>
          <w:rtl/>
        </w:rPr>
        <w:t>בניגוד לתקנות, למשל</w:t>
      </w:r>
      <w:r w:rsidRPr="00B737AC">
        <w:rPr>
          <w:rtl/>
        </w:rPr>
        <w:t xml:space="preserve"> </w:t>
      </w:r>
      <w:r w:rsidRPr="00B737AC">
        <w:rPr>
          <w:rFonts w:hint="cs"/>
          <w:rtl/>
        </w:rPr>
        <w:t>אגרת כשרות</w:t>
      </w:r>
      <w:r w:rsidRPr="00B737AC">
        <w:rPr>
          <w:rtl/>
        </w:rPr>
        <w:t xml:space="preserve"> לחנויות בשר ודגים</w:t>
      </w:r>
      <w:r w:rsidRPr="00B737AC">
        <w:rPr>
          <w:rFonts w:hint="cs"/>
          <w:rtl/>
        </w:rPr>
        <w:t>;</w:t>
      </w:r>
      <w:r w:rsidRPr="00B737AC">
        <w:rPr>
          <w:rtl/>
        </w:rPr>
        <w:t xml:space="preserve"> </w:t>
      </w:r>
      <w:r w:rsidRPr="00B737AC">
        <w:rPr>
          <w:rFonts w:hint="cs"/>
          <w:rtl/>
        </w:rPr>
        <w:t>בשנת</w:t>
      </w:r>
      <w:r w:rsidRPr="00B737AC">
        <w:rPr>
          <w:rtl/>
        </w:rPr>
        <w:t xml:space="preserve"> </w:t>
      </w:r>
      <w:r w:rsidRPr="00B737AC">
        <w:rPr>
          <w:rFonts w:hint="cs"/>
          <w:rtl/>
        </w:rPr>
        <w:t>2016</w:t>
      </w:r>
      <w:r w:rsidRPr="00B737AC">
        <w:rPr>
          <w:rtl/>
        </w:rPr>
        <w:t xml:space="preserve"> </w:t>
      </w:r>
      <w:r w:rsidRPr="00B737AC">
        <w:rPr>
          <w:rFonts w:hint="cs"/>
          <w:rtl/>
        </w:rPr>
        <w:t>גבתה המועצה</w:t>
      </w:r>
      <w:r w:rsidRPr="00B737AC">
        <w:rPr>
          <w:rtl/>
        </w:rPr>
        <w:t xml:space="preserve"> 528 </w:t>
      </w:r>
      <w:r w:rsidRPr="00B737AC">
        <w:rPr>
          <w:rFonts w:hint="cs"/>
          <w:rtl/>
        </w:rPr>
        <w:t>ש"ח</w:t>
      </w:r>
      <w:r w:rsidRPr="00B737AC">
        <w:rPr>
          <w:rtl/>
        </w:rPr>
        <w:t xml:space="preserve"> בלבד</w:t>
      </w:r>
      <w:r w:rsidRPr="00B737AC">
        <w:rPr>
          <w:rFonts w:hint="cs"/>
          <w:rtl/>
        </w:rPr>
        <w:t xml:space="preserve"> במקום</w:t>
      </w:r>
      <w:r w:rsidRPr="00B737AC">
        <w:rPr>
          <w:rtl/>
        </w:rPr>
        <w:t xml:space="preserve"> 1,369 </w:t>
      </w:r>
      <w:r w:rsidRPr="00B737AC">
        <w:rPr>
          <w:rFonts w:hint="cs"/>
          <w:rtl/>
        </w:rPr>
        <w:t>ש"ח.</w:t>
      </w:r>
    </w:p>
    <w:p w:rsidR="006A0E07" w:rsidRPr="00B737AC" w:rsidP="005B3A4C">
      <w:pPr>
        <w:pStyle w:val="RESHET"/>
        <w:numPr>
          <w:ilvl w:val="1"/>
          <w:numId w:val="43"/>
        </w:numPr>
        <w:ind w:left="567"/>
        <w:rPr>
          <w:rtl/>
        </w:rPr>
      </w:pPr>
      <w:r w:rsidRPr="00B737AC">
        <w:rPr>
          <w:rFonts w:hint="cs"/>
          <w:rtl/>
        </w:rPr>
        <w:t>המועצה גובה מחנויות</w:t>
      </w:r>
      <w:r w:rsidRPr="00B737AC">
        <w:rPr>
          <w:rtl/>
        </w:rPr>
        <w:t xml:space="preserve"> </w:t>
      </w:r>
      <w:r w:rsidRPr="00B737AC">
        <w:rPr>
          <w:rFonts w:hint="cs"/>
          <w:rtl/>
        </w:rPr>
        <w:t>לממכר</w:t>
      </w:r>
      <w:r w:rsidRPr="00B737AC">
        <w:rPr>
          <w:rtl/>
        </w:rPr>
        <w:t xml:space="preserve"> </w:t>
      </w:r>
      <w:r w:rsidRPr="00B737AC">
        <w:rPr>
          <w:rFonts w:hint="cs"/>
          <w:rtl/>
        </w:rPr>
        <w:t>ירקות</w:t>
      </w:r>
      <w:r w:rsidRPr="00B737AC">
        <w:rPr>
          <w:rtl/>
        </w:rPr>
        <w:t xml:space="preserve"> </w:t>
      </w:r>
      <w:r w:rsidRPr="00B737AC">
        <w:rPr>
          <w:rFonts w:hint="cs"/>
          <w:rtl/>
        </w:rPr>
        <w:t>ופירות</w:t>
      </w:r>
      <w:r w:rsidRPr="00B737AC">
        <w:rPr>
          <w:rtl/>
        </w:rPr>
        <w:t xml:space="preserve"> </w:t>
      </w:r>
      <w:r w:rsidRPr="00B737AC">
        <w:rPr>
          <w:rFonts w:hint="cs"/>
          <w:rtl/>
        </w:rPr>
        <w:t>תשלום</w:t>
      </w:r>
      <w:r w:rsidRPr="00B737AC">
        <w:rPr>
          <w:rtl/>
        </w:rPr>
        <w:t xml:space="preserve"> </w:t>
      </w:r>
      <w:r w:rsidRPr="00B737AC">
        <w:rPr>
          <w:rFonts w:hint="cs"/>
          <w:rtl/>
        </w:rPr>
        <w:t>עבור</w:t>
      </w:r>
      <w:r w:rsidRPr="00B737AC">
        <w:rPr>
          <w:rtl/>
        </w:rPr>
        <w:t xml:space="preserve"> </w:t>
      </w:r>
      <w:r w:rsidRPr="00B737AC">
        <w:rPr>
          <w:rFonts w:hint="cs"/>
          <w:rtl/>
        </w:rPr>
        <w:t>שירותי</w:t>
      </w:r>
      <w:r w:rsidRPr="00B737AC">
        <w:rPr>
          <w:rtl/>
        </w:rPr>
        <w:t xml:space="preserve"> </w:t>
      </w:r>
      <w:r w:rsidRPr="00B737AC">
        <w:rPr>
          <w:rFonts w:hint="cs"/>
          <w:rtl/>
        </w:rPr>
        <w:t>פיקוח, וזאת בניגוד</w:t>
      </w:r>
      <w:r w:rsidRPr="00B737AC">
        <w:rPr>
          <w:rtl/>
        </w:rPr>
        <w:t xml:space="preserve"> </w:t>
      </w:r>
      <w:r w:rsidRPr="00B737AC">
        <w:rPr>
          <w:rFonts w:hint="cs"/>
          <w:rtl/>
        </w:rPr>
        <w:t>לתקנות</w:t>
      </w:r>
      <w:r w:rsidRPr="00B737AC">
        <w:rPr>
          <w:rtl/>
        </w:rPr>
        <w:t xml:space="preserve">. </w:t>
      </w:r>
      <w:r w:rsidRPr="00B737AC">
        <w:rPr>
          <w:rFonts w:hint="cs"/>
          <w:rtl/>
        </w:rPr>
        <w:t>המועצה הדתית דורשת מבעלי</w:t>
      </w:r>
      <w:r w:rsidRPr="00B737AC">
        <w:rPr>
          <w:rtl/>
        </w:rPr>
        <w:t xml:space="preserve"> </w:t>
      </w:r>
      <w:r w:rsidRPr="00B737AC">
        <w:rPr>
          <w:rFonts w:hint="cs"/>
          <w:rtl/>
        </w:rPr>
        <w:t>החנויות</w:t>
      </w:r>
      <w:r w:rsidRPr="00B737AC">
        <w:rPr>
          <w:rtl/>
        </w:rPr>
        <w:t xml:space="preserve"> </w:t>
      </w:r>
      <w:r w:rsidRPr="00B737AC">
        <w:rPr>
          <w:rFonts w:hint="cs"/>
          <w:rtl/>
        </w:rPr>
        <w:t>לממכר</w:t>
      </w:r>
      <w:r w:rsidRPr="00B737AC">
        <w:rPr>
          <w:rtl/>
        </w:rPr>
        <w:t xml:space="preserve"> </w:t>
      </w:r>
      <w:r w:rsidRPr="00B737AC">
        <w:rPr>
          <w:rFonts w:hint="cs"/>
          <w:rtl/>
        </w:rPr>
        <w:t>ירקות ופירות</w:t>
      </w:r>
      <w:r w:rsidRPr="00B737AC">
        <w:rPr>
          <w:rtl/>
        </w:rPr>
        <w:t xml:space="preserve"> </w:t>
      </w:r>
      <w:r w:rsidRPr="00B737AC">
        <w:rPr>
          <w:rFonts w:hint="cs"/>
          <w:rtl/>
        </w:rPr>
        <w:t>בשוק</w:t>
      </w:r>
      <w:r w:rsidRPr="00B737AC">
        <w:rPr>
          <w:rtl/>
        </w:rPr>
        <w:t xml:space="preserve"> </w:t>
      </w:r>
      <w:r w:rsidRPr="00B737AC">
        <w:rPr>
          <w:rFonts w:hint="cs"/>
          <w:rtl/>
        </w:rPr>
        <w:t>מחנה</w:t>
      </w:r>
      <w:r w:rsidRPr="00B737AC">
        <w:rPr>
          <w:rtl/>
        </w:rPr>
        <w:t xml:space="preserve"> </w:t>
      </w:r>
      <w:r w:rsidRPr="00B737AC">
        <w:rPr>
          <w:rFonts w:hint="cs"/>
          <w:rtl/>
        </w:rPr>
        <w:t>יהודה</w:t>
      </w:r>
      <w:r w:rsidRPr="00B737AC">
        <w:rPr>
          <w:rtl/>
        </w:rPr>
        <w:t xml:space="preserve"> </w:t>
      </w:r>
      <w:r w:rsidRPr="00B737AC">
        <w:rPr>
          <w:rFonts w:hint="cs"/>
          <w:rtl/>
        </w:rPr>
        <w:t>בירושלים</w:t>
      </w:r>
      <w:r w:rsidRPr="00B737AC">
        <w:rPr>
          <w:rtl/>
        </w:rPr>
        <w:t xml:space="preserve"> </w:t>
      </w:r>
      <w:r w:rsidRPr="00B737AC">
        <w:rPr>
          <w:rFonts w:hint="cs"/>
          <w:rtl/>
        </w:rPr>
        <w:t>לשלם</w:t>
      </w:r>
      <w:r w:rsidRPr="00B737AC">
        <w:rPr>
          <w:rtl/>
        </w:rPr>
        <w:t xml:space="preserve"> </w:t>
      </w:r>
      <w:r w:rsidRPr="00B737AC">
        <w:rPr>
          <w:rFonts w:hint="cs"/>
          <w:rtl/>
        </w:rPr>
        <w:t>עבור</w:t>
      </w:r>
      <w:r w:rsidRPr="00B737AC">
        <w:rPr>
          <w:rtl/>
        </w:rPr>
        <w:t xml:space="preserve"> </w:t>
      </w:r>
      <w:r w:rsidRPr="00B737AC">
        <w:rPr>
          <w:rFonts w:hint="cs"/>
          <w:rtl/>
        </w:rPr>
        <w:t>שירותי</w:t>
      </w:r>
      <w:r w:rsidRPr="00B737AC">
        <w:rPr>
          <w:rtl/>
        </w:rPr>
        <w:t xml:space="preserve"> </w:t>
      </w:r>
      <w:r w:rsidRPr="00B737AC">
        <w:rPr>
          <w:rFonts w:hint="cs"/>
          <w:rtl/>
        </w:rPr>
        <w:t>הפיקוח,</w:t>
      </w:r>
      <w:r w:rsidRPr="00B737AC">
        <w:rPr>
          <w:rtl/>
        </w:rPr>
        <w:t xml:space="preserve"> </w:t>
      </w:r>
      <w:r w:rsidRPr="00B737AC">
        <w:rPr>
          <w:rFonts w:hint="cs"/>
          <w:rtl/>
        </w:rPr>
        <w:t>סך</w:t>
      </w:r>
      <w:r w:rsidRPr="00B737AC">
        <w:rPr>
          <w:rtl/>
        </w:rPr>
        <w:t xml:space="preserve"> 3,120 </w:t>
      </w:r>
      <w:r w:rsidRPr="00B737AC">
        <w:rPr>
          <w:rFonts w:hint="cs"/>
          <w:rtl/>
        </w:rPr>
        <w:t>ש"ח</w:t>
      </w:r>
      <w:r w:rsidRPr="00B737AC">
        <w:rPr>
          <w:rtl/>
        </w:rPr>
        <w:t xml:space="preserve"> </w:t>
      </w:r>
      <w:r w:rsidRPr="00B737AC">
        <w:rPr>
          <w:rFonts w:hint="cs"/>
          <w:rtl/>
        </w:rPr>
        <w:t>לשנה</w:t>
      </w:r>
      <w:r w:rsidR="002C296E">
        <w:rPr>
          <w:rFonts w:hint="cs"/>
          <w:rtl/>
        </w:rPr>
        <w:t xml:space="preserve"> בנוסף לתשלום עבור ההשגחה.</w:t>
      </w:r>
    </w:p>
    <w:p w:rsidR="006A0E07" w:rsidRPr="00B737AC" w:rsidP="00B737AC">
      <w:pPr>
        <w:spacing w:line="240" w:lineRule="exact"/>
        <w:ind w:right="2268"/>
        <w:jc w:val="both"/>
        <w:rPr>
          <w:rFonts w:ascii="Tahoma" w:hAnsi="Tahoma" w:cs="Tahoma"/>
          <w:sz w:val="17"/>
          <w:szCs w:val="17"/>
          <w:rtl/>
        </w:rPr>
      </w:pPr>
    </w:p>
    <w:p w:rsidR="006A0E07" w:rsidP="00B737AC">
      <w:pPr>
        <w:pStyle w:val="KOT5"/>
        <w:rPr>
          <w:rtl/>
        </w:rPr>
      </w:pPr>
      <w:bookmarkStart w:id="212" w:name="_Toc474826338"/>
      <w:r>
        <w:rPr>
          <w:rFonts w:hint="cs"/>
          <w:rtl/>
        </w:rPr>
        <w:t>גביית אגרות ברבנות לכשרות ארצית</w:t>
      </w:r>
      <w:bookmarkEnd w:id="212"/>
    </w:p>
    <w:p w:rsidR="006A0E07" w:rsidRPr="00B737AC" w:rsidP="00B737AC">
      <w:pPr>
        <w:spacing w:line="240" w:lineRule="exact"/>
        <w:ind w:right="2268"/>
        <w:jc w:val="both"/>
        <w:rPr>
          <w:rFonts w:ascii="Tahoma" w:hAnsi="Tahoma" w:cs="Tahoma"/>
          <w:b/>
          <w:sz w:val="17"/>
          <w:szCs w:val="17"/>
          <w:rtl/>
        </w:rPr>
      </w:pPr>
      <w:r w:rsidRPr="00B737AC">
        <w:rPr>
          <w:rFonts w:ascii="Tahoma" w:hAnsi="Tahoma" w:cs="Tahoma" w:hint="cs"/>
          <w:b/>
          <w:sz w:val="17"/>
          <w:szCs w:val="17"/>
          <w:rtl/>
        </w:rPr>
        <w:t xml:space="preserve">באזורים שבהם אין פועלות מועצות דתיות, בעיקר במגזר הלא יהודי, עלה הצורך להסדיר מתן תעודות כשרות למפעלים ולבתי עסק (להלן - עסקים </w:t>
      </w:r>
      <w:r w:rsidRPr="00B737AC">
        <w:rPr>
          <w:rFonts w:ascii="Tahoma" w:hAnsi="Tahoma" w:cs="Tahoma" w:hint="cs"/>
          <w:b/>
          <w:sz w:val="17"/>
          <w:szCs w:val="17"/>
          <w:rtl/>
        </w:rPr>
        <w:t>מושגחים</w:t>
      </w:r>
      <w:r w:rsidRPr="00B737AC">
        <w:rPr>
          <w:rFonts w:ascii="Tahoma" w:hAnsi="Tahoma" w:cs="Tahoma" w:hint="cs"/>
          <w:b/>
          <w:sz w:val="17"/>
          <w:szCs w:val="17"/>
          <w:rtl/>
        </w:rPr>
        <w:t>) כדי שיוכלו לשווק את תוצרתם ברמה הארצית. כאמור, ממרץ 1998 פועלת הרבנות לכשרות ארצית שבאחריותה מצוי הטיפול בכשרות באזורים שבהם אין פועלות מועצות דתיות.</w:t>
      </w:r>
    </w:p>
    <w:p w:rsidR="006A0E07" w:rsidRPr="00B737AC" w:rsidP="003B09ED">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למרות זאת, בעוד שמקורות המימון לפעולות המועצות דתיות הם הרשות המקומית ותקציב המדינה, לאחר ניכוי הכנסות המועצה מאגרות שונות, ביישובים שבהם פועלת הרבנות לכשרות ארצית אין פועלות כאמור מועצות דתיות וממילא הרשות המקומית אינה משתתפת בתקציב תחום הכשרות.</w:t>
      </w:r>
    </w:p>
    <w:p w:rsidR="006A0E07" w:rsidRPr="00B737AC" w:rsidP="003B09ED">
      <w:pPr>
        <w:pStyle w:val="RESHET"/>
        <w:rPr>
          <w:rtl/>
        </w:rPr>
      </w:pPr>
      <w:r w:rsidRPr="00B737AC">
        <w:rPr>
          <w:rFonts w:hint="cs"/>
          <w:rtl/>
        </w:rPr>
        <w:t>אף על פי כן עלה שמאז הקמתה לא תקצבה ולא תקננה המערכת הממשלתית את הרבנות לכשרות ארצית. לכן, היא נאלצה למצוא חלופות למימון הוצאותיה התפעוליות, והיא עושה זאת באמצעות גביית דמי השגחה שאינם כלולים ברשימת האגרות שלמועצות דתיות מותר לגבות על פי תוספת לתקנות שירותי הדת היהודיים.</w:t>
      </w:r>
    </w:p>
    <w:p w:rsidR="006A0E07" w:rsidRPr="00B737AC" w:rsidP="003B09ED">
      <w:pPr>
        <w:spacing w:before="180" w:line="240" w:lineRule="exact"/>
        <w:ind w:right="2268"/>
        <w:jc w:val="both"/>
        <w:rPr>
          <w:rFonts w:ascii="Tahoma" w:hAnsi="Tahoma" w:cs="Tahoma"/>
          <w:b/>
          <w:sz w:val="17"/>
          <w:szCs w:val="17"/>
          <w:rtl/>
        </w:rPr>
      </w:pPr>
      <w:r w:rsidRPr="009E5A5F">
        <w:rPr>
          <w:rStyle w:val="Heading7Char"/>
          <w:rFonts w:ascii="Tahoma" w:hAnsi="Tahoma" w:cs="Tahoma" w:hint="eastAsia"/>
          <w:sz w:val="17"/>
          <w:szCs w:val="17"/>
          <w:rtl/>
        </w:rPr>
        <w:t>תשלום</w:t>
      </w:r>
      <w:r w:rsidRPr="009E5A5F">
        <w:rPr>
          <w:rStyle w:val="Heading7Char"/>
          <w:rFonts w:ascii="Tahoma" w:hAnsi="Tahoma" w:cs="Tahoma"/>
          <w:sz w:val="17"/>
          <w:szCs w:val="17"/>
          <w:rtl/>
        </w:rPr>
        <w:t xml:space="preserve"> דמי השגחה:</w:t>
      </w:r>
      <w:r w:rsidRPr="00B737AC">
        <w:rPr>
          <w:rFonts w:ascii="Tahoma" w:hAnsi="Tahoma" w:cs="Tahoma" w:hint="cs"/>
          <w:b/>
          <w:sz w:val="17"/>
          <w:szCs w:val="17"/>
          <w:rtl/>
        </w:rPr>
        <w:t xml:space="preserve"> בית עסק המעוניין בקבלת תעודת כשרות מטעם הרבנות לכשרות ארצית נדרש לשלם </w:t>
      </w:r>
      <w:r w:rsidRPr="00B737AC">
        <w:rPr>
          <w:rFonts w:ascii="Tahoma" w:hAnsi="Tahoma" w:cs="Tahoma"/>
          <w:b/>
          <w:sz w:val="17"/>
          <w:szCs w:val="17"/>
          <w:rtl/>
        </w:rPr>
        <w:t>דמי השגחה חודשיים</w:t>
      </w:r>
      <w:r w:rsidRPr="00B737AC">
        <w:rPr>
          <w:rFonts w:ascii="Tahoma" w:hAnsi="Tahoma" w:cs="Tahoma" w:hint="cs"/>
          <w:b/>
          <w:sz w:val="17"/>
          <w:szCs w:val="17"/>
          <w:rtl/>
        </w:rPr>
        <w:t>,</w:t>
      </w:r>
      <w:r w:rsidRPr="00B737AC">
        <w:rPr>
          <w:rFonts w:ascii="Tahoma" w:hAnsi="Tahoma" w:cs="Tahoma"/>
          <w:b/>
          <w:sz w:val="17"/>
          <w:szCs w:val="17"/>
          <w:rtl/>
        </w:rPr>
        <w:t xml:space="preserve"> </w:t>
      </w:r>
      <w:r w:rsidRPr="00B737AC">
        <w:rPr>
          <w:rFonts w:ascii="Tahoma" w:hAnsi="Tahoma" w:cs="Tahoma" w:hint="cs"/>
          <w:b/>
          <w:sz w:val="17"/>
          <w:szCs w:val="17"/>
          <w:rtl/>
        </w:rPr>
        <w:t>נוסף לשכר משגיח הכשרות, ו</w:t>
      </w:r>
      <w:r w:rsidRPr="00B737AC">
        <w:rPr>
          <w:rFonts w:ascii="Tahoma" w:hAnsi="Tahoma" w:cs="Tahoma"/>
          <w:b/>
          <w:sz w:val="17"/>
          <w:szCs w:val="17"/>
          <w:rtl/>
        </w:rPr>
        <w:t>אגרת כשרות שנתית</w:t>
      </w:r>
      <w:r w:rsidRPr="00B737AC">
        <w:rPr>
          <w:rFonts w:ascii="Tahoma" w:hAnsi="Tahoma" w:cs="Tahoma" w:hint="cs"/>
          <w:b/>
          <w:sz w:val="17"/>
          <w:szCs w:val="17"/>
          <w:rtl/>
        </w:rPr>
        <w:t xml:space="preserve"> המועברת</w:t>
      </w:r>
      <w:r w:rsidRPr="00B737AC">
        <w:rPr>
          <w:rFonts w:ascii="Tahoma" w:hAnsi="Tahoma" w:cs="Tahoma"/>
          <w:b/>
          <w:sz w:val="17"/>
          <w:szCs w:val="17"/>
          <w:rtl/>
        </w:rPr>
        <w:t xml:space="preserve"> </w:t>
      </w:r>
      <w:r w:rsidRPr="00B737AC">
        <w:rPr>
          <w:rFonts w:ascii="Tahoma" w:hAnsi="Tahoma" w:cs="Tahoma" w:hint="cs"/>
          <w:b/>
          <w:sz w:val="17"/>
          <w:szCs w:val="17"/>
          <w:rtl/>
        </w:rPr>
        <w:t>לקופת</w:t>
      </w:r>
      <w:r w:rsidRPr="00B737AC">
        <w:rPr>
          <w:rFonts w:ascii="Tahoma" w:hAnsi="Tahoma" w:cs="Tahoma"/>
          <w:b/>
          <w:sz w:val="17"/>
          <w:szCs w:val="17"/>
          <w:rtl/>
        </w:rPr>
        <w:t xml:space="preserve"> </w:t>
      </w:r>
      <w:r w:rsidRPr="00B737AC">
        <w:rPr>
          <w:rFonts w:ascii="Tahoma" w:hAnsi="Tahoma" w:cs="Tahoma" w:hint="cs"/>
          <w:b/>
          <w:sz w:val="17"/>
          <w:szCs w:val="17"/>
          <w:rtl/>
        </w:rPr>
        <w:t>המועצה</w:t>
      </w:r>
      <w:r w:rsidRPr="00B737AC">
        <w:rPr>
          <w:rFonts w:ascii="Tahoma" w:hAnsi="Tahoma" w:cs="Tahoma"/>
          <w:b/>
          <w:sz w:val="17"/>
          <w:szCs w:val="17"/>
          <w:rtl/>
        </w:rPr>
        <w:t xml:space="preserve"> </w:t>
      </w:r>
      <w:r w:rsidRPr="00B737AC">
        <w:rPr>
          <w:rFonts w:ascii="Tahoma" w:hAnsi="Tahoma" w:cs="Tahoma" w:hint="cs"/>
          <w:b/>
          <w:sz w:val="17"/>
          <w:szCs w:val="17"/>
          <w:rtl/>
        </w:rPr>
        <w:t>הדתית</w:t>
      </w:r>
      <w:r w:rsidRPr="00B737AC">
        <w:rPr>
          <w:rFonts w:ascii="Tahoma" w:hAnsi="Tahoma" w:cs="Tahoma"/>
          <w:b/>
          <w:sz w:val="17"/>
          <w:szCs w:val="17"/>
          <w:rtl/>
        </w:rPr>
        <w:t xml:space="preserve"> </w:t>
      </w:r>
      <w:r w:rsidRPr="00B737AC">
        <w:rPr>
          <w:rFonts w:ascii="Tahoma" w:hAnsi="Tahoma" w:cs="Tahoma" w:hint="cs"/>
          <w:b/>
          <w:sz w:val="17"/>
          <w:szCs w:val="17"/>
          <w:rtl/>
        </w:rPr>
        <w:t>עבור</w:t>
      </w:r>
      <w:r w:rsidRPr="00B737AC">
        <w:rPr>
          <w:rFonts w:ascii="Tahoma" w:hAnsi="Tahoma" w:cs="Tahoma"/>
          <w:b/>
          <w:sz w:val="17"/>
          <w:szCs w:val="17"/>
          <w:rtl/>
        </w:rPr>
        <w:t xml:space="preserve"> </w:t>
      </w:r>
      <w:r w:rsidRPr="00B737AC">
        <w:rPr>
          <w:rFonts w:ascii="Tahoma" w:hAnsi="Tahoma" w:cs="Tahoma" w:hint="cs"/>
          <w:b/>
          <w:sz w:val="17"/>
          <w:szCs w:val="17"/>
          <w:rtl/>
        </w:rPr>
        <w:t>שירותי</w:t>
      </w:r>
      <w:r w:rsidRPr="00B737AC">
        <w:rPr>
          <w:rFonts w:ascii="Tahoma" w:hAnsi="Tahoma" w:cs="Tahoma"/>
          <w:b/>
          <w:sz w:val="17"/>
          <w:szCs w:val="17"/>
          <w:rtl/>
        </w:rPr>
        <w:t xml:space="preserve"> </w:t>
      </w:r>
      <w:r w:rsidRPr="00B737AC">
        <w:rPr>
          <w:rFonts w:ascii="Tahoma" w:hAnsi="Tahoma" w:cs="Tahoma" w:hint="cs"/>
          <w:b/>
          <w:sz w:val="17"/>
          <w:szCs w:val="17"/>
          <w:rtl/>
        </w:rPr>
        <w:t>פיקוח</w:t>
      </w:r>
      <w:r w:rsidRPr="00B737AC">
        <w:rPr>
          <w:rFonts w:ascii="Tahoma" w:hAnsi="Tahoma" w:cs="Tahoma"/>
          <w:b/>
          <w:sz w:val="17"/>
          <w:szCs w:val="17"/>
          <w:rtl/>
        </w:rPr>
        <w:t xml:space="preserve"> </w:t>
      </w:r>
      <w:r w:rsidRPr="00B737AC">
        <w:rPr>
          <w:rFonts w:ascii="Tahoma" w:hAnsi="Tahoma" w:cs="Tahoma" w:hint="cs"/>
          <w:b/>
          <w:sz w:val="17"/>
          <w:szCs w:val="17"/>
          <w:rtl/>
        </w:rPr>
        <w:t>על הכשרות</w:t>
      </w:r>
      <w:r w:rsidRPr="00B737AC">
        <w:rPr>
          <w:rFonts w:ascii="Tahoma" w:hAnsi="Tahoma" w:cs="Tahoma"/>
          <w:b/>
          <w:sz w:val="17"/>
          <w:szCs w:val="17"/>
          <w:rtl/>
        </w:rPr>
        <w:t>.</w:t>
      </w:r>
      <w:r w:rsidRPr="00B737AC">
        <w:rPr>
          <w:rFonts w:ascii="Tahoma" w:hAnsi="Tahoma" w:cs="Tahoma" w:hint="cs"/>
          <w:b/>
          <w:sz w:val="17"/>
          <w:szCs w:val="17"/>
          <w:rtl/>
        </w:rPr>
        <w:t xml:space="preserve"> למשל, בשנת 2015 שולמו דמי השגחה בסך של כ-800,000 ש"ח ואגרות כשרות בסך של כ-200,000 ש"ח.</w:t>
      </w:r>
    </w:p>
    <w:p w:rsidR="006A0E07" w:rsidRPr="00B737AC" w:rsidP="009E5A5F">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 xml:space="preserve">יצוין כי כבר בשנת 2000 העלו האחראים לרבנות לכשרות ארצית דאז בפני השר לשירותי דת דאז כי בשיטה זו של גביית דמי השגחה יש כדי להטיל על בתי העסק </w:t>
      </w:r>
      <w:r w:rsidRPr="00B737AC">
        <w:rPr>
          <w:rFonts w:ascii="Tahoma" w:hAnsi="Tahoma" w:cs="Tahoma" w:hint="cs"/>
          <w:b/>
          <w:sz w:val="17"/>
          <w:szCs w:val="17"/>
          <w:rtl/>
        </w:rPr>
        <w:t>המושגחים</w:t>
      </w:r>
      <w:r w:rsidRPr="00B737AC">
        <w:rPr>
          <w:rFonts w:ascii="Tahoma" w:hAnsi="Tahoma" w:cs="Tahoma" w:hint="cs"/>
          <w:b/>
          <w:sz w:val="17"/>
          <w:szCs w:val="17"/>
          <w:rtl/>
        </w:rPr>
        <w:t xml:space="preserve"> במגזר הלא יהודי עלויות גבוהות בהשוואה לעסקים דומים במגזר היהודי.</w:t>
      </w:r>
    </w:p>
    <w:p w:rsidR="006A0E07" w:rsidRPr="00B737AC" w:rsidP="009E5A5F">
      <w:pPr>
        <w:pStyle w:val="RESHET"/>
        <w:rPr>
          <w:rtl/>
        </w:rPr>
      </w:pPr>
      <w:r w:rsidRPr="00B737AC">
        <w:rPr>
          <w:rFonts w:hint="cs"/>
          <w:rtl/>
        </w:rPr>
        <w:t>מאז</w:t>
      </w:r>
      <w:r w:rsidRPr="00B737AC">
        <w:rPr>
          <w:rtl/>
        </w:rPr>
        <w:t xml:space="preserve">, </w:t>
      </w:r>
      <w:r w:rsidRPr="00B737AC">
        <w:rPr>
          <w:rFonts w:hint="cs"/>
          <w:rtl/>
        </w:rPr>
        <w:t>במשך יותר מ-15 שנים</w:t>
      </w:r>
      <w:r w:rsidRPr="00B737AC">
        <w:rPr>
          <w:rtl/>
        </w:rPr>
        <w:t xml:space="preserve">, לא </w:t>
      </w:r>
      <w:r w:rsidRPr="00B737AC">
        <w:rPr>
          <w:rFonts w:hint="cs"/>
          <w:rtl/>
        </w:rPr>
        <w:t>הסדירו</w:t>
      </w:r>
      <w:r w:rsidRPr="00B737AC">
        <w:rPr>
          <w:rtl/>
        </w:rPr>
        <w:t xml:space="preserve"> המשרד </w:t>
      </w:r>
      <w:r w:rsidRPr="00B737AC">
        <w:rPr>
          <w:rFonts w:hint="cs"/>
          <w:rtl/>
        </w:rPr>
        <w:t>והרבנות</w:t>
      </w:r>
      <w:r w:rsidRPr="00B737AC">
        <w:rPr>
          <w:rtl/>
        </w:rPr>
        <w:t xml:space="preserve"> את תקצובה ותקנונה של </w:t>
      </w:r>
      <w:r w:rsidRPr="00B737AC">
        <w:rPr>
          <w:rFonts w:hint="cs"/>
          <w:rtl/>
        </w:rPr>
        <w:t>הרבנות לכשרות ארצית</w:t>
      </w:r>
      <w:r w:rsidRPr="00B737AC">
        <w:rPr>
          <w:rtl/>
        </w:rPr>
        <w:t>.</w:t>
      </w:r>
      <w:r w:rsidRPr="00B737AC">
        <w:rPr>
          <w:rFonts w:hint="cs"/>
          <w:rtl/>
        </w:rPr>
        <w:t xml:space="preserve"> גביית דמי ההשגחה אינה מוסדרת בדין - לא בחוק ולא בתקנות. במצב זה גביית דמי ההשגחה באמצעות הרבנות לכשרות ארצית נעשית שלא בסמכות. גבייה כזו גם מטילה מעמסה כספית על בעלי בתי העסק </w:t>
      </w:r>
      <w:r w:rsidRPr="00B737AC">
        <w:rPr>
          <w:rFonts w:hint="cs"/>
          <w:rtl/>
        </w:rPr>
        <w:t>המושגחים</w:t>
      </w:r>
      <w:r w:rsidRPr="00B737AC">
        <w:rPr>
          <w:rFonts w:hint="cs"/>
          <w:rtl/>
        </w:rPr>
        <w:t xml:space="preserve"> שרוב רובם משתייכים למגזר המיעוטים, ואף מפלה בינם לבין משווקים אחרים.</w:t>
      </w:r>
      <w:r w:rsidRPr="002C296E" w:rsidR="002C296E">
        <w:rPr>
          <w:noProof/>
          <w:rtl/>
        </w:rPr>
        <w:t xml:space="preserve"> </w:t>
      </w:r>
      <w:r w:rsidRPr="0012789B" w:rsidR="002C296E">
        <w:rPr>
          <w:noProof/>
          <w:rtl/>
          <w:lang w:eastAsia="en-US"/>
        </w:rPr>
        <mc:AlternateContent>
          <mc:Choice Requires="wps">
            <w:drawing>
              <wp:anchor distT="0" distB="0" distL="114300" distR="114300" simplePos="0" relativeHeight="251729920" behindDoc="1" locked="0" layoutInCell="1" allowOverlap="1">
                <wp:simplePos x="0" y="0"/>
                <wp:positionH relativeFrom="margin">
                  <wp:posOffset>-431800</wp:posOffset>
                </wp:positionH>
                <wp:positionV relativeFrom="margin">
                  <wp:align>top</wp:align>
                </wp:positionV>
                <wp:extent cx="1620000" cy="4140000"/>
                <wp:effectExtent l="0" t="0" r="0" b="0"/>
                <wp:wrapNone/>
                <wp:docPr id="117" name="תיבת טקסט 2"/>
                <wp:cNvGraphicFramePr/>
                <a:graphic xmlns:a="http://schemas.openxmlformats.org/drawingml/2006/main">
                  <a:graphicData uri="http://schemas.microsoft.com/office/word/2010/wordprocessingShape">
                    <wps:wsp xmlns:wps="http://schemas.microsoft.com/office/word/2010/wordprocessingShape">
                      <wps:cNvSpPr txBox="1">
                        <a:spLocks noChangeArrowheads="1"/>
                      </wps:cNvSpPr>
                      <wps:spPr bwMode="auto">
                        <a:xfrm flipH="1">
                          <a:off x="0" y="0"/>
                          <a:ext cx="1620000" cy="4140000"/>
                        </a:xfrm>
                        <a:prstGeom prst="rect">
                          <a:avLst/>
                        </a:prstGeom>
                        <a:noFill/>
                        <a:ln w="9525">
                          <a:noFill/>
                          <a:miter lim="800000"/>
                          <a:headEnd/>
                          <a:tailEnd/>
                        </a:ln>
                      </wps:spPr>
                      <wps:txbx>
                        <w:txbxContent>
                          <w:p w:rsidR="00D007E4" w:rsidRPr="00373C5D" w:rsidP="002C296E">
                            <w:pPr>
                              <w:spacing w:line="240" w:lineRule="atLeast"/>
                              <w:rPr>
                                <w:rFonts w:cs="Tahoma"/>
                                <w:b/>
                                <w:bCs/>
                                <w:color w:val="0B5294"/>
                                <w:sz w:val="48"/>
                                <w:szCs w:val="48"/>
                                <w:rtl/>
                              </w:rPr>
                            </w:pPr>
                            <w:r>
                              <w:rPr>
                                <w:rFonts w:cs="Tahoma"/>
                                <w:b/>
                                <w:bCs/>
                                <w:noProof/>
                                <w:color w:val="0B5294"/>
                                <w:sz w:val="48"/>
                                <w:szCs w:val="48"/>
                                <w:rtl/>
                              </w:rPr>
                              <w:drawing>
                                <wp:inline distT="0" distB="0" distL="0" distR="0">
                                  <wp:extent cx="311150" cy="256800"/>
                                  <wp:effectExtent l="0" t="0" r="0" b="0"/>
                                  <wp:docPr id="546031634"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0058809" name="QUTE.png"/>
                                          <pic:cNvPicPr/>
                                        </pic:nvPicPr>
                                        <pic:blipFill>
                                          <a:blip xmlns:r="http://schemas.openxmlformats.org/officeDocument/2006/relationships" r:embed="rId8"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r>
                          </w:p>
                          <w:p w:rsidR="00D007E4" w:rsidRPr="00881D99" w:rsidP="00B16375">
                            <w:pPr>
                              <w:spacing w:after="0" w:line="240" w:lineRule="auto"/>
                              <w:rPr>
                                <w:color w:val="0B5294"/>
                                <w:spacing w:val="-4"/>
                                <w:sz w:val="24"/>
                                <w:szCs w:val="24"/>
                                <w:rtl/>
                                <w:cs/>
                              </w:rPr>
                            </w:pPr>
                            <w:r w:rsidRPr="002C296E">
                              <w:rPr>
                                <w:rFonts w:cs="Tahoma" w:hint="eastAsia"/>
                                <w:color w:val="0B5294"/>
                                <w:spacing w:val="-4"/>
                                <w:sz w:val="24"/>
                                <w:szCs w:val="24"/>
                                <w:rtl/>
                              </w:rPr>
                              <w:t>במשך</w:t>
                            </w:r>
                            <w:r w:rsidRPr="002C296E">
                              <w:rPr>
                                <w:rFonts w:cs="Tahoma"/>
                                <w:color w:val="0B5294"/>
                                <w:spacing w:val="-4"/>
                                <w:sz w:val="24"/>
                                <w:szCs w:val="24"/>
                                <w:rtl/>
                              </w:rPr>
                              <w:t xml:space="preserve"> </w:t>
                            </w:r>
                            <w:r w:rsidRPr="002C296E">
                              <w:rPr>
                                <w:rFonts w:cs="Tahoma" w:hint="eastAsia"/>
                                <w:color w:val="0B5294"/>
                                <w:spacing w:val="-4"/>
                                <w:sz w:val="24"/>
                                <w:szCs w:val="24"/>
                                <w:rtl/>
                              </w:rPr>
                              <w:t>יותר</w:t>
                            </w:r>
                            <w:r w:rsidRPr="002C296E">
                              <w:rPr>
                                <w:rFonts w:cs="Tahoma"/>
                                <w:color w:val="0B5294"/>
                                <w:spacing w:val="-4"/>
                                <w:sz w:val="24"/>
                                <w:szCs w:val="24"/>
                                <w:rtl/>
                              </w:rPr>
                              <w:t xml:space="preserve"> </w:t>
                            </w:r>
                            <w:r w:rsidRPr="002C296E">
                              <w:rPr>
                                <w:rFonts w:cs="Tahoma" w:hint="eastAsia"/>
                                <w:color w:val="0B5294"/>
                                <w:spacing w:val="-4"/>
                                <w:sz w:val="24"/>
                                <w:szCs w:val="24"/>
                                <w:rtl/>
                              </w:rPr>
                              <w:t>מ</w:t>
                            </w:r>
                            <w:r w:rsidRPr="002C296E">
                              <w:rPr>
                                <w:rFonts w:cs="Tahoma"/>
                                <w:color w:val="0B5294"/>
                                <w:spacing w:val="-4"/>
                                <w:sz w:val="24"/>
                                <w:szCs w:val="24"/>
                                <w:rtl/>
                              </w:rPr>
                              <w:t xml:space="preserve">-15 </w:t>
                            </w:r>
                            <w:r w:rsidRPr="002C296E">
                              <w:rPr>
                                <w:rFonts w:cs="Tahoma" w:hint="eastAsia"/>
                                <w:color w:val="0B5294"/>
                                <w:spacing w:val="-4"/>
                                <w:sz w:val="24"/>
                                <w:szCs w:val="24"/>
                                <w:rtl/>
                              </w:rPr>
                              <w:t>שנים</w:t>
                            </w:r>
                            <w:r w:rsidRPr="002C296E">
                              <w:rPr>
                                <w:rFonts w:cs="Tahoma"/>
                                <w:color w:val="0B5294"/>
                                <w:spacing w:val="-4"/>
                                <w:sz w:val="24"/>
                                <w:szCs w:val="24"/>
                                <w:rtl/>
                              </w:rPr>
                              <w:t xml:space="preserve"> </w:t>
                            </w:r>
                            <w:r w:rsidRPr="002C296E">
                              <w:rPr>
                                <w:rFonts w:cs="Tahoma" w:hint="eastAsia"/>
                                <w:color w:val="0B5294"/>
                                <w:spacing w:val="-4"/>
                                <w:sz w:val="24"/>
                                <w:szCs w:val="24"/>
                                <w:rtl/>
                              </w:rPr>
                              <w:t>לא</w:t>
                            </w:r>
                            <w:r w:rsidRPr="002C296E">
                              <w:rPr>
                                <w:rFonts w:cs="Tahoma"/>
                                <w:color w:val="0B5294"/>
                                <w:spacing w:val="-4"/>
                                <w:sz w:val="24"/>
                                <w:szCs w:val="24"/>
                                <w:rtl/>
                              </w:rPr>
                              <w:t xml:space="preserve"> </w:t>
                            </w:r>
                            <w:r w:rsidRPr="002C296E">
                              <w:rPr>
                                <w:rFonts w:cs="Tahoma" w:hint="eastAsia"/>
                                <w:color w:val="0B5294"/>
                                <w:spacing w:val="-4"/>
                                <w:sz w:val="24"/>
                                <w:szCs w:val="24"/>
                                <w:rtl/>
                              </w:rPr>
                              <w:t>הסדירו</w:t>
                            </w:r>
                            <w:r w:rsidRPr="002C296E">
                              <w:rPr>
                                <w:rFonts w:cs="Tahoma"/>
                                <w:color w:val="0B5294"/>
                                <w:spacing w:val="-4"/>
                                <w:sz w:val="24"/>
                                <w:szCs w:val="24"/>
                                <w:rtl/>
                              </w:rPr>
                              <w:t xml:space="preserve"> </w:t>
                            </w:r>
                            <w:r w:rsidRPr="002C296E">
                              <w:rPr>
                                <w:rFonts w:cs="Tahoma" w:hint="eastAsia"/>
                                <w:color w:val="0B5294"/>
                                <w:spacing w:val="-4"/>
                                <w:sz w:val="24"/>
                                <w:szCs w:val="24"/>
                                <w:rtl/>
                              </w:rPr>
                              <w:t>המשרד</w:t>
                            </w:r>
                            <w:r w:rsidRPr="002C296E">
                              <w:rPr>
                                <w:rFonts w:cs="Tahoma"/>
                                <w:color w:val="0B5294"/>
                                <w:spacing w:val="-4"/>
                                <w:sz w:val="24"/>
                                <w:szCs w:val="24"/>
                                <w:rtl/>
                              </w:rPr>
                              <w:t xml:space="preserve"> </w:t>
                            </w:r>
                            <w:r w:rsidRPr="002C296E">
                              <w:rPr>
                                <w:rFonts w:cs="Tahoma" w:hint="eastAsia"/>
                                <w:color w:val="0B5294"/>
                                <w:spacing w:val="-4"/>
                                <w:sz w:val="24"/>
                                <w:szCs w:val="24"/>
                                <w:rtl/>
                              </w:rPr>
                              <w:t>והרבנות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את</w:t>
                            </w:r>
                            <w:r w:rsidRPr="002C296E">
                              <w:rPr>
                                <w:rFonts w:cs="Tahoma"/>
                                <w:color w:val="0B5294"/>
                                <w:spacing w:val="-4"/>
                                <w:sz w:val="24"/>
                                <w:szCs w:val="24"/>
                                <w:rtl/>
                              </w:rPr>
                              <w:t xml:space="preserve"> </w:t>
                            </w:r>
                            <w:r w:rsidRPr="002C296E">
                              <w:rPr>
                                <w:rFonts w:cs="Tahoma" w:hint="eastAsia"/>
                                <w:color w:val="0B5294"/>
                                <w:spacing w:val="-4"/>
                                <w:sz w:val="24"/>
                                <w:szCs w:val="24"/>
                                <w:rtl/>
                              </w:rPr>
                              <w:t>תקצובה</w:t>
                            </w:r>
                            <w:r w:rsidRPr="002C296E">
                              <w:rPr>
                                <w:rFonts w:cs="Tahoma"/>
                                <w:color w:val="0B5294"/>
                                <w:spacing w:val="-4"/>
                                <w:sz w:val="24"/>
                                <w:szCs w:val="24"/>
                                <w:rtl/>
                              </w:rPr>
                              <w:t xml:space="preserve"> </w:t>
                            </w:r>
                            <w:r w:rsidRPr="002C296E">
                              <w:rPr>
                                <w:rFonts w:cs="Tahoma" w:hint="eastAsia"/>
                                <w:color w:val="0B5294"/>
                                <w:spacing w:val="-4"/>
                                <w:sz w:val="24"/>
                                <w:szCs w:val="24"/>
                                <w:rtl/>
                              </w:rPr>
                              <w:t>ותקנונה</w:t>
                            </w:r>
                            <w:r w:rsidRPr="002C296E">
                              <w:rPr>
                                <w:rFonts w:cs="Tahoma"/>
                                <w:color w:val="0B5294"/>
                                <w:spacing w:val="-4"/>
                                <w:sz w:val="24"/>
                                <w:szCs w:val="24"/>
                                <w:rtl/>
                              </w:rPr>
                              <w:t xml:space="preserve"> </w:t>
                            </w:r>
                            <w:r w:rsidRPr="002C296E">
                              <w:rPr>
                                <w:rFonts w:cs="Tahoma" w:hint="eastAsia"/>
                                <w:color w:val="0B5294"/>
                                <w:spacing w:val="-4"/>
                                <w:sz w:val="24"/>
                                <w:szCs w:val="24"/>
                                <w:rtl/>
                              </w:rPr>
                              <w:t>של</w:t>
                            </w:r>
                            <w:r w:rsidRPr="002C296E">
                              <w:rPr>
                                <w:rFonts w:cs="Tahoma"/>
                                <w:color w:val="0B5294"/>
                                <w:spacing w:val="-4"/>
                                <w:sz w:val="24"/>
                                <w:szCs w:val="24"/>
                                <w:rtl/>
                              </w:rPr>
                              <w:t xml:space="preserve"> </w:t>
                            </w:r>
                            <w:r w:rsidRPr="002C296E">
                              <w:rPr>
                                <w:rFonts w:cs="Tahoma" w:hint="eastAsia"/>
                                <w:color w:val="0B5294"/>
                                <w:spacing w:val="-4"/>
                                <w:sz w:val="24"/>
                                <w:szCs w:val="24"/>
                                <w:rtl/>
                              </w:rPr>
                              <w:t>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לכשרות</w:t>
                            </w:r>
                            <w:r w:rsidRPr="002C296E">
                              <w:rPr>
                                <w:rFonts w:cs="Tahoma"/>
                                <w:color w:val="0B5294"/>
                                <w:spacing w:val="-4"/>
                                <w:sz w:val="24"/>
                                <w:szCs w:val="24"/>
                                <w:rtl/>
                              </w:rPr>
                              <w:t xml:space="preserve"> </w:t>
                            </w:r>
                            <w:r w:rsidRPr="002C296E">
                              <w:rPr>
                                <w:rFonts w:cs="Tahoma" w:hint="eastAsia"/>
                                <w:color w:val="0B5294"/>
                                <w:spacing w:val="-4"/>
                                <w:sz w:val="24"/>
                                <w:szCs w:val="24"/>
                                <w:rtl/>
                              </w:rPr>
                              <w:t>ארצית</w:t>
                            </w:r>
                            <w:r w:rsidRPr="002C296E">
                              <w:rPr>
                                <w:rFonts w:cs="Tahoma"/>
                                <w:color w:val="0B5294"/>
                                <w:spacing w:val="-4"/>
                                <w:sz w:val="24"/>
                                <w:szCs w:val="24"/>
                                <w:rtl/>
                              </w:rPr>
                              <w:t xml:space="preserve">. </w:t>
                            </w:r>
                            <w:r w:rsidRPr="002C296E">
                              <w:rPr>
                                <w:rFonts w:cs="Tahoma" w:hint="eastAsia"/>
                                <w:color w:val="0B5294"/>
                                <w:spacing w:val="-4"/>
                                <w:sz w:val="24"/>
                                <w:szCs w:val="24"/>
                                <w:rtl/>
                              </w:rPr>
                              <w:t>גביית</w:t>
                            </w:r>
                            <w:r w:rsidRPr="002C296E">
                              <w:rPr>
                                <w:rFonts w:cs="Tahoma"/>
                                <w:color w:val="0B5294"/>
                                <w:spacing w:val="-4"/>
                                <w:sz w:val="24"/>
                                <w:szCs w:val="24"/>
                                <w:rtl/>
                              </w:rPr>
                              <w:t xml:space="preserve"> </w:t>
                            </w:r>
                            <w:r w:rsidRPr="002C296E">
                              <w:rPr>
                                <w:rFonts w:cs="Tahoma" w:hint="eastAsia"/>
                                <w:color w:val="0B5294"/>
                                <w:spacing w:val="-4"/>
                                <w:sz w:val="24"/>
                                <w:szCs w:val="24"/>
                                <w:rtl/>
                              </w:rPr>
                              <w:t>דמי</w:t>
                            </w:r>
                            <w:r w:rsidRPr="002C296E">
                              <w:rPr>
                                <w:rFonts w:cs="Tahoma"/>
                                <w:color w:val="0B5294"/>
                                <w:spacing w:val="-4"/>
                                <w:sz w:val="24"/>
                                <w:szCs w:val="24"/>
                                <w:rtl/>
                              </w:rPr>
                              <w:t xml:space="preserve"> </w:t>
                            </w:r>
                            <w:r w:rsidRPr="002C296E">
                              <w:rPr>
                                <w:rFonts w:cs="Tahoma" w:hint="eastAsia"/>
                                <w:color w:val="0B5294"/>
                                <w:spacing w:val="-4"/>
                                <w:sz w:val="24"/>
                                <w:szCs w:val="24"/>
                                <w:rtl/>
                              </w:rPr>
                              <w:t>ההשגחה</w:t>
                            </w:r>
                            <w:r w:rsidRPr="002C296E">
                              <w:rPr>
                                <w:rFonts w:cs="Tahoma"/>
                                <w:color w:val="0B5294"/>
                                <w:spacing w:val="-4"/>
                                <w:sz w:val="24"/>
                                <w:szCs w:val="24"/>
                                <w:rtl/>
                              </w:rPr>
                              <w:t xml:space="preserve"> </w:t>
                            </w:r>
                            <w:r w:rsidRPr="002C296E">
                              <w:rPr>
                                <w:rFonts w:cs="Tahoma" w:hint="eastAsia"/>
                                <w:color w:val="0B5294"/>
                                <w:spacing w:val="-4"/>
                                <w:sz w:val="24"/>
                                <w:szCs w:val="24"/>
                                <w:rtl/>
                              </w:rPr>
                              <w:t>אינה</w:t>
                            </w:r>
                            <w:r w:rsidRPr="002C296E">
                              <w:rPr>
                                <w:rFonts w:cs="Tahoma"/>
                                <w:color w:val="0B5294"/>
                                <w:spacing w:val="-4"/>
                                <w:sz w:val="24"/>
                                <w:szCs w:val="24"/>
                                <w:rtl/>
                              </w:rPr>
                              <w:t xml:space="preserve"> </w:t>
                            </w:r>
                            <w:r w:rsidRPr="002C296E">
                              <w:rPr>
                                <w:rFonts w:cs="Tahoma" w:hint="eastAsia"/>
                                <w:color w:val="0B5294"/>
                                <w:spacing w:val="-4"/>
                                <w:sz w:val="24"/>
                                <w:szCs w:val="24"/>
                                <w:rtl/>
                              </w:rPr>
                              <w:t>מוסדרת</w:t>
                            </w:r>
                            <w:r w:rsidRPr="002C296E">
                              <w:rPr>
                                <w:rFonts w:cs="Tahoma"/>
                                <w:color w:val="0B5294"/>
                                <w:spacing w:val="-4"/>
                                <w:sz w:val="24"/>
                                <w:szCs w:val="24"/>
                                <w:rtl/>
                              </w:rPr>
                              <w:t xml:space="preserve"> </w:t>
                            </w:r>
                            <w:r w:rsidRPr="002C296E">
                              <w:rPr>
                                <w:rFonts w:cs="Tahoma" w:hint="eastAsia"/>
                                <w:color w:val="0B5294"/>
                                <w:spacing w:val="-4"/>
                                <w:sz w:val="24"/>
                                <w:szCs w:val="24"/>
                                <w:rtl/>
                              </w:rPr>
                              <w:t>בדין</w:t>
                            </w:r>
                            <w:r w:rsidRPr="002C296E">
                              <w:rPr>
                                <w:rFonts w:cs="Tahoma"/>
                                <w:color w:val="0B5294"/>
                                <w:spacing w:val="-4"/>
                                <w:sz w:val="24"/>
                                <w:szCs w:val="24"/>
                                <w:rtl/>
                              </w:rPr>
                              <w:t xml:space="preserve"> - </w:t>
                            </w:r>
                            <w:r w:rsidRPr="002C296E">
                              <w:rPr>
                                <w:rFonts w:cs="Tahoma" w:hint="eastAsia"/>
                                <w:color w:val="0B5294"/>
                                <w:spacing w:val="-4"/>
                                <w:sz w:val="24"/>
                                <w:szCs w:val="24"/>
                                <w:rtl/>
                              </w:rPr>
                              <w:t>לא</w:t>
                            </w:r>
                            <w:r w:rsidRPr="002C296E">
                              <w:rPr>
                                <w:rFonts w:cs="Tahoma"/>
                                <w:color w:val="0B5294"/>
                                <w:spacing w:val="-4"/>
                                <w:sz w:val="24"/>
                                <w:szCs w:val="24"/>
                                <w:rtl/>
                              </w:rPr>
                              <w:t xml:space="preserve"> </w:t>
                            </w:r>
                            <w:r w:rsidRPr="002C296E">
                              <w:rPr>
                                <w:rFonts w:cs="Tahoma" w:hint="eastAsia"/>
                                <w:color w:val="0B5294"/>
                                <w:spacing w:val="-4"/>
                                <w:sz w:val="24"/>
                                <w:szCs w:val="24"/>
                                <w:rtl/>
                              </w:rPr>
                              <w:t>בחוק</w:t>
                            </w:r>
                            <w:r w:rsidRPr="002C296E">
                              <w:rPr>
                                <w:rFonts w:cs="Tahoma"/>
                                <w:color w:val="0B5294"/>
                                <w:spacing w:val="-4"/>
                                <w:sz w:val="24"/>
                                <w:szCs w:val="24"/>
                                <w:rtl/>
                              </w:rPr>
                              <w:t xml:space="preserve"> </w:t>
                            </w:r>
                            <w:r w:rsidRPr="002C296E">
                              <w:rPr>
                                <w:rFonts w:cs="Tahoma" w:hint="eastAsia"/>
                                <w:color w:val="0B5294"/>
                                <w:spacing w:val="-4"/>
                                <w:sz w:val="24"/>
                                <w:szCs w:val="24"/>
                                <w:rtl/>
                              </w:rPr>
                              <w:t>ולא</w:t>
                            </w:r>
                            <w:r w:rsidRPr="002C296E">
                              <w:rPr>
                                <w:rFonts w:cs="Tahoma"/>
                                <w:color w:val="0B5294"/>
                                <w:spacing w:val="-4"/>
                                <w:sz w:val="24"/>
                                <w:szCs w:val="24"/>
                                <w:rtl/>
                              </w:rPr>
                              <w:t xml:space="preserve"> </w:t>
                            </w:r>
                            <w:r w:rsidRPr="002C296E">
                              <w:rPr>
                                <w:rFonts w:cs="Tahoma" w:hint="eastAsia"/>
                                <w:color w:val="0B5294"/>
                                <w:spacing w:val="-4"/>
                                <w:sz w:val="24"/>
                                <w:szCs w:val="24"/>
                                <w:rtl/>
                              </w:rPr>
                              <w:t>בתקנות</w:t>
                            </w:r>
                            <w:r w:rsidRPr="002C296E">
                              <w:rPr>
                                <w:rFonts w:cs="Tahoma"/>
                                <w:color w:val="0B5294"/>
                                <w:spacing w:val="-4"/>
                                <w:sz w:val="24"/>
                                <w:szCs w:val="24"/>
                                <w:rtl/>
                              </w:rPr>
                              <w:t xml:space="preserve">. </w:t>
                            </w:r>
                            <w:r w:rsidRPr="002C296E">
                              <w:rPr>
                                <w:rFonts w:cs="Tahoma" w:hint="eastAsia"/>
                                <w:color w:val="0B5294"/>
                                <w:spacing w:val="-4"/>
                                <w:sz w:val="24"/>
                                <w:szCs w:val="24"/>
                                <w:rtl/>
                              </w:rPr>
                              <w:t>במצב</w:t>
                            </w:r>
                            <w:r w:rsidRPr="002C296E">
                              <w:rPr>
                                <w:rFonts w:cs="Tahoma"/>
                                <w:color w:val="0B5294"/>
                                <w:spacing w:val="-4"/>
                                <w:sz w:val="24"/>
                                <w:szCs w:val="24"/>
                                <w:rtl/>
                              </w:rPr>
                              <w:t xml:space="preserve"> </w:t>
                            </w:r>
                            <w:r w:rsidRPr="002C296E">
                              <w:rPr>
                                <w:rFonts w:cs="Tahoma" w:hint="eastAsia"/>
                                <w:color w:val="0B5294"/>
                                <w:spacing w:val="-4"/>
                                <w:sz w:val="24"/>
                                <w:szCs w:val="24"/>
                                <w:rtl/>
                              </w:rPr>
                              <w:t>זה</w:t>
                            </w:r>
                            <w:r w:rsidRPr="002C296E">
                              <w:rPr>
                                <w:rFonts w:cs="Tahoma"/>
                                <w:color w:val="0B5294"/>
                                <w:spacing w:val="-4"/>
                                <w:sz w:val="24"/>
                                <w:szCs w:val="24"/>
                                <w:rtl/>
                              </w:rPr>
                              <w:t xml:space="preserve"> </w:t>
                            </w:r>
                            <w:r w:rsidRPr="002C296E">
                              <w:rPr>
                                <w:rFonts w:cs="Tahoma" w:hint="eastAsia"/>
                                <w:color w:val="0B5294"/>
                                <w:spacing w:val="-4"/>
                                <w:sz w:val="24"/>
                                <w:szCs w:val="24"/>
                                <w:rtl/>
                              </w:rPr>
                              <w:t>גביית</w:t>
                            </w:r>
                            <w:r w:rsidRPr="002C296E">
                              <w:rPr>
                                <w:rFonts w:cs="Tahoma"/>
                                <w:color w:val="0B5294"/>
                                <w:spacing w:val="-4"/>
                                <w:sz w:val="24"/>
                                <w:szCs w:val="24"/>
                                <w:rtl/>
                              </w:rPr>
                              <w:t xml:space="preserve"> </w:t>
                            </w:r>
                            <w:r w:rsidRPr="002C296E">
                              <w:rPr>
                                <w:rFonts w:cs="Tahoma" w:hint="eastAsia"/>
                                <w:color w:val="0B5294"/>
                                <w:spacing w:val="-4"/>
                                <w:sz w:val="24"/>
                                <w:szCs w:val="24"/>
                                <w:rtl/>
                              </w:rPr>
                              <w:t>דמי</w:t>
                            </w:r>
                            <w:r w:rsidRPr="002C296E">
                              <w:rPr>
                                <w:rFonts w:cs="Tahoma"/>
                                <w:color w:val="0B5294"/>
                                <w:spacing w:val="-4"/>
                                <w:sz w:val="24"/>
                                <w:szCs w:val="24"/>
                                <w:rtl/>
                              </w:rPr>
                              <w:t xml:space="preserve"> </w:t>
                            </w:r>
                            <w:r w:rsidRPr="002C296E">
                              <w:rPr>
                                <w:rFonts w:cs="Tahoma" w:hint="eastAsia"/>
                                <w:color w:val="0B5294"/>
                                <w:spacing w:val="-4"/>
                                <w:sz w:val="24"/>
                                <w:szCs w:val="24"/>
                                <w:rtl/>
                              </w:rPr>
                              <w:t>ההשגחה</w:t>
                            </w:r>
                            <w:r w:rsidRPr="002C296E">
                              <w:rPr>
                                <w:rFonts w:cs="Tahoma"/>
                                <w:color w:val="0B5294"/>
                                <w:spacing w:val="-4"/>
                                <w:sz w:val="24"/>
                                <w:szCs w:val="24"/>
                                <w:rtl/>
                              </w:rPr>
                              <w:t xml:space="preserve"> </w:t>
                            </w:r>
                            <w:r w:rsidRPr="002C296E">
                              <w:rPr>
                                <w:rFonts w:cs="Tahoma" w:hint="eastAsia"/>
                                <w:color w:val="0B5294"/>
                                <w:spacing w:val="-4"/>
                                <w:sz w:val="24"/>
                                <w:szCs w:val="24"/>
                                <w:rtl/>
                              </w:rPr>
                              <w:t>באמצעות</w:t>
                            </w:r>
                            <w:r w:rsidRPr="002C296E">
                              <w:rPr>
                                <w:rFonts w:cs="Tahoma"/>
                                <w:color w:val="0B5294"/>
                                <w:spacing w:val="-4"/>
                                <w:sz w:val="24"/>
                                <w:szCs w:val="24"/>
                                <w:rtl/>
                              </w:rPr>
                              <w:t xml:space="preserve"> </w:t>
                            </w:r>
                            <w:r w:rsidRPr="002C296E">
                              <w:rPr>
                                <w:rFonts w:cs="Tahoma" w:hint="eastAsia"/>
                                <w:color w:val="0B5294"/>
                                <w:spacing w:val="-4"/>
                                <w:sz w:val="24"/>
                                <w:szCs w:val="24"/>
                                <w:rtl/>
                              </w:rPr>
                              <w:t>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לכשרות</w:t>
                            </w:r>
                            <w:r w:rsidRPr="002C296E">
                              <w:rPr>
                                <w:rFonts w:cs="Tahoma"/>
                                <w:color w:val="0B5294"/>
                                <w:spacing w:val="-4"/>
                                <w:sz w:val="24"/>
                                <w:szCs w:val="24"/>
                                <w:rtl/>
                              </w:rPr>
                              <w:t xml:space="preserve"> </w:t>
                            </w:r>
                            <w:r w:rsidRPr="002C296E">
                              <w:rPr>
                                <w:rFonts w:cs="Tahoma" w:hint="eastAsia"/>
                                <w:color w:val="0B5294"/>
                                <w:spacing w:val="-4"/>
                                <w:sz w:val="24"/>
                                <w:szCs w:val="24"/>
                                <w:rtl/>
                              </w:rPr>
                              <w:t>ארצית</w:t>
                            </w:r>
                            <w:r w:rsidRPr="002C296E">
                              <w:rPr>
                                <w:rFonts w:cs="Tahoma"/>
                                <w:color w:val="0B5294"/>
                                <w:spacing w:val="-4"/>
                                <w:sz w:val="24"/>
                                <w:szCs w:val="24"/>
                                <w:rtl/>
                              </w:rPr>
                              <w:t xml:space="preserve"> </w:t>
                            </w:r>
                            <w:r w:rsidRPr="002C296E">
                              <w:rPr>
                                <w:rFonts w:cs="Tahoma" w:hint="eastAsia"/>
                                <w:color w:val="0B5294"/>
                                <w:spacing w:val="-4"/>
                                <w:sz w:val="24"/>
                                <w:szCs w:val="24"/>
                                <w:rtl/>
                              </w:rPr>
                              <w:t>נעשית</w:t>
                            </w:r>
                            <w:r w:rsidRPr="002C296E">
                              <w:rPr>
                                <w:rFonts w:cs="Tahoma"/>
                                <w:color w:val="0B5294"/>
                                <w:spacing w:val="-4"/>
                                <w:sz w:val="24"/>
                                <w:szCs w:val="24"/>
                                <w:rtl/>
                              </w:rPr>
                              <w:t xml:space="preserve"> </w:t>
                            </w:r>
                            <w:r w:rsidRPr="002C296E">
                              <w:rPr>
                                <w:rFonts w:cs="Tahoma" w:hint="eastAsia"/>
                                <w:color w:val="0B5294"/>
                                <w:spacing w:val="-4"/>
                                <w:sz w:val="24"/>
                                <w:szCs w:val="24"/>
                                <w:rtl/>
                              </w:rPr>
                              <w:t>שלא</w:t>
                            </w:r>
                            <w:r w:rsidRPr="002C296E">
                              <w:rPr>
                                <w:rFonts w:cs="Tahoma"/>
                                <w:color w:val="0B5294"/>
                                <w:spacing w:val="-4"/>
                                <w:sz w:val="24"/>
                                <w:szCs w:val="24"/>
                                <w:rtl/>
                              </w:rPr>
                              <w:t xml:space="preserve"> </w:t>
                            </w:r>
                            <w:r w:rsidRPr="002C296E">
                              <w:rPr>
                                <w:rFonts w:cs="Tahoma" w:hint="eastAsia"/>
                                <w:color w:val="0B5294"/>
                                <w:spacing w:val="-4"/>
                                <w:sz w:val="24"/>
                                <w:szCs w:val="24"/>
                                <w:rtl/>
                              </w:rPr>
                              <w:t>בסמכות</w:t>
                            </w:r>
                            <w:r w:rsidR="005B3A4C">
                              <w:rPr>
                                <w:rFonts w:cs="Tahoma" w:hint="cs"/>
                                <w:color w:val="0B5294"/>
                                <w:spacing w:val="-4"/>
                                <w:sz w:val="24"/>
                                <w:szCs w:val="24"/>
                                <w:rtl/>
                              </w:rPr>
                              <w:t xml:space="preserve"> </w:t>
                            </w:r>
                            <w:r w:rsidRPr="00B16375" w:rsidR="00B16375">
                              <w:rPr>
                                <w:rFonts w:cs="Tahoma" w:hint="eastAsia"/>
                                <w:color w:val="0B5294"/>
                                <w:spacing w:val="-4"/>
                                <w:sz w:val="24"/>
                                <w:szCs w:val="24"/>
                                <w:rtl/>
                              </w:rPr>
                              <w:t>ומפלה</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בין</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בתי</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עסק</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מושגחים</w:t>
                            </w:r>
                            <w:r w:rsidRPr="00B16375" w:rsidR="00B16375">
                              <w:rPr>
                                <w:rFonts w:cs="Tahoma"/>
                                <w:color w:val="0B5294"/>
                                <w:spacing w:val="-4"/>
                                <w:sz w:val="24"/>
                                <w:szCs w:val="24"/>
                                <w:rtl/>
                              </w:rPr>
                              <w:t xml:space="preserve"> </w:t>
                            </w:r>
                            <w:r w:rsidR="00B16375">
                              <w:rPr>
                                <w:rFonts w:cs="Tahoma" w:hint="cs"/>
                                <w:color w:val="0B5294"/>
                                <w:spacing w:val="-4"/>
                                <w:sz w:val="24"/>
                                <w:szCs w:val="24"/>
                                <w:rtl/>
                              </w:rPr>
                              <w:t>המשתייכים רובם ל</w:t>
                            </w:r>
                            <w:r w:rsidRPr="00B16375" w:rsidR="00B16375">
                              <w:rPr>
                                <w:rFonts w:cs="Tahoma" w:hint="eastAsia"/>
                                <w:color w:val="0B5294"/>
                                <w:spacing w:val="-4"/>
                                <w:sz w:val="24"/>
                                <w:szCs w:val="24"/>
                                <w:rtl/>
                              </w:rPr>
                              <w:t>מגזר</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המיעוטים</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ובין</w:t>
                            </w:r>
                            <w:r w:rsidRPr="00B16375" w:rsidR="00B16375">
                              <w:rPr>
                                <w:rFonts w:cs="Tahoma"/>
                                <w:color w:val="0B5294"/>
                                <w:spacing w:val="-4"/>
                                <w:sz w:val="24"/>
                                <w:szCs w:val="24"/>
                                <w:rtl/>
                              </w:rPr>
                              <w:t xml:space="preserve"> </w:t>
                            </w:r>
                            <w:r w:rsidR="00B16375">
                              <w:rPr>
                                <w:rFonts w:cs="Tahoma" w:hint="cs"/>
                                <w:color w:val="0B5294"/>
                                <w:spacing w:val="-4"/>
                                <w:sz w:val="24"/>
                                <w:szCs w:val="24"/>
                                <w:rtl/>
                              </w:rPr>
                              <w:t>משווקים אחרים</w:t>
                            </w:r>
                          </w:p>
                          <w:p w:rsidR="00D007E4" w:rsidRPr="00373C5D" w:rsidP="002C296E">
                            <w:pPr>
                              <w:spacing w:before="120" w:after="0" w:line="240" w:lineRule="atLeast"/>
                              <w:rPr>
                                <w:rFonts w:cs="Tahoma"/>
                                <w:b/>
                                <w:bCs/>
                                <w:color w:val="0B5294"/>
                                <w:sz w:val="48"/>
                                <w:szCs w:val="48"/>
                                <w:rtl/>
                              </w:rPr>
                            </w:pPr>
                            <w:r>
                              <w:rPr>
                                <w:rFonts w:cs="Tahoma"/>
                                <w:b/>
                                <w:bCs/>
                                <w:noProof/>
                                <w:color w:val="0B5294"/>
                                <w:sz w:val="48"/>
                                <w:szCs w:val="48"/>
                                <w:rtl/>
                              </w:rPr>
                              <w:drawing>
                                <wp:inline distT="0" distB="0" distL="0" distR="0">
                                  <wp:extent cx="288000" cy="31337"/>
                                  <wp:effectExtent l="0" t="0" r="0" b="6985"/>
                                  <wp:docPr id="845300647"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9332912" name="line.png"/>
                                          <pic:cNvPicPr/>
                                        </pic:nvPicPr>
                                        <pic:blipFill>
                                          <a:blip xmlns:r="http://schemas.openxmlformats.org/officeDocument/2006/relationships" r:embed="rId9"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r>
                          </w:p>
                        </w:txbxContent>
                      </wps:txbx>
                      <wps:bodyPr rot="0" vert="horz" wrap="square" anchor="t" anchorCtr="0"/>
                    </wps:wsp>
                  </a:graphicData>
                </a:graphic>
                <wp14:sizeRelH relativeFrom="margin">
                  <wp14:pctWidth>0</wp14:pctWidth>
                </wp14:sizeRelH>
                <wp14:sizeRelV relativeFrom="margin">
                  <wp14:pctHeight>0</wp14:pctHeight>
                </wp14:sizeRelV>
              </wp:anchor>
            </w:drawing>
          </mc:Choice>
          <mc:Fallback>
            <w:pict>
              <v:shape id="_x0000_s1075" type="#_x0000_t202" style="width:127.55pt;height:326pt;margin-top:0;margin-left:-34pt;flip:x;mso-height-percent:0;mso-height-relative:margin;mso-position-horizontal-relative:margin;mso-position-vertical:top;mso-position-vertical-relative:margin;mso-width-percent:0;mso-width-relative:margin;mso-wrap-distance-bottom:0;mso-wrap-distance-left:9pt;mso-wrap-distance-right:9pt;mso-wrap-distance-top:0;mso-wrap-style:square;position:absolute;visibility:visible;v-text-anchor:top;z-index:-251585536" filled="f" stroked="f">
                <v:textbox>
                  <w:txbxContent>
                    <w:p w:rsidR="00D007E4" w:rsidRPr="00373C5D" w:rsidP="002C296E">
                      <w:pPr>
                        <w:spacing w:line="240" w:lineRule="atLeast"/>
                        <w:rPr>
                          <w:rFonts w:cs="Tahoma"/>
                          <w:b/>
                          <w:bCs/>
                          <w:color w:val="0B5294"/>
                          <w:sz w:val="48"/>
                          <w:szCs w:val="48"/>
                          <w:rtl/>
                        </w:rPr>
                      </w:pPr>
                      <w:drawing>
                        <wp:inline distT="0" distB="0" distL="0" distR="0">
                          <wp:extent cx="311150" cy="256800"/>
                          <wp:effectExtent l="0" t="0" r="0" b="0"/>
                          <wp:docPr id="118" name="תמונה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434527" name="QUTE.png"/>
                                  <pic:cNvPicPr/>
                                </pic:nvPicPr>
                                <pic:blipFill>
                                  <a:blip xmlns:r="http://schemas.openxmlformats.org/officeDocument/2006/relationships" r:embed="rId10" cstate="print">
                                    <a:extLst>
                                      <a:ext xmlns:a="http://schemas.openxmlformats.org/drawingml/2006/main" uri="{28A0092B-C50C-407E-A947-70E740481C1C}">
                                        <a14:useLocalDpi xmlns:a14="http://schemas.microsoft.com/office/drawing/2010/main" val="0"/>
                                      </a:ext>
                                    </a:extLst>
                                  </a:blip>
                                  <a:stretch>
                                    <a:fillRect/>
                                  </a:stretch>
                                </pic:blipFill>
                                <pic:spPr>
                                  <a:xfrm>
                                    <a:off x="0" y="0"/>
                                    <a:ext cx="316208" cy="260974"/>
                                  </a:xfrm>
                                  <a:prstGeom prst="rect">
                                    <a:avLst/>
                                  </a:prstGeom>
                                </pic:spPr>
                              </pic:pic>
                            </a:graphicData>
                          </a:graphic>
                        </wp:inline>
                      </w:drawing>
                    </w:p>
                    <w:p w:rsidR="00D007E4" w:rsidRPr="00881D99" w:rsidP="00B16375">
                      <w:pPr>
                        <w:spacing w:after="0" w:line="240" w:lineRule="auto"/>
                        <w:rPr>
                          <w:color w:val="0B5294"/>
                          <w:spacing w:val="-4"/>
                          <w:sz w:val="24"/>
                          <w:szCs w:val="24"/>
                          <w:rtl/>
                          <w:cs/>
                        </w:rPr>
                      </w:pPr>
                      <w:r w:rsidRPr="002C296E">
                        <w:rPr>
                          <w:rFonts w:cs="Tahoma" w:hint="eastAsia"/>
                          <w:color w:val="0B5294"/>
                          <w:spacing w:val="-4"/>
                          <w:sz w:val="24"/>
                          <w:szCs w:val="24"/>
                          <w:rtl/>
                        </w:rPr>
                        <w:t>במשך</w:t>
                      </w:r>
                      <w:r w:rsidRPr="002C296E">
                        <w:rPr>
                          <w:rFonts w:cs="Tahoma"/>
                          <w:color w:val="0B5294"/>
                          <w:spacing w:val="-4"/>
                          <w:sz w:val="24"/>
                          <w:szCs w:val="24"/>
                          <w:rtl/>
                        </w:rPr>
                        <w:t xml:space="preserve"> </w:t>
                      </w:r>
                      <w:r w:rsidRPr="002C296E">
                        <w:rPr>
                          <w:rFonts w:cs="Tahoma" w:hint="eastAsia"/>
                          <w:color w:val="0B5294"/>
                          <w:spacing w:val="-4"/>
                          <w:sz w:val="24"/>
                          <w:szCs w:val="24"/>
                          <w:rtl/>
                        </w:rPr>
                        <w:t>יותר</w:t>
                      </w:r>
                      <w:r w:rsidRPr="002C296E">
                        <w:rPr>
                          <w:rFonts w:cs="Tahoma"/>
                          <w:color w:val="0B5294"/>
                          <w:spacing w:val="-4"/>
                          <w:sz w:val="24"/>
                          <w:szCs w:val="24"/>
                          <w:rtl/>
                        </w:rPr>
                        <w:t xml:space="preserve"> </w:t>
                      </w:r>
                      <w:r w:rsidRPr="002C296E">
                        <w:rPr>
                          <w:rFonts w:cs="Tahoma" w:hint="eastAsia"/>
                          <w:color w:val="0B5294"/>
                          <w:spacing w:val="-4"/>
                          <w:sz w:val="24"/>
                          <w:szCs w:val="24"/>
                          <w:rtl/>
                        </w:rPr>
                        <w:t>מ</w:t>
                      </w:r>
                      <w:r w:rsidRPr="002C296E">
                        <w:rPr>
                          <w:rFonts w:cs="Tahoma"/>
                          <w:color w:val="0B5294"/>
                          <w:spacing w:val="-4"/>
                          <w:sz w:val="24"/>
                          <w:szCs w:val="24"/>
                          <w:rtl/>
                        </w:rPr>
                        <w:t xml:space="preserve">-15 </w:t>
                      </w:r>
                      <w:r w:rsidRPr="002C296E">
                        <w:rPr>
                          <w:rFonts w:cs="Tahoma" w:hint="eastAsia"/>
                          <w:color w:val="0B5294"/>
                          <w:spacing w:val="-4"/>
                          <w:sz w:val="24"/>
                          <w:szCs w:val="24"/>
                          <w:rtl/>
                        </w:rPr>
                        <w:t>שנים</w:t>
                      </w:r>
                      <w:r w:rsidRPr="002C296E">
                        <w:rPr>
                          <w:rFonts w:cs="Tahoma"/>
                          <w:color w:val="0B5294"/>
                          <w:spacing w:val="-4"/>
                          <w:sz w:val="24"/>
                          <w:szCs w:val="24"/>
                          <w:rtl/>
                        </w:rPr>
                        <w:t xml:space="preserve"> </w:t>
                      </w:r>
                      <w:r w:rsidRPr="002C296E">
                        <w:rPr>
                          <w:rFonts w:cs="Tahoma" w:hint="eastAsia"/>
                          <w:color w:val="0B5294"/>
                          <w:spacing w:val="-4"/>
                          <w:sz w:val="24"/>
                          <w:szCs w:val="24"/>
                          <w:rtl/>
                        </w:rPr>
                        <w:t>לא</w:t>
                      </w:r>
                      <w:r w:rsidRPr="002C296E">
                        <w:rPr>
                          <w:rFonts w:cs="Tahoma"/>
                          <w:color w:val="0B5294"/>
                          <w:spacing w:val="-4"/>
                          <w:sz w:val="24"/>
                          <w:szCs w:val="24"/>
                          <w:rtl/>
                        </w:rPr>
                        <w:t xml:space="preserve"> </w:t>
                      </w:r>
                      <w:r w:rsidRPr="002C296E">
                        <w:rPr>
                          <w:rFonts w:cs="Tahoma" w:hint="eastAsia"/>
                          <w:color w:val="0B5294"/>
                          <w:spacing w:val="-4"/>
                          <w:sz w:val="24"/>
                          <w:szCs w:val="24"/>
                          <w:rtl/>
                        </w:rPr>
                        <w:t>הסדירו</w:t>
                      </w:r>
                      <w:r w:rsidRPr="002C296E">
                        <w:rPr>
                          <w:rFonts w:cs="Tahoma"/>
                          <w:color w:val="0B5294"/>
                          <w:spacing w:val="-4"/>
                          <w:sz w:val="24"/>
                          <w:szCs w:val="24"/>
                          <w:rtl/>
                        </w:rPr>
                        <w:t xml:space="preserve"> </w:t>
                      </w:r>
                      <w:r w:rsidRPr="002C296E">
                        <w:rPr>
                          <w:rFonts w:cs="Tahoma" w:hint="eastAsia"/>
                          <w:color w:val="0B5294"/>
                          <w:spacing w:val="-4"/>
                          <w:sz w:val="24"/>
                          <w:szCs w:val="24"/>
                          <w:rtl/>
                        </w:rPr>
                        <w:t>המשרד</w:t>
                      </w:r>
                      <w:r w:rsidRPr="002C296E">
                        <w:rPr>
                          <w:rFonts w:cs="Tahoma"/>
                          <w:color w:val="0B5294"/>
                          <w:spacing w:val="-4"/>
                          <w:sz w:val="24"/>
                          <w:szCs w:val="24"/>
                          <w:rtl/>
                        </w:rPr>
                        <w:t xml:space="preserve"> </w:t>
                      </w:r>
                      <w:r w:rsidRPr="002C296E">
                        <w:rPr>
                          <w:rFonts w:cs="Tahoma" w:hint="eastAsia"/>
                          <w:color w:val="0B5294"/>
                          <w:spacing w:val="-4"/>
                          <w:sz w:val="24"/>
                          <w:szCs w:val="24"/>
                          <w:rtl/>
                        </w:rPr>
                        <w:t>והרבנות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את</w:t>
                      </w:r>
                      <w:r w:rsidRPr="002C296E">
                        <w:rPr>
                          <w:rFonts w:cs="Tahoma"/>
                          <w:color w:val="0B5294"/>
                          <w:spacing w:val="-4"/>
                          <w:sz w:val="24"/>
                          <w:szCs w:val="24"/>
                          <w:rtl/>
                        </w:rPr>
                        <w:t xml:space="preserve"> </w:t>
                      </w:r>
                      <w:r w:rsidRPr="002C296E">
                        <w:rPr>
                          <w:rFonts w:cs="Tahoma" w:hint="eastAsia"/>
                          <w:color w:val="0B5294"/>
                          <w:spacing w:val="-4"/>
                          <w:sz w:val="24"/>
                          <w:szCs w:val="24"/>
                          <w:rtl/>
                        </w:rPr>
                        <w:t>תקצובה</w:t>
                      </w:r>
                      <w:r w:rsidRPr="002C296E">
                        <w:rPr>
                          <w:rFonts w:cs="Tahoma"/>
                          <w:color w:val="0B5294"/>
                          <w:spacing w:val="-4"/>
                          <w:sz w:val="24"/>
                          <w:szCs w:val="24"/>
                          <w:rtl/>
                        </w:rPr>
                        <w:t xml:space="preserve"> </w:t>
                      </w:r>
                      <w:r w:rsidRPr="002C296E">
                        <w:rPr>
                          <w:rFonts w:cs="Tahoma" w:hint="eastAsia"/>
                          <w:color w:val="0B5294"/>
                          <w:spacing w:val="-4"/>
                          <w:sz w:val="24"/>
                          <w:szCs w:val="24"/>
                          <w:rtl/>
                        </w:rPr>
                        <w:t>ותקנונה</w:t>
                      </w:r>
                      <w:r w:rsidRPr="002C296E">
                        <w:rPr>
                          <w:rFonts w:cs="Tahoma"/>
                          <w:color w:val="0B5294"/>
                          <w:spacing w:val="-4"/>
                          <w:sz w:val="24"/>
                          <w:szCs w:val="24"/>
                          <w:rtl/>
                        </w:rPr>
                        <w:t xml:space="preserve"> </w:t>
                      </w:r>
                      <w:r w:rsidRPr="002C296E">
                        <w:rPr>
                          <w:rFonts w:cs="Tahoma" w:hint="eastAsia"/>
                          <w:color w:val="0B5294"/>
                          <w:spacing w:val="-4"/>
                          <w:sz w:val="24"/>
                          <w:szCs w:val="24"/>
                          <w:rtl/>
                        </w:rPr>
                        <w:t>של</w:t>
                      </w:r>
                      <w:r w:rsidRPr="002C296E">
                        <w:rPr>
                          <w:rFonts w:cs="Tahoma"/>
                          <w:color w:val="0B5294"/>
                          <w:spacing w:val="-4"/>
                          <w:sz w:val="24"/>
                          <w:szCs w:val="24"/>
                          <w:rtl/>
                        </w:rPr>
                        <w:t xml:space="preserve"> </w:t>
                      </w:r>
                      <w:r w:rsidRPr="002C296E">
                        <w:rPr>
                          <w:rFonts w:cs="Tahoma" w:hint="eastAsia"/>
                          <w:color w:val="0B5294"/>
                          <w:spacing w:val="-4"/>
                          <w:sz w:val="24"/>
                          <w:szCs w:val="24"/>
                          <w:rtl/>
                        </w:rPr>
                        <w:t>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לכשרות</w:t>
                      </w:r>
                      <w:r w:rsidRPr="002C296E">
                        <w:rPr>
                          <w:rFonts w:cs="Tahoma"/>
                          <w:color w:val="0B5294"/>
                          <w:spacing w:val="-4"/>
                          <w:sz w:val="24"/>
                          <w:szCs w:val="24"/>
                          <w:rtl/>
                        </w:rPr>
                        <w:t xml:space="preserve"> </w:t>
                      </w:r>
                      <w:r w:rsidRPr="002C296E">
                        <w:rPr>
                          <w:rFonts w:cs="Tahoma" w:hint="eastAsia"/>
                          <w:color w:val="0B5294"/>
                          <w:spacing w:val="-4"/>
                          <w:sz w:val="24"/>
                          <w:szCs w:val="24"/>
                          <w:rtl/>
                        </w:rPr>
                        <w:t>ארצית</w:t>
                      </w:r>
                      <w:r w:rsidRPr="002C296E">
                        <w:rPr>
                          <w:rFonts w:cs="Tahoma"/>
                          <w:color w:val="0B5294"/>
                          <w:spacing w:val="-4"/>
                          <w:sz w:val="24"/>
                          <w:szCs w:val="24"/>
                          <w:rtl/>
                        </w:rPr>
                        <w:t xml:space="preserve">. </w:t>
                      </w:r>
                      <w:r w:rsidRPr="002C296E">
                        <w:rPr>
                          <w:rFonts w:cs="Tahoma" w:hint="eastAsia"/>
                          <w:color w:val="0B5294"/>
                          <w:spacing w:val="-4"/>
                          <w:sz w:val="24"/>
                          <w:szCs w:val="24"/>
                          <w:rtl/>
                        </w:rPr>
                        <w:t>גביית</w:t>
                      </w:r>
                      <w:r w:rsidRPr="002C296E">
                        <w:rPr>
                          <w:rFonts w:cs="Tahoma"/>
                          <w:color w:val="0B5294"/>
                          <w:spacing w:val="-4"/>
                          <w:sz w:val="24"/>
                          <w:szCs w:val="24"/>
                          <w:rtl/>
                        </w:rPr>
                        <w:t xml:space="preserve"> </w:t>
                      </w:r>
                      <w:r w:rsidRPr="002C296E">
                        <w:rPr>
                          <w:rFonts w:cs="Tahoma" w:hint="eastAsia"/>
                          <w:color w:val="0B5294"/>
                          <w:spacing w:val="-4"/>
                          <w:sz w:val="24"/>
                          <w:szCs w:val="24"/>
                          <w:rtl/>
                        </w:rPr>
                        <w:t>דמי</w:t>
                      </w:r>
                      <w:r w:rsidRPr="002C296E">
                        <w:rPr>
                          <w:rFonts w:cs="Tahoma"/>
                          <w:color w:val="0B5294"/>
                          <w:spacing w:val="-4"/>
                          <w:sz w:val="24"/>
                          <w:szCs w:val="24"/>
                          <w:rtl/>
                        </w:rPr>
                        <w:t xml:space="preserve"> </w:t>
                      </w:r>
                      <w:r w:rsidRPr="002C296E">
                        <w:rPr>
                          <w:rFonts w:cs="Tahoma" w:hint="eastAsia"/>
                          <w:color w:val="0B5294"/>
                          <w:spacing w:val="-4"/>
                          <w:sz w:val="24"/>
                          <w:szCs w:val="24"/>
                          <w:rtl/>
                        </w:rPr>
                        <w:t>ההשגחה</w:t>
                      </w:r>
                      <w:r w:rsidRPr="002C296E">
                        <w:rPr>
                          <w:rFonts w:cs="Tahoma"/>
                          <w:color w:val="0B5294"/>
                          <w:spacing w:val="-4"/>
                          <w:sz w:val="24"/>
                          <w:szCs w:val="24"/>
                          <w:rtl/>
                        </w:rPr>
                        <w:t xml:space="preserve"> </w:t>
                      </w:r>
                      <w:r w:rsidRPr="002C296E">
                        <w:rPr>
                          <w:rFonts w:cs="Tahoma" w:hint="eastAsia"/>
                          <w:color w:val="0B5294"/>
                          <w:spacing w:val="-4"/>
                          <w:sz w:val="24"/>
                          <w:szCs w:val="24"/>
                          <w:rtl/>
                        </w:rPr>
                        <w:t>אינה</w:t>
                      </w:r>
                      <w:r w:rsidRPr="002C296E">
                        <w:rPr>
                          <w:rFonts w:cs="Tahoma"/>
                          <w:color w:val="0B5294"/>
                          <w:spacing w:val="-4"/>
                          <w:sz w:val="24"/>
                          <w:szCs w:val="24"/>
                          <w:rtl/>
                        </w:rPr>
                        <w:t xml:space="preserve"> </w:t>
                      </w:r>
                      <w:r w:rsidRPr="002C296E">
                        <w:rPr>
                          <w:rFonts w:cs="Tahoma" w:hint="eastAsia"/>
                          <w:color w:val="0B5294"/>
                          <w:spacing w:val="-4"/>
                          <w:sz w:val="24"/>
                          <w:szCs w:val="24"/>
                          <w:rtl/>
                        </w:rPr>
                        <w:t>מוסדרת</w:t>
                      </w:r>
                      <w:r w:rsidRPr="002C296E">
                        <w:rPr>
                          <w:rFonts w:cs="Tahoma"/>
                          <w:color w:val="0B5294"/>
                          <w:spacing w:val="-4"/>
                          <w:sz w:val="24"/>
                          <w:szCs w:val="24"/>
                          <w:rtl/>
                        </w:rPr>
                        <w:t xml:space="preserve"> </w:t>
                      </w:r>
                      <w:r w:rsidRPr="002C296E">
                        <w:rPr>
                          <w:rFonts w:cs="Tahoma" w:hint="eastAsia"/>
                          <w:color w:val="0B5294"/>
                          <w:spacing w:val="-4"/>
                          <w:sz w:val="24"/>
                          <w:szCs w:val="24"/>
                          <w:rtl/>
                        </w:rPr>
                        <w:t>בדין</w:t>
                      </w:r>
                      <w:r w:rsidRPr="002C296E">
                        <w:rPr>
                          <w:rFonts w:cs="Tahoma"/>
                          <w:color w:val="0B5294"/>
                          <w:spacing w:val="-4"/>
                          <w:sz w:val="24"/>
                          <w:szCs w:val="24"/>
                          <w:rtl/>
                        </w:rPr>
                        <w:t xml:space="preserve"> - </w:t>
                      </w:r>
                      <w:r w:rsidRPr="002C296E">
                        <w:rPr>
                          <w:rFonts w:cs="Tahoma" w:hint="eastAsia"/>
                          <w:color w:val="0B5294"/>
                          <w:spacing w:val="-4"/>
                          <w:sz w:val="24"/>
                          <w:szCs w:val="24"/>
                          <w:rtl/>
                        </w:rPr>
                        <w:t>לא</w:t>
                      </w:r>
                      <w:r w:rsidRPr="002C296E">
                        <w:rPr>
                          <w:rFonts w:cs="Tahoma"/>
                          <w:color w:val="0B5294"/>
                          <w:spacing w:val="-4"/>
                          <w:sz w:val="24"/>
                          <w:szCs w:val="24"/>
                          <w:rtl/>
                        </w:rPr>
                        <w:t xml:space="preserve"> </w:t>
                      </w:r>
                      <w:r w:rsidRPr="002C296E">
                        <w:rPr>
                          <w:rFonts w:cs="Tahoma" w:hint="eastAsia"/>
                          <w:color w:val="0B5294"/>
                          <w:spacing w:val="-4"/>
                          <w:sz w:val="24"/>
                          <w:szCs w:val="24"/>
                          <w:rtl/>
                        </w:rPr>
                        <w:t>בחוק</w:t>
                      </w:r>
                      <w:r w:rsidRPr="002C296E">
                        <w:rPr>
                          <w:rFonts w:cs="Tahoma"/>
                          <w:color w:val="0B5294"/>
                          <w:spacing w:val="-4"/>
                          <w:sz w:val="24"/>
                          <w:szCs w:val="24"/>
                          <w:rtl/>
                        </w:rPr>
                        <w:t xml:space="preserve"> </w:t>
                      </w:r>
                      <w:r w:rsidRPr="002C296E">
                        <w:rPr>
                          <w:rFonts w:cs="Tahoma" w:hint="eastAsia"/>
                          <w:color w:val="0B5294"/>
                          <w:spacing w:val="-4"/>
                          <w:sz w:val="24"/>
                          <w:szCs w:val="24"/>
                          <w:rtl/>
                        </w:rPr>
                        <w:t>ולא</w:t>
                      </w:r>
                      <w:r w:rsidRPr="002C296E">
                        <w:rPr>
                          <w:rFonts w:cs="Tahoma"/>
                          <w:color w:val="0B5294"/>
                          <w:spacing w:val="-4"/>
                          <w:sz w:val="24"/>
                          <w:szCs w:val="24"/>
                          <w:rtl/>
                        </w:rPr>
                        <w:t xml:space="preserve"> </w:t>
                      </w:r>
                      <w:r w:rsidRPr="002C296E">
                        <w:rPr>
                          <w:rFonts w:cs="Tahoma" w:hint="eastAsia"/>
                          <w:color w:val="0B5294"/>
                          <w:spacing w:val="-4"/>
                          <w:sz w:val="24"/>
                          <w:szCs w:val="24"/>
                          <w:rtl/>
                        </w:rPr>
                        <w:t>בתקנות</w:t>
                      </w:r>
                      <w:r w:rsidRPr="002C296E">
                        <w:rPr>
                          <w:rFonts w:cs="Tahoma"/>
                          <w:color w:val="0B5294"/>
                          <w:spacing w:val="-4"/>
                          <w:sz w:val="24"/>
                          <w:szCs w:val="24"/>
                          <w:rtl/>
                        </w:rPr>
                        <w:t xml:space="preserve">. </w:t>
                      </w:r>
                      <w:r w:rsidRPr="002C296E">
                        <w:rPr>
                          <w:rFonts w:cs="Tahoma" w:hint="eastAsia"/>
                          <w:color w:val="0B5294"/>
                          <w:spacing w:val="-4"/>
                          <w:sz w:val="24"/>
                          <w:szCs w:val="24"/>
                          <w:rtl/>
                        </w:rPr>
                        <w:t>במצב</w:t>
                      </w:r>
                      <w:r w:rsidRPr="002C296E">
                        <w:rPr>
                          <w:rFonts w:cs="Tahoma"/>
                          <w:color w:val="0B5294"/>
                          <w:spacing w:val="-4"/>
                          <w:sz w:val="24"/>
                          <w:szCs w:val="24"/>
                          <w:rtl/>
                        </w:rPr>
                        <w:t xml:space="preserve"> </w:t>
                      </w:r>
                      <w:r w:rsidRPr="002C296E">
                        <w:rPr>
                          <w:rFonts w:cs="Tahoma" w:hint="eastAsia"/>
                          <w:color w:val="0B5294"/>
                          <w:spacing w:val="-4"/>
                          <w:sz w:val="24"/>
                          <w:szCs w:val="24"/>
                          <w:rtl/>
                        </w:rPr>
                        <w:t>זה</w:t>
                      </w:r>
                      <w:r w:rsidRPr="002C296E">
                        <w:rPr>
                          <w:rFonts w:cs="Tahoma"/>
                          <w:color w:val="0B5294"/>
                          <w:spacing w:val="-4"/>
                          <w:sz w:val="24"/>
                          <w:szCs w:val="24"/>
                          <w:rtl/>
                        </w:rPr>
                        <w:t xml:space="preserve"> </w:t>
                      </w:r>
                      <w:r w:rsidRPr="002C296E">
                        <w:rPr>
                          <w:rFonts w:cs="Tahoma" w:hint="eastAsia"/>
                          <w:color w:val="0B5294"/>
                          <w:spacing w:val="-4"/>
                          <w:sz w:val="24"/>
                          <w:szCs w:val="24"/>
                          <w:rtl/>
                        </w:rPr>
                        <w:t>גביית</w:t>
                      </w:r>
                      <w:r w:rsidRPr="002C296E">
                        <w:rPr>
                          <w:rFonts w:cs="Tahoma"/>
                          <w:color w:val="0B5294"/>
                          <w:spacing w:val="-4"/>
                          <w:sz w:val="24"/>
                          <w:szCs w:val="24"/>
                          <w:rtl/>
                        </w:rPr>
                        <w:t xml:space="preserve"> </w:t>
                      </w:r>
                      <w:r w:rsidRPr="002C296E">
                        <w:rPr>
                          <w:rFonts w:cs="Tahoma" w:hint="eastAsia"/>
                          <w:color w:val="0B5294"/>
                          <w:spacing w:val="-4"/>
                          <w:sz w:val="24"/>
                          <w:szCs w:val="24"/>
                          <w:rtl/>
                        </w:rPr>
                        <w:t>דמי</w:t>
                      </w:r>
                      <w:r w:rsidRPr="002C296E">
                        <w:rPr>
                          <w:rFonts w:cs="Tahoma"/>
                          <w:color w:val="0B5294"/>
                          <w:spacing w:val="-4"/>
                          <w:sz w:val="24"/>
                          <w:szCs w:val="24"/>
                          <w:rtl/>
                        </w:rPr>
                        <w:t xml:space="preserve"> </w:t>
                      </w:r>
                      <w:r w:rsidRPr="002C296E">
                        <w:rPr>
                          <w:rFonts w:cs="Tahoma" w:hint="eastAsia"/>
                          <w:color w:val="0B5294"/>
                          <w:spacing w:val="-4"/>
                          <w:sz w:val="24"/>
                          <w:szCs w:val="24"/>
                          <w:rtl/>
                        </w:rPr>
                        <w:t>ההשגחה</w:t>
                      </w:r>
                      <w:r w:rsidRPr="002C296E">
                        <w:rPr>
                          <w:rFonts w:cs="Tahoma"/>
                          <w:color w:val="0B5294"/>
                          <w:spacing w:val="-4"/>
                          <w:sz w:val="24"/>
                          <w:szCs w:val="24"/>
                          <w:rtl/>
                        </w:rPr>
                        <w:t xml:space="preserve"> </w:t>
                      </w:r>
                      <w:r w:rsidRPr="002C296E">
                        <w:rPr>
                          <w:rFonts w:cs="Tahoma" w:hint="eastAsia"/>
                          <w:color w:val="0B5294"/>
                          <w:spacing w:val="-4"/>
                          <w:sz w:val="24"/>
                          <w:szCs w:val="24"/>
                          <w:rtl/>
                        </w:rPr>
                        <w:t>באמצעות</w:t>
                      </w:r>
                      <w:r w:rsidRPr="002C296E">
                        <w:rPr>
                          <w:rFonts w:cs="Tahoma"/>
                          <w:color w:val="0B5294"/>
                          <w:spacing w:val="-4"/>
                          <w:sz w:val="24"/>
                          <w:szCs w:val="24"/>
                          <w:rtl/>
                        </w:rPr>
                        <w:t xml:space="preserve"> </w:t>
                      </w:r>
                      <w:r w:rsidRPr="002C296E">
                        <w:rPr>
                          <w:rFonts w:cs="Tahoma" w:hint="eastAsia"/>
                          <w:color w:val="0B5294"/>
                          <w:spacing w:val="-4"/>
                          <w:sz w:val="24"/>
                          <w:szCs w:val="24"/>
                          <w:rtl/>
                        </w:rPr>
                        <w:t>הרבנות</w:t>
                      </w:r>
                      <w:r w:rsidRPr="002C296E">
                        <w:rPr>
                          <w:rFonts w:cs="Tahoma"/>
                          <w:color w:val="0B5294"/>
                          <w:spacing w:val="-4"/>
                          <w:sz w:val="24"/>
                          <w:szCs w:val="24"/>
                          <w:rtl/>
                        </w:rPr>
                        <w:t xml:space="preserve"> </w:t>
                      </w:r>
                      <w:r w:rsidRPr="002C296E">
                        <w:rPr>
                          <w:rFonts w:cs="Tahoma" w:hint="eastAsia"/>
                          <w:color w:val="0B5294"/>
                          <w:spacing w:val="-4"/>
                          <w:sz w:val="24"/>
                          <w:szCs w:val="24"/>
                          <w:rtl/>
                        </w:rPr>
                        <w:t>לכשרות</w:t>
                      </w:r>
                      <w:r w:rsidRPr="002C296E">
                        <w:rPr>
                          <w:rFonts w:cs="Tahoma"/>
                          <w:color w:val="0B5294"/>
                          <w:spacing w:val="-4"/>
                          <w:sz w:val="24"/>
                          <w:szCs w:val="24"/>
                          <w:rtl/>
                        </w:rPr>
                        <w:t xml:space="preserve"> </w:t>
                      </w:r>
                      <w:r w:rsidRPr="002C296E">
                        <w:rPr>
                          <w:rFonts w:cs="Tahoma" w:hint="eastAsia"/>
                          <w:color w:val="0B5294"/>
                          <w:spacing w:val="-4"/>
                          <w:sz w:val="24"/>
                          <w:szCs w:val="24"/>
                          <w:rtl/>
                        </w:rPr>
                        <w:t>ארצית</w:t>
                      </w:r>
                      <w:r w:rsidRPr="002C296E">
                        <w:rPr>
                          <w:rFonts w:cs="Tahoma"/>
                          <w:color w:val="0B5294"/>
                          <w:spacing w:val="-4"/>
                          <w:sz w:val="24"/>
                          <w:szCs w:val="24"/>
                          <w:rtl/>
                        </w:rPr>
                        <w:t xml:space="preserve"> </w:t>
                      </w:r>
                      <w:r w:rsidRPr="002C296E">
                        <w:rPr>
                          <w:rFonts w:cs="Tahoma" w:hint="eastAsia"/>
                          <w:color w:val="0B5294"/>
                          <w:spacing w:val="-4"/>
                          <w:sz w:val="24"/>
                          <w:szCs w:val="24"/>
                          <w:rtl/>
                        </w:rPr>
                        <w:t>נעשית</w:t>
                      </w:r>
                      <w:r w:rsidRPr="002C296E">
                        <w:rPr>
                          <w:rFonts w:cs="Tahoma"/>
                          <w:color w:val="0B5294"/>
                          <w:spacing w:val="-4"/>
                          <w:sz w:val="24"/>
                          <w:szCs w:val="24"/>
                          <w:rtl/>
                        </w:rPr>
                        <w:t xml:space="preserve"> </w:t>
                      </w:r>
                      <w:r w:rsidRPr="002C296E">
                        <w:rPr>
                          <w:rFonts w:cs="Tahoma" w:hint="eastAsia"/>
                          <w:color w:val="0B5294"/>
                          <w:spacing w:val="-4"/>
                          <w:sz w:val="24"/>
                          <w:szCs w:val="24"/>
                          <w:rtl/>
                        </w:rPr>
                        <w:t>שלא</w:t>
                      </w:r>
                      <w:r w:rsidRPr="002C296E">
                        <w:rPr>
                          <w:rFonts w:cs="Tahoma"/>
                          <w:color w:val="0B5294"/>
                          <w:spacing w:val="-4"/>
                          <w:sz w:val="24"/>
                          <w:szCs w:val="24"/>
                          <w:rtl/>
                        </w:rPr>
                        <w:t xml:space="preserve"> </w:t>
                      </w:r>
                      <w:r w:rsidRPr="002C296E">
                        <w:rPr>
                          <w:rFonts w:cs="Tahoma" w:hint="eastAsia"/>
                          <w:color w:val="0B5294"/>
                          <w:spacing w:val="-4"/>
                          <w:sz w:val="24"/>
                          <w:szCs w:val="24"/>
                          <w:rtl/>
                        </w:rPr>
                        <w:t>בסמכות</w:t>
                      </w:r>
                      <w:r w:rsidR="005B3A4C">
                        <w:rPr>
                          <w:rFonts w:cs="Tahoma" w:hint="cs"/>
                          <w:color w:val="0B5294"/>
                          <w:spacing w:val="-4"/>
                          <w:sz w:val="24"/>
                          <w:szCs w:val="24"/>
                          <w:rtl/>
                        </w:rPr>
                        <w:t xml:space="preserve"> </w:t>
                      </w:r>
                      <w:r w:rsidRPr="00B16375" w:rsidR="00B16375">
                        <w:rPr>
                          <w:rFonts w:cs="Tahoma" w:hint="eastAsia"/>
                          <w:color w:val="0B5294"/>
                          <w:spacing w:val="-4"/>
                          <w:sz w:val="24"/>
                          <w:szCs w:val="24"/>
                          <w:rtl/>
                        </w:rPr>
                        <w:t>ומפלה</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בין</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בתי</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עסק</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מושגחים</w:t>
                      </w:r>
                      <w:r w:rsidRPr="00B16375" w:rsidR="00B16375">
                        <w:rPr>
                          <w:rFonts w:cs="Tahoma"/>
                          <w:color w:val="0B5294"/>
                          <w:spacing w:val="-4"/>
                          <w:sz w:val="24"/>
                          <w:szCs w:val="24"/>
                          <w:rtl/>
                        </w:rPr>
                        <w:t xml:space="preserve"> </w:t>
                      </w:r>
                      <w:r w:rsidR="00B16375">
                        <w:rPr>
                          <w:rFonts w:cs="Tahoma" w:hint="cs"/>
                          <w:color w:val="0B5294"/>
                          <w:spacing w:val="-4"/>
                          <w:sz w:val="24"/>
                          <w:szCs w:val="24"/>
                          <w:rtl/>
                        </w:rPr>
                        <w:t>המשתייכים רובם ל</w:t>
                      </w:r>
                      <w:r w:rsidRPr="00B16375" w:rsidR="00B16375">
                        <w:rPr>
                          <w:rFonts w:cs="Tahoma" w:hint="eastAsia"/>
                          <w:color w:val="0B5294"/>
                          <w:spacing w:val="-4"/>
                          <w:sz w:val="24"/>
                          <w:szCs w:val="24"/>
                          <w:rtl/>
                        </w:rPr>
                        <w:t>מגזר</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המיעוטים</w:t>
                      </w:r>
                      <w:r w:rsidRPr="00B16375" w:rsidR="00B16375">
                        <w:rPr>
                          <w:rFonts w:cs="Tahoma"/>
                          <w:color w:val="0B5294"/>
                          <w:spacing w:val="-4"/>
                          <w:sz w:val="24"/>
                          <w:szCs w:val="24"/>
                          <w:rtl/>
                        </w:rPr>
                        <w:t xml:space="preserve"> </w:t>
                      </w:r>
                      <w:r w:rsidRPr="00B16375" w:rsidR="00B16375">
                        <w:rPr>
                          <w:rFonts w:cs="Tahoma" w:hint="eastAsia"/>
                          <w:color w:val="0B5294"/>
                          <w:spacing w:val="-4"/>
                          <w:sz w:val="24"/>
                          <w:szCs w:val="24"/>
                          <w:rtl/>
                        </w:rPr>
                        <w:t>ובין</w:t>
                      </w:r>
                      <w:r w:rsidRPr="00B16375" w:rsidR="00B16375">
                        <w:rPr>
                          <w:rFonts w:cs="Tahoma"/>
                          <w:color w:val="0B5294"/>
                          <w:spacing w:val="-4"/>
                          <w:sz w:val="24"/>
                          <w:szCs w:val="24"/>
                          <w:rtl/>
                        </w:rPr>
                        <w:t xml:space="preserve"> </w:t>
                      </w:r>
                      <w:r w:rsidR="00B16375">
                        <w:rPr>
                          <w:rFonts w:cs="Tahoma" w:hint="cs"/>
                          <w:color w:val="0B5294"/>
                          <w:spacing w:val="-4"/>
                          <w:sz w:val="24"/>
                          <w:szCs w:val="24"/>
                          <w:rtl/>
                        </w:rPr>
                        <w:t>משווקים אחרים</w:t>
                      </w:r>
                    </w:p>
                    <w:p w:rsidR="00D007E4" w:rsidRPr="00373C5D" w:rsidP="002C296E">
                      <w:pPr>
                        <w:spacing w:before="120" w:after="0" w:line="240" w:lineRule="atLeast"/>
                        <w:rPr>
                          <w:rFonts w:cs="Tahoma"/>
                          <w:b/>
                          <w:bCs/>
                          <w:color w:val="0B5294"/>
                          <w:sz w:val="48"/>
                          <w:szCs w:val="48"/>
                          <w:rtl/>
                        </w:rPr>
                      </w:pPr>
                      <w:drawing>
                        <wp:inline distT="0" distB="0" distL="0" distR="0">
                          <wp:extent cx="288000" cy="31337"/>
                          <wp:effectExtent l="0" t="0" r="0" b="6985"/>
                          <wp:docPr id="119" name="תמונה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8688416" name="line.png"/>
                                  <pic:cNvPicPr/>
                                </pic:nvPicPr>
                                <pic:blipFill>
                                  <a:blip xmlns:r="http://schemas.openxmlformats.org/officeDocument/2006/relationships" r:embed="rId11" cstate="print">
                                    <a:extLst>
                                      <a:ext xmlns:a="http://schemas.openxmlformats.org/drawingml/2006/main" uri="{28A0092B-C50C-407E-A947-70E740481C1C}">
                                        <a14:useLocalDpi xmlns:a14="http://schemas.microsoft.com/office/drawing/2010/main" val="0"/>
                                      </a:ext>
                                    </a:extLst>
                                  </a:blip>
                                  <a:stretch>
                                    <a:fillRect/>
                                  </a:stretch>
                                </pic:blipFill>
                                <pic:spPr>
                                  <a:xfrm>
                                    <a:off x="0" y="0"/>
                                    <a:ext cx="288000" cy="31337"/>
                                  </a:xfrm>
                                  <a:prstGeom prst="rect">
                                    <a:avLst/>
                                  </a:prstGeom>
                                </pic:spPr>
                              </pic:pic>
                            </a:graphicData>
                          </a:graphic>
                        </wp:inline>
                      </w:drawing>
                    </w:p>
                  </w:txbxContent>
                </v:textbox>
                <w10:wrap anchorx="margin" anchory="margin"/>
              </v:shape>
            </w:pict>
          </mc:Fallback>
        </mc:AlternateContent>
      </w:r>
    </w:p>
    <w:p w:rsidR="006A0E07" w:rsidRPr="00B737AC" w:rsidP="009E5A5F">
      <w:pPr>
        <w:spacing w:before="180" w:after="240" w:line="240" w:lineRule="exact"/>
        <w:ind w:right="2268"/>
        <w:jc w:val="both"/>
        <w:rPr>
          <w:rFonts w:ascii="Tahoma" w:hAnsi="Tahoma" w:cs="Tahoma"/>
          <w:b/>
          <w:sz w:val="17"/>
          <w:szCs w:val="17"/>
          <w:rtl/>
        </w:rPr>
      </w:pPr>
      <w:r w:rsidRPr="009E5A5F">
        <w:rPr>
          <w:rStyle w:val="Heading7Char"/>
          <w:rFonts w:ascii="Tahoma" w:hAnsi="Tahoma" w:cs="Tahoma" w:hint="eastAsia"/>
          <w:sz w:val="17"/>
          <w:szCs w:val="17"/>
          <w:rtl/>
        </w:rPr>
        <w:t>גובה</w:t>
      </w:r>
      <w:r w:rsidRPr="009E5A5F">
        <w:rPr>
          <w:rStyle w:val="Heading7Char"/>
          <w:rFonts w:ascii="Tahoma" w:hAnsi="Tahoma" w:cs="Tahoma"/>
          <w:sz w:val="17"/>
          <w:szCs w:val="17"/>
          <w:rtl/>
        </w:rPr>
        <w:t xml:space="preserve"> </w:t>
      </w:r>
      <w:r w:rsidRPr="009E5A5F">
        <w:rPr>
          <w:rStyle w:val="Heading7Char"/>
          <w:rFonts w:ascii="Tahoma" w:hAnsi="Tahoma" w:cs="Tahoma" w:hint="eastAsia"/>
          <w:sz w:val="17"/>
          <w:szCs w:val="17"/>
          <w:rtl/>
        </w:rPr>
        <w:t>דמי</w:t>
      </w:r>
      <w:r w:rsidRPr="009E5A5F">
        <w:rPr>
          <w:rStyle w:val="Heading7Char"/>
          <w:rFonts w:ascii="Tahoma" w:hAnsi="Tahoma" w:cs="Tahoma"/>
          <w:sz w:val="17"/>
          <w:szCs w:val="17"/>
          <w:rtl/>
        </w:rPr>
        <w:t xml:space="preserve"> </w:t>
      </w:r>
      <w:r w:rsidRPr="009E5A5F">
        <w:rPr>
          <w:rStyle w:val="Heading7Char"/>
          <w:rFonts w:ascii="Tahoma" w:hAnsi="Tahoma" w:cs="Tahoma" w:hint="eastAsia"/>
          <w:sz w:val="17"/>
          <w:szCs w:val="17"/>
          <w:rtl/>
        </w:rPr>
        <w:t>ההשגחה</w:t>
      </w:r>
      <w:r w:rsidRPr="009E5A5F">
        <w:rPr>
          <w:rStyle w:val="Heading7Char"/>
          <w:rFonts w:ascii="Tahoma" w:hAnsi="Tahoma" w:cs="Tahoma"/>
          <w:sz w:val="17"/>
          <w:szCs w:val="17"/>
          <w:rtl/>
        </w:rPr>
        <w:t>:</w:t>
      </w:r>
      <w:r w:rsidRPr="00B737AC">
        <w:rPr>
          <w:rFonts w:ascii="Tahoma" w:hAnsi="Tahoma" w:cs="Tahoma" w:hint="cs"/>
          <w:b/>
          <w:sz w:val="17"/>
          <w:szCs w:val="17"/>
          <w:rtl/>
        </w:rPr>
        <w:t xml:space="preserve"> אשר לגובה דמי ההשגחה החודשים מסר המנהל לשעבר של הרבנות לכשרות ארצית לנציגי משרד מבקר המדינה כי הוא נקבע על פי גודלו של בית העסק: 499 ש"ח לעסק קטן, 999 ש"ח לעסק בינוני ו-1,498 ש"ח לעסק גדול.</w:t>
      </w:r>
    </w:p>
    <w:p w:rsidR="006A0E07" w:rsidRPr="00B737AC" w:rsidP="009E5A5F">
      <w:pPr>
        <w:pStyle w:val="RESHET"/>
        <w:rPr>
          <w:rtl/>
        </w:rPr>
      </w:pPr>
      <w:r w:rsidRPr="00B737AC">
        <w:rPr>
          <w:rFonts w:hint="cs"/>
          <w:rtl/>
        </w:rPr>
        <w:t>יצוין</w:t>
      </w:r>
      <w:r w:rsidRPr="00B737AC">
        <w:rPr>
          <w:rtl/>
        </w:rPr>
        <w:t xml:space="preserve"> </w:t>
      </w:r>
      <w:r w:rsidRPr="00B737AC">
        <w:rPr>
          <w:rFonts w:hint="cs"/>
          <w:rtl/>
        </w:rPr>
        <w:t>בעניין זה</w:t>
      </w:r>
      <w:r w:rsidRPr="00B737AC">
        <w:rPr>
          <w:rtl/>
        </w:rPr>
        <w:t xml:space="preserve"> כי ב</w:t>
      </w:r>
      <w:r w:rsidRPr="00B737AC">
        <w:rPr>
          <w:rFonts w:hint="cs"/>
          <w:rtl/>
        </w:rPr>
        <w:t xml:space="preserve">שנים 2015-2014 </w:t>
      </w:r>
      <w:r w:rsidRPr="00B737AC">
        <w:rPr>
          <w:rtl/>
        </w:rPr>
        <w:t xml:space="preserve">ערך מבקר עיריית נתניה דוח ביקורת על המועצה הדתית נתניה </w:t>
      </w:r>
      <w:r w:rsidRPr="00B737AC">
        <w:rPr>
          <w:rFonts w:hint="cs"/>
          <w:rtl/>
        </w:rPr>
        <w:t>ובו</w:t>
      </w:r>
      <w:r w:rsidRPr="00B737AC">
        <w:rPr>
          <w:rtl/>
        </w:rPr>
        <w:t xml:space="preserve"> </w:t>
      </w:r>
      <w:r w:rsidRPr="00B737AC">
        <w:rPr>
          <w:rFonts w:hint="cs"/>
          <w:rtl/>
        </w:rPr>
        <w:t xml:space="preserve">נכלל </w:t>
      </w:r>
      <w:r w:rsidRPr="00B737AC">
        <w:rPr>
          <w:rtl/>
        </w:rPr>
        <w:t>פרק ה</w:t>
      </w:r>
      <w:r w:rsidRPr="00B737AC">
        <w:rPr>
          <w:rFonts w:hint="cs"/>
          <w:rtl/>
        </w:rPr>
        <w:t>נוגע</w:t>
      </w:r>
      <w:r w:rsidRPr="00B737AC">
        <w:rPr>
          <w:rtl/>
        </w:rPr>
        <w:t xml:space="preserve"> לרבנות לכשרות ארצית. </w:t>
      </w:r>
      <w:r w:rsidRPr="00B737AC">
        <w:rPr>
          <w:rFonts w:hint="cs"/>
          <w:rtl/>
        </w:rPr>
        <w:t>ה</w:t>
      </w:r>
      <w:r w:rsidRPr="00B737AC">
        <w:rPr>
          <w:rtl/>
        </w:rPr>
        <w:t xml:space="preserve">מבקר </w:t>
      </w:r>
      <w:r w:rsidRPr="00B737AC">
        <w:rPr>
          <w:rFonts w:hint="cs"/>
          <w:rtl/>
        </w:rPr>
        <w:t>הפנימי</w:t>
      </w:r>
      <w:r w:rsidRPr="00B737AC">
        <w:rPr>
          <w:rtl/>
        </w:rPr>
        <w:t xml:space="preserve"> הצביע על ריכוז יתר של סמכויות בידי מנהל </w:t>
      </w:r>
      <w:r w:rsidRPr="00B737AC">
        <w:rPr>
          <w:rFonts w:hint="cs"/>
          <w:rtl/>
        </w:rPr>
        <w:t>היחידה</w:t>
      </w:r>
      <w:r w:rsidRPr="00B737AC">
        <w:rPr>
          <w:rtl/>
        </w:rPr>
        <w:t xml:space="preserve"> </w:t>
      </w:r>
      <w:r w:rsidRPr="00B737AC">
        <w:rPr>
          <w:rFonts w:hint="cs"/>
          <w:rtl/>
        </w:rPr>
        <w:t>ל</w:t>
      </w:r>
      <w:r w:rsidRPr="00B737AC">
        <w:rPr>
          <w:rtl/>
        </w:rPr>
        <w:t>כשרות</w:t>
      </w:r>
      <w:r w:rsidRPr="00B737AC">
        <w:rPr>
          <w:rFonts w:hint="cs"/>
          <w:rtl/>
        </w:rPr>
        <w:t xml:space="preserve"> ארצית</w:t>
      </w:r>
      <w:r w:rsidRPr="00B737AC">
        <w:rPr>
          <w:rtl/>
        </w:rPr>
        <w:t xml:space="preserve"> דאז</w:t>
      </w:r>
      <w:r w:rsidRPr="00B737AC">
        <w:rPr>
          <w:rFonts w:hint="cs"/>
          <w:rtl/>
        </w:rPr>
        <w:t>,</w:t>
      </w:r>
      <w:r w:rsidRPr="00B737AC">
        <w:rPr>
          <w:rtl/>
        </w:rPr>
        <w:t xml:space="preserve"> </w:t>
      </w:r>
      <w:r w:rsidRPr="00B737AC">
        <w:rPr>
          <w:rFonts w:hint="cs"/>
          <w:rtl/>
        </w:rPr>
        <w:t>ש</w:t>
      </w:r>
      <w:r w:rsidRPr="00B737AC">
        <w:rPr>
          <w:rtl/>
        </w:rPr>
        <w:t>בין היתר</w:t>
      </w:r>
      <w:r w:rsidRPr="00B737AC">
        <w:rPr>
          <w:rFonts w:hint="cs"/>
          <w:rtl/>
        </w:rPr>
        <w:t>,</w:t>
      </w:r>
      <w:r w:rsidRPr="00B737AC">
        <w:rPr>
          <w:rtl/>
        </w:rPr>
        <w:t xml:space="preserve"> הוא</w:t>
      </w:r>
      <w:r w:rsidRPr="00B737AC">
        <w:rPr>
          <w:rFonts w:hint="cs"/>
          <w:rtl/>
        </w:rPr>
        <w:t xml:space="preserve"> זה</w:t>
      </w:r>
      <w:r w:rsidRPr="00B737AC">
        <w:rPr>
          <w:rtl/>
        </w:rPr>
        <w:t xml:space="preserve"> </w:t>
      </w:r>
      <w:r w:rsidRPr="00B737AC">
        <w:rPr>
          <w:rFonts w:hint="cs"/>
          <w:rtl/>
        </w:rPr>
        <w:t>ש</w:t>
      </w:r>
      <w:r w:rsidRPr="00B737AC">
        <w:rPr>
          <w:rtl/>
        </w:rPr>
        <w:t xml:space="preserve">קבע את גובה דמי ההשגחה החודשיים </w:t>
      </w:r>
      <w:r w:rsidRPr="00B737AC">
        <w:rPr>
          <w:rFonts w:hint="cs"/>
          <w:rtl/>
        </w:rPr>
        <w:t>שבית</w:t>
      </w:r>
      <w:r w:rsidRPr="00B737AC">
        <w:rPr>
          <w:rtl/>
        </w:rPr>
        <w:t xml:space="preserve"> עסק</w:t>
      </w:r>
      <w:r w:rsidRPr="00B737AC">
        <w:rPr>
          <w:rFonts w:hint="cs"/>
          <w:rtl/>
        </w:rPr>
        <w:t xml:space="preserve"> </w:t>
      </w:r>
      <w:r w:rsidRPr="00B737AC">
        <w:rPr>
          <w:rFonts w:hint="cs"/>
          <w:rtl/>
        </w:rPr>
        <w:t>מושגח</w:t>
      </w:r>
      <w:r w:rsidRPr="00B737AC">
        <w:rPr>
          <w:rtl/>
        </w:rPr>
        <w:t xml:space="preserve"> נדרש לשלם לקופת המועצה הדתית נתניה.</w:t>
      </w:r>
    </w:p>
    <w:p w:rsidR="006A0E07" w:rsidRPr="00B737AC" w:rsidP="009E5A5F">
      <w:pPr>
        <w:pStyle w:val="RESHET"/>
        <w:rPr>
          <w:rtl/>
        </w:rPr>
      </w:pPr>
      <w:r w:rsidRPr="00B737AC">
        <w:rPr>
          <w:rFonts w:hint="cs"/>
          <w:rtl/>
        </w:rPr>
        <w:t>בביקורת</w:t>
      </w:r>
      <w:r w:rsidRPr="00B737AC">
        <w:rPr>
          <w:rtl/>
        </w:rPr>
        <w:t xml:space="preserve"> </w:t>
      </w:r>
      <w:r w:rsidRPr="00B737AC">
        <w:rPr>
          <w:rFonts w:hint="cs"/>
          <w:rtl/>
        </w:rPr>
        <w:t>של משרד מבקר המדינה נמצא</w:t>
      </w:r>
      <w:r w:rsidRPr="00B737AC">
        <w:rPr>
          <w:rtl/>
        </w:rPr>
        <w:t xml:space="preserve"> </w:t>
      </w:r>
      <w:r w:rsidRPr="00B737AC">
        <w:rPr>
          <w:rFonts w:hint="cs"/>
          <w:rtl/>
        </w:rPr>
        <w:t>שהרבנות</w:t>
      </w:r>
      <w:r w:rsidRPr="00B737AC">
        <w:rPr>
          <w:rtl/>
        </w:rPr>
        <w:t xml:space="preserve"> </w:t>
      </w:r>
      <w:r w:rsidRPr="00B737AC">
        <w:rPr>
          <w:rFonts w:hint="cs"/>
          <w:rtl/>
        </w:rPr>
        <w:t>לכשרות</w:t>
      </w:r>
      <w:r w:rsidRPr="00B737AC">
        <w:rPr>
          <w:rtl/>
        </w:rPr>
        <w:t xml:space="preserve"> </w:t>
      </w:r>
      <w:r w:rsidRPr="00B737AC">
        <w:rPr>
          <w:rFonts w:hint="cs"/>
          <w:rtl/>
        </w:rPr>
        <w:t>ארצית</w:t>
      </w:r>
      <w:r w:rsidRPr="00B737AC">
        <w:rPr>
          <w:rtl/>
        </w:rPr>
        <w:t xml:space="preserve"> </w:t>
      </w:r>
      <w:r w:rsidRPr="00B737AC">
        <w:rPr>
          <w:rFonts w:hint="cs"/>
          <w:rtl/>
        </w:rPr>
        <w:t>לא</w:t>
      </w:r>
      <w:r w:rsidRPr="00B737AC">
        <w:rPr>
          <w:rtl/>
        </w:rPr>
        <w:t xml:space="preserve"> </w:t>
      </w:r>
      <w:r w:rsidRPr="00B737AC">
        <w:rPr>
          <w:rFonts w:hint="cs"/>
          <w:rtl/>
        </w:rPr>
        <w:t>קבעה</w:t>
      </w:r>
      <w:r w:rsidRPr="00B737AC">
        <w:rPr>
          <w:rtl/>
        </w:rPr>
        <w:t xml:space="preserve"> </w:t>
      </w:r>
      <w:r w:rsidRPr="00B737AC">
        <w:rPr>
          <w:rFonts w:hint="cs"/>
          <w:rtl/>
        </w:rPr>
        <w:t>אמות</w:t>
      </w:r>
      <w:r w:rsidRPr="00B737AC">
        <w:rPr>
          <w:rtl/>
        </w:rPr>
        <w:t xml:space="preserve"> </w:t>
      </w:r>
      <w:r w:rsidRPr="00B737AC">
        <w:rPr>
          <w:rFonts w:hint="cs"/>
          <w:rtl/>
        </w:rPr>
        <w:t>מידה</w:t>
      </w:r>
      <w:r w:rsidRPr="00B737AC">
        <w:rPr>
          <w:rtl/>
        </w:rPr>
        <w:t xml:space="preserve"> </w:t>
      </w:r>
      <w:r w:rsidRPr="00B737AC">
        <w:rPr>
          <w:rFonts w:hint="cs"/>
          <w:rtl/>
        </w:rPr>
        <w:t>לסיווג</w:t>
      </w:r>
      <w:r w:rsidRPr="00B737AC">
        <w:rPr>
          <w:rtl/>
        </w:rPr>
        <w:t xml:space="preserve"> </w:t>
      </w:r>
      <w:r w:rsidRPr="00B737AC">
        <w:rPr>
          <w:rFonts w:hint="cs"/>
          <w:rtl/>
        </w:rPr>
        <w:t>בתי העסק</w:t>
      </w:r>
      <w:r w:rsidRPr="00B737AC">
        <w:rPr>
          <w:rtl/>
        </w:rPr>
        <w:t xml:space="preserve"> </w:t>
      </w:r>
      <w:r w:rsidRPr="00B737AC">
        <w:rPr>
          <w:rFonts w:hint="cs"/>
          <w:rtl/>
        </w:rPr>
        <w:t>המבקשים</w:t>
      </w:r>
      <w:r w:rsidRPr="00B737AC">
        <w:rPr>
          <w:rtl/>
        </w:rPr>
        <w:t xml:space="preserve"> </w:t>
      </w:r>
      <w:r w:rsidRPr="00B737AC">
        <w:rPr>
          <w:rFonts w:hint="cs"/>
          <w:rtl/>
        </w:rPr>
        <w:t>הכשר</w:t>
      </w:r>
      <w:r w:rsidRPr="00B737AC">
        <w:rPr>
          <w:rtl/>
        </w:rPr>
        <w:t xml:space="preserve"> </w:t>
      </w:r>
      <w:r w:rsidRPr="00B737AC">
        <w:rPr>
          <w:rFonts w:hint="cs"/>
          <w:rtl/>
        </w:rPr>
        <w:t>על</w:t>
      </w:r>
      <w:r w:rsidRPr="00B737AC">
        <w:rPr>
          <w:rtl/>
        </w:rPr>
        <w:t xml:space="preserve"> </w:t>
      </w:r>
      <w:r w:rsidRPr="00B737AC">
        <w:rPr>
          <w:rFonts w:hint="cs"/>
          <w:rtl/>
        </w:rPr>
        <w:t>פי</w:t>
      </w:r>
      <w:r w:rsidRPr="00B737AC">
        <w:rPr>
          <w:rtl/>
        </w:rPr>
        <w:t xml:space="preserve"> </w:t>
      </w:r>
      <w:r w:rsidRPr="00B737AC">
        <w:rPr>
          <w:rFonts w:hint="cs"/>
          <w:rtl/>
        </w:rPr>
        <w:t>גודלו</w:t>
      </w:r>
      <w:r w:rsidRPr="00B737AC">
        <w:rPr>
          <w:rtl/>
        </w:rPr>
        <w:t xml:space="preserve"> </w:t>
      </w:r>
      <w:r w:rsidRPr="00B737AC">
        <w:rPr>
          <w:rFonts w:hint="cs"/>
          <w:rtl/>
        </w:rPr>
        <w:t>של</w:t>
      </w:r>
      <w:r w:rsidRPr="00B737AC">
        <w:rPr>
          <w:rtl/>
        </w:rPr>
        <w:t xml:space="preserve"> </w:t>
      </w:r>
      <w:r w:rsidRPr="00B737AC">
        <w:rPr>
          <w:rFonts w:hint="cs"/>
          <w:rtl/>
        </w:rPr>
        <w:t>בית</w:t>
      </w:r>
      <w:r w:rsidRPr="00B737AC">
        <w:rPr>
          <w:rtl/>
        </w:rPr>
        <w:t xml:space="preserve"> </w:t>
      </w:r>
      <w:r w:rsidRPr="00B737AC">
        <w:rPr>
          <w:rFonts w:hint="cs"/>
          <w:rtl/>
        </w:rPr>
        <w:t>העסק</w:t>
      </w:r>
      <w:r w:rsidRPr="00B737AC">
        <w:rPr>
          <w:rtl/>
        </w:rPr>
        <w:t xml:space="preserve">. יתרה מכך, גובה דמי ההשגחה </w:t>
      </w:r>
      <w:r w:rsidRPr="00B737AC">
        <w:rPr>
          <w:rFonts w:hint="cs"/>
          <w:rtl/>
        </w:rPr>
        <w:t>גם</w:t>
      </w:r>
      <w:r w:rsidRPr="00B737AC">
        <w:rPr>
          <w:rtl/>
        </w:rPr>
        <w:t xml:space="preserve"> </w:t>
      </w:r>
      <w:r w:rsidRPr="00B737AC">
        <w:rPr>
          <w:rFonts w:hint="cs"/>
          <w:rtl/>
        </w:rPr>
        <w:t>לא</w:t>
      </w:r>
      <w:r w:rsidRPr="00B737AC">
        <w:rPr>
          <w:rtl/>
        </w:rPr>
        <w:t xml:space="preserve"> </w:t>
      </w:r>
      <w:r w:rsidRPr="00B737AC">
        <w:rPr>
          <w:rFonts w:hint="cs"/>
          <w:rtl/>
        </w:rPr>
        <w:t>נקבע</w:t>
      </w:r>
      <w:r w:rsidRPr="00B737AC">
        <w:rPr>
          <w:rtl/>
        </w:rPr>
        <w:t xml:space="preserve"> </w:t>
      </w:r>
      <w:r w:rsidRPr="00B737AC">
        <w:rPr>
          <w:rFonts w:hint="cs"/>
          <w:rtl/>
        </w:rPr>
        <w:t>במסמך</w:t>
      </w:r>
      <w:r w:rsidRPr="00B737AC">
        <w:rPr>
          <w:rtl/>
        </w:rPr>
        <w:t xml:space="preserve"> </w:t>
      </w:r>
      <w:r w:rsidRPr="00B737AC">
        <w:rPr>
          <w:rFonts w:hint="cs"/>
          <w:rtl/>
        </w:rPr>
        <w:t>מחייב</w:t>
      </w:r>
      <w:r w:rsidRPr="00B737AC">
        <w:rPr>
          <w:rtl/>
        </w:rPr>
        <w:t xml:space="preserve">. </w:t>
      </w:r>
      <w:r w:rsidRPr="00B737AC">
        <w:rPr>
          <w:rFonts w:hint="cs"/>
          <w:rtl/>
        </w:rPr>
        <w:t>לא</w:t>
      </w:r>
      <w:r w:rsidRPr="00B737AC">
        <w:rPr>
          <w:rtl/>
        </w:rPr>
        <w:t xml:space="preserve"> זו אף זו, נמצא כי </w:t>
      </w:r>
      <w:r w:rsidRPr="00B737AC">
        <w:rPr>
          <w:rFonts w:hint="cs"/>
          <w:rtl/>
        </w:rPr>
        <w:t xml:space="preserve">בתי </w:t>
      </w:r>
      <w:r w:rsidRPr="00B737AC">
        <w:rPr>
          <w:rtl/>
        </w:rPr>
        <w:t xml:space="preserve">העסק </w:t>
      </w:r>
      <w:r w:rsidRPr="00B737AC">
        <w:rPr>
          <w:rFonts w:hint="cs"/>
          <w:rtl/>
        </w:rPr>
        <w:t>המושגחים</w:t>
      </w:r>
      <w:r w:rsidRPr="00B737AC">
        <w:rPr>
          <w:rtl/>
        </w:rPr>
        <w:t xml:space="preserve"> משלמים</w:t>
      </w:r>
      <w:r w:rsidRPr="00B737AC">
        <w:rPr>
          <w:rFonts w:hint="cs"/>
          <w:rtl/>
        </w:rPr>
        <w:t xml:space="preserve"> בפועל</w:t>
      </w:r>
      <w:r w:rsidRPr="00B737AC">
        <w:rPr>
          <w:rtl/>
        </w:rPr>
        <w:t xml:space="preserve"> סכומים חודשי</w:t>
      </w:r>
      <w:r w:rsidRPr="00B737AC">
        <w:rPr>
          <w:rFonts w:hint="cs"/>
          <w:rtl/>
        </w:rPr>
        <w:t>י</w:t>
      </w:r>
      <w:r w:rsidRPr="00B737AC">
        <w:rPr>
          <w:rtl/>
        </w:rPr>
        <w:t xml:space="preserve">ם גבוהים מאלה שדיווח מנהל היחידה לשעבר והם נעים בין 500 </w:t>
      </w:r>
      <w:r w:rsidRPr="00B737AC">
        <w:rPr>
          <w:rFonts w:hint="cs"/>
          <w:rtl/>
        </w:rPr>
        <w:t>ש"ח</w:t>
      </w:r>
      <w:r w:rsidRPr="00B737AC">
        <w:rPr>
          <w:rtl/>
        </w:rPr>
        <w:t xml:space="preserve"> ליותר מ-4,000 </w:t>
      </w:r>
      <w:r w:rsidRPr="00B737AC">
        <w:rPr>
          <w:rFonts w:hint="cs"/>
          <w:rtl/>
        </w:rPr>
        <w:t>ש"ח.</w:t>
      </w:r>
    </w:p>
    <w:p w:rsidR="006A0E07" w:rsidRPr="00B737AC" w:rsidP="009E5A5F">
      <w:pPr>
        <w:pStyle w:val="RESHET"/>
        <w:rPr>
          <w:rtl/>
        </w:rPr>
      </w:pPr>
      <w:r w:rsidRPr="00B737AC">
        <w:rPr>
          <w:rFonts w:hint="cs"/>
          <w:rtl/>
        </w:rPr>
        <w:t>במצב</w:t>
      </w:r>
      <w:r w:rsidRPr="00B737AC">
        <w:rPr>
          <w:rtl/>
        </w:rPr>
        <w:t xml:space="preserve"> זה</w:t>
      </w:r>
      <w:r w:rsidRPr="00B737AC">
        <w:rPr>
          <w:rFonts w:hint="cs"/>
          <w:rtl/>
        </w:rPr>
        <w:t>,</w:t>
      </w:r>
      <w:r w:rsidRPr="00B737AC">
        <w:rPr>
          <w:rtl/>
        </w:rPr>
        <w:t xml:space="preserve"> </w:t>
      </w:r>
      <w:r w:rsidRPr="00B737AC">
        <w:rPr>
          <w:rFonts w:hint="cs"/>
          <w:rtl/>
        </w:rPr>
        <w:t>לא</w:t>
      </w:r>
      <w:r w:rsidRPr="00B737AC">
        <w:rPr>
          <w:rtl/>
        </w:rPr>
        <w:t xml:space="preserve"> רק </w:t>
      </w:r>
      <w:r w:rsidRPr="00B737AC">
        <w:rPr>
          <w:rFonts w:hint="cs"/>
          <w:rtl/>
        </w:rPr>
        <w:t>שקביעת</w:t>
      </w:r>
      <w:r w:rsidRPr="00B737AC">
        <w:rPr>
          <w:rtl/>
        </w:rPr>
        <w:t xml:space="preserve"> דמי ההשגחה אינה </w:t>
      </w:r>
      <w:r w:rsidRPr="00B737AC">
        <w:rPr>
          <w:rFonts w:hint="cs"/>
          <w:rtl/>
        </w:rPr>
        <w:t>מוסדרת</w:t>
      </w:r>
      <w:r w:rsidRPr="00B737AC">
        <w:rPr>
          <w:rtl/>
        </w:rPr>
        <w:t xml:space="preserve"> בדין אלא היא גם </w:t>
      </w:r>
      <w:r w:rsidRPr="00B737AC">
        <w:rPr>
          <w:rFonts w:hint="cs"/>
          <w:rtl/>
        </w:rPr>
        <w:t>אינה</w:t>
      </w:r>
      <w:r w:rsidRPr="00B737AC">
        <w:rPr>
          <w:rtl/>
        </w:rPr>
        <w:t xml:space="preserve"> מוסדרת ברמת המועצה</w:t>
      </w:r>
      <w:r w:rsidRPr="00B737AC">
        <w:rPr>
          <w:rFonts w:hint="cs"/>
          <w:rtl/>
        </w:rPr>
        <w:t>,</w:t>
      </w:r>
      <w:r w:rsidRPr="00B737AC">
        <w:rPr>
          <w:rtl/>
        </w:rPr>
        <w:t xml:space="preserve"> ובפועל </w:t>
      </w:r>
      <w:r w:rsidRPr="00B737AC">
        <w:rPr>
          <w:rFonts w:hint="cs"/>
          <w:rtl/>
        </w:rPr>
        <w:t>היא</w:t>
      </w:r>
      <w:r w:rsidRPr="00B737AC">
        <w:rPr>
          <w:rtl/>
        </w:rPr>
        <w:t xml:space="preserve"> </w:t>
      </w:r>
      <w:r w:rsidRPr="00B737AC">
        <w:rPr>
          <w:rFonts w:hint="cs"/>
          <w:rtl/>
        </w:rPr>
        <w:t>מתבססת</w:t>
      </w:r>
      <w:r w:rsidRPr="00B737AC">
        <w:rPr>
          <w:rtl/>
        </w:rPr>
        <w:t xml:space="preserve"> </w:t>
      </w:r>
      <w:r w:rsidRPr="00B737AC">
        <w:rPr>
          <w:rFonts w:hint="cs"/>
          <w:rtl/>
        </w:rPr>
        <w:t>רק על</w:t>
      </w:r>
      <w:r w:rsidRPr="00B737AC">
        <w:rPr>
          <w:rtl/>
        </w:rPr>
        <w:t xml:space="preserve"> </w:t>
      </w:r>
      <w:r w:rsidRPr="00B737AC">
        <w:rPr>
          <w:rFonts w:hint="cs"/>
          <w:rtl/>
        </w:rPr>
        <w:t>הערכתו</w:t>
      </w:r>
      <w:r w:rsidRPr="00B737AC">
        <w:rPr>
          <w:rtl/>
        </w:rPr>
        <w:t xml:space="preserve"> </w:t>
      </w:r>
      <w:r w:rsidRPr="00B737AC">
        <w:rPr>
          <w:rFonts w:hint="cs"/>
          <w:rtl/>
        </w:rPr>
        <w:t>וקביעתו</w:t>
      </w:r>
      <w:r w:rsidRPr="00B737AC">
        <w:rPr>
          <w:rtl/>
        </w:rPr>
        <w:t xml:space="preserve"> </w:t>
      </w:r>
      <w:r w:rsidRPr="00B737AC">
        <w:rPr>
          <w:rFonts w:hint="cs"/>
          <w:rtl/>
        </w:rPr>
        <w:t>האישית של</w:t>
      </w:r>
      <w:r w:rsidRPr="00B737AC">
        <w:rPr>
          <w:rtl/>
        </w:rPr>
        <w:t xml:space="preserve"> </w:t>
      </w:r>
      <w:r w:rsidRPr="00B737AC">
        <w:rPr>
          <w:rFonts w:hint="cs"/>
          <w:rtl/>
        </w:rPr>
        <w:t>מנהל</w:t>
      </w:r>
      <w:r w:rsidRPr="00B737AC">
        <w:rPr>
          <w:rtl/>
        </w:rPr>
        <w:t xml:space="preserve"> </w:t>
      </w:r>
      <w:r w:rsidRPr="00B737AC">
        <w:rPr>
          <w:rFonts w:hint="cs"/>
          <w:rtl/>
        </w:rPr>
        <w:t>היחידה</w:t>
      </w:r>
      <w:r w:rsidRPr="00B737AC">
        <w:rPr>
          <w:rtl/>
        </w:rPr>
        <w:t xml:space="preserve"> </w:t>
      </w:r>
      <w:r w:rsidRPr="00B737AC">
        <w:rPr>
          <w:rFonts w:hint="cs"/>
          <w:rtl/>
        </w:rPr>
        <w:t>לכשרות</w:t>
      </w:r>
      <w:r w:rsidRPr="00B737AC">
        <w:rPr>
          <w:rtl/>
        </w:rPr>
        <w:t xml:space="preserve"> </w:t>
      </w:r>
      <w:r w:rsidRPr="00B737AC">
        <w:rPr>
          <w:rFonts w:hint="cs"/>
          <w:rtl/>
        </w:rPr>
        <w:t>ארצית</w:t>
      </w:r>
      <w:r w:rsidRPr="00B737AC">
        <w:rPr>
          <w:rtl/>
        </w:rPr>
        <w:t>.</w:t>
      </w:r>
    </w:p>
    <w:p w:rsidR="006A0E07" w:rsidRPr="00B737AC" w:rsidP="009E5A5F">
      <w:pPr>
        <w:spacing w:before="180" w:line="240" w:lineRule="exact"/>
        <w:ind w:right="2268"/>
        <w:jc w:val="both"/>
        <w:rPr>
          <w:rFonts w:ascii="Tahoma" w:hAnsi="Tahoma" w:cs="Tahoma"/>
          <w:b/>
          <w:sz w:val="17"/>
          <w:szCs w:val="17"/>
          <w:rtl/>
        </w:rPr>
      </w:pPr>
      <w:r w:rsidRPr="00B737AC">
        <w:rPr>
          <w:rFonts w:ascii="Tahoma" w:hAnsi="Tahoma" w:cs="Tahoma" w:hint="cs"/>
          <w:b/>
          <w:sz w:val="17"/>
          <w:szCs w:val="17"/>
          <w:rtl/>
        </w:rPr>
        <w:t>גביית אגרות אמורה להיעשות בשקיפות תוך כדי הקמת כלים ניהוליים נאותים למעקב אחר אופן קביעת סכומי האגרה, אופן חיוב בעלי העסקים, התשלומים שבוצעו והחיובים שטרם נפרעו. אולם בפועל עלה כי גביית דמי ההשגחה נעשית באופן לא מבוקר - בדרך כלל מפקח מטעם הרבנות לכשרות ארצית מבקר מפעם לפעם בבית העסק, גובה את דמי ההשגחה ומפקידם בגזברות המועצה הדתית נתניה</w:t>
      </w:r>
      <w:r>
        <w:rPr>
          <w:rStyle w:val="FootnoteReference0"/>
          <w:rFonts w:ascii="Tahoma" w:hAnsi="Tahoma" w:cs="Tahoma"/>
          <w:b/>
          <w:sz w:val="17"/>
          <w:szCs w:val="17"/>
          <w:rtl/>
        </w:rPr>
        <w:footnoteReference w:id="92"/>
      </w:r>
      <w:r w:rsidRPr="00B737AC">
        <w:rPr>
          <w:rFonts w:ascii="Tahoma" w:hAnsi="Tahoma" w:cs="Tahoma" w:hint="cs"/>
          <w:b/>
          <w:sz w:val="17"/>
          <w:szCs w:val="17"/>
          <w:rtl/>
        </w:rPr>
        <w:t>. מחלקת הכשרות במועצה הדתית נתניה מבצעת מעקב ידני (באמצעות תוכנת אקסל) אחר ההפקדות ומועד פירעונן (להלן - טופס המעקב הידני).</w:t>
      </w:r>
    </w:p>
    <w:p w:rsidR="006A0E07" w:rsidRPr="00B737AC" w:rsidP="009E5A5F">
      <w:pPr>
        <w:spacing w:after="240" w:line="240" w:lineRule="exact"/>
        <w:ind w:right="2268"/>
        <w:jc w:val="both"/>
        <w:rPr>
          <w:rFonts w:ascii="Tahoma" w:hAnsi="Tahoma" w:cs="Tahoma"/>
          <w:b/>
          <w:sz w:val="17"/>
          <w:szCs w:val="17"/>
          <w:rtl/>
        </w:rPr>
      </w:pPr>
      <w:r w:rsidRPr="00B737AC">
        <w:rPr>
          <w:rFonts w:ascii="Tahoma" w:hAnsi="Tahoma" w:cs="Tahoma" w:hint="cs"/>
          <w:b/>
          <w:sz w:val="17"/>
          <w:szCs w:val="17"/>
          <w:rtl/>
        </w:rPr>
        <w:t>משרד מבקר המדינה בדק את כרטסת הנהלת החשבונות של דמי ההשגחה ואת גביית דמי ההשגחה באמצעות הרבנות לכשרות ארצית. הבדיקה התייחסה לשנים 2016-2014. להלן הליקויים שהועלו:</w:t>
      </w:r>
    </w:p>
    <w:p w:rsidR="006A0E07" w:rsidRPr="00B737AC" w:rsidP="009E5A5F">
      <w:pPr>
        <w:pStyle w:val="RESHET"/>
        <w:numPr>
          <w:ilvl w:val="1"/>
          <w:numId w:val="44"/>
        </w:numPr>
        <w:ind w:left="567"/>
      </w:pPr>
      <w:r w:rsidRPr="00B737AC">
        <w:rPr>
          <w:rFonts w:hint="cs"/>
          <w:rtl/>
        </w:rPr>
        <w:t>ב</w:t>
      </w:r>
      <w:r w:rsidRPr="00B737AC">
        <w:rPr>
          <w:rtl/>
        </w:rPr>
        <w:t xml:space="preserve">-22 </w:t>
      </w:r>
      <w:r w:rsidRPr="00B737AC">
        <w:rPr>
          <w:rFonts w:hint="cs"/>
          <w:rtl/>
        </w:rPr>
        <w:t>מ</w:t>
      </w:r>
      <w:r w:rsidRPr="00B737AC">
        <w:rPr>
          <w:rtl/>
        </w:rPr>
        <w:t xml:space="preserve">-80 </w:t>
      </w:r>
      <w:r w:rsidRPr="00B737AC">
        <w:rPr>
          <w:rFonts w:hint="cs"/>
          <w:rtl/>
        </w:rPr>
        <w:t>בתי</w:t>
      </w:r>
      <w:r w:rsidRPr="00B737AC">
        <w:rPr>
          <w:rtl/>
        </w:rPr>
        <w:t xml:space="preserve"> </w:t>
      </w:r>
      <w:r w:rsidRPr="00B737AC">
        <w:rPr>
          <w:rFonts w:hint="cs"/>
          <w:rtl/>
        </w:rPr>
        <w:t>העסק</w:t>
      </w:r>
      <w:r w:rsidRPr="00B737AC">
        <w:rPr>
          <w:rtl/>
        </w:rPr>
        <w:t xml:space="preserve"> </w:t>
      </w:r>
      <w:r w:rsidRPr="00B737AC">
        <w:rPr>
          <w:rFonts w:hint="cs"/>
          <w:rtl/>
        </w:rPr>
        <w:t>המושגחים</w:t>
      </w:r>
      <w:r w:rsidRPr="00B737AC">
        <w:rPr>
          <w:rtl/>
        </w:rPr>
        <w:t xml:space="preserve"> </w:t>
      </w:r>
      <w:r w:rsidRPr="00B737AC">
        <w:rPr>
          <w:rFonts w:hint="cs"/>
          <w:rtl/>
        </w:rPr>
        <w:t>התגלה</w:t>
      </w:r>
      <w:r w:rsidRPr="00B737AC">
        <w:rPr>
          <w:rtl/>
        </w:rPr>
        <w:t xml:space="preserve"> </w:t>
      </w:r>
      <w:r w:rsidRPr="00B737AC">
        <w:rPr>
          <w:rFonts w:hint="cs"/>
          <w:rtl/>
        </w:rPr>
        <w:t>ליקוי</w:t>
      </w:r>
      <w:r w:rsidRPr="00B737AC">
        <w:rPr>
          <w:rtl/>
        </w:rPr>
        <w:t xml:space="preserve"> בנושא דמי ההשגחה. </w:t>
      </w:r>
      <w:r w:rsidR="009E5A5F">
        <w:rPr>
          <w:rFonts w:hint="cs"/>
          <w:rtl/>
        </w:rPr>
        <w:br/>
      </w:r>
      <w:r w:rsidRPr="00B737AC">
        <w:rPr>
          <w:rFonts w:hint="cs"/>
          <w:rtl/>
        </w:rPr>
        <w:t>ב</w:t>
      </w:r>
      <w:r w:rsidRPr="00B737AC">
        <w:rPr>
          <w:rtl/>
        </w:rPr>
        <w:t xml:space="preserve">-17 </w:t>
      </w:r>
      <w:r w:rsidRPr="00B737AC">
        <w:rPr>
          <w:rFonts w:hint="cs"/>
          <w:rtl/>
        </w:rPr>
        <w:t>מקרים</w:t>
      </w:r>
      <w:r w:rsidRPr="00B737AC">
        <w:rPr>
          <w:rtl/>
        </w:rPr>
        <w:t xml:space="preserve"> </w:t>
      </w:r>
      <w:r w:rsidRPr="00B737AC">
        <w:rPr>
          <w:rFonts w:hint="cs"/>
          <w:rtl/>
        </w:rPr>
        <w:t>שונה</w:t>
      </w:r>
      <w:r w:rsidRPr="00B737AC">
        <w:rPr>
          <w:rtl/>
        </w:rPr>
        <w:t xml:space="preserve"> </w:t>
      </w:r>
      <w:r w:rsidRPr="00B737AC">
        <w:rPr>
          <w:rFonts w:hint="cs"/>
          <w:rtl/>
        </w:rPr>
        <w:t>מדי</w:t>
      </w:r>
      <w:r w:rsidRPr="00B737AC">
        <w:rPr>
          <w:rtl/>
        </w:rPr>
        <w:t xml:space="preserve"> </w:t>
      </w:r>
      <w:r w:rsidRPr="00B737AC">
        <w:rPr>
          <w:rFonts w:hint="cs"/>
          <w:rtl/>
        </w:rPr>
        <w:t>שנה</w:t>
      </w:r>
      <w:r w:rsidRPr="00B737AC">
        <w:rPr>
          <w:rtl/>
        </w:rPr>
        <w:t xml:space="preserve"> </w:t>
      </w:r>
      <w:r w:rsidRPr="00B737AC">
        <w:rPr>
          <w:rFonts w:hint="cs"/>
          <w:rtl/>
        </w:rPr>
        <w:t>גובה</w:t>
      </w:r>
      <w:r w:rsidRPr="00B737AC">
        <w:rPr>
          <w:rtl/>
        </w:rPr>
        <w:t xml:space="preserve"> </w:t>
      </w:r>
      <w:r w:rsidRPr="00B737AC">
        <w:rPr>
          <w:rFonts w:hint="cs"/>
          <w:rtl/>
        </w:rPr>
        <w:t>דמי</w:t>
      </w:r>
      <w:r w:rsidRPr="00B737AC">
        <w:rPr>
          <w:rtl/>
        </w:rPr>
        <w:t xml:space="preserve"> </w:t>
      </w:r>
      <w:r w:rsidRPr="00B737AC">
        <w:rPr>
          <w:rFonts w:hint="cs"/>
          <w:rtl/>
        </w:rPr>
        <w:t>ההשגחה</w:t>
      </w:r>
      <w:r w:rsidRPr="00B737AC">
        <w:rPr>
          <w:rtl/>
        </w:rPr>
        <w:t xml:space="preserve"> </w:t>
      </w:r>
      <w:r w:rsidRPr="00B737AC">
        <w:rPr>
          <w:rFonts w:hint="cs"/>
          <w:rtl/>
        </w:rPr>
        <w:t>שבעל</w:t>
      </w:r>
      <w:r w:rsidRPr="00B737AC">
        <w:rPr>
          <w:rtl/>
        </w:rPr>
        <w:t xml:space="preserve"> </w:t>
      </w:r>
      <w:r w:rsidRPr="00B737AC">
        <w:rPr>
          <w:rFonts w:hint="cs"/>
          <w:rtl/>
        </w:rPr>
        <w:t>העסק</w:t>
      </w:r>
      <w:r w:rsidRPr="00B737AC">
        <w:rPr>
          <w:rtl/>
        </w:rPr>
        <w:t xml:space="preserve"> </w:t>
      </w:r>
      <w:r w:rsidRPr="00B737AC">
        <w:rPr>
          <w:rFonts w:hint="cs"/>
          <w:rtl/>
        </w:rPr>
        <w:t>מחויב</w:t>
      </w:r>
      <w:r w:rsidRPr="00B737AC">
        <w:rPr>
          <w:rtl/>
        </w:rPr>
        <w:t xml:space="preserve"> </w:t>
      </w:r>
      <w:r w:rsidRPr="00B737AC">
        <w:rPr>
          <w:rFonts w:hint="cs"/>
          <w:rtl/>
        </w:rPr>
        <w:t>בהם</w:t>
      </w:r>
      <w:r w:rsidRPr="00B737AC">
        <w:rPr>
          <w:rtl/>
        </w:rPr>
        <w:t xml:space="preserve">, </w:t>
      </w:r>
      <w:r w:rsidRPr="00B737AC">
        <w:rPr>
          <w:rFonts w:hint="cs"/>
          <w:rtl/>
        </w:rPr>
        <w:t>וזאת</w:t>
      </w:r>
      <w:r w:rsidRPr="00B737AC">
        <w:rPr>
          <w:rtl/>
        </w:rPr>
        <w:t xml:space="preserve"> </w:t>
      </w:r>
      <w:r w:rsidRPr="00B737AC">
        <w:rPr>
          <w:rFonts w:hint="cs"/>
          <w:rtl/>
        </w:rPr>
        <w:t>בלי</w:t>
      </w:r>
      <w:r w:rsidRPr="00B737AC">
        <w:rPr>
          <w:rtl/>
        </w:rPr>
        <w:t xml:space="preserve"> </w:t>
      </w:r>
      <w:r w:rsidRPr="00B737AC">
        <w:rPr>
          <w:rFonts w:hint="cs"/>
          <w:rtl/>
        </w:rPr>
        <w:t>שנמצא</w:t>
      </w:r>
      <w:r w:rsidRPr="00B737AC">
        <w:rPr>
          <w:rtl/>
        </w:rPr>
        <w:t xml:space="preserve"> </w:t>
      </w:r>
      <w:r w:rsidRPr="00B737AC">
        <w:rPr>
          <w:rFonts w:hint="cs"/>
          <w:rtl/>
        </w:rPr>
        <w:t>לכך</w:t>
      </w:r>
      <w:r w:rsidRPr="00B737AC">
        <w:rPr>
          <w:rtl/>
        </w:rPr>
        <w:t xml:space="preserve"> </w:t>
      </w:r>
      <w:r w:rsidRPr="00B737AC">
        <w:rPr>
          <w:rFonts w:hint="cs"/>
          <w:rtl/>
        </w:rPr>
        <w:t>הסבר</w:t>
      </w:r>
      <w:r w:rsidRPr="00B737AC">
        <w:rPr>
          <w:rtl/>
        </w:rPr>
        <w:t xml:space="preserve">; </w:t>
      </w:r>
      <w:r w:rsidRPr="00B737AC">
        <w:rPr>
          <w:rFonts w:hint="cs"/>
          <w:rtl/>
        </w:rPr>
        <w:t>ב</w:t>
      </w:r>
      <w:r w:rsidRPr="00B737AC">
        <w:rPr>
          <w:rtl/>
        </w:rPr>
        <w:t xml:space="preserve">-9 </w:t>
      </w:r>
      <w:r w:rsidRPr="00B737AC">
        <w:rPr>
          <w:rFonts w:hint="cs"/>
          <w:rtl/>
        </w:rPr>
        <w:t>מקרים</w:t>
      </w:r>
      <w:r w:rsidRPr="00B737AC">
        <w:rPr>
          <w:rtl/>
        </w:rPr>
        <w:t xml:space="preserve"> </w:t>
      </w:r>
      <w:r w:rsidRPr="00B737AC">
        <w:rPr>
          <w:rFonts w:hint="cs"/>
          <w:rtl/>
        </w:rPr>
        <w:t>נגבו</w:t>
      </w:r>
      <w:r w:rsidRPr="00B737AC">
        <w:rPr>
          <w:rtl/>
        </w:rPr>
        <w:t xml:space="preserve"> </w:t>
      </w:r>
      <w:r w:rsidRPr="00B737AC">
        <w:rPr>
          <w:rFonts w:hint="cs"/>
          <w:rtl/>
        </w:rPr>
        <w:t>דמי</w:t>
      </w:r>
      <w:r w:rsidRPr="00B737AC">
        <w:rPr>
          <w:rtl/>
        </w:rPr>
        <w:t xml:space="preserve"> </w:t>
      </w:r>
      <w:r w:rsidRPr="00B737AC">
        <w:rPr>
          <w:rFonts w:hint="cs"/>
          <w:rtl/>
        </w:rPr>
        <w:t>השגחה</w:t>
      </w:r>
      <w:r w:rsidRPr="00B737AC">
        <w:rPr>
          <w:rtl/>
        </w:rPr>
        <w:t xml:space="preserve"> </w:t>
      </w:r>
      <w:r w:rsidRPr="00B737AC">
        <w:rPr>
          <w:rFonts w:hint="cs"/>
          <w:rtl/>
        </w:rPr>
        <w:t>בשנת</w:t>
      </w:r>
      <w:r w:rsidRPr="00B737AC">
        <w:rPr>
          <w:rtl/>
        </w:rPr>
        <w:t xml:space="preserve"> 2015 </w:t>
      </w:r>
      <w:r w:rsidRPr="00B737AC">
        <w:rPr>
          <w:rFonts w:hint="cs"/>
          <w:rtl/>
        </w:rPr>
        <w:t>ולא</w:t>
      </w:r>
      <w:r w:rsidRPr="00B737AC">
        <w:rPr>
          <w:rtl/>
        </w:rPr>
        <w:t xml:space="preserve"> </w:t>
      </w:r>
      <w:r w:rsidRPr="00B737AC">
        <w:rPr>
          <w:rFonts w:hint="cs"/>
          <w:rtl/>
        </w:rPr>
        <w:t>נגבו</w:t>
      </w:r>
      <w:r w:rsidRPr="00B737AC">
        <w:rPr>
          <w:rtl/>
        </w:rPr>
        <w:t xml:space="preserve"> </w:t>
      </w:r>
      <w:r w:rsidRPr="00B737AC">
        <w:rPr>
          <w:rFonts w:hint="cs"/>
          <w:rtl/>
        </w:rPr>
        <w:t>בשנת</w:t>
      </w:r>
      <w:r w:rsidRPr="00B737AC">
        <w:rPr>
          <w:rtl/>
        </w:rPr>
        <w:t xml:space="preserve"> 2016, </w:t>
      </w:r>
      <w:r w:rsidRPr="00B737AC">
        <w:rPr>
          <w:rFonts w:hint="cs"/>
          <w:rtl/>
        </w:rPr>
        <w:t>וגם</w:t>
      </w:r>
      <w:r w:rsidRPr="00B737AC">
        <w:rPr>
          <w:rtl/>
        </w:rPr>
        <w:t xml:space="preserve"> </w:t>
      </w:r>
      <w:r w:rsidRPr="00B737AC">
        <w:rPr>
          <w:rFonts w:hint="cs"/>
          <w:rtl/>
        </w:rPr>
        <w:t>זאת</w:t>
      </w:r>
      <w:r w:rsidRPr="00B737AC">
        <w:rPr>
          <w:rtl/>
        </w:rPr>
        <w:t xml:space="preserve"> </w:t>
      </w:r>
      <w:r w:rsidRPr="00B737AC">
        <w:rPr>
          <w:rFonts w:hint="cs"/>
          <w:rtl/>
        </w:rPr>
        <w:t>בלי</w:t>
      </w:r>
      <w:r w:rsidRPr="00B737AC">
        <w:rPr>
          <w:rtl/>
        </w:rPr>
        <w:t xml:space="preserve"> </w:t>
      </w:r>
      <w:r w:rsidRPr="00B737AC">
        <w:rPr>
          <w:rFonts w:hint="cs"/>
          <w:rtl/>
        </w:rPr>
        <w:t>שנמצא</w:t>
      </w:r>
      <w:r w:rsidRPr="00B737AC">
        <w:rPr>
          <w:rtl/>
        </w:rPr>
        <w:t xml:space="preserve"> </w:t>
      </w:r>
      <w:r w:rsidRPr="00B737AC">
        <w:rPr>
          <w:rFonts w:hint="cs"/>
          <w:rtl/>
        </w:rPr>
        <w:t>לכך</w:t>
      </w:r>
      <w:r w:rsidRPr="00B737AC">
        <w:rPr>
          <w:rtl/>
        </w:rPr>
        <w:t xml:space="preserve"> </w:t>
      </w:r>
      <w:r w:rsidRPr="00B737AC">
        <w:rPr>
          <w:rFonts w:hint="cs"/>
          <w:rtl/>
        </w:rPr>
        <w:t>הסבר</w:t>
      </w:r>
      <w:r w:rsidRPr="00B737AC">
        <w:rPr>
          <w:rtl/>
        </w:rPr>
        <w:t xml:space="preserve">; </w:t>
      </w:r>
      <w:r w:rsidRPr="00B737AC">
        <w:rPr>
          <w:rFonts w:hint="cs"/>
          <w:rtl/>
        </w:rPr>
        <w:t>נמצאו</w:t>
      </w:r>
      <w:r w:rsidRPr="00B737AC">
        <w:rPr>
          <w:rtl/>
        </w:rPr>
        <w:t xml:space="preserve"> </w:t>
      </w:r>
      <w:r w:rsidRPr="00B737AC">
        <w:rPr>
          <w:rFonts w:hint="cs"/>
          <w:rtl/>
        </w:rPr>
        <w:t>ארבע</w:t>
      </w:r>
      <w:r w:rsidRPr="00B737AC">
        <w:rPr>
          <w:rtl/>
        </w:rPr>
        <w:t xml:space="preserve"> </w:t>
      </w:r>
      <w:r w:rsidRPr="00B737AC">
        <w:rPr>
          <w:rFonts w:hint="cs"/>
          <w:rtl/>
        </w:rPr>
        <w:t>הפקדות</w:t>
      </w:r>
      <w:r w:rsidRPr="00B737AC">
        <w:rPr>
          <w:rtl/>
        </w:rPr>
        <w:t xml:space="preserve"> </w:t>
      </w:r>
      <w:r w:rsidRPr="00B737AC">
        <w:rPr>
          <w:rFonts w:hint="cs"/>
          <w:rtl/>
        </w:rPr>
        <w:t>במזומן</w:t>
      </w:r>
      <w:r w:rsidRPr="00B737AC">
        <w:rPr>
          <w:rtl/>
        </w:rPr>
        <w:t xml:space="preserve"> </w:t>
      </w:r>
      <w:r w:rsidRPr="00B737AC">
        <w:rPr>
          <w:rFonts w:hint="cs"/>
          <w:rtl/>
        </w:rPr>
        <w:t>בסך</w:t>
      </w:r>
      <w:r w:rsidRPr="00B737AC">
        <w:rPr>
          <w:rtl/>
        </w:rPr>
        <w:t xml:space="preserve"> 1,000 </w:t>
      </w:r>
      <w:r w:rsidRPr="00B737AC">
        <w:rPr>
          <w:rFonts w:hint="cs"/>
          <w:rtl/>
        </w:rPr>
        <w:t>ש</w:t>
      </w:r>
      <w:r w:rsidRPr="00B737AC">
        <w:rPr>
          <w:rtl/>
        </w:rPr>
        <w:t xml:space="preserve">"ח </w:t>
      </w:r>
      <w:r w:rsidRPr="00B737AC">
        <w:rPr>
          <w:rFonts w:hint="cs"/>
          <w:rtl/>
        </w:rPr>
        <w:t>כל</w:t>
      </w:r>
      <w:r w:rsidRPr="00B737AC">
        <w:rPr>
          <w:rtl/>
        </w:rPr>
        <w:t xml:space="preserve"> </w:t>
      </w:r>
      <w:r w:rsidRPr="00B737AC">
        <w:rPr>
          <w:rFonts w:hint="cs"/>
          <w:rtl/>
        </w:rPr>
        <w:t>אחת</w:t>
      </w:r>
      <w:r w:rsidRPr="00B737AC">
        <w:rPr>
          <w:rtl/>
        </w:rPr>
        <w:t xml:space="preserve"> </w:t>
      </w:r>
      <w:r w:rsidRPr="00B737AC">
        <w:rPr>
          <w:rFonts w:hint="cs"/>
          <w:rtl/>
        </w:rPr>
        <w:t>ללא</w:t>
      </w:r>
      <w:r w:rsidRPr="00B737AC">
        <w:rPr>
          <w:rtl/>
        </w:rPr>
        <w:t xml:space="preserve"> </w:t>
      </w:r>
      <w:r w:rsidRPr="00B737AC">
        <w:rPr>
          <w:rFonts w:hint="cs"/>
          <w:rtl/>
        </w:rPr>
        <w:t>זיהוי</w:t>
      </w:r>
      <w:r w:rsidRPr="00B737AC">
        <w:rPr>
          <w:rtl/>
        </w:rPr>
        <w:t xml:space="preserve"> </w:t>
      </w:r>
      <w:r w:rsidRPr="00B737AC">
        <w:rPr>
          <w:rFonts w:hint="cs"/>
          <w:rtl/>
        </w:rPr>
        <w:t>בית</w:t>
      </w:r>
      <w:r w:rsidRPr="00B737AC">
        <w:rPr>
          <w:rtl/>
        </w:rPr>
        <w:t xml:space="preserve"> </w:t>
      </w:r>
      <w:r w:rsidRPr="00B737AC">
        <w:rPr>
          <w:rFonts w:hint="cs"/>
          <w:rtl/>
        </w:rPr>
        <w:t>העסק</w:t>
      </w:r>
      <w:r w:rsidRPr="00B737AC">
        <w:rPr>
          <w:rtl/>
        </w:rPr>
        <w:t xml:space="preserve"> </w:t>
      </w:r>
      <w:r w:rsidRPr="00B737AC">
        <w:rPr>
          <w:rFonts w:hint="cs"/>
          <w:rtl/>
        </w:rPr>
        <w:t>המשלם</w:t>
      </w:r>
      <w:r w:rsidRPr="00B737AC">
        <w:rPr>
          <w:rtl/>
        </w:rPr>
        <w:t>.</w:t>
      </w:r>
    </w:p>
    <w:p w:rsidR="006A0E07" w:rsidRPr="00B737AC" w:rsidP="009E5A5F">
      <w:pPr>
        <w:pStyle w:val="RESHET"/>
        <w:numPr>
          <w:ilvl w:val="1"/>
          <w:numId w:val="44"/>
        </w:numPr>
        <w:ind w:left="567"/>
        <w:rPr>
          <w:b/>
          <w:rtl/>
        </w:rPr>
      </w:pPr>
      <w:r w:rsidRPr="00B737AC">
        <w:rPr>
          <w:rFonts w:hint="cs"/>
          <w:b/>
          <w:rtl/>
        </w:rPr>
        <w:t>על</w:t>
      </w:r>
      <w:r w:rsidRPr="00B737AC">
        <w:rPr>
          <w:b/>
          <w:rtl/>
        </w:rPr>
        <w:t xml:space="preserve"> </w:t>
      </w:r>
      <w:r w:rsidRPr="00B737AC">
        <w:rPr>
          <w:rFonts w:hint="cs"/>
          <w:b/>
          <w:rtl/>
        </w:rPr>
        <w:t>בסיס</w:t>
      </w:r>
      <w:r w:rsidRPr="00B737AC">
        <w:rPr>
          <w:b/>
          <w:rtl/>
        </w:rPr>
        <w:t xml:space="preserve"> </w:t>
      </w:r>
      <w:r w:rsidRPr="00B737AC">
        <w:rPr>
          <w:rFonts w:hint="cs"/>
          <w:b/>
          <w:rtl/>
        </w:rPr>
        <w:t>הרישום</w:t>
      </w:r>
      <w:r w:rsidRPr="00B737AC">
        <w:rPr>
          <w:b/>
          <w:rtl/>
        </w:rPr>
        <w:t xml:space="preserve"> </w:t>
      </w:r>
      <w:r w:rsidRPr="00B737AC">
        <w:rPr>
          <w:rFonts w:hint="cs"/>
          <w:b/>
          <w:rtl/>
        </w:rPr>
        <w:t>בטופס</w:t>
      </w:r>
      <w:r w:rsidRPr="00B737AC">
        <w:rPr>
          <w:b/>
          <w:rtl/>
        </w:rPr>
        <w:t xml:space="preserve"> </w:t>
      </w:r>
      <w:r w:rsidRPr="00B737AC">
        <w:rPr>
          <w:rFonts w:hint="cs"/>
          <w:b/>
          <w:rtl/>
        </w:rPr>
        <w:t>המעקב</w:t>
      </w:r>
      <w:r w:rsidRPr="00B737AC">
        <w:rPr>
          <w:b/>
          <w:rtl/>
        </w:rPr>
        <w:t xml:space="preserve"> </w:t>
      </w:r>
      <w:r w:rsidRPr="00B737AC">
        <w:rPr>
          <w:rFonts w:hint="cs"/>
          <w:b/>
          <w:rtl/>
        </w:rPr>
        <w:t>הידני</w:t>
      </w:r>
      <w:r w:rsidRPr="00B737AC">
        <w:rPr>
          <w:b/>
          <w:rtl/>
        </w:rPr>
        <w:t xml:space="preserve"> </w:t>
      </w:r>
      <w:r w:rsidRPr="00B737AC">
        <w:rPr>
          <w:rFonts w:hint="cs"/>
          <w:b/>
          <w:rtl/>
        </w:rPr>
        <w:t>נמצאו</w:t>
      </w:r>
      <w:r w:rsidRPr="00B737AC">
        <w:rPr>
          <w:b/>
          <w:rtl/>
        </w:rPr>
        <w:t xml:space="preserve"> </w:t>
      </w:r>
      <w:r w:rsidRPr="00B737AC">
        <w:rPr>
          <w:rFonts w:hint="cs"/>
          <w:b/>
          <w:rtl/>
        </w:rPr>
        <w:t>בכרטיס</w:t>
      </w:r>
      <w:r w:rsidRPr="00B737AC">
        <w:rPr>
          <w:b/>
          <w:rtl/>
        </w:rPr>
        <w:t xml:space="preserve"> </w:t>
      </w:r>
      <w:r w:rsidRPr="00B737AC">
        <w:rPr>
          <w:rFonts w:hint="cs"/>
          <w:b/>
          <w:rtl/>
        </w:rPr>
        <w:t>הנהלת</w:t>
      </w:r>
      <w:r w:rsidRPr="00B737AC">
        <w:rPr>
          <w:b/>
          <w:rtl/>
        </w:rPr>
        <w:t xml:space="preserve"> </w:t>
      </w:r>
      <w:r w:rsidRPr="00B737AC">
        <w:rPr>
          <w:rFonts w:hint="cs"/>
          <w:b/>
          <w:rtl/>
        </w:rPr>
        <w:t>החשבונות</w:t>
      </w:r>
      <w:r w:rsidRPr="00B737AC">
        <w:rPr>
          <w:b/>
          <w:rtl/>
        </w:rPr>
        <w:t xml:space="preserve"> </w:t>
      </w:r>
      <w:r w:rsidRPr="00B737AC">
        <w:rPr>
          <w:rFonts w:hint="cs"/>
          <w:b/>
          <w:rtl/>
        </w:rPr>
        <w:t>כמה</w:t>
      </w:r>
      <w:r w:rsidRPr="00B737AC">
        <w:rPr>
          <w:b/>
          <w:rtl/>
        </w:rPr>
        <w:t xml:space="preserve"> </w:t>
      </w:r>
      <w:r w:rsidRPr="00B737AC">
        <w:rPr>
          <w:rFonts w:hint="cs"/>
          <w:b/>
          <w:rtl/>
        </w:rPr>
        <w:t>בתי</w:t>
      </w:r>
      <w:r w:rsidRPr="00B737AC">
        <w:rPr>
          <w:b/>
          <w:rtl/>
        </w:rPr>
        <w:t xml:space="preserve"> </w:t>
      </w:r>
      <w:r w:rsidRPr="00B737AC">
        <w:rPr>
          <w:rFonts w:hint="cs"/>
          <w:b/>
          <w:rtl/>
        </w:rPr>
        <w:t>עסק</w:t>
      </w:r>
      <w:r w:rsidRPr="00B737AC">
        <w:rPr>
          <w:b/>
          <w:rtl/>
        </w:rPr>
        <w:t xml:space="preserve"> </w:t>
      </w:r>
      <w:r w:rsidRPr="00B737AC">
        <w:rPr>
          <w:rFonts w:hint="cs"/>
          <w:b/>
          <w:rtl/>
        </w:rPr>
        <w:t>שלא</w:t>
      </w:r>
      <w:r w:rsidRPr="00B737AC">
        <w:rPr>
          <w:b/>
          <w:rtl/>
        </w:rPr>
        <w:t xml:space="preserve"> </w:t>
      </w:r>
      <w:r w:rsidRPr="00B737AC">
        <w:rPr>
          <w:rFonts w:hint="cs"/>
          <w:b/>
          <w:rtl/>
        </w:rPr>
        <w:t>שילמו</w:t>
      </w:r>
      <w:r w:rsidRPr="00B737AC">
        <w:rPr>
          <w:b/>
          <w:rtl/>
        </w:rPr>
        <w:t xml:space="preserve"> </w:t>
      </w:r>
      <w:r w:rsidRPr="00B737AC">
        <w:rPr>
          <w:rFonts w:hint="cs"/>
          <w:b/>
          <w:rtl/>
        </w:rPr>
        <w:t>דמי</w:t>
      </w:r>
      <w:r w:rsidRPr="00B737AC">
        <w:rPr>
          <w:b/>
          <w:rtl/>
        </w:rPr>
        <w:t xml:space="preserve"> </w:t>
      </w:r>
      <w:r w:rsidRPr="00B737AC">
        <w:rPr>
          <w:rFonts w:hint="cs"/>
          <w:b/>
          <w:rtl/>
        </w:rPr>
        <w:t>השגחה</w:t>
      </w:r>
      <w:r w:rsidRPr="00B737AC">
        <w:rPr>
          <w:b/>
          <w:rtl/>
        </w:rPr>
        <w:t xml:space="preserve"> </w:t>
      </w:r>
      <w:r w:rsidRPr="00B737AC">
        <w:rPr>
          <w:rFonts w:hint="cs"/>
          <w:b/>
          <w:rtl/>
        </w:rPr>
        <w:t>בשנת</w:t>
      </w:r>
      <w:r w:rsidRPr="00B737AC">
        <w:rPr>
          <w:b/>
          <w:rtl/>
        </w:rPr>
        <w:t xml:space="preserve"> 2016 </w:t>
      </w:r>
      <w:r w:rsidRPr="00B737AC">
        <w:rPr>
          <w:rFonts w:hint="cs"/>
          <w:b/>
          <w:rtl/>
        </w:rPr>
        <w:t>על</w:t>
      </w:r>
      <w:r w:rsidRPr="00B737AC">
        <w:rPr>
          <w:b/>
          <w:rtl/>
        </w:rPr>
        <w:t xml:space="preserve"> </w:t>
      </w:r>
      <w:r w:rsidRPr="00B737AC">
        <w:rPr>
          <w:rFonts w:hint="cs"/>
          <w:b/>
          <w:rtl/>
        </w:rPr>
        <w:t>אף</w:t>
      </w:r>
      <w:r w:rsidRPr="00B737AC">
        <w:rPr>
          <w:b/>
          <w:rtl/>
        </w:rPr>
        <w:t xml:space="preserve"> </w:t>
      </w:r>
      <w:r w:rsidRPr="00B737AC">
        <w:rPr>
          <w:rFonts w:hint="cs"/>
          <w:b/>
          <w:rtl/>
        </w:rPr>
        <w:t>היותם</w:t>
      </w:r>
      <w:r w:rsidRPr="00B737AC">
        <w:rPr>
          <w:b/>
          <w:rtl/>
        </w:rPr>
        <w:t xml:space="preserve"> </w:t>
      </w:r>
      <w:r w:rsidRPr="00B737AC">
        <w:rPr>
          <w:rFonts w:hint="cs"/>
          <w:b/>
          <w:rtl/>
        </w:rPr>
        <w:t>רשומים</w:t>
      </w:r>
      <w:r w:rsidRPr="00B737AC">
        <w:rPr>
          <w:b/>
          <w:rtl/>
        </w:rPr>
        <w:t xml:space="preserve"> </w:t>
      </w:r>
      <w:r w:rsidRPr="00B737AC">
        <w:rPr>
          <w:rFonts w:hint="cs"/>
          <w:b/>
          <w:rtl/>
        </w:rPr>
        <w:t>לכאורה</w:t>
      </w:r>
      <w:r w:rsidRPr="00B737AC">
        <w:rPr>
          <w:b/>
          <w:rtl/>
        </w:rPr>
        <w:t xml:space="preserve"> </w:t>
      </w:r>
      <w:r w:rsidRPr="00B737AC">
        <w:rPr>
          <w:rFonts w:hint="cs"/>
          <w:b/>
          <w:rtl/>
        </w:rPr>
        <w:t>כבתי</w:t>
      </w:r>
      <w:r w:rsidRPr="00B737AC">
        <w:rPr>
          <w:b/>
          <w:rtl/>
        </w:rPr>
        <w:t xml:space="preserve"> </w:t>
      </w:r>
      <w:r w:rsidRPr="00B737AC">
        <w:rPr>
          <w:rFonts w:hint="cs"/>
          <w:b/>
          <w:rtl/>
        </w:rPr>
        <w:t>עסק</w:t>
      </w:r>
      <w:r w:rsidRPr="00B737AC">
        <w:rPr>
          <w:b/>
          <w:rtl/>
        </w:rPr>
        <w:t xml:space="preserve"> </w:t>
      </w:r>
      <w:r w:rsidRPr="00B737AC">
        <w:rPr>
          <w:rFonts w:hint="cs"/>
          <w:b/>
          <w:rtl/>
        </w:rPr>
        <w:t>מושגחים</w:t>
      </w:r>
      <w:r w:rsidRPr="00B737AC">
        <w:rPr>
          <w:b/>
          <w:rtl/>
        </w:rPr>
        <w:t xml:space="preserve"> </w:t>
      </w:r>
      <w:r w:rsidRPr="00B737AC">
        <w:rPr>
          <w:rFonts w:hint="cs"/>
          <w:b/>
          <w:rtl/>
        </w:rPr>
        <w:t>בטופס</w:t>
      </w:r>
      <w:r w:rsidRPr="00B737AC">
        <w:rPr>
          <w:b/>
          <w:rtl/>
        </w:rPr>
        <w:t xml:space="preserve"> </w:t>
      </w:r>
      <w:r w:rsidRPr="00B737AC">
        <w:rPr>
          <w:rFonts w:hint="cs"/>
          <w:b/>
          <w:rtl/>
        </w:rPr>
        <w:t>המעקב</w:t>
      </w:r>
      <w:r w:rsidRPr="00B737AC">
        <w:rPr>
          <w:b/>
          <w:rtl/>
        </w:rPr>
        <w:t xml:space="preserve"> </w:t>
      </w:r>
      <w:r w:rsidRPr="00B737AC">
        <w:rPr>
          <w:rFonts w:hint="cs"/>
          <w:b/>
          <w:rtl/>
        </w:rPr>
        <w:t>הידני</w:t>
      </w:r>
      <w:r w:rsidRPr="00B737AC">
        <w:rPr>
          <w:b/>
          <w:rtl/>
        </w:rPr>
        <w:t>.</w:t>
      </w:r>
    </w:p>
    <w:p w:rsidR="006A0E07" w:rsidRPr="00B737AC" w:rsidP="009E5A5F">
      <w:pPr>
        <w:spacing w:before="180" w:after="240" w:line="240" w:lineRule="exact"/>
        <w:ind w:right="2268"/>
        <w:jc w:val="both"/>
        <w:rPr>
          <w:rFonts w:ascii="Tahoma" w:hAnsi="Tahoma" w:cs="Tahoma"/>
          <w:sz w:val="17"/>
          <w:szCs w:val="17"/>
          <w:rtl/>
        </w:rPr>
      </w:pPr>
      <w:r w:rsidRPr="00B737AC">
        <w:rPr>
          <w:rFonts w:ascii="Tahoma" w:hAnsi="Tahoma" w:cs="Tahoma" w:hint="cs"/>
          <w:sz w:val="17"/>
          <w:szCs w:val="17"/>
          <w:rtl/>
        </w:rPr>
        <w:t>בתשובתה ציינה הרבנות לכשרות ארצית כי בשנים 2015-2014 דמי ההשגחה דורגו לשש רמות ובשנת 2016 העסקים דורגו לשלוש רמות. שינוי זה יש בכוחו להסביר חלק מהשינויים בגובה דמי ההשגחה.</w:t>
      </w:r>
    </w:p>
    <w:p w:rsidR="006A0E07" w:rsidRPr="00B737AC" w:rsidP="009E5A5F">
      <w:pPr>
        <w:pStyle w:val="RESHET"/>
        <w:rPr>
          <w:rtl/>
        </w:rPr>
      </w:pPr>
      <w:r w:rsidRPr="00B737AC">
        <w:rPr>
          <w:rFonts w:hint="cs"/>
          <w:rtl/>
        </w:rPr>
        <w:t>משרד מבקר המדינה מעיר לרבנות לכשרות הארצית כי עליה לשפר באופן מהותי את מערך גביית אגרות הפיקוח ואגרת ההשגחה כדי להבטיח שקיפות במערך החיובים, אמות מידה שוויוניות לקביעת גובה האגרות והפעלת מערך פיקוח חשבונאי על התשלומים הנגבים.</w:t>
      </w:r>
    </w:p>
    <w:p w:rsidR="009E5A5F" w:rsidRPr="00D43E82" w:rsidP="009E5A5F">
      <w:pPr>
        <w:spacing w:before="240" w:after="240" w:line="240" w:lineRule="atLeast"/>
        <w:ind w:right="2268"/>
        <w:jc w:val="center"/>
        <w:rPr>
          <w:sz w:val="32"/>
          <w:szCs w:val="32"/>
          <w:rtl/>
        </w:rPr>
      </w:pPr>
      <w:r w:rsidRPr="00D43E82">
        <w:rPr>
          <w:rFonts w:ascii="Wingdings 2" w:hAnsi="Wingdings 2"/>
          <w:sz w:val="32"/>
          <w:szCs w:val="32"/>
        </w:rPr>
        <w:sym w:font="Wingdings 2" w:char="F0F3"/>
      </w:r>
    </w:p>
    <w:p w:rsidR="006A0E07" w:rsidRPr="00B737AC" w:rsidP="00B737AC">
      <w:pPr>
        <w:spacing w:line="240" w:lineRule="exact"/>
        <w:ind w:right="2268"/>
        <w:jc w:val="both"/>
        <w:rPr>
          <w:rFonts w:ascii="Tahoma" w:hAnsi="Tahoma" w:cs="Tahoma"/>
          <w:b/>
          <w:bCs/>
          <w:sz w:val="17"/>
          <w:szCs w:val="17"/>
          <w:rtl/>
        </w:rPr>
      </w:pPr>
    </w:p>
    <w:p w:rsidR="006A0E07" w:rsidRPr="00C94542" w:rsidP="00B737AC">
      <w:pPr>
        <w:pStyle w:val="KOT5"/>
        <w:rPr>
          <w:rtl/>
        </w:rPr>
      </w:pPr>
      <w:r w:rsidRPr="00615A22">
        <w:rPr>
          <w:rFonts w:hint="cs"/>
          <w:rtl/>
        </w:rPr>
        <w:t>תגובה</w:t>
      </w:r>
      <w:r w:rsidRPr="00615A22">
        <w:rPr>
          <w:rtl/>
        </w:rPr>
        <w:t xml:space="preserve"> </w:t>
      </w:r>
      <w:r w:rsidRPr="00615A22">
        <w:rPr>
          <w:rFonts w:hint="cs"/>
          <w:rtl/>
        </w:rPr>
        <w:t>עקרונית</w:t>
      </w:r>
      <w:r w:rsidRPr="00615A22">
        <w:rPr>
          <w:rtl/>
        </w:rPr>
        <w:t xml:space="preserve"> </w:t>
      </w:r>
      <w:r w:rsidRPr="00615A22">
        <w:rPr>
          <w:rFonts w:hint="cs"/>
          <w:rtl/>
        </w:rPr>
        <w:t>של</w:t>
      </w:r>
      <w:r w:rsidRPr="00615A22">
        <w:rPr>
          <w:rtl/>
        </w:rPr>
        <w:t xml:space="preserve"> </w:t>
      </w:r>
      <w:r w:rsidRPr="00615A22">
        <w:rPr>
          <w:rFonts w:hint="cs"/>
          <w:rtl/>
        </w:rPr>
        <w:t>המשרד</w:t>
      </w:r>
      <w:r w:rsidRPr="00615A22">
        <w:rPr>
          <w:rtl/>
        </w:rPr>
        <w:t xml:space="preserve"> </w:t>
      </w:r>
      <w:r w:rsidRPr="00615A22">
        <w:rPr>
          <w:rFonts w:hint="cs"/>
          <w:rtl/>
        </w:rPr>
        <w:t>לשירותי</w:t>
      </w:r>
      <w:r w:rsidRPr="00615A22">
        <w:rPr>
          <w:rtl/>
        </w:rPr>
        <w:t xml:space="preserve"> </w:t>
      </w:r>
      <w:r w:rsidRPr="00615A22">
        <w:rPr>
          <w:rFonts w:hint="cs"/>
          <w:rtl/>
        </w:rPr>
        <w:t>דת</w:t>
      </w:r>
      <w:r w:rsidRPr="00615A22">
        <w:rPr>
          <w:rtl/>
        </w:rPr>
        <w:t xml:space="preserve"> </w:t>
      </w:r>
      <w:r w:rsidRPr="00615A22">
        <w:rPr>
          <w:rFonts w:hint="cs"/>
          <w:rtl/>
        </w:rPr>
        <w:t>לממצאי</w:t>
      </w:r>
      <w:r w:rsidRPr="00615A22">
        <w:rPr>
          <w:rtl/>
        </w:rPr>
        <w:t xml:space="preserve"> </w:t>
      </w:r>
      <w:r w:rsidRPr="00615A22">
        <w:rPr>
          <w:rFonts w:hint="cs"/>
          <w:rtl/>
        </w:rPr>
        <w:t>דוח</w:t>
      </w:r>
      <w:r w:rsidRPr="00615A22">
        <w:rPr>
          <w:rtl/>
        </w:rPr>
        <w:t xml:space="preserve"> </w:t>
      </w:r>
      <w:r w:rsidRPr="00615A22">
        <w:rPr>
          <w:rFonts w:hint="cs"/>
          <w:rtl/>
        </w:rPr>
        <w:t>הביקורת</w:t>
      </w:r>
    </w:p>
    <w:p w:rsidR="006A0E07" w:rsidRPr="00B737AC" w:rsidP="00B737AC">
      <w:pPr>
        <w:spacing w:line="240" w:lineRule="exact"/>
        <w:ind w:right="2268"/>
        <w:jc w:val="both"/>
        <w:rPr>
          <w:rFonts w:ascii="Tahoma" w:hAnsi="Tahoma" w:cs="Tahoma"/>
          <w:sz w:val="17"/>
          <w:szCs w:val="17"/>
          <w:rtl/>
        </w:rPr>
      </w:pPr>
      <w:r w:rsidRPr="00B737AC">
        <w:rPr>
          <w:rFonts w:ascii="Tahoma" w:hAnsi="Tahoma" w:cs="Tahoma" w:hint="cs"/>
          <w:sz w:val="17"/>
          <w:szCs w:val="17"/>
          <w:rtl/>
        </w:rPr>
        <w:t xml:space="preserve">בתשובת המשרד ציין המנכ"ל כי הוא רואה חשיבות רבה בדוח הביקורת של משרד מבקר המדינה, וכי הוא משמש כלי עבודה ובסיס לתכניות העבודה של המשרד ושל הגורמים האחרים בתחום הכשרות. עוד ציין כי תכנית העבודה של תחום הכשרות במשרד לשנת 2017 מקיפה לא מעט מהסוגיות שפורטו בטיוטת הדוח. המשרד ביקש להדגיש כי מאז כניסת ההנהלה החדשה, בחודשים מאי-יולי 2015, נמצאת הסדרת מערכת הכשרות בעדיפות גבוהה, והמשרד שם דגש רב על הטיפול בנושא הכשרות למרות סביבת העבודה המגבילה. הוא הוסיף שנערכו פעולות רבות לצורך קידום משימה זו; למשל, קידום מערכת המחשוב "שירת הים", מאמצים לשינוי הפעלת מערך הכשרות לרבות מפגשים עם גורמי חוץ, קידום התכנית להקמת חברה ממשלתית, הוצאה לפועל של פיילוט הכשרות כפי שהוצג בבג"ץ, העברת התקן של </w:t>
      </w:r>
      <w:r w:rsidRPr="00B737AC">
        <w:rPr>
          <w:rFonts w:ascii="Tahoma" w:hAnsi="Tahoma" w:cs="Tahoma" w:hint="cs"/>
          <w:sz w:val="17"/>
          <w:szCs w:val="17"/>
          <w:rtl/>
        </w:rPr>
        <w:t>מנהל תחום כשרות ממשרד ראש הממשלה למשרד לשירותי דת וביסוס תחום כשרות במשרד וכן תחילת מיפוי של מחלקות הכשרות במועצות הדתיות.</w:t>
      </w:r>
    </w:p>
    <w:p w:rsidR="006A0E07" w:rsidRPr="00B737AC" w:rsidP="009E5A5F">
      <w:pPr>
        <w:spacing w:after="240" w:line="240" w:lineRule="exact"/>
        <w:ind w:right="2268"/>
        <w:jc w:val="both"/>
        <w:rPr>
          <w:rFonts w:ascii="Tahoma" w:hAnsi="Tahoma" w:cs="Tahoma"/>
          <w:b/>
          <w:bCs/>
          <w:sz w:val="17"/>
          <w:szCs w:val="17"/>
          <w:rtl/>
        </w:rPr>
      </w:pPr>
      <w:r w:rsidRPr="00B737AC">
        <w:rPr>
          <w:rFonts w:ascii="Tahoma" w:hAnsi="Tahoma" w:cs="Tahoma" w:hint="cs"/>
          <w:sz w:val="17"/>
          <w:szCs w:val="17"/>
          <w:rtl/>
        </w:rPr>
        <w:t>עוד</w:t>
      </w:r>
      <w:r w:rsidRPr="00B737AC">
        <w:rPr>
          <w:rFonts w:ascii="Tahoma" w:hAnsi="Tahoma" w:cs="Tahoma" w:hint="cs"/>
          <w:sz w:val="17"/>
          <w:szCs w:val="17"/>
          <w:rtl/>
        </w:rPr>
        <w:t xml:space="preserve"> </w:t>
      </w:r>
      <w:r w:rsidRPr="00B737AC">
        <w:rPr>
          <w:rFonts w:ascii="Tahoma" w:hAnsi="Tahoma" w:cs="Tahoma" w:hint="cs"/>
          <w:sz w:val="17"/>
          <w:szCs w:val="17"/>
          <w:rtl/>
        </w:rPr>
        <w:t>ציין מנכ"ל המשרד כי הסדרת מערכת הכשרות דורשת שיתוף פעולה בין כל משרדי הממשלה הנוגעים בדבר - המשרד לשירותי דת ומשרדי האוצר והמשפטים - הרבנות הראשית ונציבות שירות המדינה.</w:t>
      </w:r>
    </w:p>
    <w:p w:rsidR="006A0E07" w:rsidRPr="00B737AC" w:rsidP="009E5A5F">
      <w:pPr>
        <w:pStyle w:val="RESHET"/>
        <w:rPr>
          <w:rtl/>
        </w:rPr>
      </w:pPr>
      <w:r w:rsidRPr="00B737AC">
        <w:rPr>
          <w:rFonts w:hint="cs"/>
          <w:rtl/>
        </w:rPr>
        <w:t>משרד מבקר המדינה מציין לחיוב את המהלכים שהחל המשרד לקדם, חלקם בשנים אחרונות, אך עם זאת במבחן התוצאה, וכפי שעולה מדוח ביקורת זה, הדרך עוד ארוכה עד להבשלתם ולמימושם.</w:t>
      </w:r>
    </w:p>
    <w:p w:rsidR="006A0E07" w:rsidRPr="00B737AC" w:rsidP="00B737AC">
      <w:pPr>
        <w:spacing w:line="240" w:lineRule="exact"/>
        <w:ind w:right="2268"/>
        <w:jc w:val="both"/>
        <w:rPr>
          <w:rFonts w:ascii="Tahoma" w:hAnsi="Tahoma" w:cs="Tahoma"/>
          <w:sz w:val="17"/>
          <w:szCs w:val="17"/>
          <w:rtl/>
        </w:rPr>
      </w:pPr>
    </w:p>
    <w:p w:rsidR="009E5A5F">
      <w:pPr>
        <w:bidi w:val="0"/>
        <w:rPr>
          <w:rFonts w:ascii="Tahoma" w:eastAsia="Times New Roman" w:hAnsi="Tahoma" w:cs="Tahoma"/>
          <w:color w:val="009692"/>
          <w:sz w:val="32"/>
          <w:szCs w:val="32"/>
          <w:rtl/>
        </w:rPr>
      </w:pPr>
      <w:bookmarkStart w:id="213" w:name="_Toc474826339"/>
      <w:r>
        <w:rPr>
          <w:rtl/>
        </w:rPr>
        <w:br w:type="page"/>
      </w:r>
    </w:p>
    <w:p w:rsidR="006A0E07" w:rsidP="00B737AC">
      <w:pPr>
        <w:pStyle w:val="KOT4"/>
        <w:rPr>
          <w:rtl/>
        </w:rPr>
      </w:pPr>
      <w:r>
        <w:rPr>
          <w:rFonts w:hint="cs"/>
          <w:rtl/>
        </w:rPr>
        <w:t>סיכום</w:t>
      </w:r>
      <w:bookmarkEnd w:id="213"/>
    </w:p>
    <w:p w:rsidR="006A0E07" w:rsidRPr="00B737AC" w:rsidP="009E5A5F">
      <w:pPr>
        <w:pStyle w:val="RESHET"/>
        <w:rPr>
          <w:rtl/>
        </w:rPr>
      </w:pPr>
      <w:r w:rsidRPr="00B737AC">
        <w:rPr>
          <w:rFonts w:hint="cs"/>
          <w:rtl/>
        </w:rPr>
        <w:t>חלק</w:t>
      </w:r>
      <w:r w:rsidRPr="00B737AC">
        <w:rPr>
          <w:rtl/>
        </w:rPr>
        <w:t xml:space="preserve"> </w:t>
      </w:r>
      <w:r w:rsidRPr="00B737AC">
        <w:rPr>
          <w:rFonts w:hint="cs"/>
          <w:rtl/>
        </w:rPr>
        <w:t>ניכר</w:t>
      </w:r>
      <w:r w:rsidRPr="00B737AC">
        <w:rPr>
          <w:rtl/>
        </w:rPr>
        <w:t xml:space="preserve"> </w:t>
      </w:r>
      <w:r w:rsidRPr="00B737AC">
        <w:rPr>
          <w:rFonts w:hint="cs"/>
          <w:rtl/>
        </w:rPr>
        <w:t>מהציבור</w:t>
      </w:r>
      <w:r w:rsidRPr="00B737AC">
        <w:rPr>
          <w:rtl/>
        </w:rPr>
        <w:t xml:space="preserve"> </w:t>
      </w:r>
      <w:r w:rsidRPr="00B737AC">
        <w:rPr>
          <w:rFonts w:hint="cs"/>
          <w:rtl/>
        </w:rPr>
        <w:t>היהודי</w:t>
      </w:r>
      <w:r w:rsidRPr="00B737AC">
        <w:rPr>
          <w:rtl/>
        </w:rPr>
        <w:t xml:space="preserve"> </w:t>
      </w:r>
      <w:r w:rsidRPr="00B737AC">
        <w:rPr>
          <w:rFonts w:hint="cs"/>
          <w:rtl/>
        </w:rPr>
        <w:t>במדינת</w:t>
      </w:r>
      <w:r w:rsidRPr="00B737AC">
        <w:rPr>
          <w:rtl/>
        </w:rPr>
        <w:t xml:space="preserve"> </w:t>
      </w:r>
      <w:r w:rsidRPr="00B737AC">
        <w:rPr>
          <w:rFonts w:hint="cs"/>
          <w:rtl/>
        </w:rPr>
        <w:t>ישראל</w:t>
      </w:r>
      <w:r w:rsidRPr="00B737AC">
        <w:rPr>
          <w:rtl/>
        </w:rPr>
        <w:t xml:space="preserve"> </w:t>
      </w:r>
      <w:r w:rsidRPr="00B737AC">
        <w:rPr>
          <w:rFonts w:hint="cs"/>
          <w:rtl/>
        </w:rPr>
        <w:t>מקפיד</w:t>
      </w:r>
      <w:r w:rsidRPr="00B737AC">
        <w:rPr>
          <w:rtl/>
        </w:rPr>
        <w:t xml:space="preserve"> </w:t>
      </w:r>
      <w:r w:rsidRPr="00B737AC">
        <w:rPr>
          <w:rFonts w:hint="cs"/>
          <w:rtl/>
        </w:rPr>
        <w:t>על</w:t>
      </w:r>
      <w:r w:rsidRPr="00B737AC">
        <w:rPr>
          <w:rtl/>
        </w:rPr>
        <w:t xml:space="preserve"> </w:t>
      </w:r>
      <w:r w:rsidRPr="00B737AC">
        <w:rPr>
          <w:rFonts w:hint="cs"/>
          <w:rtl/>
        </w:rPr>
        <w:t>צריכת</w:t>
      </w:r>
      <w:r w:rsidRPr="00B737AC">
        <w:rPr>
          <w:rtl/>
        </w:rPr>
        <w:t xml:space="preserve"> </w:t>
      </w:r>
      <w:r w:rsidRPr="00B737AC">
        <w:rPr>
          <w:rFonts w:hint="cs"/>
          <w:rtl/>
        </w:rPr>
        <w:t>מזון</w:t>
      </w:r>
      <w:r w:rsidRPr="00B737AC">
        <w:rPr>
          <w:rtl/>
        </w:rPr>
        <w:t xml:space="preserve"> </w:t>
      </w:r>
      <w:r w:rsidRPr="00B737AC">
        <w:rPr>
          <w:rFonts w:hint="cs"/>
          <w:rtl/>
        </w:rPr>
        <w:t>כשר</w:t>
      </w:r>
      <w:r w:rsidRPr="00B737AC">
        <w:rPr>
          <w:rtl/>
        </w:rPr>
        <w:t xml:space="preserve">. </w:t>
      </w:r>
      <w:r w:rsidRPr="00B737AC">
        <w:rPr>
          <w:rFonts w:hint="cs"/>
          <w:rtl/>
        </w:rPr>
        <w:t>לפיכך</w:t>
      </w:r>
      <w:r w:rsidRPr="00B737AC">
        <w:rPr>
          <w:rtl/>
        </w:rPr>
        <w:t xml:space="preserve"> </w:t>
      </w:r>
      <w:r w:rsidRPr="00B737AC">
        <w:rPr>
          <w:rFonts w:hint="cs"/>
          <w:rtl/>
        </w:rPr>
        <w:t>הפיקוח</w:t>
      </w:r>
      <w:r w:rsidRPr="00B737AC">
        <w:rPr>
          <w:rtl/>
        </w:rPr>
        <w:t xml:space="preserve"> </w:t>
      </w:r>
      <w:r w:rsidRPr="00B737AC">
        <w:rPr>
          <w:rFonts w:hint="cs"/>
          <w:rtl/>
        </w:rPr>
        <w:t>על</w:t>
      </w:r>
      <w:r w:rsidRPr="00B737AC">
        <w:rPr>
          <w:rtl/>
        </w:rPr>
        <w:t xml:space="preserve"> </w:t>
      </w:r>
      <w:r w:rsidRPr="00B737AC">
        <w:rPr>
          <w:rFonts w:hint="cs"/>
          <w:rtl/>
        </w:rPr>
        <w:t>כשרות</w:t>
      </w:r>
      <w:r w:rsidRPr="00B737AC">
        <w:rPr>
          <w:rtl/>
        </w:rPr>
        <w:t xml:space="preserve"> </w:t>
      </w:r>
      <w:r w:rsidRPr="00B737AC">
        <w:rPr>
          <w:rFonts w:hint="cs"/>
          <w:rtl/>
        </w:rPr>
        <w:t>המזון</w:t>
      </w:r>
      <w:r w:rsidRPr="00B737AC">
        <w:rPr>
          <w:rtl/>
        </w:rPr>
        <w:t xml:space="preserve"> </w:t>
      </w:r>
      <w:r w:rsidRPr="00B737AC">
        <w:rPr>
          <w:rFonts w:hint="cs"/>
          <w:rtl/>
        </w:rPr>
        <w:t>הוא</w:t>
      </w:r>
      <w:r w:rsidRPr="00B737AC">
        <w:rPr>
          <w:rtl/>
        </w:rPr>
        <w:t xml:space="preserve"> </w:t>
      </w:r>
      <w:r w:rsidRPr="00B737AC">
        <w:rPr>
          <w:rFonts w:hint="cs"/>
          <w:rtl/>
        </w:rPr>
        <w:t>אחד</w:t>
      </w:r>
      <w:r w:rsidRPr="00B737AC">
        <w:rPr>
          <w:rtl/>
        </w:rPr>
        <w:t xml:space="preserve"> </w:t>
      </w:r>
      <w:r w:rsidRPr="00B737AC">
        <w:rPr>
          <w:rFonts w:hint="cs"/>
          <w:rtl/>
        </w:rPr>
        <w:t>השירותים</w:t>
      </w:r>
      <w:r w:rsidRPr="00B737AC">
        <w:rPr>
          <w:rtl/>
        </w:rPr>
        <w:t xml:space="preserve"> </w:t>
      </w:r>
      <w:r w:rsidRPr="00B737AC">
        <w:rPr>
          <w:rFonts w:hint="cs"/>
          <w:rtl/>
        </w:rPr>
        <w:t>הבסיסיים</w:t>
      </w:r>
      <w:r w:rsidRPr="00B737AC">
        <w:rPr>
          <w:rtl/>
        </w:rPr>
        <w:t xml:space="preserve"> </w:t>
      </w:r>
      <w:r w:rsidRPr="00B737AC">
        <w:rPr>
          <w:rFonts w:hint="cs"/>
          <w:rtl/>
        </w:rPr>
        <w:t>והחשובים</w:t>
      </w:r>
      <w:r w:rsidRPr="00B737AC">
        <w:rPr>
          <w:rtl/>
        </w:rPr>
        <w:t xml:space="preserve"> </w:t>
      </w:r>
      <w:r w:rsidRPr="00B737AC">
        <w:rPr>
          <w:rFonts w:hint="cs"/>
          <w:rtl/>
        </w:rPr>
        <w:t>שמספקות</w:t>
      </w:r>
      <w:r w:rsidRPr="00B737AC">
        <w:rPr>
          <w:rtl/>
        </w:rPr>
        <w:t xml:space="preserve"> </w:t>
      </w:r>
      <w:r w:rsidRPr="00B737AC">
        <w:rPr>
          <w:rFonts w:hint="cs"/>
          <w:rtl/>
        </w:rPr>
        <w:t>המועצות</w:t>
      </w:r>
      <w:r w:rsidRPr="00B737AC">
        <w:rPr>
          <w:rtl/>
        </w:rPr>
        <w:t xml:space="preserve"> </w:t>
      </w:r>
      <w:r w:rsidRPr="00B737AC">
        <w:rPr>
          <w:rFonts w:hint="cs"/>
          <w:rtl/>
        </w:rPr>
        <w:t>הדתיות</w:t>
      </w:r>
      <w:r w:rsidRPr="00B737AC">
        <w:rPr>
          <w:rtl/>
        </w:rPr>
        <w:t>.</w:t>
      </w:r>
    </w:p>
    <w:p w:rsidR="006A0E07" w:rsidRPr="00B737AC" w:rsidP="002C296E">
      <w:pPr>
        <w:pStyle w:val="RESHET"/>
        <w:rPr>
          <w:b/>
          <w:rtl/>
        </w:rPr>
      </w:pPr>
      <w:r w:rsidRPr="00B737AC">
        <w:rPr>
          <w:b/>
          <w:rtl/>
        </w:rPr>
        <w:t xml:space="preserve">ממצאי הביקורת </w:t>
      </w:r>
      <w:r w:rsidRPr="00B737AC">
        <w:rPr>
          <w:rFonts w:hint="cs"/>
          <w:b/>
          <w:rtl/>
        </w:rPr>
        <w:t>מעידים</w:t>
      </w:r>
      <w:r w:rsidRPr="00B737AC">
        <w:rPr>
          <w:b/>
          <w:rtl/>
        </w:rPr>
        <w:t xml:space="preserve"> על כשל </w:t>
      </w:r>
      <w:r w:rsidRPr="00B737AC">
        <w:rPr>
          <w:rFonts w:hint="cs"/>
          <w:b/>
          <w:rtl/>
        </w:rPr>
        <w:t xml:space="preserve">חמור </w:t>
      </w:r>
      <w:r w:rsidRPr="00B737AC">
        <w:rPr>
          <w:b/>
          <w:rtl/>
        </w:rPr>
        <w:t>של המועצות הדתיות</w:t>
      </w:r>
      <w:r w:rsidRPr="00B737AC">
        <w:rPr>
          <w:rFonts w:hint="cs"/>
          <w:b/>
          <w:rtl/>
        </w:rPr>
        <w:t xml:space="preserve"> שנבדקו</w:t>
      </w:r>
      <w:r w:rsidRPr="00B737AC">
        <w:rPr>
          <w:b/>
          <w:rtl/>
        </w:rPr>
        <w:t xml:space="preserve">, </w:t>
      </w:r>
      <w:r w:rsidRPr="00B737AC">
        <w:rPr>
          <w:rFonts w:hint="cs"/>
          <w:b/>
          <w:rtl/>
        </w:rPr>
        <w:t xml:space="preserve">ובהן </w:t>
      </w:r>
      <w:r w:rsidRPr="00B737AC">
        <w:rPr>
          <w:b/>
          <w:rtl/>
        </w:rPr>
        <w:t xml:space="preserve">המועצות הדתיות ירושלים </w:t>
      </w:r>
      <w:r w:rsidR="002C296E">
        <w:rPr>
          <w:rFonts w:hint="cs"/>
          <w:b/>
          <w:rtl/>
        </w:rPr>
        <w:t>ו</w:t>
      </w:r>
      <w:r w:rsidRPr="00B737AC">
        <w:rPr>
          <w:b/>
          <w:rtl/>
        </w:rPr>
        <w:t xml:space="preserve">נתניה, בכל הנוגע לאכיפת הוראות נוהל הכשרות. </w:t>
      </w:r>
      <w:r w:rsidRPr="00B737AC">
        <w:rPr>
          <w:rFonts w:hint="cs"/>
          <w:b/>
          <w:rtl/>
        </w:rPr>
        <w:t>ה</w:t>
      </w:r>
      <w:r w:rsidRPr="00B737AC">
        <w:rPr>
          <w:b/>
          <w:rtl/>
        </w:rPr>
        <w:t xml:space="preserve">מועצות </w:t>
      </w:r>
      <w:r w:rsidRPr="00B737AC">
        <w:rPr>
          <w:rFonts w:hint="cs"/>
          <w:b/>
          <w:rtl/>
        </w:rPr>
        <w:t>ה</w:t>
      </w:r>
      <w:r w:rsidRPr="00B737AC">
        <w:rPr>
          <w:b/>
          <w:rtl/>
        </w:rPr>
        <w:t>דתיות מאפשרות העסק</w:t>
      </w:r>
      <w:r w:rsidRPr="00B737AC">
        <w:rPr>
          <w:rFonts w:hint="cs"/>
          <w:b/>
          <w:rtl/>
        </w:rPr>
        <w:t xml:space="preserve">ה בלתי תקינה של משגיחי כשרות, ובכלל זה </w:t>
      </w:r>
      <w:r w:rsidRPr="00B737AC">
        <w:rPr>
          <w:b/>
          <w:rtl/>
        </w:rPr>
        <w:t xml:space="preserve">העסקה </w:t>
      </w:r>
      <w:r w:rsidRPr="00B737AC">
        <w:rPr>
          <w:rFonts w:hint="cs"/>
          <w:b/>
          <w:rtl/>
        </w:rPr>
        <w:t>ב</w:t>
      </w:r>
      <w:r w:rsidRPr="00B737AC">
        <w:rPr>
          <w:b/>
          <w:rtl/>
        </w:rPr>
        <w:t>היקף שעות עבוד</w:t>
      </w:r>
      <w:r w:rsidRPr="00B737AC">
        <w:rPr>
          <w:rFonts w:hint="cs"/>
          <w:b/>
          <w:rtl/>
        </w:rPr>
        <w:t>ה שלא ניתן לבצעו בפועל.</w:t>
      </w:r>
      <w:r w:rsidRPr="00B737AC">
        <w:rPr>
          <w:b/>
          <w:rtl/>
        </w:rPr>
        <w:t xml:space="preserve"> </w:t>
      </w:r>
      <w:r w:rsidRPr="00B737AC">
        <w:rPr>
          <w:rFonts w:hint="cs"/>
          <w:b/>
          <w:rtl/>
        </w:rPr>
        <w:t>הדבר</w:t>
      </w:r>
      <w:r w:rsidRPr="00B737AC">
        <w:rPr>
          <w:b/>
          <w:rtl/>
        </w:rPr>
        <w:t xml:space="preserve"> מעמיד בספק את איכות עבודת</w:t>
      </w:r>
      <w:r w:rsidRPr="00B737AC">
        <w:rPr>
          <w:rFonts w:hint="cs"/>
          <w:b/>
          <w:rtl/>
        </w:rPr>
        <w:t xml:space="preserve"> המשגיחים</w:t>
      </w:r>
      <w:r w:rsidRPr="00B737AC">
        <w:rPr>
          <w:b/>
          <w:rtl/>
        </w:rPr>
        <w:t>. מדובר בעצימת עיניים חמורה ביותר של המועצות הדתיות</w:t>
      </w:r>
      <w:r w:rsidRPr="00B737AC">
        <w:rPr>
          <w:rFonts w:hint="cs"/>
          <w:b/>
          <w:rtl/>
        </w:rPr>
        <w:t>,</w:t>
      </w:r>
      <w:r w:rsidRPr="00B737AC">
        <w:rPr>
          <w:b/>
          <w:rtl/>
        </w:rPr>
        <w:t xml:space="preserve"> העלולה לפגוע ברמת הכשרות ובאמון הציבור במערך הכשרות שהמדינה אמורה להבטיח את קיומו, </w:t>
      </w:r>
      <w:r w:rsidRPr="00B737AC">
        <w:rPr>
          <w:rFonts w:hint="cs"/>
          <w:b/>
          <w:rtl/>
        </w:rPr>
        <w:t>ואף</w:t>
      </w:r>
      <w:r w:rsidRPr="00B737AC">
        <w:rPr>
          <w:b/>
          <w:rtl/>
        </w:rPr>
        <w:t xml:space="preserve"> בהטעיה של בתי העסק המשלמים בעבור שעות השגחה שלא תמיד מבוצעות בפועל. אגב כך, נוצר מצב נוח ומתאים לכל הצדדים, דהיינו </w:t>
      </w:r>
      <w:r w:rsidRPr="00B737AC">
        <w:rPr>
          <w:rFonts w:hint="cs"/>
          <w:b/>
          <w:rtl/>
        </w:rPr>
        <w:t xml:space="preserve">- </w:t>
      </w:r>
      <w:r w:rsidRPr="00B737AC">
        <w:rPr>
          <w:b/>
          <w:rtl/>
        </w:rPr>
        <w:t xml:space="preserve">בתי העסק משלמים עבור ההשגחה אך היא </w:t>
      </w:r>
      <w:r w:rsidRPr="00B737AC">
        <w:rPr>
          <w:rFonts w:hint="cs"/>
          <w:b/>
          <w:rtl/>
        </w:rPr>
        <w:t>מתבצעת</w:t>
      </w:r>
      <w:r w:rsidRPr="00B737AC">
        <w:rPr>
          <w:b/>
          <w:rtl/>
        </w:rPr>
        <w:t xml:space="preserve"> באופן חלקי המאפשר להם גמישות ונוחות; המשגיחים</w:t>
      </w:r>
      <w:r w:rsidRPr="00B737AC">
        <w:rPr>
          <w:rFonts w:hint="cs"/>
          <w:b/>
          <w:rtl/>
        </w:rPr>
        <w:t xml:space="preserve"> מצדם</w:t>
      </w:r>
      <w:r w:rsidRPr="00B737AC">
        <w:rPr>
          <w:b/>
          <w:rtl/>
        </w:rPr>
        <w:t xml:space="preserve"> </w:t>
      </w:r>
      <w:r w:rsidRPr="00B737AC">
        <w:rPr>
          <w:rFonts w:hint="cs"/>
          <w:b/>
          <w:rtl/>
        </w:rPr>
        <w:t>משתפים עמם פעולה</w:t>
      </w:r>
      <w:r w:rsidRPr="00B737AC">
        <w:rPr>
          <w:b/>
          <w:rtl/>
        </w:rPr>
        <w:t xml:space="preserve"> וזוכים להכנסה נוספת קבועה ושוטפת.</w:t>
      </w:r>
    </w:p>
    <w:p w:rsidR="006A0E07" w:rsidRPr="00B737AC" w:rsidP="009E5A5F">
      <w:pPr>
        <w:pStyle w:val="RESHET"/>
        <w:rPr>
          <w:rtl/>
        </w:rPr>
      </w:pPr>
      <w:r w:rsidRPr="00B737AC">
        <w:rPr>
          <w:rFonts w:hint="cs"/>
          <w:b/>
          <w:rtl/>
        </w:rPr>
        <w:t xml:space="preserve">המצב הנוכחי - שבמסגרתו משגיחי הכשרות, מועסקים בניגוד עניינים באמצעות בית העסק שהם משגיחים עליו ותלויים בו לפרנסתם - גורם לפגיעה במערך הכשרות ובמוטיבציה של המשגיחים לדווח על תקלות כשרות. </w:t>
      </w:r>
      <w:r w:rsidRPr="00B737AC">
        <w:rPr>
          <w:rFonts w:hint="cs"/>
          <w:rtl/>
        </w:rPr>
        <w:t>הדבר גם פותח</w:t>
      </w:r>
      <w:r w:rsidRPr="00B737AC">
        <w:rPr>
          <w:rtl/>
        </w:rPr>
        <w:t xml:space="preserve"> </w:t>
      </w:r>
      <w:r w:rsidRPr="00B737AC">
        <w:rPr>
          <w:rFonts w:hint="cs"/>
          <w:rtl/>
        </w:rPr>
        <w:t>פתח</w:t>
      </w:r>
      <w:r w:rsidRPr="00B737AC">
        <w:rPr>
          <w:rtl/>
        </w:rPr>
        <w:t xml:space="preserve"> </w:t>
      </w:r>
      <w:r w:rsidRPr="00B737AC">
        <w:rPr>
          <w:rFonts w:hint="cs"/>
          <w:rtl/>
        </w:rPr>
        <w:t>לדיווחים</w:t>
      </w:r>
      <w:r w:rsidRPr="00B737AC">
        <w:rPr>
          <w:rtl/>
        </w:rPr>
        <w:t xml:space="preserve"> </w:t>
      </w:r>
      <w:r w:rsidRPr="00B737AC">
        <w:rPr>
          <w:rFonts w:hint="cs"/>
          <w:rtl/>
        </w:rPr>
        <w:t>כוזבים</w:t>
      </w:r>
      <w:r w:rsidRPr="00B737AC">
        <w:rPr>
          <w:rtl/>
        </w:rPr>
        <w:t xml:space="preserve"> </w:t>
      </w:r>
      <w:r w:rsidRPr="00B737AC">
        <w:rPr>
          <w:rFonts w:hint="cs"/>
          <w:rtl/>
        </w:rPr>
        <w:t>בנוגע</w:t>
      </w:r>
      <w:r w:rsidRPr="00B737AC">
        <w:rPr>
          <w:rtl/>
        </w:rPr>
        <w:t xml:space="preserve"> </w:t>
      </w:r>
      <w:r w:rsidRPr="00B737AC">
        <w:rPr>
          <w:rFonts w:hint="cs"/>
          <w:rtl/>
        </w:rPr>
        <w:t>לנוכחות המשגיחים בבית העסק</w:t>
      </w:r>
      <w:r w:rsidRPr="00B737AC">
        <w:rPr>
          <w:rtl/>
        </w:rPr>
        <w:t xml:space="preserve">, </w:t>
      </w:r>
      <w:r w:rsidRPr="00B737AC">
        <w:rPr>
          <w:rFonts w:hint="cs"/>
          <w:rtl/>
        </w:rPr>
        <w:t>לאי</w:t>
      </w:r>
      <w:r w:rsidRPr="00B737AC">
        <w:rPr>
          <w:rtl/>
        </w:rPr>
        <w:t xml:space="preserve">-גביית </w:t>
      </w:r>
      <w:r w:rsidRPr="00B737AC">
        <w:rPr>
          <w:rFonts w:hint="cs"/>
          <w:rtl/>
        </w:rPr>
        <w:t>מס</w:t>
      </w:r>
      <w:r w:rsidRPr="00B737AC">
        <w:rPr>
          <w:rtl/>
        </w:rPr>
        <w:t xml:space="preserve"> </w:t>
      </w:r>
      <w:r w:rsidRPr="00B737AC">
        <w:rPr>
          <w:rFonts w:hint="cs"/>
          <w:rtl/>
        </w:rPr>
        <w:t>כנדרש</w:t>
      </w:r>
      <w:r w:rsidRPr="00B737AC">
        <w:rPr>
          <w:rtl/>
        </w:rPr>
        <w:t xml:space="preserve">, </w:t>
      </w:r>
      <w:r w:rsidRPr="00B737AC">
        <w:rPr>
          <w:rFonts w:hint="cs"/>
          <w:rtl/>
        </w:rPr>
        <w:t>לאי-תשלום הפרשות מעבידים לפנסיה ולמוסד לביטוח לאומי, לניגודי</w:t>
      </w:r>
      <w:r w:rsidRPr="00B737AC">
        <w:rPr>
          <w:rtl/>
        </w:rPr>
        <w:t xml:space="preserve"> </w:t>
      </w:r>
      <w:r w:rsidRPr="00B737AC">
        <w:rPr>
          <w:rFonts w:hint="cs"/>
          <w:rtl/>
        </w:rPr>
        <w:t>עניינים</w:t>
      </w:r>
      <w:r w:rsidRPr="00B737AC">
        <w:rPr>
          <w:rtl/>
        </w:rPr>
        <w:t xml:space="preserve"> </w:t>
      </w:r>
      <w:r w:rsidRPr="00B737AC">
        <w:rPr>
          <w:rFonts w:hint="cs"/>
          <w:rtl/>
        </w:rPr>
        <w:t>חמורים</w:t>
      </w:r>
      <w:r w:rsidRPr="00B737AC">
        <w:rPr>
          <w:rtl/>
        </w:rPr>
        <w:t xml:space="preserve"> </w:t>
      </w:r>
      <w:r w:rsidRPr="00B737AC">
        <w:rPr>
          <w:rFonts w:hint="cs"/>
          <w:rtl/>
        </w:rPr>
        <w:t>ולפגיעה</w:t>
      </w:r>
      <w:r w:rsidRPr="00B737AC">
        <w:rPr>
          <w:rtl/>
        </w:rPr>
        <w:t xml:space="preserve"> </w:t>
      </w:r>
      <w:r w:rsidRPr="00B737AC">
        <w:rPr>
          <w:rFonts w:hint="cs"/>
          <w:rtl/>
        </w:rPr>
        <w:t>באמון</w:t>
      </w:r>
      <w:r w:rsidRPr="00B737AC">
        <w:rPr>
          <w:rtl/>
        </w:rPr>
        <w:t xml:space="preserve"> </w:t>
      </w:r>
      <w:r w:rsidRPr="00B737AC">
        <w:rPr>
          <w:rFonts w:hint="cs"/>
          <w:rtl/>
        </w:rPr>
        <w:t>הציבור במערך הכשרות ובמועצות הדתיות.</w:t>
      </w:r>
      <w:r w:rsidRPr="00B737AC">
        <w:rPr>
          <w:rFonts w:hint="cs"/>
          <w:b/>
          <w:rtl/>
        </w:rPr>
        <w:t xml:space="preserve"> </w:t>
      </w:r>
      <w:r w:rsidRPr="00B737AC">
        <w:rPr>
          <w:rFonts w:hint="cs"/>
          <w:rtl/>
        </w:rPr>
        <w:t>מבקר</w:t>
      </w:r>
      <w:r w:rsidRPr="00B737AC">
        <w:rPr>
          <w:rtl/>
        </w:rPr>
        <w:t xml:space="preserve"> </w:t>
      </w:r>
      <w:r w:rsidRPr="00B737AC">
        <w:rPr>
          <w:rFonts w:hint="cs"/>
          <w:rtl/>
        </w:rPr>
        <w:t>המדינה</w:t>
      </w:r>
      <w:r w:rsidRPr="00B737AC">
        <w:rPr>
          <w:rtl/>
        </w:rPr>
        <w:t xml:space="preserve"> </w:t>
      </w:r>
      <w:r w:rsidRPr="00B737AC">
        <w:rPr>
          <w:rFonts w:hint="cs"/>
          <w:rtl/>
        </w:rPr>
        <w:t>כבר</w:t>
      </w:r>
      <w:r w:rsidRPr="00B737AC">
        <w:rPr>
          <w:rtl/>
        </w:rPr>
        <w:t xml:space="preserve"> </w:t>
      </w:r>
      <w:r w:rsidRPr="00B737AC">
        <w:rPr>
          <w:rFonts w:hint="cs"/>
          <w:rtl/>
        </w:rPr>
        <w:t>עסק</w:t>
      </w:r>
      <w:r w:rsidRPr="00B737AC">
        <w:rPr>
          <w:rtl/>
        </w:rPr>
        <w:t xml:space="preserve"> </w:t>
      </w:r>
      <w:r w:rsidRPr="00B737AC">
        <w:rPr>
          <w:rFonts w:hint="cs"/>
          <w:rtl/>
        </w:rPr>
        <w:t>בעבר</w:t>
      </w:r>
      <w:r w:rsidRPr="00B737AC">
        <w:rPr>
          <w:rtl/>
        </w:rPr>
        <w:t xml:space="preserve"> </w:t>
      </w:r>
      <w:r w:rsidRPr="00B737AC">
        <w:rPr>
          <w:rFonts w:hint="cs"/>
          <w:rtl/>
        </w:rPr>
        <w:t>בסוגיית</w:t>
      </w:r>
      <w:r w:rsidRPr="00B737AC">
        <w:rPr>
          <w:rtl/>
        </w:rPr>
        <w:t xml:space="preserve"> </w:t>
      </w:r>
      <w:r w:rsidRPr="00B737AC">
        <w:rPr>
          <w:rFonts w:hint="cs"/>
          <w:rtl/>
        </w:rPr>
        <w:t>התלות</w:t>
      </w:r>
      <w:r w:rsidRPr="00B737AC">
        <w:rPr>
          <w:rtl/>
        </w:rPr>
        <w:t xml:space="preserve"> </w:t>
      </w:r>
      <w:r w:rsidRPr="00B737AC">
        <w:rPr>
          <w:rFonts w:hint="cs"/>
          <w:rtl/>
        </w:rPr>
        <w:t>של</w:t>
      </w:r>
      <w:r w:rsidRPr="00B737AC">
        <w:rPr>
          <w:rtl/>
        </w:rPr>
        <w:t xml:space="preserve"> </w:t>
      </w:r>
      <w:r w:rsidRPr="00B737AC">
        <w:rPr>
          <w:rFonts w:hint="cs"/>
          <w:rtl/>
        </w:rPr>
        <w:t>המשגיח</w:t>
      </w:r>
      <w:r w:rsidRPr="00B737AC">
        <w:rPr>
          <w:rtl/>
        </w:rPr>
        <w:t xml:space="preserve"> </w:t>
      </w:r>
      <w:r w:rsidRPr="00B737AC">
        <w:rPr>
          <w:rFonts w:hint="cs"/>
          <w:rtl/>
        </w:rPr>
        <w:t>במושגח</w:t>
      </w:r>
      <w:r w:rsidRPr="00B737AC">
        <w:rPr>
          <w:rtl/>
        </w:rPr>
        <w:t xml:space="preserve">, </w:t>
      </w:r>
      <w:r w:rsidRPr="00B737AC">
        <w:rPr>
          <w:rFonts w:hint="cs"/>
          <w:rtl/>
        </w:rPr>
        <w:t>שמקורה בכך</w:t>
      </w:r>
      <w:r w:rsidRPr="00B737AC">
        <w:rPr>
          <w:rtl/>
        </w:rPr>
        <w:t xml:space="preserve"> </w:t>
      </w:r>
      <w:r w:rsidRPr="00B737AC">
        <w:rPr>
          <w:rFonts w:hint="cs"/>
          <w:rtl/>
        </w:rPr>
        <w:t>שהמושגח</w:t>
      </w:r>
      <w:r w:rsidRPr="00B737AC">
        <w:rPr>
          <w:rtl/>
        </w:rPr>
        <w:t xml:space="preserve"> </w:t>
      </w:r>
      <w:r w:rsidRPr="00B737AC">
        <w:rPr>
          <w:rFonts w:hint="cs"/>
          <w:rtl/>
        </w:rPr>
        <w:t>משלם</w:t>
      </w:r>
      <w:r w:rsidRPr="00B737AC">
        <w:rPr>
          <w:rtl/>
        </w:rPr>
        <w:t xml:space="preserve"> </w:t>
      </w:r>
      <w:r w:rsidRPr="00B737AC">
        <w:rPr>
          <w:rFonts w:hint="cs"/>
          <w:rtl/>
        </w:rPr>
        <w:t>למשגיח</w:t>
      </w:r>
      <w:r w:rsidRPr="00B737AC">
        <w:rPr>
          <w:rtl/>
        </w:rPr>
        <w:t xml:space="preserve"> </w:t>
      </w:r>
      <w:r w:rsidRPr="00B737AC">
        <w:rPr>
          <w:rFonts w:hint="cs"/>
          <w:rtl/>
        </w:rPr>
        <w:t>ישירות את</w:t>
      </w:r>
      <w:r w:rsidRPr="00B737AC">
        <w:rPr>
          <w:rtl/>
        </w:rPr>
        <w:t xml:space="preserve"> </w:t>
      </w:r>
      <w:r w:rsidRPr="00B737AC">
        <w:rPr>
          <w:rFonts w:hint="cs"/>
          <w:rtl/>
        </w:rPr>
        <w:t>שכרו</w:t>
      </w:r>
      <w:r w:rsidRPr="00B737AC">
        <w:rPr>
          <w:rtl/>
        </w:rPr>
        <w:t xml:space="preserve">, </w:t>
      </w:r>
      <w:r w:rsidRPr="00B737AC">
        <w:rPr>
          <w:rFonts w:hint="cs"/>
          <w:rtl/>
        </w:rPr>
        <w:t>ובניגוד</w:t>
      </w:r>
      <w:r w:rsidRPr="00B737AC">
        <w:rPr>
          <w:rtl/>
        </w:rPr>
        <w:t xml:space="preserve"> </w:t>
      </w:r>
      <w:r w:rsidRPr="00B737AC">
        <w:rPr>
          <w:rFonts w:hint="cs"/>
          <w:rtl/>
        </w:rPr>
        <w:t>העניינים</w:t>
      </w:r>
      <w:r w:rsidRPr="00B737AC">
        <w:rPr>
          <w:rtl/>
        </w:rPr>
        <w:t xml:space="preserve"> </w:t>
      </w:r>
      <w:r w:rsidRPr="00B737AC">
        <w:rPr>
          <w:rFonts w:hint="cs"/>
          <w:rtl/>
        </w:rPr>
        <w:t>המובנה</w:t>
      </w:r>
      <w:r w:rsidRPr="00B737AC">
        <w:rPr>
          <w:rtl/>
        </w:rPr>
        <w:t xml:space="preserve"> </w:t>
      </w:r>
      <w:r w:rsidRPr="00B737AC">
        <w:rPr>
          <w:rFonts w:hint="cs"/>
          <w:rtl/>
        </w:rPr>
        <w:t>הנוצר</w:t>
      </w:r>
      <w:r w:rsidRPr="00B737AC">
        <w:rPr>
          <w:rtl/>
        </w:rPr>
        <w:t xml:space="preserve"> </w:t>
      </w:r>
      <w:r w:rsidRPr="00B737AC">
        <w:rPr>
          <w:rFonts w:hint="cs"/>
          <w:rtl/>
        </w:rPr>
        <w:t>עקב</w:t>
      </w:r>
      <w:r w:rsidRPr="00B737AC">
        <w:rPr>
          <w:rtl/>
        </w:rPr>
        <w:t xml:space="preserve"> </w:t>
      </w:r>
      <w:r w:rsidRPr="00B737AC">
        <w:rPr>
          <w:rFonts w:hint="cs"/>
          <w:rtl/>
        </w:rPr>
        <w:t>כך</w:t>
      </w:r>
      <w:r w:rsidRPr="00B737AC">
        <w:rPr>
          <w:rtl/>
        </w:rPr>
        <w:t xml:space="preserve">. </w:t>
      </w:r>
      <w:r w:rsidRPr="00B737AC">
        <w:rPr>
          <w:rFonts w:hint="cs"/>
          <w:rtl/>
        </w:rPr>
        <w:t>גם</w:t>
      </w:r>
      <w:r w:rsidRPr="00B737AC">
        <w:rPr>
          <w:rtl/>
        </w:rPr>
        <w:t xml:space="preserve"> </w:t>
      </w:r>
      <w:r w:rsidRPr="00B737AC">
        <w:rPr>
          <w:rFonts w:hint="cs"/>
          <w:rtl/>
        </w:rPr>
        <w:t>בג</w:t>
      </w:r>
      <w:r w:rsidRPr="00B737AC">
        <w:rPr>
          <w:rtl/>
        </w:rPr>
        <w:t xml:space="preserve">"ץ </w:t>
      </w:r>
      <w:r w:rsidRPr="00B737AC">
        <w:rPr>
          <w:rFonts w:hint="cs"/>
          <w:rtl/>
        </w:rPr>
        <w:t>עוסק</w:t>
      </w:r>
      <w:r w:rsidRPr="00B737AC">
        <w:rPr>
          <w:rtl/>
        </w:rPr>
        <w:t xml:space="preserve"> </w:t>
      </w:r>
      <w:r w:rsidRPr="00B737AC">
        <w:rPr>
          <w:rFonts w:hint="cs"/>
          <w:rtl/>
        </w:rPr>
        <w:t>בכך משנת 2004; אולם</w:t>
      </w:r>
      <w:r w:rsidRPr="00B737AC">
        <w:rPr>
          <w:rtl/>
        </w:rPr>
        <w:t xml:space="preserve"> </w:t>
      </w:r>
      <w:r w:rsidRPr="00B737AC">
        <w:rPr>
          <w:rFonts w:hint="cs"/>
          <w:rtl/>
        </w:rPr>
        <w:t>במועד</w:t>
      </w:r>
      <w:r w:rsidRPr="00B737AC">
        <w:rPr>
          <w:rtl/>
        </w:rPr>
        <w:t xml:space="preserve"> </w:t>
      </w:r>
      <w:r w:rsidRPr="00B737AC">
        <w:rPr>
          <w:rFonts w:hint="cs"/>
          <w:rtl/>
        </w:rPr>
        <w:t>סיום</w:t>
      </w:r>
      <w:r w:rsidRPr="00B737AC">
        <w:rPr>
          <w:rtl/>
        </w:rPr>
        <w:t xml:space="preserve"> </w:t>
      </w:r>
      <w:r w:rsidRPr="00B737AC">
        <w:rPr>
          <w:rFonts w:hint="cs"/>
          <w:rtl/>
        </w:rPr>
        <w:t>הביקורת</w:t>
      </w:r>
      <w:r w:rsidRPr="00B737AC">
        <w:rPr>
          <w:rtl/>
        </w:rPr>
        <w:t xml:space="preserve"> </w:t>
      </w:r>
      <w:r w:rsidRPr="00B737AC">
        <w:rPr>
          <w:rFonts w:hint="cs"/>
          <w:rtl/>
        </w:rPr>
        <w:t>עדיין לא</w:t>
      </w:r>
      <w:r w:rsidRPr="00B737AC">
        <w:rPr>
          <w:rtl/>
        </w:rPr>
        <w:t xml:space="preserve"> </w:t>
      </w:r>
      <w:r w:rsidRPr="00B737AC">
        <w:rPr>
          <w:rFonts w:hint="cs"/>
          <w:rtl/>
        </w:rPr>
        <w:t>השכילו</w:t>
      </w:r>
      <w:r w:rsidRPr="00B737AC">
        <w:rPr>
          <w:rtl/>
        </w:rPr>
        <w:t xml:space="preserve"> </w:t>
      </w:r>
      <w:r w:rsidRPr="00B737AC">
        <w:rPr>
          <w:rFonts w:hint="cs"/>
          <w:rtl/>
        </w:rPr>
        <w:t>הרבנות</w:t>
      </w:r>
      <w:r w:rsidRPr="00B737AC">
        <w:rPr>
          <w:rtl/>
        </w:rPr>
        <w:t xml:space="preserve"> </w:t>
      </w:r>
      <w:r w:rsidRPr="00B737AC">
        <w:rPr>
          <w:rFonts w:hint="cs"/>
          <w:rtl/>
        </w:rPr>
        <w:t>והמשרד</w:t>
      </w:r>
      <w:r w:rsidRPr="00B737AC">
        <w:rPr>
          <w:rtl/>
        </w:rPr>
        <w:t xml:space="preserve"> </w:t>
      </w:r>
      <w:r w:rsidRPr="00B737AC">
        <w:rPr>
          <w:rFonts w:hint="cs"/>
          <w:rtl/>
        </w:rPr>
        <w:t>לשירותי</w:t>
      </w:r>
      <w:r w:rsidRPr="00B737AC">
        <w:rPr>
          <w:rtl/>
        </w:rPr>
        <w:t xml:space="preserve"> </w:t>
      </w:r>
      <w:r w:rsidRPr="00B737AC">
        <w:rPr>
          <w:rFonts w:hint="cs"/>
          <w:rtl/>
        </w:rPr>
        <w:t>דת</w:t>
      </w:r>
      <w:r w:rsidRPr="00B737AC">
        <w:rPr>
          <w:rtl/>
        </w:rPr>
        <w:t xml:space="preserve"> </w:t>
      </w:r>
      <w:r w:rsidRPr="00B737AC">
        <w:rPr>
          <w:rFonts w:hint="cs"/>
          <w:rtl/>
        </w:rPr>
        <w:t>לקדם</w:t>
      </w:r>
      <w:r w:rsidRPr="00B737AC">
        <w:rPr>
          <w:rtl/>
        </w:rPr>
        <w:t xml:space="preserve"> </w:t>
      </w:r>
      <w:r w:rsidRPr="00B737AC">
        <w:rPr>
          <w:rFonts w:hint="cs"/>
          <w:rtl/>
        </w:rPr>
        <w:t>פתרון</w:t>
      </w:r>
      <w:r w:rsidRPr="00B737AC">
        <w:rPr>
          <w:rtl/>
        </w:rPr>
        <w:t xml:space="preserve"> </w:t>
      </w:r>
      <w:r w:rsidRPr="00B737AC">
        <w:rPr>
          <w:rFonts w:hint="cs"/>
          <w:rtl/>
        </w:rPr>
        <w:t>שיביא</w:t>
      </w:r>
      <w:r w:rsidRPr="00B737AC">
        <w:rPr>
          <w:rtl/>
        </w:rPr>
        <w:t xml:space="preserve"> </w:t>
      </w:r>
      <w:r w:rsidRPr="00B737AC">
        <w:rPr>
          <w:rFonts w:hint="cs"/>
          <w:rtl/>
        </w:rPr>
        <w:t>לשינוי</w:t>
      </w:r>
      <w:r w:rsidRPr="00B737AC">
        <w:rPr>
          <w:rtl/>
        </w:rPr>
        <w:t xml:space="preserve"> </w:t>
      </w:r>
      <w:r w:rsidRPr="00B737AC">
        <w:rPr>
          <w:rFonts w:hint="cs"/>
          <w:rtl/>
        </w:rPr>
        <w:t>במעמדם</w:t>
      </w:r>
      <w:r w:rsidRPr="00B737AC">
        <w:rPr>
          <w:rtl/>
        </w:rPr>
        <w:t xml:space="preserve"> </w:t>
      </w:r>
      <w:r w:rsidRPr="00B737AC">
        <w:rPr>
          <w:rFonts w:hint="cs"/>
          <w:rtl/>
        </w:rPr>
        <w:t>של</w:t>
      </w:r>
      <w:r w:rsidRPr="00B737AC">
        <w:rPr>
          <w:rtl/>
        </w:rPr>
        <w:t xml:space="preserve"> </w:t>
      </w:r>
      <w:r w:rsidRPr="00B737AC">
        <w:rPr>
          <w:rFonts w:hint="cs"/>
          <w:rtl/>
        </w:rPr>
        <w:t>משגיחי</w:t>
      </w:r>
      <w:r w:rsidRPr="00B737AC">
        <w:rPr>
          <w:rtl/>
        </w:rPr>
        <w:t xml:space="preserve"> </w:t>
      </w:r>
      <w:r w:rsidRPr="00B737AC">
        <w:rPr>
          <w:rFonts w:hint="cs"/>
          <w:rtl/>
        </w:rPr>
        <w:t>הכשרות</w:t>
      </w:r>
      <w:r w:rsidRPr="00B737AC">
        <w:rPr>
          <w:rtl/>
        </w:rPr>
        <w:t>.</w:t>
      </w:r>
    </w:p>
    <w:p w:rsidR="006A0E07" w:rsidRPr="00B737AC" w:rsidP="009E5A5F">
      <w:pPr>
        <w:pStyle w:val="RESHET"/>
        <w:rPr>
          <w:rtl/>
        </w:rPr>
      </w:pPr>
      <w:r w:rsidRPr="00B737AC">
        <w:rPr>
          <w:rFonts w:hint="cs"/>
          <w:rtl/>
        </w:rPr>
        <w:t>קיום</w:t>
      </w:r>
      <w:r w:rsidRPr="00B737AC">
        <w:rPr>
          <w:rtl/>
        </w:rPr>
        <w:t xml:space="preserve"> </w:t>
      </w:r>
      <w:r w:rsidRPr="00B737AC">
        <w:rPr>
          <w:rFonts w:hint="cs"/>
          <w:rtl/>
        </w:rPr>
        <w:t>שירותי</w:t>
      </w:r>
      <w:r w:rsidRPr="00B737AC">
        <w:rPr>
          <w:rtl/>
        </w:rPr>
        <w:t xml:space="preserve"> </w:t>
      </w:r>
      <w:r w:rsidRPr="00B737AC">
        <w:rPr>
          <w:rFonts w:hint="cs"/>
          <w:rtl/>
        </w:rPr>
        <w:t>הפיקוח</w:t>
      </w:r>
      <w:r w:rsidRPr="00B737AC">
        <w:rPr>
          <w:rtl/>
        </w:rPr>
        <w:t xml:space="preserve"> </w:t>
      </w:r>
      <w:r w:rsidRPr="00B737AC">
        <w:rPr>
          <w:rFonts w:hint="cs"/>
          <w:rtl/>
        </w:rPr>
        <w:t>על</w:t>
      </w:r>
      <w:r w:rsidRPr="00B737AC">
        <w:rPr>
          <w:rtl/>
        </w:rPr>
        <w:t xml:space="preserve"> </w:t>
      </w:r>
      <w:r w:rsidRPr="00B737AC">
        <w:rPr>
          <w:rFonts w:hint="cs"/>
          <w:rtl/>
        </w:rPr>
        <w:t>הכשרות</w:t>
      </w:r>
      <w:r w:rsidRPr="00B737AC">
        <w:rPr>
          <w:rtl/>
        </w:rPr>
        <w:t xml:space="preserve"> </w:t>
      </w:r>
      <w:r w:rsidRPr="00B737AC">
        <w:rPr>
          <w:rFonts w:hint="cs"/>
          <w:rtl/>
        </w:rPr>
        <w:t>כרוך</w:t>
      </w:r>
      <w:r w:rsidRPr="00B737AC">
        <w:rPr>
          <w:rtl/>
        </w:rPr>
        <w:t xml:space="preserve"> </w:t>
      </w:r>
      <w:r w:rsidRPr="00B737AC">
        <w:rPr>
          <w:rFonts w:hint="cs"/>
          <w:rtl/>
        </w:rPr>
        <w:t>בעלות</w:t>
      </w:r>
      <w:r w:rsidRPr="00B737AC">
        <w:rPr>
          <w:rtl/>
        </w:rPr>
        <w:t xml:space="preserve"> </w:t>
      </w:r>
      <w:r w:rsidRPr="00B737AC">
        <w:rPr>
          <w:rFonts w:hint="cs"/>
          <w:rtl/>
        </w:rPr>
        <w:t>כלכלית</w:t>
      </w:r>
      <w:r w:rsidRPr="00B737AC">
        <w:rPr>
          <w:rtl/>
        </w:rPr>
        <w:t xml:space="preserve"> </w:t>
      </w:r>
      <w:r w:rsidRPr="00B737AC">
        <w:rPr>
          <w:rFonts w:hint="cs"/>
          <w:rtl/>
        </w:rPr>
        <w:t>שאינה</w:t>
      </w:r>
      <w:r w:rsidRPr="00B737AC">
        <w:rPr>
          <w:rtl/>
        </w:rPr>
        <w:t xml:space="preserve"> </w:t>
      </w:r>
      <w:r w:rsidRPr="00B737AC">
        <w:rPr>
          <w:rFonts w:hint="cs"/>
          <w:rtl/>
        </w:rPr>
        <w:t>מבוטלת</w:t>
      </w:r>
      <w:r w:rsidRPr="00B737AC">
        <w:rPr>
          <w:rtl/>
        </w:rPr>
        <w:t xml:space="preserve">, </w:t>
      </w:r>
      <w:r w:rsidRPr="00B737AC">
        <w:rPr>
          <w:rFonts w:hint="cs"/>
          <w:rtl/>
        </w:rPr>
        <w:t>המתווספת</w:t>
      </w:r>
      <w:r w:rsidRPr="00B737AC">
        <w:rPr>
          <w:rtl/>
        </w:rPr>
        <w:t xml:space="preserve"> </w:t>
      </w:r>
      <w:r w:rsidRPr="00B737AC">
        <w:rPr>
          <w:rFonts w:hint="cs"/>
          <w:rtl/>
        </w:rPr>
        <w:t>למחירי</w:t>
      </w:r>
      <w:r w:rsidRPr="00B737AC">
        <w:rPr>
          <w:rtl/>
        </w:rPr>
        <w:t xml:space="preserve"> </w:t>
      </w:r>
      <w:r w:rsidRPr="00B737AC">
        <w:rPr>
          <w:rFonts w:hint="cs"/>
          <w:rtl/>
        </w:rPr>
        <w:t>המזון</w:t>
      </w:r>
      <w:r w:rsidRPr="00B737AC">
        <w:rPr>
          <w:rtl/>
        </w:rPr>
        <w:t xml:space="preserve">. </w:t>
      </w:r>
      <w:r w:rsidRPr="00B737AC">
        <w:rPr>
          <w:rFonts w:hint="cs"/>
          <w:rtl/>
        </w:rPr>
        <w:t>ממצאי הביקורת</w:t>
      </w:r>
      <w:r w:rsidRPr="00B737AC">
        <w:rPr>
          <w:rtl/>
        </w:rPr>
        <w:t xml:space="preserve"> </w:t>
      </w:r>
      <w:r w:rsidRPr="00B737AC">
        <w:rPr>
          <w:rFonts w:hint="cs"/>
          <w:rtl/>
        </w:rPr>
        <w:t>מעידים</w:t>
      </w:r>
      <w:r w:rsidRPr="00B737AC">
        <w:rPr>
          <w:rtl/>
        </w:rPr>
        <w:t xml:space="preserve"> שמערך הפיקוח על הכשרות אינו </w:t>
      </w:r>
      <w:r w:rsidRPr="00B737AC">
        <w:rPr>
          <w:rFonts w:hint="cs"/>
          <w:rtl/>
        </w:rPr>
        <w:t>מנוהל באופן יעיל</w:t>
      </w:r>
      <w:r w:rsidRPr="00B737AC">
        <w:rPr>
          <w:rtl/>
        </w:rPr>
        <w:t xml:space="preserve"> </w:t>
      </w:r>
      <w:r w:rsidRPr="00B737AC">
        <w:rPr>
          <w:rFonts w:hint="cs"/>
          <w:rtl/>
        </w:rPr>
        <w:t xml:space="preserve">ומסודר; בתי עסק משלמים בעבור שעות השגחה רבות משעות ההשגחה בפועל; המועצות הדתיות נבדלות זו מזו במידה רבה מבחינת תעריפי ההשגחה ושעות ההשגחה; </w:t>
      </w:r>
      <w:r w:rsidRPr="00B737AC">
        <w:rPr>
          <w:rFonts w:hint="cs"/>
          <w:rtl/>
        </w:rPr>
        <w:t>רבנויות</w:t>
      </w:r>
      <w:r w:rsidRPr="00B737AC">
        <w:rPr>
          <w:rFonts w:hint="cs"/>
          <w:rtl/>
        </w:rPr>
        <w:t xml:space="preserve"> מקומיות מטילות הגבלות על הכנסת מוצרי מזון שקיבלו הכשר בעיר אחרת. עקב כל אלו מוטל על הציבור נטל כלכלי עודף המתבטא בהעלאה מיותרת של יוקר המחיה</w:t>
      </w:r>
      <w:r w:rsidRPr="00B737AC">
        <w:rPr>
          <w:rtl/>
        </w:rPr>
        <w:t>.</w:t>
      </w:r>
    </w:p>
    <w:p w:rsidR="006A0E07" w:rsidRPr="00B737AC" w:rsidP="009E5A5F">
      <w:pPr>
        <w:pStyle w:val="RESHET"/>
        <w:rPr>
          <w:rtl/>
        </w:rPr>
      </w:pPr>
      <w:r w:rsidRPr="00B737AC">
        <w:rPr>
          <w:rFonts w:hint="cs"/>
          <w:rtl/>
        </w:rPr>
        <w:t xml:space="preserve">על המשרד ומועצת הרבנות לנקוט צעדים נחושים ומעשיים להסדרת </w:t>
      </w:r>
      <w:r w:rsidRPr="00B737AC">
        <w:rPr>
          <w:rtl/>
        </w:rPr>
        <w:t>סוגי</w:t>
      </w:r>
      <w:r w:rsidRPr="00B737AC">
        <w:rPr>
          <w:rFonts w:hint="cs"/>
          <w:rtl/>
        </w:rPr>
        <w:t>ית מעמד המשגיח, שבמועד סיום הביקורת טרם הושג פתרון מחייב בעניינה</w:t>
      </w:r>
      <w:r w:rsidRPr="00B737AC">
        <w:rPr>
          <w:rtl/>
        </w:rPr>
        <w:t xml:space="preserve">. הוועדה לבחינת מערך הכשרות בישראל, </w:t>
      </w:r>
      <w:r w:rsidRPr="00B737AC">
        <w:rPr>
          <w:rFonts w:hint="cs"/>
          <w:rtl/>
        </w:rPr>
        <w:t>ש</w:t>
      </w:r>
      <w:r w:rsidRPr="00B737AC">
        <w:rPr>
          <w:rtl/>
        </w:rPr>
        <w:t xml:space="preserve">אותה הקים הרב הראשי לישראל, </w:t>
      </w:r>
      <w:r w:rsidRPr="00B737AC">
        <w:rPr>
          <w:rFonts w:hint="cs"/>
          <w:rtl/>
        </w:rPr>
        <w:t>נדרשת</w:t>
      </w:r>
      <w:r w:rsidRPr="00B737AC">
        <w:rPr>
          <w:rtl/>
        </w:rPr>
        <w:t xml:space="preserve"> אפוא </w:t>
      </w:r>
      <w:r w:rsidRPr="00B737AC">
        <w:rPr>
          <w:rFonts w:hint="cs"/>
          <w:rtl/>
        </w:rPr>
        <w:t xml:space="preserve">להתמודד עם </w:t>
      </w:r>
      <w:r w:rsidRPr="00B737AC">
        <w:rPr>
          <w:rtl/>
        </w:rPr>
        <w:t>בעיה שאחרים לא פתרו, אם בשל פעולות מועטות שננקטו</w:t>
      </w:r>
      <w:r w:rsidRPr="00B737AC">
        <w:rPr>
          <w:rFonts w:hint="cs"/>
          <w:rtl/>
        </w:rPr>
        <w:t>,</w:t>
      </w:r>
      <w:r w:rsidRPr="00B737AC">
        <w:rPr>
          <w:rtl/>
        </w:rPr>
        <w:t xml:space="preserve"> אם בשל חוסר נחישות להגיע לפתרון כולל, </w:t>
      </w:r>
      <w:r w:rsidRPr="00B737AC">
        <w:rPr>
          <w:rFonts w:hint="cs"/>
          <w:rtl/>
        </w:rPr>
        <w:t>ואם</w:t>
      </w:r>
      <w:r w:rsidRPr="00B737AC">
        <w:rPr>
          <w:rtl/>
        </w:rPr>
        <w:t xml:space="preserve"> בשל ש</w:t>
      </w:r>
      <w:r w:rsidRPr="00B737AC">
        <w:rPr>
          <w:rFonts w:hint="cs"/>
          <w:rtl/>
        </w:rPr>
        <w:t>ת</w:t>
      </w:r>
      <w:r w:rsidRPr="00B737AC">
        <w:rPr>
          <w:rtl/>
        </w:rPr>
        <w:t xml:space="preserve">י </w:t>
      </w:r>
      <w:r w:rsidRPr="00B737AC">
        <w:rPr>
          <w:rFonts w:hint="cs"/>
          <w:rtl/>
        </w:rPr>
        <w:t>הסיבות</w:t>
      </w:r>
      <w:r w:rsidRPr="00B737AC">
        <w:rPr>
          <w:rtl/>
        </w:rPr>
        <w:t xml:space="preserve"> גם יחד. ראוי כי הרב הראשי</w:t>
      </w:r>
      <w:r w:rsidRPr="00B737AC">
        <w:rPr>
          <w:rFonts w:hint="cs"/>
          <w:rtl/>
        </w:rPr>
        <w:t>,</w:t>
      </w:r>
      <w:r w:rsidRPr="00B737AC">
        <w:rPr>
          <w:rtl/>
        </w:rPr>
        <w:t xml:space="preserve"> שמינה את צוות הבחינה</w:t>
      </w:r>
      <w:r w:rsidRPr="00B737AC">
        <w:rPr>
          <w:rFonts w:hint="cs"/>
          <w:rtl/>
        </w:rPr>
        <w:t>,</w:t>
      </w:r>
      <w:r w:rsidRPr="00B737AC">
        <w:rPr>
          <w:rtl/>
        </w:rPr>
        <w:t xml:space="preserve"> יקבע לוחות זמנים מפורטים להשגת יעדי ביניים, כדי שבסופו של דבר תושג המטרה</w:t>
      </w:r>
      <w:r w:rsidRPr="00B737AC">
        <w:rPr>
          <w:rFonts w:hint="cs"/>
          <w:rtl/>
        </w:rPr>
        <w:t xml:space="preserve"> -</w:t>
      </w:r>
      <w:r w:rsidRPr="00B737AC">
        <w:rPr>
          <w:rtl/>
        </w:rPr>
        <w:t xml:space="preserve"> הסדרת מערך הכשרות בכלל ומעמד המשגיח בפרט. </w:t>
      </w:r>
      <w:r w:rsidRPr="00B737AC">
        <w:rPr>
          <w:rFonts w:hint="cs"/>
          <w:rtl/>
        </w:rPr>
        <w:t>לנוכח מתכונת</w:t>
      </w:r>
      <w:r w:rsidRPr="00B737AC">
        <w:rPr>
          <w:rtl/>
        </w:rPr>
        <w:t xml:space="preserve"> העסקת</w:t>
      </w:r>
      <w:r w:rsidRPr="00B737AC">
        <w:rPr>
          <w:rFonts w:hint="cs"/>
          <w:rtl/>
        </w:rPr>
        <w:t>ם של</w:t>
      </w:r>
      <w:r w:rsidRPr="00B737AC">
        <w:rPr>
          <w:rtl/>
        </w:rPr>
        <w:t xml:space="preserve"> המשגיחים, </w:t>
      </w:r>
      <w:r w:rsidRPr="00B737AC">
        <w:rPr>
          <w:rFonts w:hint="cs"/>
          <w:rtl/>
        </w:rPr>
        <w:t>שבמסגרתה חלקם מועסקים</w:t>
      </w:r>
      <w:r w:rsidRPr="00B737AC">
        <w:rPr>
          <w:rtl/>
        </w:rPr>
        <w:t xml:space="preserve"> בהיקף שעות בלתי סביר ובתנאי העסקה פוגעניים, </w:t>
      </w:r>
      <w:r w:rsidRPr="00B737AC">
        <w:rPr>
          <w:rFonts w:hint="cs"/>
          <w:rtl/>
        </w:rPr>
        <w:t>מתעורר</w:t>
      </w:r>
      <w:r w:rsidRPr="00B737AC">
        <w:rPr>
          <w:rtl/>
        </w:rPr>
        <w:t xml:space="preserve"> ביתר שאת </w:t>
      </w:r>
      <w:r w:rsidRPr="00B737AC">
        <w:rPr>
          <w:rFonts w:hint="cs"/>
          <w:rtl/>
        </w:rPr>
        <w:t xml:space="preserve">הצורך </w:t>
      </w:r>
      <w:r w:rsidRPr="00B737AC">
        <w:rPr>
          <w:rtl/>
        </w:rPr>
        <w:t>לבחון אותה מחדש.</w:t>
      </w:r>
    </w:p>
    <w:p w:rsidR="006A0E07" w:rsidRPr="00F41B61" w:rsidP="00F41B61">
      <w:pPr>
        <w:pStyle w:val="RESHET"/>
      </w:pPr>
      <w:r w:rsidRPr="00F41B61">
        <w:rPr>
          <w:rtl/>
        </w:rPr>
        <w:t xml:space="preserve">על הדרגים הבכירים ביותר במשרד וברבנות, לרבות השר לשירותי דת, הרבנים הראשיים ומועצת הרבנות, לנקוט את כל האמצעים </w:t>
      </w:r>
      <w:r w:rsidRPr="00F41B61">
        <w:rPr>
          <w:rFonts w:hint="cs"/>
          <w:rtl/>
        </w:rPr>
        <w:t xml:space="preserve">העומדים לרשותם </w:t>
      </w:r>
      <w:r w:rsidRPr="00F41B61">
        <w:rPr>
          <w:rtl/>
        </w:rPr>
        <w:t xml:space="preserve">כדי לקדם </w:t>
      </w:r>
      <w:r w:rsidRPr="00F41B61">
        <w:rPr>
          <w:rFonts w:hint="cs"/>
          <w:rtl/>
        </w:rPr>
        <w:t xml:space="preserve">את הסדרתן של הסוגיות שעלו בדוח זה. </w:t>
      </w:r>
      <w:r w:rsidRPr="00F41B61">
        <w:rPr>
          <w:rtl/>
        </w:rPr>
        <w:t xml:space="preserve">בראש ובראשונה עליהם להיות מעורבים בפעולות </w:t>
      </w:r>
      <w:r w:rsidRPr="00F41B61">
        <w:rPr>
          <w:rFonts w:hint="cs"/>
          <w:rtl/>
        </w:rPr>
        <w:t>המתבצעות בעניינן של</w:t>
      </w:r>
      <w:r w:rsidRPr="00F41B61">
        <w:rPr>
          <w:rtl/>
        </w:rPr>
        <w:t xml:space="preserve"> </w:t>
      </w:r>
      <w:r w:rsidRPr="00F41B61">
        <w:rPr>
          <w:rFonts w:hint="cs"/>
          <w:rtl/>
        </w:rPr>
        <w:t xml:space="preserve">סוגיות אלו, </w:t>
      </w:r>
      <w:r w:rsidRPr="00F41B61">
        <w:rPr>
          <w:rtl/>
        </w:rPr>
        <w:t xml:space="preserve">לעקוב אחריהן </w:t>
      </w:r>
      <w:r w:rsidRPr="00F41B61">
        <w:rPr>
          <w:rFonts w:hint="cs"/>
          <w:rtl/>
        </w:rPr>
        <w:t>בקפידה</w:t>
      </w:r>
      <w:r w:rsidRPr="00F41B61">
        <w:rPr>
          <w:rtl/>
        </w:rPr>
        <w:t>, לשתף פעולה ביניהם ולהשתמש בכלי הניהול העומדים לרשותם</w:t>
      </w:r>
      <w:r w:rsidRPr="00F41B61">
        <w:rPr>
          <w:rFonts w:hint="cs"/>
          <w:rtl/>
        </w:rPr>
        <w:t>.</w:t>
      </w:r>
      <w:r w:rsidRPr="00F41B61">
        <w:rPr>
          <w:rtl/>
        </w:rPr>
        <w:t xml:space="preserve"> לנוכח הממצאים החמורים המועלים בדוח ביקורת זה בכל הנוגע לפעולות המועצות הדתיות בתחום הכשרות, ראוי ונכון הוא שהשר לשירותי דת יפעיל את סמכותו המוענקת לו בחוק שירותי הדת ויתערב ללא דיחוי לצורך הנהגתה של רפורמה מקיפה להסדרת מערך הכשרות במועצות הדתיות.</w:t>
      </w:r>
    </w:p>
    <w:p w:rsidR="006A0E07" w:rsidRPr="00B737AC" w:rsidP="00B737AC">
      <w:pPr>
        <w:spacing w:line="240" w:lineRule="exact"/>
        <w:ind w:right="2268"/>
        <w:jc w:val="both"/>
        <w:rPr>
          <w:rFonts w:ascii="Tahoma" w:hAnsi="Tahoma" w:cs="Tahoma"/>
          <w:bCs/>
          <w:sz w:val="17"/>
          <w:szCs w:val="17"/>
          <w:rtl/>
        </w:rPr>
      </w:pPr>
      <w:bookmarkStart w:id="214" w:name="_GoBack"/>
      <w:bookmarkEnd w:id="214"/>
    </w:p>
    <w:sectPr w:rsidSect="00C20745">
      <w:headerReference w:type="even" r:id="rId17"/>
      <w:headerReference w:type="default" r:id="rId18"/>
      <w:pgSz w:w="11906" w:h="16838" w:code="9"/>
      <w:pgMar w:top="3119" w:right="1701" w:bottom="3119" w:left="1701" w:header="1559" w:footer="709" w:gutter="0"/>
      <w:cols w:space="708"/>
      <w:bidi/>
      <w:rtlGutter/>
      <w:docGrid w:linePitch="36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AFF" w:usb1="C0007841" w:usb2="00000009" w:usb3="00000000" w:csb0="000001FF" w:csb1="00000000"/>
  </w:font>
  <w:font w:name="FrankRuehl">
    <w:panose1 w:val="020E0503060101010101"/>
    <w:charset w:val="B1"/>
    <w:family w:val="swiss"/>
    <w:pitch w:val="variable"/>
    <w:sig w:usb0="00000801" w:usb1="00000000" w:usb2="00000000" w:usb3="00000000" w:csb0="00000020"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AFF" w:usb1="C0007843" w:usb2="00000009" w:usb3="00000000" w:csb0="000001FF" w:csb1="00000000"/>
  </w:font>
  <w:font w:name="Arial Bold">
    <w:panose1 w:val="00000000000000000000"/>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Gisha">
    <w:panose1 w:val="020B0502040204020203"/>
    <w:charset w:val="00"/>
    <w:family w:val="swiss"/>
    <w:pitch w:val="variable"/>
    <w:sig w:usb0="80000807" w:usb1="40000042" w:usb2="00000000" w:usb3="00000000" w:csb0="00000021" w:csb1="00000000"/>
  </w:font>
  <w:font w:name="David">
    <w:panose1 w:val="020E0502060401010101"/>
    <w:charset w:val="B1"/>
    <w:family w:val="swiss"/>
    <w:pitch w:val="variable"/>
    <w:sig w:usb0="00000801" w:usb1="00000000" w:usb2="00000000" w:usb3="00000000" w:csb0="00000020" w:csb1="00000000"/>
  </w:font>
  <w:font w:name="Segoe UI">
    <w:panose1 w:val="020B0502040204020203"/>
    <w:charset w:val="00"/>
    <w:family w:val="swiss"/>
    <w:pitch w:val="variable"/>
    <w:sig w:usb0="E10022FF" w:usb1="C000E47F" w:usb2="00000029" w:usb3="00000000" w:csb0="000001D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02FF" w:usb1="4000ACFF" w:usb2="00000001" w:usb3="00000000" w:csb0="0000019F" w:csb1="00000000"/>
  </w:font>
  <w:font w:name="Courier New">
    <w:panose1 w:val="02070309020205020404"/>
    <w:charset w:val="00"/>
    <w:family w:val="modern"/>
    <w:pitch w:val="fixed"/>
    <w:sig w:usb0="E0002AFF" w:usb1="C0007843" w:usb2="00000009" w:usb3="00000000" w:csb0="000001FF" w:csb1="00000000"/>
  </w:font>
  <w:font w:name="Rockwell">
    <w:panose1 w:val="02060603020205020403"/>
    <w:charset w:val="00"/>
    <w:family w:val="roman"/>
    <w:pitch w:val="variable"/>
    <w:sig w:usb0="00000003" w:usb1="00000000" w:usb2="00000000" w:usb3="00000000" w:csb0="00000001" w:csb1="00000000"/>
  </w:font>
  <w:font w:name="Wingdings 2">
    <w:panose1 w:val="05020102010507070707"/>
    <w:charset w:val="02"/>
    <w:family w:val="roman"/>
    <w:pitch w:val="variable"/>
    <w:sig w:usb0="00000000" w:usb1="10000000" w:usb2="00000000" w:usb3="00000000" w:csb0="8000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footnote w:type="separator" w:id="0">
    <w:p w:rsidR="00662848" w:rsidRPr="008A007A" w:rsidP="008A007A">
      <w:pPr>
        <w:pStyle w:val="Footer"/>
      </w:pPr>
    </w:p>
  </w:footnote>
  <w:footnote w:type="continuationSeparator" w:id="1">
    <w:p w:rsidR="00662848" w:rsidP="00CB3322">
      <w:pPr>
        <w:spacing w:after="0" w:line="240" w:lineRule="auto"/>
      </w:pPr>
      <w:r>
        <w:continuationSeparator/>
      </w:r>
    </w:p>
    <w:p w:rsidR="00662848"/>
  </w:footnote>
  <w:footnote w:id="2">
    <w:p w:rsidR="00D007E4" w:rsidP="00D007E4">
      <w:pPr>
        <w:pStyle w:val="FootnoteText"/>
        <w:rPr>
          <w:rtl/>
        </w:rPr>
      </w:pPr>
      <w:r w:rsidRPr="00636AE9">
        <w:rPr>
          <w:rStyle w:val="FootnoteReference0"/>
          <w:vertAlign w:val="baseline"/>
        </w:rPr>
        <w:footnoteRef/>
      </w:r>
      <w:r>
        <w:rPr>
          <w:rtl/>
        </w:rPr>
        <w:t xml:space="preserve"> </w:t>
      </w:r>
      <w:r>
        <w:rPr>
          <w:rFonts w:hint="cs"/>
          <w:rtl/>
        </w:rPr>
        <w:tab/>
        <w:t>במאי 2015 מונה חה"כ דוד אזולאי לשר לשירותי דת וביוני 2015 מונה עו"ד עודד פלוס למנכ"ל המשרד.</w:t>
      </w:r>
    </w:p>
  </w:footnote>
  <w:footnote w:id="3">
    <w:p w:rsidR="00D007E4" w:rsidP="00D007E4">
      <w:pPr>
        <w:pStyle w:val="FootnoteText"/>
        <w:rPr>
          <w:rtl/>
        </w:rPr>
      </w:pPr>
      <w:r w:rsidRPr="00636AE9">
        <w:rPr>
          <w:rStyle w:val="FootnoteReference0"/>
          <w:vertAlign w:val="baseline"/>
        </w:rPr>
        <w:footnoteRef/>
      </w:r>
      <w:r>
        <w:rPr>
          <w:rtl/>
        </w:rPr>
        <w:t xml:space="preserve"> </w:t>
      </w:r>
      <w:r>
        <w:rPr>
          <w:rFonts w:hint="cs"/>
          <w:rtl/>
        </w:rPr>
        <w:tab/>
        <w:t>במועד הביקורת הנוכחית אלה היו הרבנים הראשיים לישראל: הרב יצחק יוסף - הרב הראשי הספרדי והראשון לציון המכהן כנשיא בית הדין הרבני הגדול, והרב דוד ברוך לאו - הרב הראשי האשכנזי המכהן כנשיא מועצת הרבנות וכממונה על הכשרות. הם נבחרו לתפקידם בשנת 2013 לתקופה של עשר שנים. במאי 2016 מונה מר משה דגן למנכ"ל הרבנות.</w:t>
      </w:r>
    </w:p>
  </w:footnote>
  <w:footnote w:id="4">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סעיף 6א לחוק שירותי הדת היהודיים [נוסח משולב], התשל"א-1971.</w:t>
      </w:r>
    </w:p>
  </w:footnote>
  <w:footnote w:id="5">
    <w:p w:rsidR="00D007E4" w:rsidP="00D007E4">
      <w:pPr>
        <w:pStyle w:val="FootnoteText"/>
        <w:rPr>
          <w:rtl/>
        </w:rPr>
      </w:pPr>
      <w:r w:rsidRPr="00636AE9">
        <w:rPr>
          <w:rStyle w:val="FootnoteReference0"/>
          <w:vertAlign w:val="baseline"/>
        </w:rPr>
        <w:footnoteRef/>
      </w:r>
      <w:r>
        <w:rPr>
          <w:rtl/>
        </w:rPr>
        <w:t xml:space="preserve"> </w:t>
      </w:r>
      <w:r>
        <w:rPr>
          <w:rFonts w:hint="cs"/>
          <w:rtl/>
        </w:rPr>
        <w:tab/>
        <w:t xml:space="preserve">מבקר המדינה, </w:t>
      </w:r>
      <w:r w:rsidRPr="008B31B8">
        <w:rPr>
          <w:rFonts w:hint="cs"/>
          <w:b/>
          <w:bCs/>
          <w:rtl/>
        </w:rPr>
        <w:t>דוח</w:t>
      </w:r>
      <w:r w:rsidRPr="008B31B8">
        <w:rPr>
          <w:b/>
          <w:bCs/>
          <w:rtl/>
        </w:rPr>
        <w:t xml:space="preserve"> </w:t>
      </w:r>
      <w:r w:rsidRPr="008B31B8">
        <w:rPr>
          <w:rFonts w:hint="cs"/>
          <w:b/>
          <w:bCs/>
          <w:rtl/>
        </w:rPr>
        <w:t>שנתי</w:t>
      </w:r>
      <w:r w:rsidRPr="008B31B8">
        <w:rPr>
          <w:b/>
          <w:bCs/>
          <w:rtl/>
        </w:rPr>
        <w:t xml:space="preserve"> 59ב</w:t>
      </w:r>
      <w:r>
        <w:rPr>
          <w:rFonts w:hint="cs"/>
          <w:rtl/>
        </w:rPr>
        <w:t xml:space="preserve"> (2009), "הפיקוח על כשרות המזון", עמ' 1005-955.</w:t>
      </w:r>
    </w:p>
  </w:footnote>
  <w:footnote w:id="6">
    <w:p w:rsidR="00D007E4" w:rsidP="00D007E4">
      <w:pPr>
        <w:pStyle w:val="FootnoteText"/>
      </w:pPr>
      <w:r w:rsidRPr="00636AE9">
        <w:rPr>
          <w:rStyle w:val="FootnoteReference0"/>
          <w:vertAlign w:val="baseline"/>
        </w:rPr>
        <w:footnoteRef/>
      </w:r>
      <w:r>
        <w:rPr>
          <w:rtl/>
        </w:rPr>
        <w:t xml:space="preserve"> </w:t>
      </w:r>
      <w:r>
        <w:rPr>
          <w:rtl/>
        </w:rPr>
        <w:tab/>
      </w:r>
      <w:r>
        <w:rPr>
          <w:rFonts w:hint="cs"/>
          <w:rtl/>
        </w:rPr>
        <w:t>93 מועצות מסרו נתונים למשרד מבקר המדינה. בנתונים של אחת מהן לא נכלל מידע על משגיחי הכשרות.</w:t>
      </w:r>
    </w:p>
  </w:footnote>
  <w:footnote w:id="7">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מערכת "שירת הים".</w:t>
      </w:r>
    </w:p>
  </w:footnote>
  <w:footnote w:id="8">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על פי</w:t>
      </w:r>
      <w:r w:rsidRPr="009A3A1E">
        <w:rPr>
          <w:rtl/>
        </w:rPr>
        <w:t xml:space="preserve"> הערכת משרד מבקר המדינה, המבוססת על נתונים שמסרו לו 93 מתוך 132 המועצות הדתיות בארץ</w:t>
      </w:r>
      <w:r>
        <w:rPr>
          <w:rFonts w:hint="cs"/>
          <w:rtl/>
        </w:rPr>
        <w:t xml:space="preserve">. </w:t>
      </w:r>
    </w:p>
  </w:footnote>
  <w:footnote w:id="9">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מבקר המדינה, </w:t>
      </w:r>
      <w:r w:rsidRPr="00572A2B">
        <w:rPr>
          <w:rFonts w:hint="cs"/>
          <w:b/>
          <w:bCs/>
          <w:rtl/>
        </w:rPr>
        <w:t>דוח</w:t>
      </w:r>
      <w:r w:rsidRPr="00572A2B">
        <w:rPr>
          <w:b/>
          <w:bCs/>
          <w:rtl/>
        </w:rPr>
        <w:t xml:space="preserve"> </w:t>
      </w:r>
      <w:r w:rsidRPr="00572A2B">
        <w:rPr>
          <w:rFonts w:hint="cs"/>
          <w:b/>
          <w:bCs/>
          <w:rtl/>
        </w:rPr>
        <w:t>שנתי</w:t>
      </w:r>
      <w:r w:rsidRPr="00572A2B">
        <w:rPr>
          <w:b/>
          <w:bCs/>
          <w:rtl/>
        </w:rPr>
        <w:t xml:space="preserve"> 42</w:t>
      </w:r>
      <w:r>
        <w:rPr>
          <w:rFonts w:hint="cs"/>
          <w:rtl/>
        </w:rPr>
        <w:t xml:space="preserve"> (1992), עמ' 357; </w:t>
      </w:r>
      <w:r w:rsidRPr="00572A2B">
        <w:rPr>
          <w:rFonts w:hint="cs"/>
          <w:b/>
          <w:bCs/>
          <w:rtl/>
        </w:rPr>
        <w:t>דוח</w:t>
      </w:r>
      <w:r w:rsidRPr="00572A2B">
        <w:rPr>
          <w:b/>
          <w:bCs/>
          <w:rtl/>
        </w:rPr>
        <w:t xml:space="preserve"> </w:t>
      </w:r>
      <w:r w:rsidRPr="00572A2B">
        <w:rPr>
          <w:rFonts w:hint="cs"/>
          <w:b/>
          <w:bCs/>
          <w:rtl/>
        </w:rPr>
        <w:t>שנתי</w:t>
      </w:r>
      <w:r w:rsidRPr="00572A2B">
        <w:rPr>
          <w:b/>
          <w:bCs/>
          <w:rtl/>
        </w:rPr>
        <w:t xml:space="preserve"> 59ב</w:t>
      </w:r>
      <w:r>
        <w:rPr>
          <w:rFonts w:hint="cs"/>
          <w:rtl/>
        </w:rPr>
        <w:t xml:space="preserve"> (2009), עמ' 1005-957.</w:t>
      </w:r>
    </w:p>
  </w:footnote>
  <w:footnote w:id="10">
    <w:p w:rsidR="00D007E4" w:rsidP="00D007E4">
      <w:pPr>
        <w:pStyle w:val="FootnoteText"/>
        <w:rPr>
          <w:rFonts w:cs="FrankRuehl"/>
          <w:rtl/>
        </w:rPr>
      </w:pPr>
      <w:r w:rsidRPr="00636AE9">
        <w:rPr>
          <w:rStyle w:val="FootnoteReference0"/>
          <w:vertAlign w:val="baseline"/>
        </w:rPr>
        <w:footnoteRef/>
      </w:r>
      <w:r w:rsidRPr="008B549E">
        <w:rPr>
          <w:rStyle w:val="FootnoteReference0"/>
          <w:rFonts w:hint="cs"/>
          <w:rtl/>
        </w:rPr>
        <w:t xml:space="preserve"> </w:t>
      </w:r>
      <w:r w:rsidRPr="004B1DB9">
        <w:rPr>
          <w:rStyle w:val="FootnoteReference0"/>
          <w:rFonts w:hint="cs"/>
          <w:vertAlign w:val="baseline"/>
          <w:rtl/>
        </w:rPr>
        <w:tab/>
      </w:r>
      <w:r w:rsidRPr="008B549E">
        <w:rPr>
          <w:rFonts w:hint="cs"/>
          <w:rtl/>
        </w:rPr>
        <w:t>בג"</w:t>
      </w:r>
      <w:r>
        <w:rPr>
          <w:rFonts w:hint="cs"/>
          <w:rtl/>
        </w:rPr>
        <w:t xml:space="preserve">ץ </w:t>
      </w:r>
      <w:r w:rsidRPr="008B549E">
        <w:rPr>
          <w:rFonts w:hint="cs"/>
          <w:rtl/>
        </w:rPr>
        <w:t>3336/04</w:t>
      </w:r>
      <w:r w:rsidRPr="008B549E">
        <w:rPr>
          <w:rtl/>
        </w:rPr>
        <w:t xml:space="preserve"> </w:t>
      </w:r>
      <w:r w:rsidRPr="004F4348">
        <w:rPr>
          <w:rFonts w:hint="cs"/>
          <w:b/>
          <w:bCs/>
          <w:rtl/>
        </w:rPr>
        <w:t>התנועה</w:t>
      </w:r>
      <w:r w:rsidRPr="004F4348">
        <w:rPr>
          <w:b/>
          <w:bCs/>
          <w:rtl/>
        </w:rPr>
        <w:t xml:space="preserve"> </w:t>
      </w:r>
      <w:r w:rsidRPr="004F4348">
        <w:rPr>
          <w:rFonts w:hint="cs"/>
          <w:b/>
          <w:bCs/>
          <w:rtl/>
        </w:rPr>
        <w:t>להגינות</w:t>
      </w:r>
      <w:r w:rsidRPr="004F4348">
        <w:rPr>
          <w:b/>
          <w:bCs/>
          <w:rtl/>
        </w:rPr>
        <w:t xml:space="preserve"> </w:t>
      </w:r>
      <w:r w:rsidRPr="004F4348">
        <w:rPr>
          <w:rFonts w:hint="cs"/>
          <w:b/>
          <w:bCs/>
          <w:rtl/>
        </w:rPr>
        <w:t>שלטונית</w:t>
      </w:r>
      <w:r w:rsidRPr="004F4348">
        <w:rPr>
          <w:b/>
          <w:bCs/>
          <w:rtl/>
        </w:rPr>
        <w:t xml:space="preserve"> </w:t>
      </w:r>
      <w:r w:rsidRPr="004F4348">
        <w:rPr>
          <w:rFonts w:hint="cs"/>
          <w:b/>
          <w:bCs/>
          <w:rtl/>
        </w:rPr>
        <w:t>נ</w:t>
      </w:r>
      <w:r w:rsidRPr="004F4348">
        <w:rPr>
          <w:b/>
          <w:bCs/>
          <w:rtl/>
        </w:rPr>
        <w:t xml:space="preserve">' </w:t>
      </w:r>
      <w:r w:rsidRPr="004F4348">
        <w:rPr>
          <w:rFonts w:hint="cs"/>
          <w:b/>
          <w:bCs/>
          <w:rtl/>
        </w:rPr>
        <w:t>מועצת</w:t>
      </w:r>
      <w:r w:rsidRPr="004F4348">
        <w:rPr>
          <w:b/>
          <w:bCs/>
          <w:rtl/>
        </w:rPr>
        <w:t xml:space="preserve"> </w:t>
      </w:r>
      <w:r w:rsidRPr="004F4348">
        <w:rPr>
          <w:rFonts w:hint="cs"/>
          <w:b/>
          <w:bCs/>
          <w:rtl/>
        </w:rPr>
        <w:t>הרבנות</w:t>
      </w:r>
      <w:r w:rsidRPr="004F4348">
        <w:rPr>
          <w:b/>
          <w:bCs/>
          <w:rtl/>
        </w:rPr>
        <w:t xml:space="preserve"> </w:t>
      </w:r>
      <w:r w:rsidRPr="004F4348">
        <w:rPr>
          <w:rFonts w:hint="cs"/>
          <w:b/>
          <w:bCs/>
          <w:rtl/>
        </w:rPr>
        <w:t>הראשית</w:t>
      </w:r>
      <w:r w:rsidRPr="004F4348">
        <w:rPr>
          <w:b/>
          <w:bCs/>
          <w:rtl/>
        </w:rPr>
        <w:t xml:space="preserve"> </w:t>
      </w:r>
      <w:r w:rsidRPr="004F4348">
        <w:rPr>
          <w:rFonts w:hint="cs"/>
          <w:b/>
          <w:bCs/>
          <w:rtl/>
        </w:rPr>
        <w:t>לישראל</w:t>
      </w:r>
      <w:r w:rsidRPr="008B549E">
        <w:rPr>
          <w:rFonts w:hint="cs"/>
          <w:rtl/>
        </w:rPr>
        <w:t xml:space="preserve"> </w:t>
      </w:r>
      <w:r>
        <w:rPr>
          <w:rFonts w:hint="cs"/>
          <w:rtl/>
        </w:rPr>
        <w:t>(פורסם במאגר ממוחשב,</w:t>
      </w:r>
      <w:r>
        <w:rPr>
          <w:rFonts w:hint="cs"/>
          <w:rtl/>
        </w:rPr>
        <w:tab/>
        <w:t>24.9.09)</w:t>
      </w:r>
      <w:r w:rsidRPr="008B549E">
        <w:rPr>
          <w:rFonts w:hint="cs"/>
          <w:rtl/>
        </w:rPr>
        <w:t>.</w:t>
      </w:r>
    </w:p>
  </w:footnote>
  <w:footnote w:id="11">
    <w:p w:rsidR="00D007E4" w:rsidP="00D007E4">
      <w:pPr>
        <w:pStyle w:val="FootnoteText"/>
      </w:pPr>
      <w:r w:rsidRPr="00636AE9">
        <w:rPr>
          <w:rStyle w:val="FootnoteReference0"/>
          <w:vertAlign w:val="baseline"/>
        </w:rPr>
        <w:footnoteRef/>
      </w:r>
      <w:r>
        <w:rPr>
          <w:rtl/>
        </w:rPr>
        <w:t xml:space="preserve"> </w:t>
      </w:r>
      <w:r>
        <w:rPr>
          <w:rtl/>
        </w:rPr>
        <w:tab/>
      </w:r>
      <w:r w:rsidRPr="004B1DB9">
        <w:rPr>
          <w:rtl/>
        </w:rPr>
        <w:t>"</w:t>
      </w:r>
      <w:r w:rsidRPr="004B1DB9">
        <w:rPr>
          <w:rFonts w:hint="eastAsia"/>
          <w:rtl/>
        </w:rPr>
        <w:t>נוהל</w:t>
      </w:r>
      <w:r w:rsidRPr="004B1DB9">
        <w:rPr>
          <w:rtl/>
        </w:rPr>
        <w:t xml:space="preserve"> </w:t>
      </w:r>
      <w:r w:rsidRPr="004B1DB9">
        <w:rPr>
          <w:rFonts w:hint="eastAsia"/>
          <w:rtl/>
        </w:rPr>
        <w:t>הפעלת</w:t>
      </w:r>
      <w:r w:rsidRPr="004B1DB9">
        <w:rPr>
          <w:rtl/>
        </w:rPr>
        <w:t xml:space="preserve"> </w:t>
      </w:r>
      <w:r w:rsidRPr="004B1DB9">
        <w:rPr>
          <w:rFonts w:hint="eastAsia"/>
          <w:rtl/>
        </w:rPr>
        <w:t>מערך</w:t>
      </w:r>
      <w:r w:rsidRPr="004B1DB9">
        <w:rPr>
          <w:rtl/>
        </w:rPr>
        <w:t xml:space="preserve"> </w:t>
      </w:r>
      <w:r w:rsidRPr="004B1DB9">
        <w:rPr>
          <w:rFonts w:hint="eastAsia"/>
          <w:rtl/>
        </w:rPr>
        <w:t>הכשרות</w:t>
      </w:r>
      <w:r w:rsidRPr="004B1DB9">
        <w:rPr>
          <w:rtl/>
        </w:rPr>
        <w:t xml:space="preserve"> </w:t>
      </w:r>
      <w:r w:rsidRPr="004B1DB9">
        <w:rPr>
          <w:rFonts w:hint="eastAsia"/>
          <w:rtl/>
        </w:rPr>
        <w:t>במועצות</w:t>
      </w:r>
      <w:r w:rsidRPr="004B1DB9">
        <w:rPr>
          <w:rtl/>
        </w:rPr>
        <w:t xml:space="preserve"> </w:t>
      </w:r>
      <w:r w:rsidRPr="004B1DB9">
        <w:rPr>
          <w:rFonts w:hint="eastAsia"/>
          <w:rtl/>
        </w:rPr>
        <w:t>הדתיות</w:t>
      </w:r>
      <w:r w:rsidRPr="004B1DB9">
        <w:rPr>
          <w:rtl/>
        </w:rPr>
        <w:t>"</w:t>
      </w:r>
      <w:r>
        <w:rPr>
          <w:rFonts w:hint="cs"/>
          <w:rtl/>
        </w:rPr>
        <w:t xml:space="preserve"> - המשרד לשירותי דת, חוזר מנכ"ל </w:t>
      </w:r>
      <w:r>
        <w:rPr>
          <w:rFonts w:hint="cs"/>
          <w:rtl/>
        </w:rPr>
        <w:t>התש"ע</w:t>
      </w:r>
      <w:r>
        <w:rPr>
          <w:rFonts w:hint="cs"/>
          <w:rtl/>
        </w:rPr>
        <w:t xml:space="preserve">/1, י"ט בתמוז </w:t>
      </w:r>
      <w:r>
        <w:rPr>
          <w:rFonts w:hint="cs"/>
          <w:rtl/>
        </w:rPr>
        <w:t>התש"ע</w:t>
      </w:r>
      <w:r>
        <w:rPr>
          <w:rFonts w:hint="cs"/>
          <w:rtl/>
        </w:rPr>
        <w:t>, 1 ביולי 2010.</w:t>
      </w:r>
    </w:p>
  </w:footnote>
  <w:footnote w:id="12">
    <w:p w:rsidR="00D007E4" w:rsidP="00D007E4">
      <w:pPr>
        <w:pStyle w:val="FootnoteText"/>
        <w:rPr>
          <w:rtl/>
        </w:rPr>
      </w:pPr>
      <w:r w:rsidRPr="00636AE9">
        <w:rPr>
          <w:rStyle w:val="FootnoteReference0"/>
          <w:vertAlign w:val="baseline"/>
        </w:rPr>
        <w:footnoteRef/>
      </w:r>
      <w:r>
        <w:rPr>
          <w:rtl/>
        </w:rPr>
        <w:t xml:space="preserve"> </w:t>
      </w:r>
      <w:r>
        <w:rPr>
          <w:rFonts w:hint="cs"/>
          <w:rtl/>
        </w:rPr>
        <w:tab/>
        <w:t xml:space="preserve">מבקר המדינה, </w:t>
      </w:r>
      <w:r w:rsidRPr="008B31B8">
        <w:rPr>
          <w:rFonts w:hint="cs"/>
          <w:b/>
          <w:bCs/>
          <w:rtl/>
        </w:rPr>
        <w:t>דוח</w:t>
      </w:r>
      <w:r w:rsidRPr="008B31B8">
        <w:rPr>
          <w:b/>
          <w:bCs/>
          <w:rtl/>
        </w:rPr>
        <w:t xml:space="preserve"> </w:t>
      </w:r>
      <w:r w:rsidRPr="008B31B8">
        <w:rPr>
          <w:rFonts w:hint="cs"/>
          <w:b/>
          <w:bCs/>
          <w:rtl/>
        </w:rPr>
        <w:t>שנתי</w:t>
      </w:r>
      <w:r w:rsidRPr="008B31B8">
        <w:rPr>
          <w:b/>
          <w:bCs/>
          <w:rtl/>
        </w:rPr>
        <w:t xml:space="preserve"> 44</w:t>
      </w:r>
      <w:r w:rsidRPr="00670F3E">
        <w:rPr>
          <w:rFonts w:hint="cs"/>
          <w:b/>
          <w:bCs/>
          <w:rtl/>
        </w:rPr>
        <w:t xml:space="preserve"> </w:t>
      </w:r>
      <w:r w:rsidRPr="000179FB">
        <w:rPr>
          <w:rtl/>
        </w:rPr>
        <w:t>(1994)</w:t>
      </w:r>
      <w:r>
        <w:rPr>
          <w:rFonts w:hint="cs"/>
          <w:rtl/>
        </w:rPr>
        <w:t>, "המועצה הדתית נתניה"</w:t>
      </w:r>
      <w:r w:rsidRPr="00E90D6A">
        <w:rPr>
          <w:rFonts w:hint="cs"/>
          <w:rtl/>
        </w:rPr>
        <w:t xml:space="preserve">, עמ' </w:t>
      </w:r>
      <w:r>
        <w:rPr>
          <w:rFonts w:hint="cs"/>
          <w:rtl/>
        </w:rPr>
        <w:t>381-361.</w:t>
      </w:r>
      <w:r>
        <w:rPr>
          <w:rtl/>
        </w:rPr>
        <w:t xml:space="preserve"> </w:t>
      </w:r>
    </w:p>
  </w:footnote>
  <w:footnote w:id="13">
    <w:p w:rsidR="00D007E4" w:rsidP="00D007E4">
      <w:pPr>
        <w:pStyle w:val="FootnoteText"/>
        <w:rPr>
          <w:rtl/>
        </w:rPr>
      </w:pPr>
      <w:r w:rsidRPr="00636AE9">
        <w:rPr>
          <w:rStyle w:val="FootnoteReference0"/>
          <w:vertAlign w:val="baseline"/>
        </w:rPr>
        <w:footnoteRef/>
      </w:r>
      <w:r>
        <w:rPr>
          <w:rtl/>
        </w:rPr>
        <w:t xml:space="preserve"> </w:t>
      </w:r>
      <w:r>
        <w:rPr>
          <w:rFonts w:hint="cs"/>
          <w:rtl/>
        </w:rPr>
        <w:tab/>
        <w:t xml:space="preserve">מבקר המדינה, </w:t>
      </w:r>
      <w:r w:rsidRPr="005A5810">
        <w:rPr>
          <w:rFonts w:hint="cs"/>
          <w:b/>
          <w:bCs/>
          <w:rtl/>
        </w:rPr>
        <w:t>דוח</w:t>
      </w:r>
      <w:r w:rsidRPr="005A5810">
        <w:rPr>
          <w:b/>
          <w:bCs/>
          <w:rtl/>
        </w:rPr>
        <w:t xml:space="preserve"> </w:t>
      </w:r>
      <w:r w:rsidRPr="005A5810">
        <w:rPr>
          <w:rFonts w:hint="cs"/>
          <w:b/>
          <w:bCs/>
          <w:rtl/>
        </w:rPr>
        <w:t>שנתי</w:t>
      </w:r>
      <w:r w:rsidRPr="005A5810">
        <w:rPr>
          <w:b/>
          <w:bCs/>
          <w:rtl/>
        </w:rPr>
        <w:t xml:space="preserve"> 59ב</w:t>
      </w:r>
      <w:r>
        <w:rPr>
          <w:rFonts w:hint="cs"/>
          <w:rtl/>
        </w:rPr>
        <w:t xml:space="preserve"> (2009), "הפיקוח על כשרות המזון", עמ' 1005-955.</w:t>
      </w:r>
    </w:p>
  </w:footnote>
  <w:footnote w:id="14">
    <w:p w:rsidR="00D007E4" w:rsidP="00D007E4">
      <w:pPr>
        <w:pStyle w:val="FootnoteText"/>
        <w:rPr>
          <w:rtl/>
        </w:rPr>
      </w:pPr>
      <w:r w:rsidRPr="00636AE9">
        <w:rPr>
          <w:rStyle w:val="FootnoteReference0"/>
          <w:vertAlign w:val="baseline"/>
        </w:rPr>
        <w:footnoteRef/>
      </w:r>
      <w:r>
        <w:rPr>
          <w:rtl/>
        </w:rPr>
        <w:t xml:space="preserve"> </w:t>
      </w:r>
      <w:r>
        <w:rPr>
          <w:rFonts w:hint="cs"/>
          <w:rtl/>
        </w:rPr>
        <w:tab/>
      </w:r>
      <w:r w:rsidRPr="003C0F06">
        <w:rPr>
          <w:rFonts w:hint="cs"/>
          <w:rtl/>
        </w:rPr>
        <w:t>בינואר 2004, עם פירוקו של משרד הדתות, הועברו למשרד ראש הממשלה בין היתר אגף המועצות הדתיות ו</w:t>
      </w:r>
      <w:r>
        <w:rPr>
          <w:rFonts w:hint="cs"/>
          <w:rtl/>
        </w:rPr>
        <w:t>הרבנות</w:t>
      </w:r>
      <w:r w:rsidRPr="003C0F06">
        <w:rPr>
          <w:rFonts w:hint="cs"/>
          <w:rtl/>
        </w:rPr>
        <w:t>. בינואר 2005 הוקמה הרשות הארצית לשירותי דת</w:t>
      </w:r>
      <w:r>
        <w:rPr>
          <w:rFonts w:hint="cs"/>
          <w:rtl/>
        </w:rPr>
        <w:t xml:space="preserve">, והיא </w:t>
      </w:r>
      <w:r w:rsidRPr="003C0F06">
        <w:rPr>
          <w:rFonts w:hint="cs"/>
          <w:rtl/>
        </w:rPr>
        <w:t>הייתה יחידת סמך במשרד ראש הממשלה עד ינואר 2008, עת הוקם המשרד לשירותי דת.</w:t>
      </w:r>
    </w:p>
  </w:footnote>
  <w:footnote w:id="15">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סעיף 6א לחוק שירותי הדת היהודיים [נוסח משולב], התשל"א-1971.</w:t>
      </w:r>
    </w:p>
  </w:footnote>
  <w:footnote w:id="16">
    <w:p w:rsidR="00D007E4" w:rsidP="00D007E4">
      <w:pPr>
        <w:pStyle w:val="FootnoteText"/>
      </w:pPr>
      <w:r w:rsidRPr="00636AE9">
        <w:rPr>
          <w:rStyle w:val="FootnoteReference0"/>
          <w:vertAlign w:val="baseline"/>
        </w:rPr>
        <w:footnoteRef/>
      </w:r>
      <w:r>
        <w:rPr>
          <w:rtl/>
        </w:rPr>
        <w:t xml:space="preserve"> </w:t>
      </w:r>
      <w:r>
        <w:rPr>
          <w:rFonts w:hint="cs"/>
          <w:rtl/>
        </w:rPr>
        <w:tab/>
        <w:t>עד ינואר 2015 פעלה הרבנות כיחידת סמך במשרד ראש הממשלה.</w:t>
      </w:r>
    </w:p>
  </w:footnote>
  <w:footnote w:id="17">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לרבנים הראשיים תחומי אחריות שונים ובחלוף מחצית כהונתם תחומי האחריות של האחד עוברים למשנהו, ולהיפך</w:t>
      </w:r>
      <w:r w:rsidRPr="00776E59">
        <w:rPr>
          <w:rFonts w:hint="cs"/>
          <w:rtl/>
        </w:rPr>
        <w:t>.</w:t>
      </w:r>
    </w:p>
  </w:footnote>
  <w:footnote w:id="18">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סעיף 6א לחוק שירותי הדת היהודיים [נוסח משולב], התשל"א-1971.</w:t>
      </w:r>
    </w:p>
  </w:footnote>
  <w:footnote w:id="19">
    <w:p w:rsidR="00D007E4" w:rsidP="00D007E4">
      <w:pPr>
        <w:pStyle w:val="FootnoteText"/>
      </w:pPr>
      <w:r w:rsidRPr="00636AE9">
        <w:rPr>
          <w:rStyle w:val="FootnoteReference0"/>
          <w:vertAlign w:val="baseline"/>
        </w:rPr>
        <w:footnoteRef/>
      </w:r>
      <w:r>
        <w:rPr>
          <w:rtl/>
        </w:rPr>
        <w:t xml:space="preserve"> </w:t>
      </w:r>
      <w:r>
        <w:rPr>
          <w:rtl/>
        </w:rPr>
        <w:tab/>
      </w:r>
      <w:r>
        <w:rPr>
          <w:rFonts w:hint="cs"/>
          <w:rtl/>
        </w:rPr>
        <w:t>93 מועצות מסרו נתונים למשרד מבקר המדינה; בנתונים של אחת מהן לא נכלל מידע על משגיחי הכשרות.</w:t>
      </w:r>
    </w:p>
  </w:footnote>
  <w:footnote w:id="20">
    <w:p w:rsidR="00D007E4" w:rsidRPr="00EB65C5" w:rsidP="00D007E4">
      <w:pPr>
        <w:pStyle w:val="FootnoteText"/>
      </w:pPr>
      <w:r w:rsidRPr="00636AE9">
        <w:rPr>
          <w:rStyle w:val="FootnoteReference0"/>
          <w:vertAlign w:val="baseline"/>
        </w:rPr>
        <w:footnoteRef/>
      </w:r>
      <w:r>
        <w:rPr>
          <w:rtl/>
        </w:rPr>
        <w:t xml:space="preserve"> </w:t>
      </w:r>
      <w:r>
        <w:rPr>
          <w:rtl/>
        </w:rPr>
        <w:tab/>
      </w:r>
      <w:r w:rsidRPr="00EB65C5">
        <w:rPr>
          <w:rFonts w:hint="cs"/>
          <w:rtl/>
        </w:rPr>
        <w:t xml:space="preserve">הכנסת, מרכז המחקר והמידע, </w:t>
      </w:r>
      <w:r w:rsidRPr="001C240F">
        <w:rPr>
          <w:rFonts w:hint="cs"/>
          <w:b/>
          <w:bCs/>
          <w:rtl/>
        </w:rPr>
        <w:t>מועצות</w:t>
      </w:r>
      <w:r w:rsidRPr="001C240F">
        <w:rPr>
          <w:b/>
          <w:bCs/>
          <w:rtl/>
        </w:rPr>
        <w:t xml:space="preserve"> </w:t>
      </w:r>
      <w:r w:rsidRPr="001C240F">
        <w:rPr>
          <w:rFonts w:hint="cs"/>
          <w:b/>
          <w:bCs/>
          <w:rtl/>
        </w:rPr>
        <w:t>דתיות</w:t>
      </w:r>
      <w:r w:rsidRPr="00EB65C5">
        <w:rPr>
          <w:rFonts w:hint="cs"/>
          <w:rtl/>
        </w:rPr>
        <w:t xml:space="preserve">, </w:t>
      </w:r>
      <w:r>
        <w:rPr>
          <w:rFonts w:hint="cs"/>
          <w:rtl/>
        </w:rPr>
        <w:t>יולי 2012.</w:t>
      </w:r>
    </w:p>
  </w:footnote>
  <w:footnote w:id="21">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הודעה בדבר החלת חוק שירות המדינה (משמעת) על עובדי המועצות הדתיות, ילקוט הפרסומים 6735, י"ב בשבט </w:t>
      </w:r>
      <w:r>
        <w:rPr>
          <w:rFonts w:hint="cs"/>
          <w:rtl/>
        </w:rPr>
        <w:t>התשע"ד</w:t>
      </w:r>
      <w:r>
        <w:rPr>
          <w:rFonts w:hint="cs"/>
          <w:rtl/>
        </w:rPr>
        <w:t>, 13.1.14.</w:t>
      </w:r>
    </w:p>
  </w:footnote>
  <w:footnote w:id="22">
    <w:p w:rsidR="00D007E4" w:rsidP="00D007E4">
      <w:pPr>
        <w:pStyle w:val="FootnoteText"/>
      </w:pPr>
      <w:r w:rsidRPr="00636AE9">
        <w:rPr>
          <w:rStyle w:val="FootnoteReference0"/>
          <w:vertAlign w:val="baseline"/>
        </w:rPr>
        <w:footnoteRef/>
      </w:r>
      <w:r>
        <w:rPr>
          <w:rtl/>
        </w:rPr>
        <w:t xml:space="preserve"> </w:t>
      </w:r>
      <w:r>
        <w:rPr>
          <w:rtl/>
        </w:rPr>
        <w:tab/>
      </w:r>
      <w:r>
        <w:rPr>
          <w:rFonts w:hint="cs"/>
          <w:rtl/>
        </w:rPr>
        <w:t>רק כ-5% מהמשגיחים הם עובדי המועצות הדתיות כאשר רובם משגיחים ותיקים שהתקבלו בעבר הרחוק כעובדי המועצה הדתית.</w:t>
      </w:r>
    </w:p>
  </w:footnote>
  <w:footnote w:id="23">
    <w:p w:rsidR="00D007E4" w:rsidP="00D007E4">
      <w:pPr>
        <w:pStyle w:val="FootnoteText"/>
        <w:rPr>
          <w:rtl/>
        </w:rPr>
      </w:pPr>
      <w:r w:rsidRPr="00636AE9">
        <w:rPr>
          <w:rStyle w:val="FootnoteReference0"/>
          <w:vertAlign w:val="baseline"/>
        </w:rPr>
        <w:footnoteRef/>
      </w:r>
      <w:r w:rsidRPr="00EB65C5">
        <w:rPr>
          <w:rtl/>
        </w:rPr>
        <w:t xml:space="preserve"> </w:t>
      </w:r>
      <w:r w:rsidRPr="00EB65C5">
        <w:rPr>
          <w:rtl/>
        </w:rPr>
        <w:tab/>
      </w:r>
      <w:r>
        <w:rPr>
          <w:rFonts w:hint="cs"/>
          <w:rtl/>
        </w:rPr>
        <w:t xml:space="preserve">המשרד לשירותי דת, </w:t>
      </w:r>
      <w:r w:rsidRPr="005135B7">
        <w:rPr>
          <w:rFonts w:hint="cs"/>
          <w:rtl/>
        </w:rPr>
        <w:t xml:space="preserve">חוזר המנהל הכללי, </w:t>
      </w:r>
      <w:r w:rsidRPr="005135B7">
        <w:rPr>
          <w:rFonts w:hint="cs"/>
          <w:rtl/>
        </w:rPr>
        <w:t>התש"ע</w:t>
      </w:r>
      <w:r w:rsidRPr="005135B7">
        <w:rPr>
          <w:rFonts w:hint="cs"/>
          <w:rtl/>
        </w:rPr>
        <w:t xml:space="preserve">/1, </w:t>
      </w:r>
      <w:r w:rsidRPr="002A03FE">
        <w:rPr>
          <w:rFonts w:hint="cs"/>
          <w:b/>
          <w:bCs/>
          <w:rtl/>
        </w:rPr>
        <w:t>נוהל</w:t>
      </w:r>
      <w:r w:rsidRPr="002A03FE">
        <w:rPr>
          <w:b/>
          <w:bCs/>
          <w:rtl/>
        </w:rPr>
        <w:t xml:space="preserve"> </w:t>
      </w:r>
      <w:r w:rsidRPr="002A03FE">
        <w:rPr>
          <w:rFonts w:hint="cs"/>
          <w:b/>
          <w:bCs/>
          <w:rtl/>
        </w:rPr>
        <w:t>הפעלת</w:t>
      </w:r>
      <w:r w:rsidRPr="002A03FE">
        <w:rPr>
          <w:b/>
          <w:bCs/>
          <w:rtl/>
        </w:rPr>
        <w:t xml:space="preserve"> </w:t>
      </w:r>
      <w:r w:rsidRPr="002A03FE">
        <w:rPr>
          <w:rFonts w:hint="cs"/>
          <w:b/>
          <w:bCs/>
          <w:rtl/>
        </w:rPr>
        <w:t>מערך</w:t>
      </w:r>
      <w:r w:rsidRPr="002A03FE">
        <w:rPr>
          <w:b/>
          <w:bCs/>
          <w:rtl/>
        </w:rPr>
        <w:t xml:space="preserve"> </w:t>
      </w:r>
      <w:r w:rsidRPr="002A03FE">
        <w:rPr>
          <w:rFonts w:hint="cs"/>
          <w:b/>
          <w:bCs/>
          <w:rtl/>
        </w:rPr>
        <w:t>הכשרות</w:t>
      </w:r>
      <w:r w:rsidRPr="002A03FE">
        <w:rPr>
          <w:b/>
          <w:bCs/>
          <w:rtl/>
        </w:rPr>
        <w:t xml:space="preserve"> </w:t>
      </w:r>
      <w:r w:rsidRPr="002A03FE">
        <w:rPr>
          <w:rFonts w:hint="cs"/>
          <w:b/>
          <w:bCs/>
          <w:rtl/>
        </w:rPr>
        <w:t>במועצות</w:t>
      </w:r>
      <w:r w:rsidRPr="002A03FE">
        <w:rPr>
          <w:b/>
          <w:bCs/>
          <w:rtl/>
        </w:rPr>
        <w:t xml:space="preserve"> </w:t>
      </w:r>
      <w:r w:rsidRPr="002A03FE">
        <w:rPr>
          <w:rFonts w:hint="cs"/>
          <w:b/>
          <w:bCs/>
          <w:rtl/>
        </w:rPr>
        <w:t>הדתיות</w:t>
      </w:r>
      <w:r w:rsidRPr="005135B7">
        <w:rPr>
          <w:rFonts w:hint="cs"/>
          <w:rtl/>
        </w:rPr>
        <w:t xml:space="preserve">, </w:t>
      </w:r>
      <w:r>
        <w:rPr>
          <w:rFonts w:hint="cs"/>
          <w:rtl/>
        </w:rPr>
        <w:t>1.7.10.</w:t>
      </w:r>
      <w:r w:rsidRPr="005135B7">
        <w:rPr>
          <w:rFonts w:hint="cs"/>
          <w:rtl/>
        </w:rPr>
        <w:t xml:space="preserve"> החוזר עודכן ב</w:t>
      </w:r>
      <w:r>
        <w:rPr>
          <w:rFonts w:hint="cs"/>
          <w:rtl/>
        </w:rPr>
        <w:t>-1.4.14</w:t>
      </w:r>
      <w:r w:rsidRPr="005135B7">
        <w:rPr>
          <w:rFonts w:hint="cs"/>
          <w:rtl/>
        </w:rPr>
        <w:t>.</w:t>
      </w:r>
    </w:p>
  </w:footnote>
  <w:footnote w:id="24">
    <w:p w:rsidR="00D007E4" w:rsidP="00D007E4">
      <w:pPr>
        <w:pStyle w:val="FootnoteText"/>
        <w:rPr>
          <w:rtl/>
        </w:rPr>
      </w:pPr>
      <w:r w:rsidRPr="00636AE9">
        <w:rPr>
          <w:rStyle w:val="FootnoteReference0"/>
          <w:vertAlign w:val="baseline"/>
        </w:rPr>
        <w:footnoteRef/>
      </w:r>
      <w:r>
        <w:rPr>
          <w:rtl/>
        </w:rPr>
        <w:t xml:space="preserve"> </w:t>
      </w:r>
      <w:r>
        <w:rPr>
          <w:rtl/>
        </w:rPr>
        <w:tab/>
      </w:r>
      <w:r w:rsidRPr="00E279DD">
        <w:rPr>
          <w:rFonts w:hint="cs"/>
          <w:rtl/>
        </w:rPr>
        <w:t xml:space="preserve">מבקר המדינה, </w:t>
      </w:r>
      <w:r w:rsidRPr="00E279DD">
        <w:rPr>
          <w:rFonts w:hint="cs"/>
          <w:b/>
          <w:bCs/>
          <w:rtl/>
        </w:rPr>
        <w:t>דוח שנתי 42</w:t>
      </w:r>
      <w:r w:rsidRPr="00E279DD">
        <w:rPr>
          <w:rFonts w:hint="cs"/>
          <w:rtl/>
        </w:rPr>
        <w:t xml:space="preserve"> (1992), עמ' 357; </w:t>
      </w:r>
      <w:r w:rsidRPr="00E279DD">
        <w:rPr>
          <w:rFonts w:hint="cs"/>
          <w:b/>
          <w:bCs/>
          <w:rtl/>
        </w:rPr>
        <w:t>דוח שנתי 59ב</w:t>
      </w:r>
      <w:r w:rsidRPr="00E279DD">
        <w:rPr>
          <w:rFonts w:hint="cs"/>
          <w:rtl/>
        </w:rPr>
        <w:t xml:space="preserve"> (2009), עמ' 957</w:t>
      </w:r>
      <w:r>
        <w:rPr>
          <w:rFonts w:hint="cs"/>
          <w:rtl/>
        </w:rPr>
        <w:t>.</w:t>
      </w:r>
    </w:p>
  </w:footnote>
  <w:footnote w:id="25">
    <w:p w:rsidR="00D007E4" w:rsidP="00D007E4">
      <w:pPr>
        <w:pStyle w:val="FootnoteText"/>
      </w:pPr>
      <w:r w:rsidRPr="00636AE9">
        <w:rPr>
          <w:rStyle w:val="FootnoteReference0"/>
          <w:vertAlign w:val="baseline"/>
        </w:rPr>
        <w:footnoteRef/>
      </w:r>
      <w:r>
        <w:rPr>
          <w:rtl/>
        </w:rPr>
        <w:t xml:space="preserve"> </w:t>
      </w:r>
      <w:r>
        <w:rPr>
          <w:rtl/>
        </w:rPr>
        <w:tab/>
      </w:r>
      <w:r w:rsidRPr="008B549E">
        <w:rPr>
          <w:rFonts w:hint="cs"/>
          <w:rtl/>
        </w:rPr>
        <w:t>בג"צ 3336/04</w:t>
      </w:r>
      <w:r w:rsidRPr="008B549E">
        <w:rPr>
          <w:rtl/>
        </w:rPr>
        <w:t xml:space="preserve"> </w:t>
      </w:r>
      <w:r w:rsidRPr="005C4E14">
        <w:rPr>
          <w:rFonts w:hint="cs"/>
          <w:b/>
          <w:bCs/>
          <w:rtl/>
        </w:rPr>
        <w:t>התנועה להגינות שלטונית נ' מועצת הרבנות הראשית לישראל</w:t>
      </w:r>
      <w:r w:rsidRPr="008B549E">
        <w:rPr>
          <w:rFonts w:hint="cs"/>
          <w:rtl/>
        </w:rPr>
        <w:t xml:space="preserve"> </w:t>
      </w:r>
      <w:r w:rsidRPr="00E279DD">
        <w:rPr>
          <w:rFonts w:hint="cs"/>
          <w:rtl/>
        </w:rPr>
        <w:t xml:space="preserve">(פורסם במאגר מידע, </w:t>
      </w:r>
      <w:r>
        <w:rPr>
          <w:rFonts w:hint="cs"/>
          <w:rtl/>
        </w:rPr>
        <w:t>24.9.09)</w:t>
      </w:r>
      <w:r w:rsidRPr="008B549E">
        <w:rPr>
          <w:rFonts w:hint="cs"/>
          <w:rtl/>
        </w:rPr>
        <w:t>.</w:t>
      </w:r>
    </w:p>
  </w:footnote>
  <w:footnote w:id="26">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החלטת ממשלה </w:t>
      </w:r>
      <w:r>
        <w:rPr>
          <w:rFonts w:hint="cs"/>
          <w:rtl/>
        </w:rPr>
        <w:t>תמ</w:t>
      </w:r>
      <w:r>
        <w:rPr>
          <w:rFonts w:hint="cs"/>
          <w:rtl/>
        </w:rPr>
        <w:t>/16, 18.7.01.</w:t>
      </w:r>
    </w:p>
  </w:footnote>
  <w:footnote w:id="27">
    <w:p w:rsidR="00D007E4" w:rsidP="00D007E4">
      <w:pPr>
        <w:pStyle w:val="FootnoteText"/>
        <w:rPr>
          <w:rtl/>
        </w:rPr>
      </w:pPr>
      <w:r w:rsidRPr="00636AE9">
        <w:rPr>
          <w:rStyle w:val="FootnoteReference0"/>
          <w:vertAlign w:val="baseline"/>
        </w:rPr>
        <w:footnoteRef/>
      </w:r>
      <w:r w:rsidRPr="00E2151C">
        <w:rPr>
          <w:rtl/>
        </w:rPr>
        <w:t xml:space="preserve"> </w:t>
      </w:r>
      <w:r w:rsidRPr="00E2151C">
        <w:rPr>
          <w:rtl/>
        </w:rPr>
        <w:tab/>
      </w:r>
      <w:r w:rsidRPr="00E2151C">
        <w:rPr>
          <w:rFonts w:hint="cs"/>
          <w:rtl/>
        </w:rPr>
        <w:t xml:space="preserve">לרבות עלויות סוציאליות (חבות </w:t>
      </w:r>
      <w:r>
        <w:rPr>
          <w:rFonts w:hint="cs"/>
          <w:rtl/>
        </w:rPr>
        <w:t>מעסיק</w:t>
      </w:r>
      <w:r w:rsidRPr="00E2151C">
        <w:rPr>
          <w:rFonts w:hint="cs"/>
          <w:rtl/>
        </w:rPr>
        <w:t xml:space="preserve">, ביטוח לאומי, </w:t>
      </w:r>
      <w:r>
        <w:rPr>
          <w:rFonts w:hint="cs"/>
          <w:rtl/>
        </w:rPr>
        <w:t xml:space="preserve">תשלומי </w:t>
      </w:r>
      <w:r w:rsidRPr="00E2151C">
        <w:rPr>
          <w:rFonts w:hint="cs"/>
          <w:rtl/>
        </w:rPr>
        <w:t>פנסיה</w:t>
      </w:r>
      <w:r>
        <w:rPr>
          <w:rFonts w:hint="cs"/>
          <w:rtl/>
        </w:rPr>
        <w:t xml:space="preserve">, תשלומי </w:t>
      </w:r>
      <w:r w:rsidRPr="00E2151C">
        <w:rPr>
          <w:rFonts w:hint="cs"/>
          <w:rtl/>
        </w:rPr>
        <w:t xml:space="preserve">חג, </w:t>
      </w:r>
      <w:r>
        <w:rPr>
          <w:rFonts w:hint="cs"/>
          <w:rtl/>
        </w:rPr>
        <w:t xml:space="preserve">ימי </w:t>
      </w:r>
      <w:r w:rsidRPr="00E2151C">
        <w:rPr>
          <w:rFonts w:hint="cs"/>
          <w:rtl/>
        </w:rPr>
        <w:t xml:space="preserve">חופשה, </w:t>
      </w:r>
      <w:r>
        <w:rPr>
          <w:rFonts w:hint="cs"/>
          <w:rtl/>
        </w:rPr>
        <w:t xml:space="preserve">תשלומי </w:t>
      </w:r>
      <w:r w:rsidRPr="00E2151C">
        <w:rPr>
          <w:rFonts w:hint="cs"/>
          <w:rtl/>
        </w:rPr>
        <w:t>נסיעות</w:t>
      </w:r>
      <w:r>
        <w:rPr>
          <w:rFonts w:hint="cs"/>
          <w:rtl/>
        </w:rPr>
        <w:t>), הוצאות מימון ו</w:t>
      </w:r>
      <w:r w:rsidRPr="00E2151C">
        <w:rPr>
          <w:rFonts w:hint="cs"/>
          <w:rtl/>
        </w:rPr>
        <w:t>תקורה ורווח יזמי.</w:t>
      </w:r>
    </w:p>
  </w:footnote>
  <w:footnote w:id="28">
    <w:p w:rsidR="00D007E4" w:rsidP="00D007E4">
      <w:pPr>
        <w:pStyle w:val="FootnoteText"/>
        <w:rPr>
          <w:rtl/>
        </w:rPr>
      </w:pPr>
      <w:r w:rsidRPr="00636AE9">
        <w:rPr>
          <w:rStyle w:val="FootnoteReference0"/>
          <w:vertAlign w:val="baseline"/>
        </w:rPr>
        <w:footnoteRef/>
      </w:r>
      <w:r>
        <w:rPr>
          <w:rtl/>
        </w:rPr>
        <w:t xml:space="preserve"> </w:t>
      </w:r>
      <w:r>
        <w:rPr>
          <w:rtl/>
        </w:rPr>
        <w:tab/>
      </w:r>
      <w:r w:rsidRPr="00AE0DFD">
        <w:rPr>
          <w:rFonts w:hint="cs"/>
          <w:b/>
          <w:rtl/>
        </w:rPr>
        <w:t xml:space="preserve">בג"ץ 6494/14 </w:t>
      </w:r>
      <w:r w:rsidRPr="008B4507">
        <w:rPr>
          <w:rFonts w:hint="cs"/>
          <w:bCs/>
          <w:rtl/>
        </w:rPr>
        <w:t>גיני</w:t>
      </w:r>
      <w:r w:rsidRPr="008B4507">
        <w:rPr>
          <w:rFonts w:hint="cs"/>
          <w:bCs/>
          <w:rtl/>
        </w:rPr>
        <w:t xml:space="preserve"> נ' הרבנות הראשית</w:t>
      </w:r>
      <w:r>
        <w:rPr>
          <w:rFonts w:hint="cs"/>
          <w:b/>
          <w:rtl/>
        </w:rPr>
        <w:t xml:space="preserve"> (פורסם במאגר ממוחשב,</w:t>
      </w:r>
      <w:r w:rsidRPr="00AE0DFD">
        <w:rPr>
          <w:rFonts w:hint="cs"/>
          <w:b/>
          <w:rtl/>
        </w:rPr>
        <w:t xml:space="preserve"> 6.6.16</w:t>
      </w:r>
      <w:r>
        <w:rPr>
          <w:rFonts w:hint="cs"/>
          <w:b/>
          <w:rtl/>
        </w:rPr>
        <w:t>)</w:t>
      </w:r>
      <w:r w:rsidRPr="00AE0DFD">
        <w:rPr>
          <w:rFonts w:hint="cs"/>
          <w:b/>
          <w:rtl/>
        </w:rPr>
        <w:t>.</w:t>
      </w:r>
    </w:p>
  </w:footnote>
  <w:footnote w:id="29">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שם. </w:t>
      </w:r>
    </w:p>
  </w:footnote>
  <w:footnote w:id="30">
    <w:p w:rsidR="00D007E4" w:rsidP="00D007E4">
      <w:pPr>
        <w:pStyle w:val="FootnoteText"/>
      </w:pPr>
      <w:r w:rsidRPr="00636AE9">
        <w:rPr>
          <w:rStyle w:val="FootnoteReference0"/>
          <w:vertAlign w:val="baseline"/>
        </w:rPr>
        <w:footnoteRef/>
      </w:r>
      <w:r>
        <w:rPr>
          <w:rtl/>
        </w:rPr>
        <w:t xml:space="preserve"> </w:t>
      </w:r>
      <w:r>
        <w:rPr>
          <w:rtl/>
        </w:rPr>
        <w:tab/>
      </w:r>
      <w:r w:rsidRPr="004F5330">
        <w:rPr>
          <w:rFonts w:hint="cs"/>
          <w:rtl/>
        </w:rPr>
        <w:t>במחלקת בתי עסק ובתי אוכל ו</w:t>
      </w:r>
      <w:r>
        <w:rPr>
          <w:rFonts w:hint="cs"/>
          <w:rtl/>
        </w:rPr>
        <w:t xml:space="preserve">מחלקת בתי </w:t>
      </w:r>
      <w:r w:rsidRPr="004F5330">
        <w:rPr>
          <w:rFonts w:hint="cs"/>
          <w:rtl/>
        </w:rPr>
        <w:t>מלו</w:t>
      </w:r>
      <w:r>
        <w:rPr>
          <w:rFonts w:hint="cs"/>
          <w:rtl/>
        </w:rPr>
        <w:t>ן,</w:t>
      </w:r>
      <w:r w:rsidRPr="004F5330">
        <w:rPr>
          <w:rFonts w:hint="cs"/>
          <w:rtl/>
        </w:rPr>
        <w:t xml:space="preserve"> </w:t>
      </w:r>
      <w:r>
        <w:rPr>
          <w:rFonts w:hint="cs"/>
          <w:rtl/>
        </w:rPr>
        <w:t>כולל שני</w:t>
      </w:r>
      <w:r w:rsidRPr="004F5330">
        <w:rPr>
          <w:rFonts w:hint="cs"/>
          <w:rtl/>
        </w:rPr>
        <w:t xml:space="preserve"> מפקחים במחלקת תרומות ומעשרות.</w:t>
      </w:r>
    </w:p>
  </w:footnote>
  <w:footnote w:id="31">
    <w:p w:rsidR="00D007E4" w:rsidP="00D007E4">
      <w:pPr>
        <w:pStyle w:val="FootnoteText"/>
      </w:pPr>
      <w:r w:rsidRPr="00636AE9">
        <w:rPr>
          <w:rStyle w:val="FootnoteReference0"/>
          <w:vertAlign w:val="baseline"/>
        </w:rPr>
        <w:footnoteRef/>
      </w:r>
      <w:r>
        <w:rPr>
          <w:rtl/>
        </w:rPr>
        <w:t xml:space="preserve"> </w:t>
      </w:r>
      <w:r>
        <w:rPr>
          <w:rtl/>
        </w:rPr>
        <w:tab/>
      </w:r>
      <w:r>
        <w:rPr>
          <w:rFonts w:hint="cs"/>
          <w:rtl/>
        </w:rPr>
        <w:t>מטעמים הלכתיים חלק ממשגיחי הכשרות אינם מעוניינים להחזיק במכשיר טלפון חכם; לכן, המועצה הדתית מאפשרת להם לדווח על נוכחותם בבית העסק באמצעות חיוג מטלפון נייח בבית העסק.</w:t>
      </w:r>
    </w:p>
  </w:footnote>
  <w:footnote w:id="32">
    <w:p w:rsidR="00D007E4" w:rsidRPr="00797BE2" w:rsidP="00D007E4">
      <w:pPr>
        <w:pStyle w:val="FootnoteText"/>
        <w:rPr>
          <w:rtl/>
        </w:rPr>
      </w:pPr>
      <w:r w:rsidRPr="00636AE9">
        <w:rPr>
          <w:rStyle w:val="FootnoteReference0"/>
          <w:vertAlign w:val="baseline"/>
        </w:rPr>
        <w:footnoteRef/>
      </w:r>
      <w:r>
        <w:rPr>
          <w:rtl/>
        </w:rPr>
        <w:t xml:space="preserve"> </w:t>
      </w:r>
      <w:r>
        <w:rPr>
          <w:rtl/>
        </w:rPr>
        <w:tab/>
      </w:r>
      <w:r w:rsidRPr="00797BE2">
        <w:rPr>
          <w:rFonts w:hint="cs"/>
          <w:rtl/>
        </w:rPr>
        <w:t>דיווחי הנוכחות הופקו ממערכת הדיווח</w:t>
      </w:r>
      <w:r>
        <w:rPr>
          <w:rFonts w:hint="cs"/>
          <w:rtl/>
        </w:rPr>
        <w:t xml:space="preserve"> הממוחשבת</w:t>
      </w:r>
      <w:r w:rsidRPr="00797BE2">
        <w:rPr>
          <w:rFonts w:hint="cs"/>
          <w:rtl/>
        </w:rPr>
        <w:t>.</w:t>
      </w:r>
    </w:p>
  </w:footnote>
  <w:footnote w:id="33">
    <w:p w:rsidR="00D007E4" w:rsidP="00D007E4">
      <w:pPr>
        <w:pStyle w:val="FootnoteText"/>
      </w:pPr>
      <w:r w:rsidRPr="00636AE9">
        <w:rPr>
          <w:rStyle w:val="FootnoteReference0"/>
          <w:vertAlign w:val="baseline"/>
        </w:rPr>
        <w:footnoteRef/>
      </w:r>
      <w:r>
        <w:rPr>
          <w:rtl/>
        </w:rPr>
        <w:t xml:space="preserve"> </w:t>
      </w:r>
      <w:r>
        <w:rPr>
          <w:rFonts w:hint="cs"/>
          <w:rtl/>
        </w:rPr>
        <w:tab/>
      </w:r>
      <w:r w:rsidRPr="00786826">
        <w:rPr>
          <w:rtl/>
        </w:rPr>
        <w:t>בחודש מאי 2016 הם הגיעו ל-48 בתי עסק שמהם דיווחו, מתוך 74 בתי העסק שבאחריותם</w:t>
      </w:r>
      <w:r>
        <w:rPr>
          <w:rFonts w:hint="cs"/>
          <w:rtl/>
        </w:rPr>
        <w:t xml:space="preserve">; הם דיווחו על </w:t>
      </w:r>
      <w:r w:rsidRPr="00786826">
        <w:rPr>
          <w:rtl/>
        </w:rPr>
        <w:t>574 מתוך 770 הימים (75%) שהם היו צריכים להיות באותם 48 בתי עסק. מתוך 574 ימי הנוכחות המדווחים, רק ב-491 ימים (</w:t>
      </w:r>
      <w:r>
        <w:rPr>
          <w:rFonts w:hint="cs"/>
          <w:rtl/>
        </w:rPr>
        <w:t>86</w:t>
      </w:r>
      <w:r w:rsidRPr="00786826">
        <w:rPr>
          <w:rtl/>
        </w:rPr>
        <w:t>%</w:t>
      </w:r>
      <w:r>
        <w:rPr>
          <w:rFonts w:hint="cs"/>
          <w:rtl/>
        </w:rPr>
        <w:t>)</w:t>
      </w:r>
      <w:r w:rsidRPr="00786826">
        <w:rPr>
          <w:rtl/>
        </w:rPr>
        <w:t xml:space="preserve"> הדיווחים היו מלאים, דהיינו כללו דיווח על שעת כניסה ודיווח על שעת יציאה, או שהיו חלקיים אך ניתן היה ללמוד על משך השהות בעסק על פי מועדי הכניסה או היציאה מבית עסק אחר; באותם 491 ימים הם שהו רק 64% משעות ההשגחה שנקבעו לאותם בתי עסק</w:t>
      </w:r>
      <w:r>
        <w:rPr>
          <w:rFonts w:hint="cs"/>
          <w:rtl/>
        </w:rPr>
        <w:t xml:space="preserve"> (</w:t>
      </w:r>
      <w:r w:rsidRPr="00A41545">
        <w:rPr>
          <w:rtl/>
        </w:rPr>
        <w:t xml:space="preserve">ימי דיווח נחשבים ימים בהם דיווח המשגיח מבית העסק. לצורך כך גם אם דיווח על כניסה או יציאה בלבד מבית העסק, נחשב הדבר כיום דיווח. באשר לזמן נוכחות המשגיח בעסק – נוכחות זו נמדדה בהתאם לדיווח כניסה ויציאה; במידה וחסר דיווח על כניסה או דיווח על יציאה – </w:t>
      </w:r>
      <w:r>
        <w:rPr>
          <w:rFonts w:hint="cs"/>
          <w:rtl/>
        </w:rPr>
        <w:t>הוא נ</w:t>
      </w:r>
      <w:r w:rsidRPr="00A41545">
        <w:rPr>
          <w:rtl/>
        </w:rPr>
        <w:t xml:space="preserve">אמד בהתאם לדיווח כניסה או יציאה מבית העסק הקודם או </w:t>
      </w:r>
      <w:r>
        <w:rPr>
          <w:rFonts w:hint="cs"/>
          <w:rtl/>
        </w:rPr>
        <w:t>מ</w:t>
      </w:r>
      <w:r w:rsidRPr="00A41545">
        <w:rPr>
          <w:rtl/>
        </w:rPr>
        <w:t>בית העסק הבא</w:t>
      </w:r>
      <w:r>
        <w:rPr>
          <w:rFonts w:hint="cs"/>
          <w:rtl/>
        </w:rPr>
        <w:t>)</w:t>
      </w:r>
      <w:r w:rsidRPr="00A41545">
        <w:rPr>
          <w:rtl/>
        </w:rPr>
        <w:t>.</w:t>
      </w:r>
    </w:p>
  </w:footnote>
  <w:footnote w:id="34">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22 ימי עבודה ב-6 בתי עסק - 132 דיווחים.</w:t>
      </w:r>
    </w:p>
  </w:footnote>
  <w:footnote w:id="35">
    <w:p w:rsidR="00D007E4" w:rsidP="00D007E4">
      <w:pPr>
        <w:pStyle w:val="FootnoteText"/>
      </w:pPr>
      <w:r w:rsidRPr="00636AE9">
        <w:rPr>
          <w:rStyle w:val="FootnoteReference0"/>
          <w:vertAlign w:val="baseline"/>
        </w:rPr>
        <w:footnoteRef/>
      </w:r>
      <w:r>
        <w:rPr>
          <w:rtl/>
        </w:rPr>
        <w:t xml:space="preserve"> </w:t>
      </w:r>
      <w:r>
        <w:rPr>
          <w:rtl/>
        </w:rPr>
        <w:tab/>
      </w:r>
      <w:r>
        <w:rPr>
          <w:rFonts w:hint="cs"/>
          <w:rtl/>
        </w:rPr>
        <w:t>14 ימי עבודה ב-6 בתי עסק - 84 דיווחים.</w:t>
      </w:r>
    </w:p>
  </w:footnote>
  <w:footnote w:id="36">
    <w:p w:rsidR="00D007E4" w:rsidRPr="00797BE2" w:rsidP="00D007E4">
      <w:pPr>
        <w:pStyle w:val="FootnoteText"/>
        <w:rPr>
          <w:rtl/>
        </w:rPr>
      </w:pPr>
      <w:r w:rsidRPr="00636AE9">
        <w:rPr>
          <w:rStyle w:val="FootnoteReference0"/>
          <w:vertAlign w:val="baseline"/>
        </w:rPr>
        <w:footnoteRef/>
      </w:r>
      <w:r>
        <w:rPr>
          <w:rtl/>
        </w:rPr>
        <w:t xml:space="preserve"> </w:t>
      </w:r>
      <w:r>
        <w:rPr>
          <w:rtl/>
        </w:rPr>
        <w:tab/>
      </w:r>
      <w:r w:rsidRPr="00797BE2">
        <w:rPr>
          <w:rFonts w:hint="cs"/>
          <w:rtl/>
        </w:rPr>
        <w:t>דיווחי הנוכחות הופקו ממערכת הדיווח</w:t>
      </w:r>
      <w:r>
        <w:rPr>
          <w:rFonts w:hint="cs"/>
          <w:rtl/>
        </w:rPr>
        <w:t xml:space="preserve"> הממוחשבת</w:t>
      </w:r>
      <w:r w:rsidRPr="00797BE2">
        <w:rPr>
          <w:rFonts w:hint="cs"/>
          <w:rtl/>
        </w:rPr>
        <w:t>.</w:t>
      </w:r>
    </w:p>
  </w:footnote>
  <w:footnote w:id="37">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לפי 22 ימי עבודה ב-30 בתי עסק.</w:t>
      </w:r>
    </w:p>
  </w:footnote>
  <w:footnote w:id="38">
    <w:p w:rsidR="00D007E4" w:rsidP="00D007E4">
      <w:pPr>
        <w:pStyle w:val="FootnoteText"/>
      </w:pPr>
      <w:r w:rsidRPr="00636AE9">
        <w:rPr>
          <w:rStyle w:val="FootnoteReference0"/>
          <w:vertAlign w:val="baseline"/>
        </w:rPr>
        <w:footnoteRef/>
      </w:r>
      <w:r>
        <w:rPr>
          <w:rtl/>
        </w:rPr>
        <w:t xml:space="preserve"> </w:t>
      </w:r>
      <w:r>
        <w:rPr>
          <w:rtl/>
        </w:rPr>
        <w:tab/>
      </w:r>
      <w:r>
        <w:rPr>
          <w:rFonts w:hint="cs"/>
          <w:rtl/>
        </w:rPr>
        <w:t>53% מתקן זמן ההשגחה החודשי מתוך 32% ימים מדווחים בלבד.</w:t>
      </w:r>
    </w:p>
  </w:footnote>
  <w:footnote w:id="39">
    <w:p w:rsidR="00D007E4" w:rsidP="00D007E4">
      <w:pPr>
        <w:pStyle w:val="FootnoteText"/>
        <w:rPr>
          <w:rtl/>
        </w:rPr>
      </w:pPr>
      <w:r w:rsidRPr="00636AE9">
        <w:rPr>
          <w:rStyle w:val="FootnoteReference0"/>
          <w:vertAlign w:val="baseline"/>
        </w:rPr>
        <w:footnoteRef/>
      </w:r>
      <w:r w:rsidRPr="00797BE2">
        <w:rPr>
          <w:rtl/>
        </w:rPr>
        <w:t xml:space="preserve"> </w:t>
      </w:r>
      <w:r w:rsidRPr="00797BE2">
        <w:rPr>
          <w:rtl/>
        </w:rPr>
        <w:tab/>
      </w:r>
      <w:r>
        <w:rPr>
          <w:rFonts w:hint="cs"/>
          <w:rtl/>
        </w:rPr>
        <w:t xml:space="preserve">לפי </w:t>
      </w:r>
      <w:r w:rsidRPr="00797BE2">
        <w:rPr>
          <w:rFonts w:hint="cs"/>
          <w:rtl/>
        </w:rPr>
        <w:t xml:space="preserve">22 ימי עבודה </w:t>
      </w:r>
      <w:r>
        <w:rPr>
          <w:rFonts w:hint="cs"/>
          <w:rtl/>
        </w:rPr>
        <w:t>ב-</w:t>
      </w:r>
      <w:r w:rsidRPr="00797BE2">
        <w:rPr>
          <w:rFonts w:hint="cs"/>
          <w:rtl/>
        </w:rPr>
        <w:t>7 בתי אוכל.</w:t>
      </w:r>
    </w:p>
  </w:footnote>
  <w:footnote w:id="40">
    <w:p w:rsidR="00D007E4" w:rsidP="00D007E4">
      <w:pPr>
        <w:pStyle w:val="FootnoteText"/>
      </w:pPr>
      <w:r w:rsidRPr="00636AE9">
        <w:rPr>
          <w:rStyle w:val="FootnoteReference0"/>
          <w:vertAlign w:val="baseline"/>
        </w:rPr>
        <w:footnoteRef/>
      </w:r>
      <w:r>
        <w:rPr>
          <w:rtl/>
        </w:rPr>
        <w:t xml:space="preserve"> </w:t>
      </w:r>
      <w:r>
        <w:rPr>
          <w:rtl/>
        </w:rPr>
        <w:tab/>
      </w:r>
      <w:r w:rsidRPr="006C19DF">
        <w:rPr>
          <w:rFonts w:hint="cs"/>
          <w:rtl/>
        </w:rPr>
        <w:t xml:space="preserve">הסכם קיבוצי כללי </w:t>
      </w:r>
      <w:r>
        <w:rPr>
          <w:rFonts w:hint="cs"/>
          <w:rtl/>
        </w:rPr>
        <w:t>הנוגע ל</w:t>
      </w:r>
      <w:r w:rsidRPr="006C19DF">
        <w:rPr>
          <w:rFonts w:hint="cs"/>
          <w:rtl/>
        </w:rPr>
        <w:t>עובדי המועצות הדתיות שנחתם ב</w:t>
      </w:r>
      <w:r>
        <w:rPr>
          <w:rFonts w:hint="cs"/>
          <w:rtl/>
        </w:rPr>
        <w:t>-4.12.75</w:t>
      </w:r>
      <w:r w:rsidRPr="006C19DF">
        <w:rPr>
          <w:rFonts w:hint="cs"/>
          <w:rtl/>
        </w:rPr>
        <w:t xml:space="preserve"> בין חבר המועצות הדתיות בישראל המייצג את כל המועצות הדתיות וכולל את הערים ירושלים, תל אביב וחיפה ובין הסתדרות הפקידים, עובדי </w:t>
      </w:r>
      <w:r w:rsidRPr="006C19DF">
        <w:rPr>
          <w:rFonts w:hint="cs"/>
          <w:rtl/>
        </w:rPr>
        <w:t>המ</w:t>
      </w:r>
      <w:r>
        <w:rPr>
          <w:rFonts w:hint="cs"/>
          <w:rtl/>
        </w:rPr>
        <w:t>ינהלה</w:t>
      </w:r>
      <w:r>
        <w:rPr>
          <w:rFonts w:hint="cs"/>
          <w:rtl/>
        </w:rPr>
        <w:t xml:space="preserve"> והשירותים.</w:t>
      </w:r>
    </w:p>
  </w:footnote>
  <w:footnote w:id="41">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כלל זה כוחו יפה לשבוע עבודה של שישה ימים. בשבוע עבודה של חמישה ימים יועסק העובד עד 8.6 שעות עבודה ביום.</w:t>
      </w:r>
    </w:p>
  </w:footnote>
  <w:footnote w:id="42">
    <w:p w:rsidR="00D007E4" w:rsidP="00D007E4">
      <w:pPr>
        <w:pStyle w:val="FootnoteText"/>
      </w:pPr>
      <w:r w:rsidRPr="00636AE9">
        <w:rPr>
          <w:rStyle w:val="FootnoteReference0"/>
          <w:vertAlign w:val="baseline"/>
        </w:rPr>
        <w:footnoteRef/>
      </w:r>
      <w:r>
        <w:rPr>
          <w:rtl/>
        </w:rPr>
        <w:t xml:space="preserve"> </w:t>
      </w:r>
      <w:r>
        <w:rPr>
          <w:rtl/>
        </w:rPr>
        <w:tab/>
      </w:r>
      <w:r>
        <w:rPr>
          <w:rFonts w:hint="cs"/>
          <w:rtl/>
        </w:rPr>
        <w:t>כלל עובדי המועצה הדתית להוציא רבני שכונות, בלניות, בלנים ומנקים במקוואות.</w:t>
      </w:r>
    </w:p>
  </w:footnote>
  <w:footnote w:id="43">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בעניין זה ראו לעיל בפרק "</w:t>
      </w:r>
      <w:r w:rsidRPr="00E510C5">
        <w:rPr>
          <w:rFonts w:hint="cs"/>
          <w:rtl/>
        </w:rPr>
        <w:t>משגיחי כשרות המועסקים בהיקף שעות עבודה בלתי סביר</w:t>
      </w:r>
      <w:r>
        <w:rPr>
          <w:rFonts w:hint="cs"/>
          <w:rtl/>
        </w:rPr>
        <w:t>".</w:t>
      </w:r>
    </w:p>
  </w:footnote>
  <w:footnote w:id="44">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בג"ץ 4780/13 </w:t>
      </w:r>
      <w:r w:rsidRPr="001F7613">
        <w:rPr>
          <w:rFonts w:hint="cs"/>
          <w:b/>
          <w:bCs/>
          <w:rtl/>
        </w:rPr>
        <w:t xml:space="preserve">"אמונה - תנועת </w:t>
      </w:r>
      <w:r w:rsidRPr="001F7613">
        <w:rPr>
          <w:rFonts w:hint="cs"/>
          <w:b/>
          <w:bCs/>
          <w:rtl/>
        </w:rPr>
        <w:t>האשה</w:t>
      </w:r>
      <w:r w:rsidRPr="001F7613">
        <w:rPr>
          <w:rFonts w:hint="cs"/>
          <w:b/>
          <w:bCs/>
          <w:rtl/>
        </w:rPr>
        <w:t xml:space="preserve"> הדתית לאומית" נ' השר לשירותי דת</w:t>
      </w:r>
      <w:r>
        <w:rPr>
          <w:rFonts w:hint="cs"/>
          <w:rtl/>
        </w:rPr>
        <w:t xml:space="preserve"> (פורסם במאגרי מידע, 25.4.14).</w:t>
      </w:r>
    </w:p>
  </w:footnote>
  <w:footnote w:id="45">
    <w:p w:rsidR="00D007E4" w:rsidP="00D007E4">
      <w:pPr>
        <w:pStyle w:val="FootnoteText"/>
      </w:pPr>
      <w:r w:rsidRPr="00636AE9">
        <w:rPr>
          <w:rStyle w:val="FootnoteReference0"/>
          <w:vertAlign w:val="baseline"/>
        </w:rPr>
        <w:footnoteRef/>
      </w:r>
      <w:r>
        <w:rPr>
          <w:rtl/>
        </w:rPr>
        <w:t xml:space="preserve"> </w:t>
      </w:r>
      <w:r>
        <w:rPr>
          <w:rtl/>
        </w:rPr>
        <w:tab/>
      </w:r>
      <w:r>
        <w:rPr>
          <w:rFonts w:hint="cs"/>
          <w:rtl/>
        </w:rPr>
        <w:t>עד אפריל 2014 דרשה הרבנות מהמבקשים להיבחן במבחני הסמכה למשגיח כשרות ללמוד במוסד מוכר.</w:t>
      </w:r>
    </w:p>
  </w:footnote>
  <w:footnote w:id="46">
    <w:p w:rsidR="00D007E4" w:rsidRPr="00597D36"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המשרד לשירותי דת, </w:t>
      </w:r>
      <w:r w:rsidRPr="00C07012">
        <w:rPr>
          <w:rFonts w:hint="cs"/>
          <w:b/>
          <w:bCs/>
          <w:rtl/>
        </w:rPr>
        <w:t>חוזר המנהל הכללי</w:t>
      </w:r>
      <w:r>
        <w:rPr>
          <w:rFonts w:hint="cs"/>
          <w:rtl/>
        </w:rPr>
        <w:t xml:space="preserve"> עד/1 (1.4.14</w:t>
      </w:r>
      <w:r w:rsidRPr="00597D36">
        <w:rPr>
          <w:rFonts w:hint="cs"/>
          <w:rtl/>
        </w:rPr>
        <w:t>), סעיף 840 - "</w:t>
      </w:r>
      <w:r w:rsidRPr="00597D36">
        <w:rPr>
          <w:rtl/>
        </w:rPr>
        <w:t>תיקון נוהל ההפעלה של מערך הכשרות במועצות הדתיות</w:t>
      </w:r>
      <w:r w:rsidRPr="00597D36">
        <w:rPr>
          <w:rFonts w:hint="cs"/>
          <w:rtl/>
        </w:rPr>
        <w:t>".</w:t>
      </w:r>
    </w:p>
  </w:footnote>
  <w:footnote w:id="47">
    <w:p w:rsidR="00D007E4" w:rsidRPr="0057531B" w:rsidP="00D007E4">
      <w:pPr>
        <w:pStyle w:val="FootnoteText"/>
        <w:rPr>
          <w:rtl/>
        </w:rPr>
      </w:pPr>
      <w:r w:rsidRPr="00636AE9">
        <w:rPr>
          <w:rStyle w:val="FootnoteReference0"/>
          <w:vertAlign w:val="baseline"/>
        </w:rPr>
        <w:footnoteRef/>
      </w:r>
      <w:r>
        <w:rPr>
          <w:rtl/>
        </w:rPr>
        <w:t xml:space="preserve"> </w:t>
      </w:r>
      <w:r>
        <w:rPr>
          <w:rtl/>
        </w:rPr>
        <w:tab/>
      </w:r>
      <w:r>
        <w:rPr>
          <w:rFonts w:hint="cs"/>
          <w:rtl/>
        </w:rPr>
        <w:t>בעלי תעודת הסמכה כמשגיחים או תעודת הסמכה לרבנות.</w:t>
      </w:r>
      <w:r w:rsidRPr="0057531B">
        <w:rPr>
          <w:rtl/>
        </w:rPr>
        <w:t xml:space="preserve"> </w:t>
      </w:r>
    </w:p>
  </w:footnote>
  <w:footnote w:id="48">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דרישות אלה יכללו לכל הפחות את הדרישות המצטברות האלה: המועמד עבר הכשרה מתאימה במוסד המוכר על ידי הרבנות; המועמד נבחן והוסמך לשמש משגיח על ידי הרבנות; המועמד מחזיק בתעודת משגיח כשרות בתוקף מטעמה. המועמד אינו צריך לעמוד בדרישות אלה אם הוא  מחזיק בתעודה ממועצת הרבנות המעידה שהוא כשיר לכהן כרב עיר, רב יישוב או רב שכונה. </w:t>
      </w:r>
    </w:p>
  </w:footnote>
  <w:footnote w:id="49">
    <w:p w:rsidR="00D007E4" w:rsidP="00D007E4">
      <w:pPr>
        <w:pStyle w:val="FootnoteText"/>
      </w:pPr>
      <w:r w:rsidRPr="00636AE9">
        <w:rPr>
          <w:rStyle w:val="FootnoteReference0"/>
          <w:vertAlign w:val="baseline"/>
        </w:rPr>
        <w:footnoteRef/>
      </w:r>
      <w:r>
        <w:rPr>
          <w:rtl/>
        </w:rPr>
        <w:t xml:space="preserve"> </w:t>
      </w:r>
      <w:r>
        <w:rPr>
          <w:rtl/>
        </w:rPr>
        <w:tab/>
      </w:r>
      <w:r>
        <w:rPr>
          <w:rFonts w:hint="cs"/>
          <w:rtl/>
        </w:rPr>
        <w:t>מסעדה, אולם אירועים, מפעל, אטליז וכיוצא באלה.</w:t>
      </w:r>
    </w:p>
  </w:footnote>
  <w:footnote w:id="50">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רגילה או למהדרין.</w:t>
      </w:r>
    </w:p>
  </w:footnote>
  <w:footnote w:id="51">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בתי עסק שלא בהשגחת רבנות ירושלים.</w:t>
      </w:r>
    </w:p>
  </w:footnote>
  <w:footnote w:id="52">
    <w:p w:rsidR="00D007E4" w:rsidP="00D007E4">
      <w:pPr>
        <w:pStyle w:val="FootnoteText"/>
      </w:pPr>
      <w:r w:rsidRPr="00636AE9">
        <w:rPr>
          <w:rStyle w:val="FootnoteReference0"/>
          <w:vertAlign w:val="baseline"/>
        </w:rPr>
        <w:footnoteRef/>
      </w:r>
      <w:r>
        <w:rPr>
          <w:rtl/>
        </w:rPr>
        <w:t xml:space="preserve"> </w:t>
      </w:r>
      <w:r>
        <w:rPr>
          <w:rtl/>
        </w:rPr>
        <w:tab/>
      </w:r>
      <w:r>
        <w:rPr>
          <w:rFonts w:hint="cs"/>
          <w:rtl/>
        </w:rPr>
        <w:t>תקנות שירותי הדת היהודיים (אגרות ושירותים), התשע"ד-2013.</w:t>
      </w:r>
    </w:p>
  </w:footnote>
  <w:footnote w:id="53">
    <w:p w:rsidR="00D007E4" w:rsidRPr="009878C8" w:rsidP="00D007E4">
      <w:pPr>
        <w:pStyle w:val="FootnoteText"/>
      </w:pPr>
      <w:r w:rsidRPr="00636AE9">
        <w:rPr>
          <w:rStyle w:val="FootnoteReference0"/>
          <w:vertAlign w:val="baseline"/>
        </w:rPr>
        <w:footnoteRef/>
      </w:r>
      <w:r>
        <w:rPr>
          <w:rtl/>
        </w:rPr>
        <w:t xml:space="preserve"> </w:t>
      </w:r>
      <w:r>
        <w:rPr>
          <w:rtl/>
        </w:rPr>
        <w:tab/>
      </w:r>
      <w:r>
        <w:rPr>
          <w:rFonts w:hint="cs"/>
          <w:rtl/>
        </w:rPr>
        <w:t xml:space="preserve">בתקופה ינואר 2015-יוני 2015 המשיך המנהל הקודם לנהל </w:t>
      </w:r>
      <w:r w:rsidRPr="009878C8">
        <w:rPr>
          <w:rFonts w:hint="cs"/>
          <w:rtl/>
        </w:rPr>
        <w:t>בהתנדבות את הרבנות לכשרות הארצית.</w:t>
      </w:r>
    </w:p>
  </w:footnote>
  <w:footnote w:id="54">
    <w:p w:rsidR="00D007E4" w:rsidRPr="009878C8" w:rsidP="00D007E4">
      <w:pPr>
        <w:pStyle w:val="FootnoteText"/>
        <w:rPr>
          <w:rtl/>
        </w:rPr>
      </w:pPr>
      <w:r w:rsidRPr="00636AE9">
        <w:rPr>
          <w:rStyle w:val="FootnoteReference0"/>
          <w:vertAlign w:val="baseline"/>
        </w:rPr>
        <w:footnoteRef/>
      </w:r>
      <w:r w:rsidRPr="009878C8">
        <w:rPr>
          <w:rtl/>
        </w:rPr>
        <w:t xml:space="preserve"> </w:t>
      </w:r>
      <w:r w:rsidRPr="009878C8">
        <w:rPr>
          <w:rtl/>
        </w:rPr>
        <w:tab/>
      </w:r>
      <w:r w:rsidRPr="009878C8">
        <w:rPr>
          <w:rFonts w:hint="cs"/>
          <w:rtl/>
        </w:rPr>
        <w:t>באוגוסט 2016 נבחר מר</w:t>
      </w:r>
      <w:r>
        <w:rPr>
          <w:rFonts w:hint="cs"/>
          <w:rtl/>
        </w:rPr>
        <w:t xml:space="preserve"> אשר</w:t>
      </w:r>
      <w:r w:rsidRPr="009878C8">
        <w:rPr>
          <w:rFonts w:hint="cs"/>
          <w:rtl/>
        </w:rPr>
        <w:t xml:space="preserve"> אוחנה כיו"ר המועצה הדתית בנתניה.</w:t>
      </w:r>
    </w:p>
  </w:footnote>
  <w:footnote w:id="55">
    <w:p w:rsidR="00D007E4" w:rsidRPr="00C03C23" w:rsidP="00D939A1">
      <w:pPr>
        <w:pStyle w:val="FootnoteText"/>
        <w:rPr>
          <w:rStyle w:val="FootnoteReference0"/>
          <w:vertAlign w:val="baseline"/>
        </w:rPr>
      </w:pPr>
      <w:r w:rsidRPr="00B87460">
        <w:rPr>
          <w:rStyle w:val="FootnoteReference0"/>
          <w:vertAlign w:val="baseline"/>
        </w:rPr>
        <w:footnoteRef/>
      </w:r>
      <w:r w:rsidRPr="00B87460">
        <w:rPr>
          <w:rStyle w:val="FootnoteReference0"/>
          <w:vertAlign w:val="baseline"/>
          <w:rtl/>
        </w:rPr>
        <w:t xml:space="preserve"> </w:t>
      </w:r>
      <w:r w:rsidRPr="00B87460">
        <w:rPr>
          <w:rStyle w:val="FootnoteReference0"/>
          <w:rFonts w:hint="cs"/>
          <w:vertAlign w:val="baseline"/>
          <w:rtl/>
        </w:rPr>
        <w:tab/>
        <w:t>ראו בתת הפרק: גבי</w:t>
      </w:r>
      <w:r w:rsidRPr="00B87460">
        <w:rPr>
          <w:rFonts w:hint="cs"/>
          <w:rtl/>
        </w:rPr>
        <w:t>י</w:t>
      </w:r>
      <w:r w:rsidRPr="00B87460">
        <w:rPr>
          <w:rStyle w:val="FootnoteReference0"/>
          <w:rFonts w:hint="cs"/>
          <w:vertAlign w:val="baseline"/>
          <w:rtl/>
        </w:rPr>
        <w:t>ת אגרות ברבנו</w:t>
      </w:r>
      <w:r w:rsidRPr="00B87460">
        <w:rPr>
          <w:rFonts w:hint="cs"/>
          <w:rtl/>
        </w:rPr>
        <w:t>ת</w:t>
      </w:r>
      <w:r w:rsidRPr="00B87460">
        <w:rPr>
          <w:rStyle w:val="FootnoteReference0"/>
          <w:rFonts w:hint="cs"/>
          <w:vertAlign w:val="baseline"/>
          <w:rtl/>
        </w:rPr>
        <w:t xml:space="preserve"> לכשרות ארצית</w:t>
      </w:r>
      <w:r w:rsidRPr="00B87460">
        <w:rPr>
          <w:rFonts w:hint="cs"/>
          <w:rtl/>
        </w:rPr>
        <w:t>, עמ' 16</w:t>
      </w:r>
      <w:r w:rsidR="00D939A1">
        <w:rPr>
          <w:rFonts w:hint="cs"/>
          <w:rtl/>
        </w:rPr>
        <w:t>1</w:t>
      </w:r>
      <w:r w:rsidRPr="00B87460">
        <w:rPr>
          <w:rFonts w:hint="cs"/>
          <w:rtl/>
        </w:rPr>
        <w:t>.</w:t>
      </w:r>
    </w:p>
  </w:footnote>
  <w:footnote w:id="56">
    <w:p w:rsidR="00D007E4" w:rsidP="00D007E4">
      <w:pPr>
        <w:pStyle w:val="FootnoteText"/>
        <w:rPr>
          <w:rtl/>
        </w:rPr>
      </w:pPr>
      <w:r w:rsidRPr="00636AE9">
        <w:rPr>
          <w:rStyle w:val="FootnoteReference0"/>
          <w:vertAlign w:val="baseline"/>
        </w:rPr>
        <w:footnoteRef/>
      </w:r>
      <w:r w:rsidRPr="00E90D6A">
        <w:rPr>
          <w:rtl/>
        </w:rPr>
        <w:t xml:space="preserve"> </w:t>
      </w:r>
      <w:r w:rsidRPr="00E90D6A">
        <w:rPr>
          <w:rtl/>
        </w:rPr>
        <w:tab/>
      </w:r>
      <w:r w:rsidRPr="00E90D6A">
        <w:rPr>
          <w:rFonts w:hint="cs"/>
          <w:rtl/>
        </w:rPr>
        <w:t xml:space="preserve">מבקר המדינה, </w:t>
      </w:r>
      <w:r w:rsidRPr="00E90D6A">
        <w:rPr>
          <w:rFonts w:hint="cs"/>
          <w:b/>
          <w:bCs/>
          <w:rtl/>
        </w:rPr>
        <w:t>דוח</w:t>
      </w:r>
      <w:r w:rsidRPr="00E90D6A">
        <w:rPr>
          <w:b/>
          <w:bCs/>
          <w:rtl/>
        </w:rPr>
        <w:t xml:space="preserve"> </w:t>
      </w:r>
      <w:r w:rsidRPr="00E90D6A">
        <w:rPr>
          <w:rFonts w:hint="cs"/>
          <w:b/>
          <w:bCs/>
          <w:rtl/>
        </w:rPr>
        <w:t>שנתי</w:t>
      </w:r>
      <w:r w:rsidRPr="00E90D6A">
        <w:rPr>
          <w:b/>
          <w:bCs/>
          <w:rtl/>
        </w:rPr>
        <w:t xml:space="preserve"> 44</w:t>
      </w:r>
      <w:r>
        <w:rPr>
          <w:rFonts w:hint="cs"/>
          <w:rtl/>
        </w:rPr>
        <w:t xml:space="preserve"> </w:t>
      </w:r>
      <w:r w:rsidRPr="006944AC">
        <w:rPr>
          <w:rtl/>
        </w:rPr>
        <w:t>(</w:t>
      </w:r>
      <w:r>
        <w:rPr>
          <w:rFonts w:hint="cs"/>
          <w:rtl/>
        </w:rPr>
        <w:t>1994</w:t>
      </w:r>
      <w:r w:rsidRPr="006944AC">
        <w:rPr>
          <w:rtl/>
        </w:rPr>
        <w:t>)</w:t>
      </w:r>
      <w:r w:rsidRPr="006944AC">
        <w:rPr>
          <w:rFonts w:hint="cs"/>
          <w:rtl/>
        </w:rPr>
        <w:t>,</w:t>
      </w:r>
      <w:r w:rsidRPr="00E90D6A">
        <w:rPr>
          <w:rFonts w:hint="cs"/>
          <w:rtl/>
        </w:rPr>
        <w:t xml:space="preserve"> </w:t>
      </w:r>
      <w:r>
        <w:rPr>
          <w:rFonts w:hint="cs"/>
          <w:rtl/>
        </w:rPr>
        <w:t>"המועצה הדתית נתניה"</w:t>
      </w:r>
      <w:r w:rsidRPr="00E90D6A">
        <w:rPr>
          <w:rFonts w:hint="cs"/>
          <w:rtl/>
        </w:rPr>
        <w:t xml:space="preserve">, עמ' </w:t>
      </w:r>
      <w:r>
        <w:rPr>
          <w:rFonts w:hint="cs"/>
          <w:rtl/>
        </w:rPr>
        <w:t>381-361.</w:t>
      </w:r>
    </w:p>
  </w:footnote>
  <w:footnote w:id="57">
    <w:p w:rsidR="00D007E4" w:rsidP="00D007E4">
      <w:pPr>
        <w:pStyle w:val="FootnoteText"/>
        <w:jc w:val="left"/>
      </w:pPr>
      <w:r w:rsidRPr="00636AE9">
        <w:rPr>
          <w:rStyle w:val="FootnoteReference0"/>
          <w:vertAlign w:val="baseline"/>
        </w:rPr>
        <w:footnoteRef/>
      </w:r>
      <w:r>
        <w:rPr>
          <w:rtl/>
        </w:rPr>
        <w:t xml:space="preserve"> </w:t>
      </w:r>
      <w:r>
        <w:rPr>
          <w:rtl/>
        </w:rPr>
        <w:tab/>
      </w:r>
      <w:r w:rsidRPr="00CE5E4C">
        <w:rPr>
          <w:rFonts w:hint="cs"/>
          <w:rtl/>
        </w:rPr>
        <w:t xml:space="preserve">מבקר המדינה, </w:t>
      </w:r>
      <w:r w:rsidRPr="00CE5E4C">
        <w:rPr>
          <w:rFonts w:hint="cs"/>
          <w:b/>
          <w:bCs/>
          <w:rtl/>
        </w:rPr>
        <w:t>דוחות</w:t>
      </w:r>
      <w:r w:rsidRPr="00CE5E4C">
        <w:rPr>
          <w:b/>
          <w:bCs/>
          <w:rtl/>
        </w:rPr>
        <w:t xml:space="preserve"> </w:t>
      </w:r>
      <w:r w:rsidRPr="00CE5E4C">
        <w:rPr>
          <w:rFonts w:hint="cs"/>
          <w:b/>
          <w:bCs/>
          <w:rtl/>
        </w:rPr>
        <w:t>ביקורת</w:t>
      </w:r>
      <w:r w:rsidRPr="00CE5E4C">
        <w:rPr>
          <w:b/>
          <w:bCs/>
          <w:rtl/>
        </w:rPr>
        <w:t xml:space="preserve"> </w:t>
      </w:r>
      <w:r w:rsidRPr="00CE5E4C">
        <w:rPr>
          <w:rFonts w:hint="cs"/>
          <w:b/>
          <w:bCs/>
          <w:rtl/>
        </w:rPr>
        <w:t>על</w:t>
      </w:r>
      <w:r w:rsidRPr="00CE5E4C">
        <w:rPr>
          <w:b/>
          <w:bCs/>
          <w:rtl/>
        </w:rPr>
        <w:t xml:space="preserve"> </w:t>
      </w:r>
      <w:r w:rsidRPr="00CE5E4C">
        <w:rPr>
          <w:rFonts w:hint="cs"/>
          <w:b/>
          <w:bCs/>
          <w:rtl/>
        </w:rPr>
        <w:t>קופות</w:t>
      </w:r>
      <w:r w:rsidRPr="00CE5E4C">
        <w:rPr>
          <w:b/>
          <w:bCs/>
          <w:rtl/>
        </w:rPr>
        <w:t xml:space="preserve"> </w:t>
      </w:r>
      <w:r w:rsidRPr="00CE5E4C">
        <w:rPr>
          <w:rFonts w:hint="cs"/>
          <w:b/>
          <w:bCs/>
          <w:rtl/>
        </w:rPr>
        <w:t>החולים</w:t>
      </w:r>
      <w:r w:rsidRPr="00CE5E4C">
        <w:rPr>
          <w:rFonts w:hint="cs"/>
          <w:rtl/>
        </w:rPr>
        <w:t xml:space="preserve"> </w:t>
      </w:r>
      <w:r>
        <w:rPr>
          <w:rFonts w:hint="cs"/>
          <w:rtl/>
        </w:rPr>
        <w:t>(</w:t>
      </w:r>
      <w:r w:rsidRPr="00CE5E4C">
        <w:rPr>
          <w:rtl/>
        </w:rPr>
        <w:t>2010</w:t>
      </w:r>
      <w:r>
        <w:rPr>
          <w:rFonts w:hint="cs"/>
          <w:rtl/>
        </w:rPr>
        <w:t>),</w:t>
      </w:r>
      <w:r w:rsidRPr="00CE5E4C">
        <w:t xml:space="preserve"> </w:t>
      </w:r>
      <w:r>
        <w:rPr>
          <w:rFonts w:hint="cs"/>
          <w:rtl/>
        </w:rPr>
        <w:t>"</w:t>
      </w:r>
      <w:r w:rsidRPr="00252A16">
        <w:rPr>
          <w:rtl/>
        </w:rPr>
        <w:t>מוסדות הניהול, הפיקוח והבקרה בקופות</w:t>
      </w:r>
      <w:r>
        <w:rPr>
          <w:rFonts w:hint="cs"/>
          <w:rtl/>
        </w:rPr>
        <w:t xml:space="preserve"> </w:t>
      </w:r>
      <w:r w:rsidRPr="00252A16">
        <w:rPr>
          <w:rtl/>
        </w:rPr>
        <w:t>החולים</w:t>
      </w:r>
      <w:r>
        <w:rPr>
          <w:rFonts w:hint="cs"/>
          <w:rtl/>
        </w:rPr>
        <w:t>",</w:t>
      </w:r>
      <w:r w:rsidRPr="00252A16">
        <w:rPr>
          <w:rFonts w:hint="cs"/>
          <w:rtl/>
        </w:rPr>
        <w:t xml:space="preserve"> </w:t>
      </w:r>
      <w:r>
        <w:rPr>
          <w:rFonts w:hint="cs"/>
          <w:rtl/>
        </w:rPr>
        <w:t>עמ' 235.</w:t>
      </w:r>
    </w:p>
  </w:footnote>
  <w:footnote w:id="58">
    <w:p w:rsidR="00D007E4" w:rsidP="00D007E4">
      <w:pPr>
        <w:pStyle w:val="FootnoteText"/>
      </w:pPr>
      <w:r w:rsidRPr="00636AE9">
        <w:rPr>
          <w:rStyle w:val="FootnoteReference0"/>
          <w:vertAlign w:val="baseline"/>
        </w:rPr>
        <w:footnoteRef/>
      </w:r>
      <w:r>
        <w:rPr>
          <w:rtl/>
        </w:rPr>
        <w:t xml:space="preserve"> </w:t>
      </w:r>
      <w:r>
        <w:rPr>
          <w:rtl/>
        </w:rPr>
        <w:tab/>
      </w:r>
      <w:r>
        <w:rPr>
          <w:rFonts w:hint="cs"/>
          <w:rtl/>
        </w:rPr>
        <w:t>המשרד לשירותי דת, "חוזר המנהל הכללי ע"ו/1", 15.9.16.</w:t>
      </w:r>
    </w:p>
  </w:footnote>
  <w:footnote w:id="59">
    <w:p w:rsidR="00D007E4" w:rsidP="00D007E4">
      <w:pPr>
        <w:pStyle w:val="FootnoteText"/>
        <w:rPr>
          <w:rtl/>
        </w:rPr>
      </w:pPr>
      <w:r w:rsidRPr="00636AE9">
        <w:rPr>
          <w:rStyle w:val="FootnoteReference0"/>
          <w:vertAlign w:val="baseline"/>
        </w:rPr>
        <w:footnoteRef/>
      </w:r>
      <w:r w:rsidRPr="006B4C1C">
        <w:rPr>
          <w:rtl/>
        </w:rPr>
        <w:t xml:space="preserve"> </w:t>
      </w:r>
      <w:r w:rsidRPr="006B4C1C">
        <w:rPr>
          <w:rtl/>
        </w:rPr>
        <w:tab/>
      </w:r>
      <w:r w:rsidRPr="006B4C1C">
        <w:rPr>
          <w:rFonts w:hint="cs"/>
          <w:rtl/>
        </w:rPr>
        <w:t>"שיקולים לקביעת היקף שעות עבודתו של מפקח המועצה הדתית",</w:t>
      </w:r>
      <w:r>
        <w:rPr>
          <w:rFonts w:hint="cs"/>
          <w:rtl/>
        </w:rPr>
        <w:t xml:space="preserve"> מתוך קובץ נהלי אגף הכשרות הארצי של הרבנות הראשית לישראל.</w:t>
      </w:r>
    </w:p>
  </w:footnote>
  <w:footnote w:id="60">
    <w:p w:rsidR="00D007E4" w:rsidP="00D007E4">
      <w:pPr>
        <w:pStyle w:val="FootnoteText"/>
        <w:rPr>
          <w:rtl/>
        </w:rPr>
      </w:pPr>
      <w:r w:rsidRPr="00636AE9">
        <w:rPr>
          <w:rStyle w:val="FootnoteReference0"/>
          <w:vertAlign w:val="baseline"/>
        </w:rPr>
        <w:footnoteRef/>
      </w:r>
      <w:r>
        <w:rPr>
          <w:rtl/>
        </w:rPr>
        <w:t xml:space="preserve"> </w:t>
      </w:r>
      <w:r>
        <w:rPr>
          <w:rtl/>
        </w:rPr>
        <w:tab/>
        <w:t xml:space="preserve">ככל שהמשגיח </w:t>
      </w:r>
      <w:r>
        <w:rPr>
          <w:rFonts w:hint="cs"/>
          <w:rtl/>
        </w:rPr>
        <w:t xml:space="preserve">מעורב פחות בפעילות בית העסק </w:t>
      </w:r>
      <w:r>
        <w:rPr>
          <w:rtl/>
        </w:rPr>
        <w:t xml:space="preserve">נדרש להגביר את שעות </w:t>
      </w:r>
      <w:r>
        <w:rPr>
          <w:rFonts w:hint="cs"/>
          <w:rtl/>
        </w:rPr>
        <w:t>הפיקוח</w:t>
      </w:r>
      <w:r>
        <w:rPr>
          <w:rtl/>
        </w:rPr>
        <w:t>.</w:t>
      </w:r>
    </w:p>
  </w:footnote>
  <w:footnote w:id="61">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בבתי עסק בעלי </w:t>
      </w:r>
      <w:r>
        <w:rPr>
          <w:rtl/>
        </w:rPr>
        <w:t xml:space="preserve">כשרות </w:t>
      </w:r>
      <w:r>
        <w:rPr>
          <w:rFonts w:hint="cs"/>
          <w:rtl/>
        </w:rPr>
        <w:t>ל</w:t>
      </w:r>
      <w:r>
        <w:rPr>
          <w:rtl/>
        </w:rPr>
        <w:t xml:space="preserve">מהדרין </w:t>
      </w:r>
      <w:r>
        <w:rPr>
          <w:rFonts w:hint="cs"/>
          <w:rtl/>
        </w:rPr>
        <w:t>נדרש היקף פיקוח גדול יותר מאשר בבתי עסק בעלי כשרות רגילה.</w:t>
      </w:r>
    </w:p>
  </w:footnote>
  <w:footnote w:id="62">
    <w:p w:rsidR="00D007E4" w:rsidP="00D007E4">
      <w:pPr>
        <w:pStyle w:val="FootnoteText"/>
        <w:rPr>
          <w:rtl/>
        </w:rPr>
      </w:pPr>
      <w:r w:rsidRPr="00636AE9">
        <w:rPr>
          <w:rStyle w:val="FootnoteReference0"/>
          <w:vertAlign w:val="baseline"/>
        </w:rPr>
        <w:footnoteRef/>
      </w:r>
      <w:r>
        <w:rPr>
          <w:rtl/>
        </w:rPr>
        <w:t xml:space="preserve"> </w:t>
      </w:r>
      <w:r>
        <w:rPr>
          <w:rtl/>
        </w:rPr>
        <w:tab/>
        <w:t xml:space="preserve">ככל שהפיזור </w:t>
      </w:r>
      <w:r>
        <w:rPr>
          <w:rFonts w:hint="cs"/>
          <w:rtl/>
        </w:rPr>
        <w:t xml:space="preserve">הגאוגרפי של העסקים המפוקחים </w:t>
      </w:r>
      <w:r>
        <w:rPr>
          <w:rtl/>
        </w:rPr>
        <w:t xml:space="preserve">גדול יותר יש להפחית את כמות העסקים </w:t>
      </w:r>
      <w:r>
        <w:rPr>
          <w:rFonts w:hint="cs"/>
          <w:rtl/>
        </w:rPr>
        <w:t>שבאחריות מפקח,</w:t>
      </w:r>
      <w:r>
        <w:rPr>
          <w:rtl/>
        </w:rPr>
        <w:t xml:space="preserve"> ו</w:t>
      </w:r>
      <w:r>
        <w:rPr>
          <w:rFonts w:hint="cs"/>
          <w:rtl/>
        </w:rPr>
        <w:t>ל</w:t>
      </w:r>
      <w:r>
        <w:rPr>
          <w:rtl/>
        </w:rPr>
        <w:t>ה</w:t>
      </w:r>
      <w:r>
        <w:rPr>
          <w:rFonts w:hint="cs"/>
          <w:rtl/>
        </w:rPr>
        <w:t>י</w:t>
      </w:r>
      <w:r>
        <w:rPr>
          <w:rtl/>
        </w:rPr>
        <w:t>פך.</w:t>
      </w:r>
    </w:p>
  </w:footnote>
  <w:footnote w:id="63">
    <w:p w:rsidR="00D007E4" w:rsidP="00D007E4">
      <w:pPr>
        <w:pStyle w:val="FootnoteText"/>
      </w:pPr>
      <w:r w:rsidRPr="00636AE9">
        <w:rPr>
          <w:rStyle w:val="FootnoteReference0"/>
          <w:vertAlign w:val="baseline"/>
        </w:rPr>
        <w:footnoteRef/>
      </w:r>
      <w:r>
        <w:rPr>
          <w:rtl/>
        </w:rPr>
        <w:t xml:space="preserve"> </w:t>
      </w:r>
      <w:r>
        <w:rPr>
          <w:rtl/>
        </w:rPr>
        <w:tab/>
      </w:r>
      <w:r w:rsidRPr="00F679ED">
        <w:rPr>
          <w:rFonts w:hint="cs"/>
          <w:rtl/>
        </w:rPr>
        <w:t xml:space="preserve">בבדיקה זו המונח "מפקח" </w:t>
      </w:r>
      <w:r>
        <w:rPr>
          <w:rFonts w:hint="cs"/>
          <w:rtl/>
        </w:rPr>
        <w:t>נוגע</w:t>
      </w:r>
      <w:r w:rsidRPr="00F679ED">
        <w:rPr>
          <w:rFonts w:hint="cs"/>
          <w:rtl/>
        </w:rPr>
        <w:t xml:space="preserve"> למשרת פיקוח המאוישת בעובד</w:t>
      </w:r>
      <w:r>
        <w:rPr>
          <w:rFonts w:hint="cs"/>
          <w:rtl/>
        </w:rPr>
        <w:t>,</w:t>
      </w:r>
      <w:r w:rsidRPr="00F679ED">
        <w:rPr>
          <w:rFonts w:hint="cs"/>
          <w:rtl/>
        </w:rPr>
        <w:t xml:space="preserve"> </w:t>
      </w:r>
      <w:r>
        <w:rPr>
          <w:rFonts w:hint="cs"/>
          <w:rtl/>
        </w:rPr>
        <w:t>ש</w:t>
      </w:r>
      <w:r w:rsidRPr="00F679ED">
        <w:rPr>
          <w:rFonts w:hint="cs"/>
          <w:rtl/>
        </w:rPr>
        <w:t>יכולה להיות גם משרה חלקית.</w:t>
      </w:r>
    </w:p>
  </w:footnote>
  <w:footnote w:id="64">
    <w:p w:rsidR="00D007E4" w:rsidP="005844B5">
      <w:pPr>
        <w:pStyle w:val="FootnoteText"/>
        <w:rPr>
          <w:rtl/>
        </w:rPr>
      </w:pPr>
      <w:r w:rsidRPr="00636AE9">
        <w:rPr>
          <w:rStyle w:val="FootnoteReference0"/>
          <w:vertAlign w:val="baseline"/>
        </w:rPr>
        <w:footnoteRef/>
      </w:r>
      <w:r>
        <w:rPr>
          <w:rtl/>
        </w:rPr>
        <w:t xml:space="preserve"> </w:t>
      </w:r>
      <w:r>
        <w:rPr>
          <w:rtl/>
        </w:rPr>
        <w:tab/>
      </w:r>
      <w:r>
        <w:rPr>
          <w:rFonts w:hint="cs"/>
          <w:rtl/>
        </w:rPr>
        <w:t>במועצה הדתית נתניה יש תקן למפקח אחד בלבד, אולם בפועל מועסקים בה עשרה מפקחים</w:t>
      </w:r>
      <w:r w:rsidR="005844B5">
        <w:rPr>
          <w:rFonts w:hint="cs"/>
          <w:rtl/>
        </w:rPr>
        <w:t>,</w:t>
      </w:r>
      <w:r w:rsidR="00D939A1">
        <w:rPr>
          <w:rFonts w:hint="cs"/>
          <w:rtl/>
        </w:rPr>
        <w:t xml:space="preserve"> כאשר תשעה מהם הם עובדי המועצה הדתית בתקנים אחרים.</w:t>
      </w:r>
    </w:p>
  </w:footnote>
  <w:footnote w:id="65">
    <w:p w:rsidR="00D939A1" w:rsidRPr="00D939A1">
      <w:pPr>
        <w:pStyle w:val="FootnoteText"/>
        <w:rPr>
          <w:rStyle w:val="FootnoteReference0"/>
          <w:vertAlign w:val="baseline"/>
        </w:rPr>
      </w:pPr>
      <w:r w:rsidRPr="00D939A1">
        <w:rPr>
          <w:rStyle w:val="FootnoteReference0"/>
          <w:vertAlign w:val="baseline"/>
        </w:rPr>
        <w:footnoteRef/>
      </w:r>
      <w:r w:rsidRPr="00D939A1">
        <w:rPr>
          <w:rStyle w:val="FootnoteReference0"/>
          <w:vertAlign w:val="baseline"/>
          <w:rtl/>
        </w:rPr>
        <w:t xml:space="preserve"> </w:t>
      </w:r>
      <w:r>
        <w:rPr>
          <w:rStyle w:val="FootnoteReference0"/>
          <w:rFonts w:hint="cs"/>
          <w:vertAlign w:val="baseline"/>
          <w:rtl/>
        </w:rPr>
        <w:tab/>
      </w:r>
      <w:r>
        <w:rPr>
          <w:rFonts w:hint="cs"/>
          <w:rtl/>
        </w:rPr>
        <w:t>חלקם עובדי המועצות הדתיות בתקנים אחרים.</w:t>
      </w:r>
    </w:p>
  </w:footnote>
  <w:footnote w:id="66">
    <w:p w:rsidR="00D007E4" w:rsidP="00D007E4">
      <w:pPr>
        <w:pStyle w:val="FootnoteText"/>
      </w:pPr>
      <w:r w:rsidRPr="00636AE9">
        <w:rPr>
          <w:rStyle w:val="FootnoteReference0"/>
          <w:vertAlign w:val="baseline"/>
        </w:rPr>
        <w:footnoteRef/>
      </w:r>
      <w:r>
        <w:rPr>
          <w:rtl/>
        </w:rPr>
        <w:t xml:space="preserve"> </w:t>
      </w:r>
      <w:r>
        <w:rPr>
          <w:rtl/>
        </w:rPr>
        <w:tab/>
      </w:r>
      <w:r>
        <w:rPr>
          <w:rFonts w:hint="cs"/>
          <w:rtl/>
        </w:rPr>
        <w:t>שני הרבנים הראשיים, ארבעה רבני הערים הגדולות ועשרה רבנים שנבחרו בבחירות ישירות באסיפה הבוחרת.</w:t>
      </w:r>
    </w:p>
  </w:footnote>
  <w:footnote w:id="67">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סעיף 21 לחוק החברות הממשלתיות, </w:t>
      </w:r>
      <w:r>
        <w:rPr>
          <w:rtl/>
        </w:rPr>
        <w:t>התשל"ה-1975</w:t>
      </w:r>
      <w:r>
        <w:rPr>
          <w:rFonts w:hint="cs"/>
          <w:rtl/>
        </w:rPr>
        <w:t>.</w:t>
      </w:r>
    </w:p>
  </w:footnote>
  <w:footnote w:id="68">
    <w:p w:rsidR="00D007E4" w:rsidP="00D007E4">
      <w:pPr>
        <w:pStyle w:val="FootnoteText"/>
        <w:rPr>
          <w:rtl/>
        </w:rPr>
      </w:pPr>
      <w:r w:rsidRPr="00636AE9">
        <w:rPr>
          <w:rStyle w:val="FootnoteReference0"/>
          <w:vertAlign w:val="baseline"/>
        </w:rPr>
        <w:footnoteRef/>
      </w:r>
      <w:r w:rsidRPr="00702157">
        <w:rPr>
          <w:rtl/>
        </w:rPr>
        <w:t xml:space="preserve"> </w:t>
      </w:r>
      <w:r w:rsidRPr="00702157">
        <w:rPr>
          <w:rtl/>
        </w:rPr>
        <w:tab/>
      </w:r>
      <w:r w:rsidRPr="00702157">
        <w:rPr>
          <w:rFonts w:hint="cs"/>
          <w:rtl/>
        </w:rPr>
        <w:t>מחלקות</w:t>
      </w:r>
      <w:r w:rsidRPr="00702157">
        <w:rPr>
          <w:rtl/>
        </w:rPr>
        <w:t xml:space="preserve"> </w:t>
      </w:r>
      <w:r w:rsidRPr="00702157">
        <w:rPr>
          <w:rFonts w:hint="cs"/>
          <w:rtl/>
        </w:rPr>
        <w:t>העוסקות בכשרות בתחומים ה</w:t>
      </w:r>
      <w:r>
        <w:rPr>
          <w:rFonts w:hint="cs"/>
          <w:rtl/>
        </w:rPr>
        <w:t>אלה</w:t>
      </w:r>
      <w:r w:rsidRPr="00702157">
        <w:rPr>
          <w:rFonts w:hint="cs"/>
          <w:rtl/>
        </w:rPr>
        <w:t>: תעשייה</w:t>
      </w:r>
      <w:r w:rsidRPr="00702157">
        <w:rPr>
          <w:rtl/>
        </w:rPr>
        <w:t xml:space="preserve"> </w:t>
      </w:r>
      <w:r w:rsidRPr="00702157">
        <w:rPr>
          <w:rFonts w:hint="cs"/>
          <w:rtl/>
        </w:rPr>
        <w:t>וחרושת</w:t>
      </w:r>
      <w:r w:rsidRPr="00702157">
        <w:rPr>
          <w:rtl/>
        </w:rPr>
        <w:t xml:space="preserve">, </w:t>
      </w:r>
      <w:r w:rsidRPr="00702157">
        <w:rPr>
          <w:rFonts w:hint="cs"/>
          <w:rtl/>
        </w:rPr>
        <w:t>מצוות</w:t>
      </w:r>
      <w:r w:rsidRPr="00702157">
        <w:rPr>
          <w:rtl/>
        </w:rPr>
        <w:t xml:space="preserve"> </w:t>
      </w:r>
      <w:r w:rsidRPr="00702157">
        <w:rPr>
          <w:rFonts w:hint="cs"/>
          <w:rtl/>
        </w:rPr>
        <w:t>התלויות</w:t>
      </w:r>
      <w:r w:rsidRPr="00702157">
        <w:rPr>
          <w:rtl/>
        </w:rPr>
        <w:t xml:space="preserve"> </w:t>
      </w:r>
      <w:r w:rsidRPr="00702157">
        <w:rPr>
          <w:rFonts w:hint="cs"/>
          <w:rtl/>
        </w:rPr>
        <w:t>בארץ</w:t>
      </w:r>
      <w:r w:rsidRPr="00702157">
        <w:rPr>
          <w:rtl/>
        </w:rPr>
        <w:t xml:space="preserve">, </w:t>
      </w:r>
      <w:r w:rsidRPr="00702157">
        <w:rPr>
          <w:rFonts w:hint="cs"/>
          <w:rtl/>
        </w:rPr>
        <w:t>בתי</w:t>
      </w:r>
      <w:r w:rsidRPr="00702157">
        <w:rPr>
          <w:rtl/>
        </w:rPr>
        <w:t xml:space="preserve"> </w:t>
      </w:r>
      <w:r w:rsidRPr="00702157">
        <w:rPr>
          <w:rFonts w:hint="cs"/>
          <w:rtl/>
        </w:rPr>
        <w:t>מטבחיים</w:t>
      </w:r>
      <w:r w:rsidRPr="00702157">
        <w:rPr>
          <w:rtl/>
        </w:rPr>
        <w:t xml:space="preserve">, </w:t>
      </w:r>
      <w:r w:rsidRPr="00702157">
        <w:rPr>
          <w:rFonts w:hint="cs"/>
          <w:rtl/>
        </w:rPr>
        <w:t>מאפיות</w:t>
      </w:r>
      <w:r w:rsidRPr="00702157">
        <w:rPr>
          <w:rtl/>
        </w:rPr>
        <w:t xml:space="preserve">, </w:t>
      </w:r>
      <w:r w:rsidRPr="00702157">
        <w:rPr>
          <w:rFonts w:hint="cs"/>
          <w:rtl/>
        </w:rPr>
        <w:t>קונדיטוריות</w:t>
      </w:r>
      <w:r w:rsidRPr="00702157">
        <w:rPr>
          <w:rtl/>
        </w:rPr>
        <w:t xml:space="preserve">, </w:t>
      </w:r>
      <w:r w:rsidRPr="00702157">
        <w:rPr>
          <w:rFonts w:hint="cs"/>
          <w:rtl/>
        </w:rPr>
        <w:t>גני</w:t>
      </w:r>
      <w:r w:rsidRPr="00702157">
        <w:rPr>
          <w:rtl/>
        </w:rPr>
        <w:t xml:space="preserve"> </w:t>
      </w:r>
      <w:r w:rsidRPr="00702157">
        <w:rPr>
          <w:rFonts w:hint="cs"/>
          <w:rtl/>
        </w:rPr>
        <w:t>אירועים</w:t>
      </w:r>
      <w:r w:rsidRPr="00702157">
        <w:rPr>
          <w:rtl/>
        </w:rPr>
        <w:t xml:space="preserve"> </w:t>
      </w:r>
      <w:r w:rsidRPr="00702157">
        <w:rPr>
          <w:rFonts w:hint="cs"/>
          <w:rtl/>
        </w:rPr>
        <w:t>וחברות</w:t>
      </w:r>
      <w:r w:rsidRPr="00702157">
        <w:rPr>
          <w:rtl/>
        </w:rPr>
        <w:t xml:space="preserve"> </w:t>
      </w:r>
      <w:r w:rsidRPr="00702157">
        <w:rPr>
          <w:rFonts w:hint="cs"/>
          <w:rtl/>
        </w:rPr>
        <w:t>הסעדה</w:t>
      </w:r>
      <w:r w:rsidRPr="00702157">
        <w:rPr>
          <w:rtl/>
        </w:rPr>
        <w:t xml:space="preserve">, </w:t>
      </w:r>
      <w:r w:rsidRPr="00702157">
        <w:rPr>
          <w:rFonts w:hint="cs"/>
          <w:rtl/>
        </w:rPr>
        <w:t>מלונות</w:t>
      </w:r>
      <w:r w:rsidRPr="00702157">
        <w:rPr>
          <w:rtl/>
        </w:rPr>
        <w:t xml:space="preserve"> </w:t>
      </w:r>
      <w:r w:rsidRPr="00702157">
        <w:rPr>
          <w:rFonts w:hint="cs"/>
          <w:rtl/>
        </w:rPr>
        <w:t>ואולמות</w:t>
      </w:r>
      <w:r w:rsidRPr="00702157">
        <w:rPr>
          <w:rtl/>
        </w:rPr>
        <w:t xml:space="preserve">, </w:t>
      </w:r>
      <w:r w:rsidRPr="00702157">
        <w:rPr>
          <w:rFonts w:hint="cs"/>
          <w:rtl/>
        </w:rPr>
        <w:t>משחטות</w:t>
      </w:r>
      <w:r w:rsidRPr="00702157">
        <w:rPr>
          <w:rtl/>
        </w:rPr>
        <w:t xml:space="preserve">, </w:t>
      </w:r>
      <w:r w:rsidRPr="00702157">
        <w:rPr>
          <w:rFonts w:hint="cs"/>
          <w:rtl/>
        </w:rPr>
        <w:t>מפעלי</w:t>
      </w:r>
      <w:r w:rsidRPr="00702157">
        <w:rPr>
          <w:rtl/>
        </w:rPr>
        <w:t xml:space="preserve"> </w:t>
      </w:r>
      <w:r w:rsidRPr="00702157">
        <w:rPr>
          <w:rFonts w:hint="cs"/>
          <w:rtl/>
        </w:rPr>
        <w:t>עיבוד</w:t>
      </w:r>
      <w:r w:rsidRPr="00702157">
        <w:rPr>
          <w:rtl/>
        </w:rPr>
        <w:t xml:space="preserve"> </w:t>
      </w:r>
      <w:r w:rsidRPr="00702157">
        <w:rPr>
          <w:rFonts w:hint="cs"/>
          <w:rtl/>
        </w:rPr>
        <w:t>בשר</w:t>
      </w:r>
      <w:r w:rsidRPr="00702157">
        <w:rPr>
          <w:rtl/>
        </w:rPr>
        <w:t xml:space="preserve"> </w:t>
      </w:r>
      <w:r w:rsidRPr="00702157">
        <w:rPr>
          <w:rFonts w:hint="cs"/>
          <w:rtl/>
        </w:rPr>
        <w:t>ואטליזים</w:t>
      </w:r>
      <w:r w:rsidRPr="00702157">
        <w:rPr>
          <w:rtl/>
        </w:rPr>
        <w:t xml:space="preserve">, </w:t>
      </w:r>
      <w:r w:rsidRPr="00702157">
        <w:rPr>
          <w:rFonts w:hint="cs"/>
          <w:rtl/>
        </w:rPr>
        <w:t>מוסדות</w:t>
      </w:r>
      <w:r w:rsidRPr="00702157">
        <w:rPr>
          <w:rtl/>
        </w:rPr>
        <w:t xml:space="preserve"> </w:t>
      </w:r>
      <w:r w:rsidRPr="00702157">
        <w:rPr>
          <w:rFonts w:hint="cs"/>
          <w:rtl/>
        </w:rPr>
        <w:t>רפואיים</w:t>
      </w:r>
      <w:r w:rsidRPr="00702157">
        <w:rPr>
          <w:rtl/>
        </w:rPr>
        <w:t xml:space="preserve">, </w:t>
      </w:r>
      <w:r w:rsidRPr="00702157">
        <w:rPr>
          <w:rFonts w:hint="cs"/>
          <w:rtl/>
        </w:rPr>
        <w:t>שחיטת</w:t>
      </w:r>
      <w:r w:rsidRPr="00702157">
        <w:rPr>
          <w:rtl/>
        </w:rPr>
        <w:t xml:space="preserve"> </w:t>
      </w:r>
      <w:r w:rsidRPr="00702157">
        <w:rPr>
          <w:rFonts w:hint="cs"/>
          <w:rtl/>
        </w:rPr>
        <w:t>חו</w:t>
      </w:r>
      <w:r w:rsidRPr="00702157">
        <w:rPr>
          <w:rtl/>
        </w:rPr>
        <w:t xml:space="preserve">"ל </w:t>
      </w:r>
      <w:r w:rsidRPr="00702157">
        <w:rPr>
          <w:rFonts w:hint="cs"/>
          <w:rtl/>
        </w:rPr>
        <w:t>ומחלקת</w:t>
      </w:r>
      <w:r w:rsidRPr="00702157">
        <w:rPr>
          <w:rtl/>
        </w:rPr>
        <w:t xml:space="preserve"> </w:t>
      </w:r>
      <w:r w:rsidRPr="00702157">
        <w:rPr>
          <w:rFonts w:hint="cs"/>
          <w:rtl/>
        </w:rPr>
        <w:t>הונאה</w:t>
      </w:r>
      <w:r w:rsidRPr="00702157">
        <w:rPr>
          <w:rtl/>
        </w:rPr>
        <w:t xml:space="preserve"> </w:t>
      </w:r>
      <w:r w:rsidRPr="00702157">
        <w:rPr>
          <w:rFonts w:hint="cs"/>
          <w:rtl/>
        </w:rPr>
        <w:t>בכשרות.</w:t>
      </w:r>
      <w:r>
        <w:rPr>
          <w:rFonts w:hint="cs"/>
          <w:rtl/>
        </w:rPr>
        <w:t xml:space="preserve"> </w:t>
      </w:r>
    </w:p>
  </w:footnote>
  <w:footnote w:id="69">
    <w:p w:rsidR="00D007E4" w:rsidP="00D007E4">
      <w:pPr>
        <w:pStyle w:val="FootnoteText"/>
      </w:pPr>
      <w:r w:rsidRPr="00636AE9">
        <w:rPr>
          <w:rStyle w:val="FootnoteReference0"/>
          <w:vertAlign w:val="baseline"/>
        </w:rPr>
        <w:footnoteRef/>
      </w:r>
      <w:r>
        <w:rPr>
          <w:rtl/>
        </w:rPr>
        <w:t xml:space="preserve"> </w:t>
      </w:r>
      <w:r>
        <w:rPr>
          <w:rtl/>
        </w:rPr>
        <w:tab/>
      </w:r>
      <w:r>
        <w:rPr>
          <w:rFonts w:hint="cs"/>
          <w:rtl/>
        </w:rPr>
        <w:t>מדריך התכנון הממשלתי, פרק 3, ספטמבר 2010, גרסה 4.1.</w:t>
      </w:r>
    </w:p>
  </w:footnote>
  <w:footnote w:id="70">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בסעיף 1 נקבע כי ניתן להטיל בגין עבירה שאינה פשע קנס </w:t>
      </w:r>
      <w:r>
        <w:rPr>
          <w:rFonts w:hint="cs"/>
          <w:rtl/>
        </w:rPr>
        <w:t>מינהלי</w:t>
      </w:r>
      <w:r>
        <w:rPr>
          <w:rFonts w:hint="cs"/>
          <w:rtl/>
        </w:rPr>
        <w:t>. ראו גם בתוספת הראשונה לחוק.</w:t>
      </w:r>
    </w:p>
  </w:footnote>
  <w:footnote w:id="71">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סעיף 1 לתקנות העבירות </w:t>
      </w:r>
      <w:r>
        <w:rPr>
          <w:rFonts w:hint="cs"/>
          <w:rtl/>
        </w:rPr>
        <w:t>המינהליות</w:t>
      </w:r>
      <w:r>
        <w:rPr>
          <w:rFonts w:hint="cs"/>
          <w:rtl/>
        </w:rPr>
        <w:t xml:space="preserve"> (קנס </w:t>
      </w:r>
      <w:r>
        <w:rPr>
          <w:rFonts w:hint="cs"/>
          <w:rtl/>
        </w:rPr>
        <w:t>מינהלי</w:t>
      </w:r>
      <w:r>
        <w:rPr>
          <w:rFonts w:hint="cs"/>
          <w:rtl/>
        </w:rPr>
        <w:t xml:space="preserve"> - איסור הונאה בכשרות), התשנ"ב-1992.</w:t>
      </w:r>
    </w:p>
  </w:footnote>
  <w:footnote w:id="72">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חוק העונשין, התשל"ז-1977, ס' 24(2).</w:t>
      </w:r>
    </w:p>
  </w:footnote>
  <w:footnote w:id="73">
    <w:p w:rsidR="00D007E4" w:rsidRPr="00BA5C61" w:rsidP="00D007E4">
      <w:pPr>
        <w:pStyle w:val="FootnoteText"/>
        <w:rPr>
          <w:rtl/>
        </w:rPr>
      </w:pPr>
      <w:r w:rsidRPr="00636AE9">
        <w:rPr>
          <w:rStyle w:val="FootnoteReference0"/>
          <w:vertAlign w:val="baseline"/>
        </w:rPr>
        <w:footnoteRef/>
      </w:r>
      <w:r>
        <w:rPr>
          <w:rtl/>
        </w:rPr>
        <w:t xml:space="preserve"> </w:t>
      </w:r>
      <w:r>
        <w:rPr>
          <w:rtl/>
        </w:rPr>
        <w:tab/>
      </w:r>
      <w:r w:rsidRPr="00BA5C61">
        <w:rPr>
          <w:rFonts w:hint="cs"/>
          <w:rtl/>
        </w:rPr>
        <w:t xml:space="preserve">התיישנות על קנס </w:t>
      </w:r>
      <w:r w:rsidRPr="00BA5C61">
        <w:rPr>
          <w:rFonts w:hint="cs"/>
          <w:rtl/>
        </w:rPr>
        <w:t>מינהלי</w:t>
      </w:r>
      <w:r w:rsidRPr="00BA5C61">
        <w:rPr>
          <w:rFonts w:hint="cs"/>
          <w:rtl/>
        </w:rPr>
        <w:t xml:space="preserve"> חלה</w:t>
      </w:r>
      <w:r>
        <w:rPr>
          <w:rFonts w:hint="cs"/>
          <w:rtl/>
        </w:rPr>
        <w:t xml:space="preserve"> כעבור</w:t>
      </w:r>
      <w:r w:rsidRPr="00BA5C61">
        <w:rPr>
          <w:rFonts w:hint="cs"/>
          <w:rtl/>
        </w:rPr>
        <w:t xml:space="preserve"> </w:t>
      </w:r>
      <w:r>
        <w:rPr>
          <w:rFonts w:hint="cs"/>
          <w:rtl/>
        </w:rPr>
        <w:t>עשר</w:t>
      </w:r>
      <w:r w:rsidRPr="00BA5C61">
        <w:rPr>
          <w:rFonts w:hint="cs"/>
          <w:rtl/>
        </w:rPr>
        <w:t xml:space="preserve"> שנים מהמועד שנקבע לתשלום הקנס (משום שמדובר על התיישנות עונש ולא התיישנות עבירה)</w:t>
      </w:r>
      <w:r>
        <w:rPr>
          <w:rFonts w:hint="cs"/>
          <w:rtl/>
        </w:rPr>
        <w:t>.</w:t>
      </w:r>
      <w:r w:rsidRPr="00BA5C61">
        <w:rPr>
          <w:rFonts w:hint="cs"/>
          <w:rtl/>
        </w:rPr>
        <w:t xml:space="preserve"> אולם אם ביקש </w:t>
      </w:r>
      <w:r>
        <w:rPr>
          <w:rFonts w:hint="cs"/>
          <w:rtl/>
        </w:rPr>
        <w:t xml:space="preserve">מקבל הקנס </w:t>
      </w:r>
      <w:r w:rsidRPr="00BA5C61">
        <w:rPr>
          <w:rFonts w:hint="cs"/>
          <w:rtl/>
        </w:rPr>
        <w:t xml:space="preserve">להישפט ולא הוגש כתב אישום </w:t>
      </w:r>
      <w:r>
        <w:rPr>
          <w:rFonts w:hint="cs"/>
          <w:rtl/>
        </w:rPr>
        <w:t xml:space="preserve">תחול </w:t>
      </w:r>
      <w:r w:rsidRPr="00BA5C61">
        <w:rPr>
          <w:rFonts w:hint="cs"/>
          <w:rtl/>
        </w:rPr>
        <w:t xml:space="preserve">ההתיישנות </w:t>
      </w:r>
      <w:r>
        <w:rPr>
          <w:rFonts w:hint="cs"/>
          <w:rtl/>
        </w:rPr>
        <w:t>כעבור</w:t>
      </w:r>
      <w:r w:rsidRPr="00BA5C61">
        <w:rPr>
          <w:rFonts w:hint="cs"/>
          <w:rtl/>
        </w:rPr>
        <w:t xml:space="preserve"> </w:t>
      </w:r>
      <w:r>
        <w:rPr>
          <w:rFonts w:hint="cs"/>
          <w:rtl/>
        </w:rPr>
        <w:t>חמש</w:t>
      </w:r>
      <w:r w:rsidRPr="00BA5C61">
        <w:rPr>
          <w:rFonts w:hint="cs"/>
          <w:rtl/>
        </w:rPr>
        <w:t xml:space="preserve"> שנים</w:t>
      </w:r>
      <w:r>
        <w:rPr>
          <w:rFonts w:hint="cs"/>
          <w:rtl/>
        </w:rPr>
        <w:t xml:space="preserve"> מהמועד שנקבע</w:t>
      </w:r>
      <w:r w:rsidRPr="00BA5C61">
        <w:rPr>
          <w:rFonts w:hint="cs"/>
          <w:rtl/>
        </w:rPr>
        <w:t>.</w:t>
      </w:r>
    </w:p>
  </w:footnote>
  <w:footnote w:id="74">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חלק מהקנסות שהוטלו בוטלו וחלק שולמו עד 60 ימים מהזמן שנקבע לכך. נוסף לכך שולמו בכל שנה </w:t>
      </w:r>
      <w:r w:rsidRPr="00680CA5">
        <w:rPr>
          <w:rFonts w:hint="cs"/>
          <w:rtl/>
        </w:rPr>
        <w:t>קנסות בגין שנים קודמות</w:t>
      </w:r>
      <w:r>
        <w:rPr>
          <w:rFonts w:hint="cs"/>
          <w:rtl/>
        </w:rPr>
        <w:t>.</w:t>
      </w:r>
    </w:p>
  </w:footnote>
  <w:footnote w:id="75">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החלטה </w:t>
      </w:r>
      <w:r>
        <w:rPr>
          <w:rFonts w:hint="cs"/>
          <w:b/>
          <w:rtl/>
        </w:rPr>
        <w:t xml:space="preserve">בישיבתה </w:t>
      </w:r>
      <w:r w:rsidRPr="004F5330">
        <w:rPr>
          <w:rFonts w:hint="cs"/>
          <w:b/>
          <w:rtl/>
        </w:rPr>
        <w:t>מיום כ"ז בסיוון תשס"א</w:t>
      </w:r>
      <w:r>
        <w:rPr>
          <w:rFonts w:hint="cs"/>
          <w:b/>
          <w:rtl/>
        </w:rPr>
        <w:t xml:space="preserve"> (2001).</w:t>
      </w:r>
    </w:p>
  </w:footnote>
  <w:footnote w:id="76">
    <w:p w:rsidR="00D007E4" w:rsidP="00D007E4">
      <w:pPr>
        <w:pStyle w:val="FootnoteText"/>
      </w:pPr>
      <w:r w:rsidRPr="00636AE9">
        <w:rPr>
          <w:rStyle w:val="FootnoteReference0"/>
          <w:vertAlign w:val="baseline"/>
        </w:rPr>
        <w:footnoteRef/>
      </w:r>
      <w:r>
        <w:rPr>
          <w:rtl/>
        </w:rPr>
        <w:t xml:space="preserve"> </w:t>
      </w:r>
      <w:r>
        <w:rPr>
          <w:rtl/>
        </w:rPr>
        <w:tab/>
      </w:r>
      <w:r>
        <w:rPr>
          <w:rFonts w:hint="cs"/>
          <w:rtl/>
        </w:rPr>
        <w:t xml:space="preserve">מבקר המדינה, </w:t>
      </w:r>
      <w:r w:rsidRPr="00B24778">
        <w:rPr>
          <w:rFonts w:hint="cs"/>
          <w:b/>
          <w:bCs/>
          <w:rtl/>
        </w:rPr>
        <w:t>דוח שנתי 65א</w:t>
      </w:r>
      <w:r>
        <w:rPr>
          <w:rFonts w:hint="cs"/>
          <w:rtl/>
        </w:rPr>
        <w:t xml:space="preserve"> (2014), עמ' 313-293. </w:t>
      </w:r>
    </w:p>
  </w:footnote>
  <w:footnote w:id="77">
    <w:p w:rsidR="00D007E4" w:rsidP="00D007E4">
      <w:pPr>
        <w:pStyle w:val="FootnoteText"/>
      </w:pPr>
      <w:r w:rsidRPr="00636AE9">
        <w:rPr>
          <w:rStyle w:val="FootnoteReference0"/>
          <w:vertAlign w:val="baseline"/>
        </w:rPr>
        <w:footnoteRef/>
      </w:r>
      <w:r>
        <w:rPr>
          <w:rtl/>
        </w:rPr>
        <w:t xml:space="preserve"> </w:t>
      </w:r>
      <w:r>
        <w:rPr>
          <w:rtl/>
        </w:rPr>
        <w:tab/>
      </w:r>
      <w:r>
        <w:rPr>
          <w:rFonts w:hint="cs"/>
          <w:rtl/>
        </w:rPr>
        <w:t>במועצה דתית אחת נעשו בתקופה זו שתי ביקורות, בשנים 2012 ו-2014.</w:t>
      </w:r>
    </w:p>
  </w:footnote>
  <w:footnote w:id="78">
    <w:p w:rsidR="00D007E4" w:rsidP="00D007E4">
      <w:pPr>
        <w:pStyle w:val="FootnoteText"/>
      </w:pPr>
      <w:r w:rsidRPr="00636AE9">
        <w:rPr>
          <w:rStyle w:val="FootnoteReference0"/>
          <w:vertAlign w:val="baseline"/>
        </w:rPr>
        <w:footnoteRef/>
      </w:r>
      <w:r>
        <w:rPr>
          <w:rtl/>
        </w:rPr>
        <w:t xml:space="preserve"> </w:t>
      </w:r>
      <w:r>
        <w:rPr>
          <w:rtl/>
        </w:rPr>
        <w:tab/>
      </w:r>
      <w:r>
        <w:rPr>
          <w:rFonts w:hint="cs"/>
          <w:rtl/>
        </w:rPr>
        <w:t>"נוהל עבודה של ועדת הביקורת המשרדית" מ-23.2.14.</w:t>
      </w:r>
    </w:p>
  </w:footnote>
  <w:footnote w:id="79">
    <w:p w:rsidR="00D007E4" w:rsidP="00D007E4">
      <w:pPr>
        <w:pStyle w:val="FootnoteText"/>
        <w:rPr>
          <w:rtl/>
        </w:rPr>
      </w:pPr>
      <w:r w:rsidRPr="00636AE9">
        <w:rPr>
          <w:rStyle w:val="FootnoteReference0"/>
          <w:vertAlign w:val="baseline"/>
        </w:rPr>
        <w:footnoteRef/>
      </w:r>
      <w:r w:rsidRPr="00964D81">
        <w:rPr>
          <w:rtl/>
        </w:rPr>
        <w:t xml:space="preserve"> </w:t>
      </w:r>
      <w:r w:rsidRPr="00964D81">
        <w:rPr>
          <w:rtl/>
        </w:rPr>
        <w:tab/>
      </w:r>
      <w:r w:rsidRPr="00964D81">
        <w:rPr>
          <w:rFonts w:hint="cs"/>
          <w:rtl/>
        </w:rPr>
        <w:t xml:space="preserve">מבקר המדינה, </w:t>
      </w:r>
      <w:r w:rsidRPr="00964D81">
        <w:rPr>
          <w:rFonts w:hint="cs"/>
          <w:b/>
          <w:bCs/>
          <w:rtl/>
        </w:rPr>
        <w:t>דוח</w:t>
      </w:r>
      <w:r w:rsidRPr="00964D81">
        <w:rPr>
          <w:b/>
          <w:bCs/>
          <w:rtl/>
        </w:rPr>
        <w:t xml:space="preserve"> </w:t>
      </w:r>
      <w:r w:rsidRPr="00964D81">
        <w:rPr>
          <w:rFonts w:hint="cs"/>
          <w:b/>
          <w:bCs/>
          <w:rtl/>
        </w:rPr>
        <w:t>שנתי</w:t>
      </w:r>
      <w:r w:rsidRPr="00964D81">
        <w:rPr>
          <w:b/>
          <w:bCs/>
          <w:rtl/>
        </w:rPr>
        <w:t xml:space="preserve"> 57</w:t>
      </w:r>
      <w:r w:rsidRPr="00964D81">
        <w:rPr>
          <w:rFonts w:hint="cs"/>
          <w:b/>
          <w:bCs/>
          <w:rtl/>
        </w:rPr>
        <w:t>ב</w:t>
      </w:r>
      <w:r w:rsidRPr="00964D81">
        <w:rPr>
          <w:rFonts w:hint="cs"/>
          <w:rtl/>
        </w:rPr>
        <w:t xml:space="preserve"> (2007), "היבטים בניהול שירותי הדת", עמ</w:t>
      </w:r>
      <w:r w:rsidRPr="00964D81">
        <w:rPr>
          <w:rtl/>
        </w:rPr>
        <w:t>' 198</w:t>
      </w:r>
      <w:r w:rsidRPr="00964D81">
        <w:rPr>
          <w:rFonts w:hint="cs"/>
          <w:rtl/>
        </w:rPr>
        <w:t>.</w:t>
      </w:r>
    </w:p>
  </w:footnote>
  <w:footnote w:id="80">
    <w:p w:rsidR="00D007E4" w:rsidP="00D007E4">
      <w:pPr>
        <w:pStyle w:val="FootnoteText"/>
        <w:rPr>
          <w:rtl/>
        </w:rPr>
      </w:pPr>
      <w:r w:rsidRPr="00636AE9">
        <w:rPr>
          <w:rStyle w:val="FootnoteReference0"/>
          <w:vertAlign w:val="baseline"/>
        </w:rPr>
        <w:footnoteRef/>
      </w:r>
      <w:r w:rsidRPr="00504F87">
        <w:rPr>
          <w:rtl/>
        </w:rPr>
        <w:t xml:space="preserve"> </w:t>
      </w:r>
      <w:r w:rsidRPr="00504F87">
        <w:rPr>
          <w:rtl/>
        </w:rPr>
        <w:tab/>
      </w:r>
      <w:r w:rsidRPr="00504F87">
        <w:rPr>
          <w:rFonts w:hint="cs"/>
          <w:rtl/>
        </w:rPr>
        <w:t>על פי הסקר, מרכיבי הנטל העודף הם כפל השגחה והחמרת היחס לגורמי כשרות אחרים</w:t>
      </w:r>
      <w:r>
        <w:rPr>
          <w:rFonts w:hint="cs"/>
          <w:rtl/>
        </w:rPr>
        <w:t>,</w:t>
      </w:r>
      <w:r w:rsidRPr="00504F87">
        <w:rPr>
          <w:rFonts w:hint="cs"/>
          <w:rtl/>
        </w:rPr>
        <w:t xml:space="preserve"> בעיקר בחו"ל. לדוגמה</w:t>
      </w:r>
      <w:r w:rsidRPr="00504F87">
        <w:rPr>
          <w:rtl/>
        </w:rPr>
        <w:t xml:space="preserve">, </w:t>
      </w:r>
      <w:r w:rsidRPr="00504F87">
        <w:rPr>
          <w:rFonts w:hint="cs"/>
          <w:rtl/>
        </w:rPr>
        <w:t>איסור</w:t>
      </w:r>
      <w:r w:rsidRPr="00504F87">
        <w:rPr>
          <w:rtl/>
        </w:rPr>
        <w:t xml:space="preserve"> </w:t>
      </w:r>
      <w:r w:rsidRPr="00504F87">
        <w:rPr>
          <w:rFonts w:hint="cs"/>
          <w:rtl/>
        </w:rPr>
        <w:t>חלב</w:t>
      </w:r>
      <w:r w:rsidRPr="00504F87">
        <w:rPr>
          <w:rtl/>
        </w:rPr>
        <w:t xml:space="preserve"> </w:t>
      </w:r>
      <w:r w:rsidRPr="00504F87">
        <w:rPr>
          <w:rFonts w:hint="cs"/>
          <w:rtl/>
        </w:rPr>
        <w:t>נוכרי</w:t>
      </w:r>
      <w:r w:rsidRPr="00504F87">
        <w:rPr>
          <w:rtl/>
        </w:rPr>
        <w:t xml:space="preserve">, </w:t>
      </w:r>
      <w:r w:rsidRPr="00504F87">
        <w:rPr>
          <w:rFonts w:hint="cs"/>
          <w:rtl/>
        </w:rPr>
        <w:t>דרישה</w:t>
      </w:r>
      <w:r w:rsidRPr="00504F87">
        <w:rPr>
          <w:rtl/>
        </w:rPr>
        <w:t xml:space="preserve"> </w:t>
      </w:r>
      <w:r w:rsidRPr="00504F87">
        <w:rPr>
          <w:rFonts w:hint="cs"/>
          <w:rtl/>
        </w:rPr>
        <w:t>לבישול</w:t>
      </w:r>
      <w:r w:rsidRPr="00504F87">
        <w:rPr>
          <w:rtl/>
        </w:rPr>
        <w:t xml:space="preserve"> </w:t>
      </w:r>
      <w:r w:rsidRPr="00504F87">
        <w:rPr>
          <w:rFonts w:hint="cs"/>
          <w:rtl/>
        </w:rPr>
        <w:t>ואפייה</w:t>
      </w:r>
      <w:r w:rsidRPr="00504F87">
        <w:rPr>
          <w:rtl/>
        </w:rPr>
        <w:t xml:space="preserve"> </w:t>
      </w:r>
      <w:r w:rsidRPr="00504F87">
        <w:rPr>
          <w:rFonts w:hint="cs"/>
          <w:rtl/>
        </w:rPr>
        <w:t>של</w:t>
      </w:r>
      <w:r w:rsidRPr="00504F87">
        <w:rPr>
          <w:rtl/>
        </w:rPr>
        <w:t xml:space="preserve"> </w:t>
      </w:r>
      <w:r w:rsidRPr="00504F87">
        <w:rPr>
          <w:rFonts w:hint="cs"/>
          <w:rtl/>
        </w:rPr>
        <w:t>ישראל</w:t>
      </w:r>
      <w:r w:rsidRPr="00504F87">
        <w:rPr>
          <w:rtl/>
        </w:rPr>
        <w:t xml:space="preserve">, דרישה לשחיטה הפוכה, </w:t>
      </w:r>
      <w:r w:rsidRPr="00504F87">
        <w:rPr>
          <w:rFonts w:hint="cs"/>
          <w:rtl/>
        </w:rPr>
        <w:t>דרישה</w:t>
      </w:r>
      <w:r w:rsidRPr="00504F87">
        <w:rPr>
          <w:rtl/>
        </w:rPr>
        <w:t xml:space="preserve"> להמלחת בשר במשחטה ובבית המטבחיים, היעדר נהלים מחייבים </w:t>
      </w:r>
      <w:r>
        <w:rPr>
          <w:rFonts w:hint="cs"/>
          <w:rtl/>
        </w:rPr>
        <w:t>הנוגעים</w:t>
      </w:r>
      <w:r w:rsidRPr="00504F87">
        <w:rPr>
          <w:rtl/>
        </w:rPr>
        <w:t xml:space="preserve"> </w:t>
      </w:r>
      <w:r>
        <w:rPr>
          <w:rFonts w:hint="cs"/>
          <w:rtl/>
        </w:rPr>
        <w:t>ל</w:t>
      </w:r>
      <w:r w:rsidRPr="00504F87">
        <w:rPr>
          <w:rtl/>
        </w:rPr>
        <w:t xml:space="preserve">זמני </w:t>
      </w:r>
      <w:r w:rsidRPr="00504F87">
        <w:rPr>
          <w:rFonts w:hint="cs"/>
          <w:rtl/>
        </w:rPr>
        <w:t>ההשגחה</w:t>
      </w:r>
      <w:r w:rsidRPr="00504F87">
        <w:rPr>
          <w:rtl/>
        </w:rPr>
        <w:t xml:space="preserve"> </w:t>
      </w:r>
      <w:r w:rsidRPr="00504F87">
        <w:rPr>
          <w:rFonts w:hint="cs"/>
          <w:rtl/>
        </w:rPr>
        <w:t>ולעלות</w:t>
      </w:r>
      <w:r w:rsidRPr="00504F87">
        <w:rPr>
          <w:rtl/>
        </w:rPr>
        <w:t xml:space="preserve"> </w:t>
      </w:r>
      <w:r w:rsidRPr="00504F87">
        <w:rPr>
          <w:rFonts w:hint="cs"/>
          <w:rtl/>
        </w:rPr>
        <w:t>שעת</w:t>
      </w:r>
      <w:r w:rsidRPr="00504F87">
        <w:rPr>
          <w:rtl/>
        </w:rPr>
        <w:t xml:space="preserve"> </w:t>
      </w:r>
      <w:r w:rsidRPr="00504F87">
        <w:rPr>
          <w:rFonts w:hint="cs"/>
          <w:rtl/>
        </w:rPr>
        <w:t>השגחה.</w:t>
      </w:r>
    </w:p>
  </w:footnote>
  <w:footnote w:id="81">
    <w:p w:rsidR="00D007E4" w:rsidP="00D007E4">
      <w:pPr>
        <w:pStyle w:val="FootnoteText"/>
      </w:pPr>
      <w:r w:rsidRPr="00636AE9">
        <w:rPr>
          <w:rStyle w:val="FootnoteReference0"/>
          <w:vertAlign w:val="baseline"/>
        </w:rPr>
        <w:footnoteRef/>
      </w:r>
      <w:r>
        <w:rPr>
          <w:rtl/>
        </w:rPr>
        <w:t xml:space="preserve"> </w:t>
      </w:r>
      <w:r>
        <w:rPr>
          <w:rtl/>
        </w:rPr>
        <w:tab/>
      </w:r>
      <w:r>
        <w:rPr>
          <w:rFonts w:hint="cs"/>
          <w:rtl/>
        </w:rPr>
        <w:t>הבדיקה התבססה על נתונים שמועצות דתיות אלה</w:t>
      </w:r>
      <w:r w:rsidRPr="00BC11BD">
        <w:rPr>
          <w:rFonts w:hint="cs"/>
          <w:rtl/>
        </w:rPr>
        <w:t xml:space="preserve"> </w:t>
      </w:r>
      <w:r>
        <w:rPr>
          <w:rFonts w:hint="cs"/>
          <w:rtl/>
        </w:rPr>
        <w:t xml:space="preserve">מסרו לנציגי משרד מבקר המדינה ועל מסמכים המצויים בתיקי בתי עסק </w:t>
      </w:r>
      <w:r>
        <w:rPr>
          <w:rFonts w:hint="cs"/>
          <w:rtl/>
        </w:rPr>
        <w:t>מושגחים</w:t>
      </w:r>
      <w:r>
        <w:rPr>
          <w:rFonts w:hint="cs"/>
          <w:rtl/>
        </w:rPr>
        <w:t xml:space="preserve"> שבמועצות הדתיות.</w:t>
      </w:r>
    </w:p>
  </w:footnote>
  <w:footnote w:id="82">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תעריף שעת השגחה בתל אביב-יפו משתנה מעסק לעסק.</w:t>
      </w:r>
    </w:p>
  </w:footnote>
  <w:footnote w:id="83">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התשלום החודשי המופיע בהסכמי ההתקשרות עם בתי העסק אינו כולל את הפרשות המעביד. יצוין כי בהסכמי ההתקשרות הישנים נעשה שימוש במונח "שכר נטו" ובהסכמי ההתקשרות החדשים מופיע המונח "שכר ברוטו".</w:t>
      </w:r>
    </w:p>
  </w:footnote>
  <w:footnote w:id="84">
    <w:p w:rsidR="00D007E4" w:rsidP="00D007E4">
      <w:pPr>
        <w:pStyle w:val="FootnoteText"/>
        <w:rPr>
          <w:rtl/>
        </w:rPr>
      </w:pPr>
      <w:r w:rsidRPr="00636AE9">
        <w:rPr>
          <w:rStyle w:val="FootnoteReference0"/>
          <w:vertAlign w:val="baseline"/>
        </w:rPr>
        <w:footnoteRef/>
      </w:r>
      <w:r w:rsidRPr="00801DD0">
        <w:rPr>
          <w:rtl/>
        </w:rPr>
        <w:t xml:space="preserve"> </w:t>
      </w:r>
      <w:r w:rsidRPr="00801DD0">
        <w:rPr>
          <w:rtl/>
        </w:rPr>
        <w:tab/>
      </w:r>
      <w:r>
        <w:rPr>
          <w:rFonts w:hint="cs"/>
          <w:rtl/>
        </w:rPr>
        <w:t xml:space="preserve">תקנות שירותי הדת היהודיים (אגרות שירותים), תשע"ד-2013. </w:t>
      </w:r>
    </w:p>
  </w:footnote>
  <w:footnote w:id="85">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יצוין כי גובה עלות ההשגחה למעביד נקבע בשנת 1999 ולא השתנה זה שנים רבות.</w:t>
      </w:r>
    </w:p>
  </w:footnote>
  <w:footnote w:id="86">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רמת הכשרות של הסניפים</w:t>
      </w:r>
      <w:r w:rsidRPr="00F76D77">
        <w:rPr>
          <w:rFonts w:hint="cs"/>
          <w:rtl/>
        </w:rPr>
        <w:t xml:space="preserve"> בי</w:t>
      </w:r>
      <w:r>
        <w:rPr>
          <w:rFonts w:hint="cs"/>
          <w:rtl/>
        </w:rPr>
        <w:t>י</w:t>
      </w:r>
      <w:r w:rsidRPr="00F76D77">
        <w:rPr>
          <w:rFonts w:hint="cs"/>
          <w:rtl/>
        </w:rPr>
        <w:t xml:space="preserve">שובים שנבדקו </w:t>
      </w:r>
      <w:r>
        <w:rPr>
          <w:rFonts w:hint="cs"/>
          <w:rtl/>
        </w:rPr>
        <w:t>היא</w:t>
      </w:r>
      <w:r w:rsidRPr="00F76D77">
        <w:rPr>
          <w:rFonts w:hint="cs"/>
          <w:rtl/>
        </w:rPr>
        <w:t xml:space="preserve"> רגילה</w:t>
      </w:r>
      <w:r>
        <w:rPr>
          <w:rFonts w:hint="cs"/>
          <w:rtl/>
        </w:rPr>
        <w:t xml:space="preserve">, </w:t>
      </w:r>
      <w:r w:rsidRPr="00F76D77">
        <w:rPr>
          <w:rFonts w:hint="cs"/>
          <w:rtl/>
        </w:rPr>
        <w:t xml:space="preserve">למעט בירושלים </w:t>
      </w:r>
      <w:r>
        <w:rPr>
          <w:rFonts w:hint="cs"/>
          <w:rtl/>
        </w:rPr>
        <w:t>ש</w:t>
      </w:r>
      <w:r w:rsidRPr="00F76D77">
        <w:rPr>
          <w:rFonts w:hint="cs"/>
          <w:rtl/>
        </w:rPr>
        <w:t xml:space="preserve">בה לרשתות אלה </w:t>
      </w:r>
      <w:r>
        <w:rPr>
          <w:rFonts w:hint="cs"/>
          <w:rtl/>
        </w:rPr>
        <w:t>ישנם סניפים</w:t>
      </w:r>
      <w:r w:rsidRPr="00F76D77">
        <w:rPr>
          <w:rFonts w:hint="cs"/>
          <w:rtl/>
        </w:rPr>
        <w:t xml:space="preserve"> ברמת כשרות </w:t>
      </w:r>
      <w:r>
        <w:rPr>
          <w:rFonts w:hint="cs"/>
          <w:rtl/>
        </w:rPr>
        <w:t>ל</w:t>
      </w:r>
      <w:r w:rsidRPr="00F76D77">
        <w:rPr>
          <w:rFonts w:hint="cs"/>
          <w:rtl/>
        </w:rPr>
        <w:t>מהדרין</w:t>
      </w:r>
      <w:r>
        <w:rPr>
          <w:rFonts w:hint="cs"/>
          <w:rtl/>
        </w:rPr>
        <w:t>.</w:t>
      </w:r>
    </w:p>
  </w:footnote>
  <w:footnote w:id="87">
    <w:p w:rsidR="00D007E4" w:rsidP="00ED0FA1">
      <w:pPr>
        <w:pStyle w:val="FootnoteText"/>
        <w:rPr>
          <w:rtl/>
        </w:rPr>
      </w:pPr>
      <w:r w:rsidRPr="00636AE9">
        <w:rPr>
          <w:rStyle w:val="FootnoteReference0"/>
          <w:vertAlign w:val="baseline"/>
        </w:rPr>
        <w:footnoteRef/>
      </w:r>
      <w:r>
        <w:rPr>
          <w:rtl/>
        </w:rPr>
        <w:t xml:space="preserve"> </w:t>
      </w:r>
      <w:r>
        <w:rPr>
          <w:rtl/>
        </w:rPr>
        <w:tab/>
      </w:r>
      <w:r>
        <w:rPr>
          <w:rFonts w:hint="cs"/>
          <w:rtl/>
        </w:rPr>
        <w:t>בעניין זה, ראו גם בדוח שנתי זה, בפרק</w:t>
      </w:r>
      <w:r w:rsidR="00ED0FA1">
        <w:rPr>
          <w:rFonts w:hint="cs"/>
          <w:rtl/>
        </w:rPr>
        <w:t xml:space="preserve"> "הקמת בתי מלון-חסמים ותמריצים</w:t>
      </w:r>
      <w:r w:rsidRPr="00ED0FA1" w:rsidR="00ED0FA1">
        <w:rPr>
          <w:rFonts w:hint="cs"/>
          <w:rtl/>
        </w:rPr>
        <w:t>"</w:t>
      </w:r>
      <w:r w:rsidRPr="00ED0FA1">
        <w:rPr>
          <w:rFonts w:hint="cs"/>
          <w:rtl/>
        </w:rPr>
        <w:t>.</w:t>
      </w:r>
    </w:p>
  </w:footnote>
  <w:footnote w:id="88">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מכתב מהתאחדות המלונות בישראל למרכז מחקר ומידע של הכנסת בדבר "עלויות מערך הכשרות", מיום 16.8.16.</w:t>
      </w:r>
    </w:p>
  </w:footnote>
  <w:footnote w:id="89">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מר בר ניר שימש בעת הביקורת מנכ"ל התאחדות המלונות בישראל.</w:t>
      </w:r>
    </w:p>
  </w:footnote>
  <w:footnote w:id="90">
    <w:p w:rsidR="00D007E4" w:rsidP="00D007E4">
      <w:pPr>
        <w:pStyle w:val="FootnoteText"/>
      </w:pPr>
      <w:r w:rsidRPr="00636AE9">
        <w:rPr>
          <w:rStyle w:val="FootnoteReference0"/>
          <w:vertAlign w:val="baseline"/>
        </w:rPr>
        <w:footnoteRef/>
      </w:r>
      <w:r>
        <w:rPr>
          <w:rtl/>
        </w:rPr>
        <w:t xml:space="preserve"> </w:t>
      </w:r>
      <w:r>
        <w:rPr>
          <w:rFonts w:hint="cs"/>
          <w:rtl/>
        </w:rPr>
        <w:tab/>
        <w:t>החלטת ממשלה מס' 5235 מ-18.11.12.</w:t>
      </w:r>
    </w:p>
  </w:footnote>
  <w:footnote w:id="91">
    <w:p w:rsidR="00D007E4" w:rsidRPr="00914427" w:rsidP="00D007E4">
      <w:pPr>
        <w:pStyle w:val="FootnoteText"/>
        <w:rPr>
          <w:rtl/>
        </w:rPr>
      </w:pPr>
      <w:r w:rsidRPr="00636AE9">
        <w:rPr>
          <w:rStyle w:val="FootnoteReference0"/>
          <w:vertAlign w:val="baseline"/>
        </w:rPr>
        <w:footnoteRef/>
      </w:r>
      <w:r>
        <w:rPr>
          <w:rtl/>
        </w:rPr>
        <w:t xml:space="preserve"> </w:t>
      </w:r>
      <w:r>
        <w:rPr>
          <w:rtl/>
        </w:rPr>
        <w:tab/>
      </w:r>
      <w:r w:rsidRPr="005E5764">
        <w:rPr>
          <w:rFonts w:hint="cs"/>
          <w:rtl/>
        </w:rPr>
        <w:t>סעיף</w:t>
      </w:r>
      <w:r>
        <w:rPr>
          <w:rFonts w:hint="cs"/>
          <w:rtl/>
        </w:rPr>
        <w:t xml:space="preserve"> 7(</w:t>
      </w:r>
      <w:r w:rsidRPr="005E5764">
        <w:rPr>
          <w:rFonts w:hint="cs"/>
          <w:rtl/>
        </w:rPr>
        <w:t>ב</w:t>
      </w:r>
      <w:r>
        <w:rPr>
          <w:rFonts w:hint="cs"/>
          <w:rtl/>
        </w:rPr>
        <w:t xml:space="preserve">) </w:t>
      </w:r>
      <w:r w:rsidRPr="005E5764">
        <w:rPr>
          <w:rFonts w:hint="cs"/>
          <w:rtl/>
        </w:rPr>
        <w:t>לחוק</w:t>
      </w:r>
      <w:r w:rsidRPr="005E5764">
        <w:t xml:space="preserve"> </w:t>
      </w:r>
      <w:r w:rsidRPr="005E5764">
        <w:rPr>
          <w:rFonts w:hint="cs"/>
          <w:rtl/>
        </w:rPr>
        <w:t>שירותי</w:t>
      </w:r>
      <w:r w:rsidRPr="005E5764">
        <w:t xml:space="preserve"> </w:t>
      </w:r>
      <w:r w:rsidRPr="005E5764">
        <w:rPr>
          <w:rFonts w:hint="cs"/>
          <w:rtl/>
        </w:rPr>
        <w:t>הדת</w:t>
      </w:r>
      <w:r w:rsidRPr="005E5764">
        <w:t xml:space="preserve"> </w:t>
      </w:r>
      <w:r w:rsidRPr="005E5764">
        <w:rPr>
          <w:rFonts w:hint="cs"/>
          <w:rtl/>
        </w:rPr>
        <w:t>מסמיך</w:t>
      </w:r>
      <w:r w:rsidRPr="005E5764">
        <w:t xml:space="preserve"> </w:t>
      </w:r>
      <w:r w:rsidRPr="005E5764">
        <w:rPr>
          <w:rFonts w:hint="cs"/>
          <w:rtl/>
        </w:rPr>
        <w:t>מועצה</w:t>
      </w:r>
      <w:r>
        <w:rPr>
          <w:rFonts w:hint="cs"/>
          <w:rtl/>
        </w:rPr>
        <w:t xml:space="preserve"> </w:t>
      </w:r>
      <w:r w:rsidRPr="005E5764">
        <w:rPr>
          <w:rFonts w:hint="cs"/>
          <w:rtl/>
        </w:rPr>
        <w:t>דתית</w:t>
      </w:r>
      <w:r w:rsidRPr="005E5764">
        <w:t xml:space="preserve"> </w:t>
      </w:r>
      <w:r w:rsidRPr="005E5764">
        <w:rPr>
          <w:rFonts w:hint="cs"/>
          <w:rtl/>
        </w:rPr>
        <w:t>לגבות</w:t>
      </w:r>
      <w:r w:rsidRPr="005E5764">
        <w:t xml:space="preserve"> </w:t>
      </w:r>
      <w:r w:rsidRPr="005E5764">
        <w:rPr>
          <w:rFonts w:hint="cs"/>
          <w:rtl/>
        </w:rPr>
        <w:t>אגרה</w:t>
      </w:r>
      <w:r w:rsidRPr="005E5764">
        <w:t xml:space="preserve"> </w:t>
      </w:r>
      <w:r w:rsidRPr="005E5764">
        <w:rPr>
          <w:rFonts w:hint="cs"/>
          <w:rtl/>
        </w:rPr>
        <w:t>שנתית</w:t>
      </w:r>
      <w:r>
        <w:rPr>
          <w:rFonts w:hint="cs"/>
          <w:rtl/>
        </w:rPr>
        <w:t xml:space="preserve"> </w:t>
      </w:r>
      <w:r w:rsidRPr="005E5764">
        <w:rPr>
          <w:rFonts w:hint="cs"/>
          <w:rtl/>
        </w:rPr>
        <w:t>עבור</w:t>
      </w:r>
      <w:r>
        <w:rPr>
          <w:rFonts w:hint="cs"/>
          <w:rtl/>
        </w:rPr>
        <w:t xml:space="preserve"> </w:t>
      </w:r>
      <w:r w:rsidRPr="005E5764">
        <w:rPr>
          <w:rFonts w:hint="cs"/>
          <w:rtl/>
        </w:rPr>
        <w:t>הנפקת</w:t>
      </w:r>
      <w:r w:rsidRPr="005E5764">
        <w:t xml:space="preserve"> </w:t>
      </w:r>
      <w:r w:rsidRPr="005E5764">
        <w:rPr>
          <w:rFonts w:hint="cs"/>
          <w:rtl/>
        </w:rPr>
        <w:t>תעודות</w:t>
      </w:r>
      <w:r w:rsidRPr="005E5764">
        <w:t xml:space="preserve"> </w:t>
      </w:r>
      <w:r w:rsidRPr="005E5764">
        <w:rPr>
          <w:rFonts w:hint="cs"/>
          <w:rtl/>
        </w:rPr>
        <w:t>כשרות</w:t>
      </w:r>
      <w:r w:rsidRPr="005E5764">
        <w:t xml:space="preserve"> </w:t>
      </w:r>
      <w:r>
        <w:rPr>
          <w:rFonts w:hint="cs"/>
          <w:rtl/>
        </w:rPr>
        <w:t>ועבור פיקוח על ההשגחה בבית העסק</w:t>
      </w:r>
      <w:r w:rsidRPr="005E5764">
        <w:t>.</w:t>
      </w:r>
      <w:r>
        <w:rPr>
          <w:rFonts w:hint="cs"/>
          <w:rtl/>
        </w:rPr>
        <w:t xml:space="preserve"> </w:t>
      </w:r>
      <w:r w:rsidRPr="00C16D97">
        <w:rPr>
          <w:rFonts w:hint="cs"/>
          <w:rtl/>
        </w:rPr>
        <w:t>סעיף</w:t>
      </w:r>
      <w:r>
        <w:rPr>
          <w:rFonts w:hint="cs"/>
          <w:rtl/>
        </w:rPr>
        <w:t xml:space="preserve"> 2</w:t>
      </w:r>
      <w:r w:rsidRPr="00C16D97">
        <w:t xml:space="preserve"> </w:t>
      </w:r>
      <w:r w:rsidRPr="00C16D97">
        <w:rPr>
          <w:rFonts w:hint="cs"/>
          <w:rtl/>
        </w:rPr>
        <w:t>לתקנות</w:t>
      </w:r>
      <w:r w:rsidRPr="00C16D97">
        <w:t xml:space="preserve"> </w:t>
      </w:r>
      <w:r w:rsidRPr="00C16D97">
        <w:rPr>
          <w:rFonts w:hint="cs"/>
          <w:rtl/>
        </w:rPr>
        <w:t>שירותי</w:t>
      </w:r>
      <w:r w:rsidRPr="00C16D97">
        <w:t xml:space="preserve"> </w:t>
      </w:r>
      <w:r w:rsidRPr="00C16D97">
        <w:rPr>
          <w:rFonts w:hint="cs"/>
          <w:rtl/>
        </w:rPr>
        <w:t>הדת</w:t>
      </w:r>
      <w:r w:rsidRPr="00C16D97">
        <w:t xml:space="preserve"> </w:t>
      </w:r>
      <w:r w:rsidRPr="00C16D97">
        <w:rPr>
          <w:rFonts w:hint="cs"/>
          <w:rtl/>
        </w:rPr>
        <w:t xml:space="preserve">היהודיים </w:t>
      </w:r>
      <w:r>
        <w:rPr>
          <w:rFonts w:hint="cs"/>
          <w:rtl/>
        </w:rPr>
        <w:t>(</w:t>
      </w:r>
      <w:r w:rsidRPr="00C16D97">
        <w:rPr>
          <w:rFonts w:hint="cs"/>
          <w:rtl/>
        </w:rPr>
        <w:t>אגרות</w:t>
      </w:r>
      <w:r w:rsidRPr="00C16D97">
        <w:t xml:space="preserve"> </w:t>
      </w:r>
      <w:r w:rsidRPr="00C16D97">
        <w:rPr>
          <w:rFonts w:hint="cs"/>
          <w:rtl/>
        </w:rPr>
        <w:t>ושירותים</w:t>
      </w:r>
      <w:r>
        <w:rPr>
          <w:rFonts w:hint="cs"/>
          <w:rtl/>
        </w:rPr>
        <w:t xml:space="preserve">), </w:t>
      </w:r>
      <w:r w:rsidRPr="00C16D97">
        <w:rPr>
          <w:rFonts w:hint="cs"/>
          <w:rtl/>
        </w:rPr>
        <w:t>התשע</w:t>
      </w:r>
      <w:r w:rsidRPr="00C16D97">
        <w:t>"</w:t>
      </w:r>
      <w:r w:rsidRPr="00C16D97">
        <w:rPr>
          <w:rFonts w:hint="cs"/>
          <w:rtl/>
        </w:rPr>
        <w:t>ד</w:t>
      </w:r>
      <w:r>
        <w:rPr>
          <w:rFonts w:hint="cs"/>
          <w:rtl/>
        </w:rPr>
        <w:t xml:space="preserve">-2013, </w:t>
      </w:r>
      <w:r w:rsidRPr="00C16D97">
        <w:rPr>
          <w:rFonts w:hint="cs"/>
          <w:rtl/>
        </w:rPr>
        <w:t>אוסר</w:t>
      </w:r>
      <w:r>
        <w:rPr>
          <w:rFonts w:hint="cs"/>
          <w:rtl/>
        </w:rPr>
        <w:t xml:space="preserve"> </w:t>
      </w:r>
      <w:r w:rsidRPr="00C16D97">
        <w:rPr>
          <w:rFonts w:hint="cs"/>
          <w:rtl/>
        </w:rPr>
        <w:t>על</w:t>
      </w:r>
      <w:r>
        <w:rPr>
          <w:rFonts w:hint="cs"/>
          <w:rtl/>
        </w:rPr>
        <w:t xml:space="preserve"> מ</w:t>
      </w:r>
      <w:r w:rsidRPr="00C16D97">
        <w:rPr>
          <w:rFonts w:hint="cs"/>
          <w:rtl/>
        </w:rPr>
        <w:t>ועצה</w:t>
      </w:r>
      <w:r w:rsidRPr="00C16D97">
        <w:t xml:space="preserve"> </w:t>
      </w:r>
      <w:r w:rsidRPr="00C16D97">
        <w:rPr>
          <w:rFonts w:hint="cs"/>
          <w:rtl/>
        </w:rPr>
        <w:t>לספק</w:t>
      </w:r>
      <w:r w:rsidRPr="00C16D97">
        <w:t xml:space="preserve"> </w:t>
      </w:r>
      <w:r w:rsidRPr="00C16D97">
        <w:rPr>
          <w:rFonts w:hint="cs"/>
          <w:rtl/>
        </w:rPr>
        <w:t>שירותי</w:t>
      </w:r>
      <w:r w:rsidRPr="00C16D97">
        <w:t xml:space="preserve"> </w:t>
      </w:r>
      <w:r w:rsidRPr="00C16D97">
        <w:rPr>
          <w:rFonts w:hint="cs"/>
          <w:rtl/>
        </w:rPr>
        <w:t>דת</w:t>
      </w:r>
      <w:r>
        <w:rPr>
          <w:rFonts w:hint="cs"/>
          <w:rtl/>
        </w:rPr>
        <w:t>,</w:t>
      </w:r>
      <w:r w:rsidRPr="00C16D97">
        <w:t xml:space="preserve"> </w:t>
      </w:r>
      <w:r w:rsidRPr="00C16D97">
        <w:rPr>
          <w:rFonts w:hint="cs"/>
          <w:rtl/>
        </w:rPr>
        <w:t>לרבות</w:t>
      </w:r>
      <w:r w:rsidRPr="00C16D97">
        <w:t xml:space="preserve"> </w:t>
      </w:r>
      <w:r w:rsidRPr="00C16D97">
        <w:rPr>
          <w:rFonts w:hint="cs"/>
          <w:rtl/>
        </w:rPr>
        <w:t>בתחום הכשרות</w:t>
      </w:r>
      <w:r>
        <w:rPr>
          <w:rFonts w:hint="cs"/>
          <w:rtl/>
        </w:rPr>
        <w:t xml:space="preserve">, </w:t>
      </w:r>
      <w:r w:rsidRPr="00C16D97">
        <w:rPr>
          <w:rFonts w:hint="cs"/>
          <w:rtl/>
        </w:rPr>
        <w:t>אלא</w:t>
      </w:r>
      <w:r w:rsidRPr="00C16D97">
        <w:t xml:space="preserve"> </w:t>
      </w:r>
      <w:r w:rsidRPr="00C16D97">
        <w:rPr>
          <w:rFonts w:hint="cs"/>
          <w:rtl/>
        </w:rPr>
        <w:t>אם</w:t>
      </w:r>
      <w:r w:rsidRPr="00C16D97">
        <w:t xml:space="preserve"> </w:t>
      </w:r>
      <w:r w:rsidRPr="00C16D97">
        <w:rPr>
          <w:rFonts w:hint="cs"/>
          <w:rtl/>
        </w:rPr>
        <w:t>תחילה שולמה</w:t>
      </w:r>
      <w:r w:rsidRPr="00C16D97">
        <w:t xml:space="preserve"> </w:t>
      </w:r>
      <w:r>
        <w:rPr>
          <w:rFonts w:hint="cs"/>
          <w:rtl/>
        </w:rPr>
        <w:t>עבורם</w:t>
      </w:r>
      <w:r w:rsidRPr="00C16D97">
        <w:t xml:space="preserve"> </w:t>
      </w:r>
      <w:r w:rsidRPr="00C16D97">
        <w:rPr>
          <w:rFonts w:hint="cs"/>
          <w:rtl/>
        </w:rPr>
        <w:t>האגרה</w:t>
      </w:r>
      <w:r w:rsidRPr="00C16D97">
        <w:t xml:space="preserve"> </w:t>
      </w:r>
      <w:r w:rsidRPr="00C16D97">
        <w:rPr>
          <w:rFonts w:hint="cs"/>
          <w:rtl/>
        </w:rPr>
        <w:t>הקבועה</w:t>
      </w:r>
      <w:r w:rsidRPr="00C16D97">
        <w:t xml:space="preserve"> </w:t>
      </w:r>
      <w:r w:rsidRPr="00C16D97">
        <w:rPr>
          <w:rFonts w:hint="cs"/>
          <w:rtl/>
        </w:rPr>
        <w:t>בתקנות</w:t>
      </w:r>
      <w:r w:rsidRPr="00C16D97">
        <w:t>.</w:t>
      </w:r>
    </w:p>
  </w:footnote>
  <w:footnote w:id="92">
    <w:p w:rsidR="00D007E4" w:rsidP="00D007E4">
      <w:pPr>
        <w:pStyle w:val="FootnoteText"/>
        <w:rPr>
          <w:rtl/>
        </w:rPr>
      </w:pPr>
      <w:r w:rsidRPr="00636AE9">
        <w:rPr>
          <w:rStyle w:val="FootnoteReference0"/>
          <w:vertAlign w:val="baseline"/>
        </w:rPr>
        <w:footnoteRef/>
      </w:r>
      <w:r>
        <w:rPr>
          <w:rtl/>
        </w:rPr>
        <w:t xml:space="preserve"> </w:t>
      </w:r>
      <w:r>
        <w:rPr>
          <w:rtl/>
        </w:rPr>
        <w:tab/>
      </w:r>
      <w:r>
        <w:rPr>
          <w:rFonts w:hint="cs"/>
          <w:rtl/>
        </w:rPr>
        <w:t xml:space="preserve">לעתים בעל בית העסק </w:t>
      </w:r>
      <w:r>
        <w:rPr>
          <w:rFonts w:hint="cs"/>
          <w:rtl/>
        </w:rPr>
        <w:t>המושגח</w:t>
      </w:r>
      <w:r>
        <w:rPr>
          <w:rFonts w:hint="cs"/>
          <w:rtl/>
        </w:rPr>
        <w:t xml:space="preserve"> מגיע בעצמו למשרדי המועצה הדתית לצורך הפקדת התשלומים בגין דמי ההשגחה.</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0536D4" w:rsidP="003D09D3">
    <w:pPr>
      <w:pStyle w:val="Heading1"/>
      <w:pBdr>
        <w:bottom w:val="none" w:sz="0" w:space="0" w:color="auto"/>
      </w:pBdr>
      <w:tabs>
        <w:tab w:val="center" w:pos="4536"/>
        <w:tab w:val="right" w:pos="9072"/>
      </w:tabs>
      <w:ind w:left="0" w:firstLine="0"/>
      <w:rPr>
        <w:rFonts w:ascii="Arial Bold" w:hAnsi="Arial Bold" w:cs="Tahoma"/>
        <w:b w:val="0"/>
        <w:bCs w:val="0"/>
        <w:sz w:val="16"/>
        <w:szCs w:val="16"/>
      </w:rPr>
    </w:pPr>
    <w:r w:rsidRPr="000536D4">
      <w:rPr>
        <w:rFonts w:ascii="Arial Bold" w:hAnsi="Arial Bold" w:cs="Tahoma"/>
        <w:sz w:val="16"/>
        <w:szCs w:val="16"/>
      </w:rPr>
      <w:fldChar w:fldCharType="begin"/>
    </w:r>
    <w:r w:rsidRPr="000536D4">
      <w:rPr>
        <w:rFonts w:ascii="Arial Bold" w:hAnsi="Arial Bold" w:cs="Tahoma"/>
        <w:sz w:val="16"/>
        <w:szCs w:val="16"/>
      </w:rPr>
      <w:instrText xml:space="preserve"> PAGE   \* MERGEFORMAT </w:instrText>
    </w:r>
    <w:r w:rsidRPr="000536D4">
      <w:rPr>
        <w:rFonts w:ascii="Arial Bold" w:hAnsi="Arial Bold" w:cs="Tahoma"/>
        <w:sz w:val="16"/>
        <w:szCs w:val="16"/>
      </w:rPr>
      <w:fldChar w:fldCharType="separate"/>
    </w:r>
    <w:r>
      <w:rPr>
        <w:rFonts w:ascii="Arial Bold" w:hAnsi="Arial Bold" w:cs="Tahoma"/>
        <w:noProof/>
        <w:sz w:val="16"/>
        <w:szCs w:val="16"/>
        <w:rtl/>
      </w:rPr>
      <w:t>168</w:t>
    </w:r>
    <w:r w:rsidRPr="000536D4">
      <w:rPr>
        <w:rFonts w:ascii="Arial Bold" w:hAnsi="Arial Bold" w:cs="Tahoma"/>
        <w:noProof/>
        <w:sz w:val="16"/>
        <w:szCs w:val="16"/>
      </w:rPr>
      <w:fldChar w:fldCharType="end"/>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hint="cs"/>
        <w:b w:val="0"/>
        <w:bCs w:val="0"/>
        <w:spacing w:val="-40"/>
        <w:sz w:val="16"/>
        <w:szCs w:val="16"/>
        <w:rtl/>
      </w:rPr>
      <w:t>|</w:t>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hint="eastAsia"/>
        <w:b w:val="0"/>
        <w:bCs w:val="0"/>
        <w:sz w:val="16"/>
        <w:szCs w:val="16"/>
        <w:rtl/>
      </w:rPr>
      <w:t>דוח</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שנתי</w:t>
    </w:r>
    <w:r w:rsidRPr="000536D4">
      <w:rPr>
        <w:rFonts w:ascii="Arial Bold" w:hAnsi="Arial Bold" w:cs="Tahoma"/>
        <w:b w:val="0"/>
        <w:bCs w:val="0"/>
        <w:sz w:val="16"/>
        <w:szCs w:val="16"/>
        <w:rtl/>
      </w:rPr>
      <w:t xml:space="preserve"> 65</w:t>
    </w:r>
    <w:r w:rsidRPr="000536D4">
      <w:rPr>
        <w:rFonts w:ascii="Arial Bold" w:hAnsi="Arial Bold" w:cs="Tahoma" w:hint="eastAsia"/>
        <w:b w:val="0"/>
        <w:bCs w:val="0"/>
        <w:sz w:val="16"/>
        <w:szCs w:val="16"/>
        <w:rtl/>
      </w:rPr>
      <w:t>ג</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0536D4" w:rsidP="003D09D3">
    <w:pPr>
      <w:pStyle w:val="Heading1"/>
      <w:pBdr>
        <w:bottom w:val="none" w:sz="0" w:space="0" w:color="auto"/>
      </w:pBdr>
      <w:tabs>
        <w:tab w:val="center" w:pos="4536"/>
        <w:tab w:val="right" w:pos="9072"/>
      </w:tabs>
      <w:ind w:left="0" w:firstLine="0"/>
      <w:jc w:val="right"/>
      <w:rPr>
        <w:rFonts w:ascii="Arial Bold" w:hAnsi="Arial Bold" w:cs="Tahoma"/>
        <w:sz w:val="16"/>
        <w:szCs w:val="16"/>
      </w:rPr>
    </w:pPr>
    <w:r w:rsidRPr="000536D4">
      <w:rPr>
        <w:rFonts w:ascii="Arial Bold" w:hAnsi="Arial Bold" w:cs="Tahoma" w:hint="eastAsia"/>
        <w:b w:val="0"/>
        <w:bCs w:val="0"/>
        <w:sz w:val="16"/>
        <w:szCs w:val="16"/>
        <w:rtl/>
      </w:rPr>
      <w:t>אבדן</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מזון</w:t>
    </w:r>
    <w:r w:rsidRPr="000536D4">
      <w:rPr>
        <w:rFonts w:ascii="Arial Bold" w:hAnsi="Arial Bold" w:cs="Tahoma"/>
        <w:b w:val="0"/>
        <w:bCs w:val="0"/>
        <w:sz w:val="16"/>
        <w:szCs w:val="16"/>
        <w:rtl/>
      </w:rPr>
      <w:t xml:space="preserve"> - </w:t>
    </w:r>
    <w:r w:rsidRPr="000536D4">
      <w:rPr>
        <w:rFonts w:ascii="Arial Bold" w:hAnsi="Arial Bold" w:cs="Tahoma" w:hint="eastAsia"/>
        <w:b w:val="0"/>
        <w:bCs w:val="0"/>
        <w:sz w:val="16"/>
        <w:szCs w:val="16"/>
        <w:rtl/>
      </w:rPr>
      <w:t>השלכות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חברתיות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סביבתיות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וכלכליות</w:t>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hint="cs"/>
        <w:b w:val="0"/>
        <w:bCs w:val="0"/>
        <w:spacing w:val="-40"/>
        <w:sz w:val="16"/>
        <w:szCs w:val="16"/>
        <w:rtl/>
      </w:rPr>
      <w:t>|</w:t>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sz w:val="16"/>
        <w:szCs w:val="16"/>
      </w:rPr>
      <w:fldChar w:fldCharType="begin"/>
    </w:r>
    <w:r w:rsidRPr="000536D4">
      <w:rPr>
        <w:rFonts w:ascii="Arial Bold" w:hAnsi="Arial Bold" w:cs="Tahoma"/>
        <w:sz w:val="16"/>
        <w:szCs w:val="16"/>
      </w:rPr>
      <w:instrText xml:space="preserve"> PAGE   \* MERGEFORMAT </w:instrText>
    </w:r>
    <w:r w:rsidRPr="000536D4">
      <w:rPr>
        <w:rFonts w:ascii="Arial Bold" w:hAnsi="Arial Bold" w:cs="Tahoma"/>
        <w:sz w:val="16"/>
        <w:szCs w:val="16"/>
      </w:rPr>
      <w:fldChar w:fldCharType="separate"/>
    </w:r>
    <w:r>
      <w:rPr>
        <w:rFonts w:ascii="Arial Bold" w:hAnsi="Arial Bold" w:cs="Tahoma"/>
        <w:noProof/>
        <w:sz w:val="16"/>
        <w:szCs w:val="16"/>
        <w:rtl/>
      </w:rPr>
      <w:t>167</w:t>
    </w:r>
    <w:r w:rsidRPr="000536D4">
      <w:rPr>
        <w:rFonts w:ascii="Arial Bold" w:hAnsi="Arial Bold" w:cs="Tahoma"/>
        <w:noProof/>
        <w:sz w:val="16"/>
        <w:szCs w:val="16"/>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7F1A39" w:rsidP="00F04AC5">
    <w:pPr>
      <w:pStyle w:val="Header"/>
      <w:spacing w:before="240" w:after="180"/>
      <w:rPr>
        <w:rFonts w:ascii="Tahoma" w:hAnsi="Tahoma" w:eastAsiaTheme="majorEastAsia" w:cs="Tahoma"/>
        <w:noProof/>
        <w:color w:val="0B5294" w:themeColor="accent1" w:themeShade="BF"/>
        <w:sz w:val="16"/>
        <w:szCs w:val="16"/>
      </w:rPr>
    </w:pPr>
    <w:r w:rsidRPr="007F1A39">
      <w:rPr>
        <w:rFonts w:ascii="Tahoma" w:hAnsi="Tahoma" w:eastAsiaTheme="majorEastAsia" w:cs="Tahoma"/>
        <w:b/>
        <w:bCs/>
        <w:noProof/>
        <w:color w:val="0B5294" w:themeColor="accent1" w:themeShade="BF"/>
        <w:sz w:val="16"/>
        <w:szCs w:val="16"/>
      </w:rPr>
      <w:fldChar w:fldCharType="begin"/>
    </w:r>
    <w:r w:rsidRPr="007F1A39">
      <w:rPr>
        <w:rFonts w:ascii="Tahoma" w:hAnsi="Tahoma" w:eastAsiaTheme="majorEastAsia" w:cs="Tahoma"/>
        <w:b/>
        <w:bCs/>
        <w:noProof/>
        <w:color w:val="0B5294" w:themeColor="accent1" w:themeShade="BF"/>
        <w:sz w:val="16"/>
        <w:szCs w:val="16"/>
      </w:rPr>
      <w:instrText xml:space="preserve"> PAGE   \* MERGEFORMAT </w:instrText>
    </w:r>
    <w:r w:rsidRPr="007F1A39">
      <w:rPr>
        <w:rFonts w:ascii="Tahoma" w:hAnsi="Tahoma" w:eastAsiaTheme="majorEastAsia" w:cs="Tahoma"/>
        <w:b/>
        <w:bCs/>
        <w:noProof/>
        <w:color w:val="0B5294" w:themeColor="accent1" w:themeShade="BF"/>
        <w:sz w:val="16"/>
        <w:szCs w:val="16"/>
      </w:rPr>
      <w:fldChar w:fldCharType="separate"/>
    </w:r>
    <w:r w:rsidR="00EB2A27">
      <w:rPr>
        <w:rFonts w:ascii="Tahoma" w:hAnsi="Tahoma" w:eastAsiaTheme="majorEastAsia" w:cs="Tahoma"/>
        <w:b/>
        <w:bCs/>
        <w:noProof/>
        <w:color w:val="0B5294" w:themeColor="accent1" w:themeShade="BF"/>
        <w:sz w:val="16"/>
        <w:szCs w:val="16"/>
        <w:rtl/>
      </w:rPr>
      <w:t>68</w:t>
    </w:r>
    <w:r w:rsidRPr="007F1A39">
      <w:rPr>
        <w:rFonts w:ascii="Tahoma" w:hAnsi="Tahoma" w:eastAsiaTheme="majorEastAsia" w:cs="Tahoma"/>
        <w:b/>
        <w:bCs/>
        <w:noProof/>
        <w:color w:val="0B5294" w:themeColor="accent1" w:themeShade="BF"/>
        <w:sz w:val="16"/>
        <w:szCs w:val="16"/>
      </w:rPr>
      <w:fldChar w:fldCharType="end"/>
    </w:r>
    <w:r w:rsidRPr="007F1A39">
      <w:rPr>
        <w:rFonts w:ascii="Tahoma" w:hAnsi="Tahoma" w:eastAsiaTheme="majorEastAsia" w:cs="Tahoma" w:hint="cs"/>
        <w:noProof/>
        <w:color w:val="0B5294" w:themeColor="accent1" w:themeShade="BF"/>
        <w:sz w:val="16"/>
        <w:szCs w:val="16"/>
        <w:rtl/>
      </w:rPr>
      <w:t xml:space="preserve">  |  </w:t>
    </w:r>
    <w:r w:rsidRPr="007F1A39">
      <w:rPr>
        <w:rFonts w:ascii="Tahoma" w:hAnsi="Tahoma" w:eastAsiaTheme="majorEastAsia" w:cs="Tahoma" w:hint="eastAsia"/>
        <w:noProof/>
        <w:color w:val="0B5294" w:themeColor="accent1" w:themeShade="BF"/>
        <w:sz w:val="16"/>
        <w:szCs w:val="16"/>
        <w:rtl/>
      </w:rPr>
      <mc:AlternateContent>
        <mc:Choice Requires="wps">
          <w:drawing>
            <wp:anchor distT="0" distB="0" distL="114300" distR="114300" simplePos="0" relativeHeight="251660288" behindDoc="1" locked="0" layoutInCell="1" allowOverlap="1">
              <wp:simplePos x="0" y="0"/>
              <wp:positionH relativeFrom="page">
                <wp:align>center</wp:align>
              </wp:positionH>
              <wp:positionV relativeFrom="page">
                <wp:align>center</wp:align>
              </wp:positionV>
              <wp:extent cx="7560000" cy="9720000"/>
              <wp:effectExtent l="0" t="0" r="22225" b="14605"/>
              <wp:wrapNone/>
              <wp:docPr id="9" name="Rectangle 9"/>
              <wp:cNvGraphicFramePr/>
              <a:graphic xmlns:a="http://schemas.openxmlformats.org/drawingml/2006/main">
                <a:graphicData uri="http://schemas.microsoft.com/office/word/2010/wordprocessingShape">
                  <wps:wsp xmlns:wps="http://schemas.microsoft.com/office/word/2010/wordprocessingShape">
                    <wps:cNvSpPr/>
                    <wps:spPr>
                      <a:xfrm>
                        <a:off x="0" y="0"/>
                        <a:ext cx="7560000" cy="9720000"/>
                      </a:xfrm>
                      <a:prstGeom prst="rect">
                        <a:avLst/>
                      </a:prstGeom>
                      <a:solidFill>
                        <a:srgbClr val="FEF7EA"/>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1"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ect id="Rectangle 9" o:spid="_x0000_s2049" style="width:595.3pt;height:765.35pt;margin-top:0;margin-left:0;mso-height-percent:0;mso-height-relative:margin;mso-position-horizontal:center;mso-position-horizontal-relative:page;mso-position-vertical:center;mso-position-vertical-relative:page;mso-width-percent:0;mso-width-relative:margin;mso-wrap-distance-bottom:0;mso-wrap-distance-left:9pt;mso-wrap-distance-right:9pt;mso-wrap-distance-top:0;mso-wrap-style:square;position:absolute;visibility:visible;v-text-anchor:middle;z-index:-251655168" fillcolor="#fef7ea" strokecolor="white" strokeweight="1.5pt">
              <v:stroke endcap="round"/>
            </v:rect>
          </w:pict>
        </mc:Fallback>
      </mc:AlternateContent>
    </w:r>
    <w:r w:rsidRPr="00F04AC5">
      <w:rPr>
        <w:rFonts w:ascii="Tahoma" w:hAnsi="Tahoma" w:eastAsiaTheme="majorEastAsia" w:cs="Tahoma" w:hint="eastAsia"/>
        <w:noProof/>
        <w:color w:val="0B5294" w:themeColor="accent1" w:themeShade="BF"/>
        <w:sz w:val="16"/>
        <w:szCs w:val="16"/>
        <w:rtl/>
      </w:rPr>
      <w:t xml:space="preserve"> </w:t>
    </w:r>
    <w:r w:rsidRPr="008E0524">
      <w:rPr>
        <w:rFonts w:ascii="Tahoma" w:hAnsi="Tahoma" w:eastAsiaTheme="majorEastAsia" w:cs="Tahoma" w:hint="eastAsia"/>
        <w:noProof/>
        <w:color w:val="0B5294" w:themeColor="accent1" w:themeShade="BF"/>
        <w:sz w:val="16"/>
        <w:szCs w:val="16"/>
        <w:rtl/>
      </w:rPr>
      <w:t>דוח</w:t>
    </w:r>
    <w:r w:rsidRPr="008E0524">
      <w:rPr>
        <w:rFonts w:ascii="Tahoma" w:hAnsi="Tahoma" w:eastAsiaTheme="majorEastAsia" w:cs="Tahoma"/>
        <w:noProof/>
        <w:color w:val="0B5294" w:themeColor="accent1" w:themeShade="BF"/>
        <w:sz w:val="16"/>
        <w:szCs w:val="16"/>
        <w:rtl/>
      </w:rPr>
      <w:t xml:space="preserve"> </w:t>
    </w:r>
    <w:r w:rsidRPr="008E0524">
      <w:rPr>
        <w:rFonts w:ascii="Tahoma" w:hAnsi="Tahoma" w:eastAsiaTheme="majorEastAsia" w:cs="Tahoma" w:hint="eastAsia"/>
        <w:noProof/>
        <w:color w:val="0B5294" w:themeColor="accent1" w:themeShade="BF"/>
        <w:sz w:val="16"/>
        <w:szCs w:val="16"/>
        <w:rtl/>
      </w:rPr>
      <w:t>שנתי</w:t>
    </w:r>
    <w:r w:rsidRPr="008E0524">
      <w:rPr>
        <w:rFonts w:ascii="Tahoma" w:hAnsi="Tahoma" w:eastAsiaTheme="majorEastAsia" w:cs="Tahoma"/>
        <w:noProof/>
        <w:color w:val="0B5294" w:themeColor="accent1" w:themeShade="BF"/>
        <w:sz w:val="16"/>
        <w:szCs w:val="16"/>
        <w:rtl/>
      </w:rPr>
      <w:t xml:space="preserve"> 67</w:t>
    </w:r>
    <w:r>
      <w:rPr>
        <w:rFonts w:ascii="Tahoma" w:hAnsi="Tahoma" w:eastAsiaTheme="majorEastAsia" w:cs="Tahoma" w:hint="cs"/>
        <w:noProof/>
        <w:color w:val="0B5294" w:themeColor="accent1" w:themeShade="BF"/>
        <w:sz w:val="16"/>
        <w:szCs w:val="16"/>
        <w:rtl/>
      </w:rPr>
      <w:t>ב</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7F1A39" w:rsidP="002C3499">
    <w:pPr>
      <w:pStyle w:val="Header"/>
      <w:spacing w:before="240" w:after="180"/>
      <w:jc w:val="right"/>
      <w:rPr>
        <w:rFonts w:ascii="Tahoma" w:hAnsi="Tahoma" w:eastAsiaTheme="majorEastAsia" w:cs="Tahoma"/>
        <w:noProof/>
        <w:color w:val="0B5294" w:themeColor="accent1" w:themeShade="BF"/>
        <w:sz w:val="16"/>
        <w:szCs w:val="16"/>
      </w:rPr>
    </w:pPr>
    <w:r w:rsidRPr="007F1A39">
      <w:rPr>
        <w:rFonts w:ascii="Tahoma" w:hAnsi="Tahoma" w:eastAsiaTheme="majorEastAsia" w:cs="Tahoma" w:hint="eastAsia"/>
        <w:noProof/>
        <w:color w:val="0B5294" w:themeColor="accent1" w:themeShade="BF"/>
        <w:sz w:val="16"/>
        <w:szCs w:val="16"/>
        <w:rtl/>
      </w:rPr>
      <mc:AlternateContent>
        <mc:Choice Requires="wps">
          <w:drawing>
            <wp:anchor distT="0" distB="0" distL="114300" distR="114300" simplePos="0" relativeHeight="251658240" behindDoc="1" locked="0" layoutInCell="1" allowOverlap="1">
              <wp:simplePos x="0" y="0"/>
              <wp:positionH relativeFrom="page">
                <wp:align>center</wp:align>
              </wp:positionH>
              <wp:positionV relativeFrom="page">
                <wp:align>center</wp:align>
              </wp:positionV>
              <wp:extent cx="7560000" cy="9720000"/>
              <wp:effectExtent l="0" t="0" r="22225" b="14605"/>
              <wp:wrapNone/>
              <wp:docPr id="8" name="Rectangle 8"/>
              <wp:cNvGraphicFramePr/>
              <a:graphic xmlns:a="http://schemas.openxmlformats.org/drawingml/2006/main">
                <a:graphicData uri="http://schemas.microsoft.com/office/word/2010/wordprocessingShape">
                  <wps:wsp xmlns:wps="http://schemas.microsoft.com/office/word/2010/wordprocessingShape">
                    <wps:cNvSpPr/>
                    <wps:spPr>
                      <a:xfrm>
                        <a:off x="0" y="0"/>
                        <a:ext cx="7560000" cy="9720000"/>
                      </a:xfrm>
                      <a:prstGeom prst="rect">
                        <a:avLst/>
                      </a:prstGeom>
                      <a:solidFill>
                        <a:srgbClr val="FEF7EA"/>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1" fromWordArt="0" anchor="ctr"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ect id="Rectangle 8" o:spid="_x0000_s2050" style="width:595.3pt;height:765.35pt;margin-top:0;margin-left:0;mso-height-percent:0;mso-height-relative:margin;mso-position-horizontal:center;mso-position-horizontal-relative:page;mso-position-vertical:center;mso-position-vertical-relative:page;mso-width-percent:0;mso-width-relative:margin;mso-wrap-distance-bottom:0;mso-wrap-distance-left:9pt;mso-wrap-distance-right:9pt;mso-wrap-distance-top:0;mso-wrap-style:square;position:absolute;visibility:visible;v-text-anchor:middle;z-index:-251657216" fillcolor="#fef7ea" strokecolor="white" strokeweight="1.5pt">
              <v:stroke endcap="round"/>
            </v:rect>
          </w:pict>
        </mc:Fallback>
      </mc:AlternateContent>
    </w:r>
    <w:r w:rsidRPr="002C3499">
      <w:rPr>
        <w:rFonts w:ascii="Tahoma" w:hAnsi="Tahoma" w:eastAsiaTheme="majorEastAsia" w:cs="Tahoma" w:hint="eastAsia"/>
        <w:noProof/>
        <w:color w:val="0B5294" w:themeColor="accent1" w:themeShade="BF"/>
        <w:sz w:val="16"/>
        <w:szCs w:val="16"/>
        <w:rtl/>
      </w:rPr>
      <w:t>הפיקוח</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על</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כשרות</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המזון</w:t>
    </w:r>
    <w:r w:rsidRPr="007F1A39">
      <w:rPr>
        <w:rFonts w:ascii="Tahoma" w:hAnsi="Tahoma" w:eastAsiaTheme="majorEastAsia" w:cs="Tahoma" w:hint="cs"/>
        <w:noProof/>
        <w:color w:val="0B5294" w:themeColor="accent1" w:themeShade="BF"/>
        <w:sz w:val="16"/>
        <w:szCs w:val="16"/>
        <w:rtl/>
      </w:rPr>
      <w:t xml:space="preserve">  |  </w:t>
    </w:r>
    <w:r w:rsidRPr="007F1A39">
      <w:rPr>
        <w:rFonts w:ascii="Tahoma" w:hAnsi="Tahoma" w:eastAsiaTheme="majorEastAsia" w:cs="Tahoma"/>
        <w:b/>
        <w:bCs/>
        <w:noProof/>
        <w:color w:val="0B5294" w:themeColor="accent1" w:themeShade="BF"/>
        <w:sz w:val="16"/>
        <w:szCs w:val="16"/>
      </w:rPr>
      <w:fldChar w:fldCharType="begin"/>
    </w:r>
    <w:r w:rsidRPr="007F1A39">
      <w:rPr>
        <w:rFonts w:ascii="Tahoma" w:hAnsi="Tahoma" w:eastAsiaTheme="majorEastAsia" w:cs="Tahoma"/>
        <w:b/>
        <w:bCs/>
        <w:noProof/>
        <w:color w:val="0B5294" w:themeColor="accent1" w:themeShade="BF"/>
        <w:sz w:val="16"/>
        <w:szCs w:val="16"/>
      </w:rPr>
      <w:instrText xml:space="preserve"> PAGE   \* MERGEFORMAT </w:instrText>
    </w:r>
    <w:r w:rsidRPr="007F1A39">
      <w:rPr>
        <w:rFonts w:ascii="Tahoma" w:hAnsi="Tahoma" w:eastAsiaTheme="majorEastAsia" w:cs="Tahoma"/>
        <w:b/>
        <w:bCs/>
        <w:noProof/>
        <w:color w:val="0B5294" w:themeColor="accent1" w:themeShade="BF"/>
        <w:sz w:val="16"/>
        <w:szCs w:val="16"/>
      </w:rPr>
      <w:fldChar w:fldCharType="separate"/>
    </w:r>
    <w:r w:rsidR="00EB2A27">
      <w:rPr>
        <w:rFonts w:ascii="Tahoma" w:hAnsi="Tahoma" w:eastAsiaTheme="majorEastAsia" w:cs="Tahoma"/>
        <w:b/>
        <w:bCs/>
        <w:noProof/>
        <w:color w:val="0B5294" w:themeColor="accent1" w:themeShade="BF"/>
        <w:sz w:val="16"/>
        <w:szCs w:val="16"/>
        <w:rtl/>
      </w:rPr>
      <w:t>67</w:t>
    </w:r>
    <w:r w:rsidRPr="007F1A39">
      <w:rPr>
        <w:rFonts w:ascii="Tahoma" w:hAnsi="Tahoma" w:eastAsiaTheme="majorEastAsia" w:cs="Tahoma"/>
        <w:b/>
        <w:bCs/>
        <w:noProof/>
        <w:color w:val="0B5294" w:themeColor="accent1" w:themeShade="BF"/>
        <w:sz w:val="16"/>
        <w:szCs w:val="16"/>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0536D4" w:rsidP="006C5F46">
    <w:pPr>
      <w:pStyle w:val="Heading1"/>
      <w:pBdr>
        <w:bottom w:val="none" w:sz="0" w:space="0" w:color="auto"/>
      </w:pBdr>
      <w:tabs>
        <w:tab w:val="center" w:pos="4536"/>
        <w:tab w:val="right" w:pos="9072"/>
      </w:tabs>
      <w:ind w:left="0" w:firstLine="0"/>
      <w:jc w:val="right"/>
      <w:rPr>
        <w:rFonts w:ascii="Arial Bold" w:hAnsi="Arial Bold" w:cs="Tahoma"/>
        <w:sz w:val="16"/>
        <w:szCs w:val="16"/>
      </w:rPr>
    </w:pPr>
    <w:r w:rsidRPr="000536D4">
      <w:rPr>
        <w:rFonts w:ascii="Arial Bold" w:hAnsi="Arial Bold" w:cs="Tahoma" w:hint="eastAsia"/>
        <w:b w:val="0"/>
        <w:bCs w:val="0"/>
        <w:sz w:val="16"/>
        <w:szCs w:val="16"/>
        <w:rtl/>
      </w:rPr>
      <w:t>אבדן</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מזון</w:t>
    </w:r>
    <w:r w:rsidRPr="000536D4">
      <w:rPr>
        <w:rFonts w:ascii="Arial Bold" w:hAnsi="Arial Bold" w:cs="Tahoma"/>
        <w:b w:val="0"/>
        <w:bCs w:val="0"/>
        <w:sz w:val="16"/>
        <w:szCs w:val="16"/>
        <w:rtl/>
      </w:rPr>
      <w:t xml:space="preserve"> - </w:t>
    </w:r>
    <w:r w:rsidRPr="000536D4">
      <w:rPr>
        <w:rFonts w:ascii="Arial Bold" w:hAnsi="Arial Bold" w:cs="Tahoma" w:hint="eastAsia"/>
        <w:b w:val="0"/>
        <w:bCs w:val="0"/>
        <w:sz w:val="16"/>
        <w:szCs w:val="16"/>
        <w:rtl/>
      </w:rPr>
      <w:t>השלכות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חברתיות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סביבתיות</w:t>
    </w:r>
    <w:r w:rsidRPr="000536D4">
      <w:rPr>
        <w:rFonts w:ascii="Arial Bold" w:hAnsi="Arial Bold" w:cs="Tahoma"/>
        <w:b w:val="0"/>
        <w:bCs w:val="0"/>
        <w:sz w:val="16"/>
        <w:szCs w:val="16"/>
        <w:rtl/>
      </w:rPr>
      <w:t xml:space="preserve"> </w:t>
    </w:r>
    <w:r w:rsidRPr="000536D4">
      <w:rPr>
        <w:rFonts w:ascii="Arial Bold" w:hAnsi="Arial Bold" w:cs="Tahoma" w:hint="eastAsia"/>
        <w:b w:val="0"/>
        <w:bCs w:val="0"/>
        <w:sz w:val="16"/>
        <w:szCs w:val="16"/>
        <w:rtl/>
      </w:rPr>
      <w:t>וכלכליות</w:t>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hint="cs"/>
        <w:b w:val="0"/>
        <w:bCs w:val="0"/>
        <w:spacing w:val="-40"/>
        <w:sz w:val="16"/>
        <w:szCs w:val="16"/>
        <w:rtl/>
      </w:rPr>
      <w:t>|</w:t>
    </w:r>
    <w:r>
      <w:rPr>
        <w:rFonts w:ascii="Arial Bold" w:hAnsi="Arial Bold" w:cs="Tahoma" w:hint="cs"/>
        <w:b w:val="0"/>
        <w:bCs w:val="0"/>
        <w:sz w:val="16"/>
        <w:szCs w:val="16"/>
        <w:rtl/>
      </w:rPr>
      <w:t xml:space="preserve"> </w:t>
    </w:r>
    <w:r w:rsidRPr="000536D4">
      <w:rPr>
        <w:rFonts w:ascii="Arial Bold" w:hAnsi="Arial Bold" w:cs="Tahoma" w:hint="cs"/>
        <w:b w:val="0"/>
        <w:bCs w:val="0"/>
        <w:sz w:val="16"/>
        <w:szCs w:val="16"/>
        <w:rtl/>
      </w:rPr>
      <w:t xml:space="preserve"> </w:t>
    </w:r>
    <w:r w:rsidRPr="000536D4">
      <w:rPr>
        <w:rFonts w:ascii="Arial Bold" w:hAnsi="Arial Bold" w:cs="Tahoma"/>
        <w:sz w:val="16"/>
        <w:szCs w:val="16"/>
      </w:rPr>
      <w:fldChar w:fldCharType="begin"/>
    </w:r>
    <w:r w:rsidRPr="000536D4">
      <w:rPr>
        <w:rFonts w:ascii="Arial Bold" w:hAnsi="Arial Bold" w:cs="Tahoma"/>
        <w:sz w:val="16"/>
        <w:szCs w:val="16"/>
      </w:rPr>
      <w:instrText xml:space="preserve"> PAGE   \* MERGEFORMAT </w:instrText>
    </w:r>
    <w:r w:rsidRPr="000536D4">
      <w:rPr>
        <w:rFonts w:ascii="Arial Bold" w:hAnsi="Arial Bold" w:cs="Tahoma"/>
        <w:sz w:val="16"/>
        <w:szCs w:val="16"/>
      </w:rPr>
      <w:fldChar w:fldCharType="separate"/>
    </w:r>
    <w:r>
      <w:rPr>
        <w:rFonts w:ascii="Arial Bold" w:hAnsi="Arial Bold" w:cs="Tahoma"/>
        <w:noProof/>
        <w:sz w:val="16"/>
        <w:szCs w:val="16"/>
        <w:rtl/>
      </w:rPr>
      <w:t>163</w:t>
    </w:r>
    <w:r w:rsidRPr="000536D4">
      <w:rPr>
        <w:rFonts w:ascii="Arial Bold" w:hAnsi="Arial Bold" w:cs="Tahoma"/>
        <w:noProof/>
        <w:sz w:val="16"/>
        <w:szCs w:val="16"/>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B4501E" w:rsidP="00F04AC5">
    <w:pPr>
      <w:pStyle w:val="Header"/>
      <w:spacing w:before="240" w:after="180"/>
      <w:rPr>
        <w:rFonts w:ascii="Tahoma" w:hAnsi="Tahoma" w:eastAsiaTheme="majorEastAsia" w:cs="Tahoma"/>
        <w:color w:val="0B5294" w:themeColor="accent1" w:themeShade="BF"/>
        <w:sz w:val="16"/>
        <w:szCs w:val="16"/>
      </w:rPr>
    </w:pPr>
    <w:r w:rsidRPr="00B4501E">
      <w:rPr>
        <w:rFonts w:ascii="Tahoma" w:hAnsi="Tahoma" w:eastAsiaTheme="majorEastAsia" w:cs="Tahoma"/>
        <w:b/>
        <w:bCs/>
        <w:color w:val="0B5294" w:themeColor="accent1" w:themeShade="BF"/>
        <w:sz w:val="16"/>
        <w:szCs w:val="16"/>
      </w:rPr>
      <w:fldChar w:fldCharType="begin"/>
    </w:r>
    <w:r w:rsidRPr="00B4501E">
      <w:rPr>
        <w:rFonts w:ascii="Tahoma" w:hAnsi="Tahoma" w:eastAsiaTheme="majorEastAsia" w:cs="Tahoma"/>
        <w:b/>
        <w:bCs/>
        <w:color w:val="0B5294" w:themeColor="accent1" w:themeShade="BF"/>
        <w:sz w:val="16"/>
        <w:szCs w:val="16"/>
      </w:rPr>
      <w:instrText xml:space="preserve"> PAGE   \* MERGEFORMAT </w:instrText>
    </w:r>
    <w:r w:rsidRPr="00B4501E">
      <w:rPr>
        <w:rFonts w:ascii="Tahoma" w:hAnsi="Tahoma" w:eastAsiaTheme="majorEastAsia" w:cs="Tahoma"/>
        <w:b/>
        <w:bCs/>
        <w:color w:val="0B5294" w:themeColor="accent1" w:themeShade="BF"/>
        <w:sz w:val="16"/>
        <w:szCs w:val="16"/>
      </w:rPr>
      <w:fldChar w:fldCharType="separate"/>
    </w:r>
    <w:r w:rsidR="00EB2A27">
      <w:rPr>
        <w:rFonts w:ascii="Tahoma" w:hAnsi="Tahoma" w:eastAsiaTheme="majorEastAsia" w:cs="Tahoma"/>
        <w:b/>
        <w:bCs/>
        <w:noProof/>
        <w:color w:val="0B5294" w:themeColor="accent1" w:themeShade="BF"/>
        <w:sz w:val="16"/>
        <w:szCs w:val="16"/>
        <w:rtl/>
      </w:rPr>
      <w:t>166</w:t>
    </w:r>
    <w:r w:rsidRPr="00B4501E">
      <w:rPr>
        <w:rFonts w:ascii="Tahoma" w:hAnsi="Tahoma" w:eastAsiaTheme="majorEastAsia" w:cs="Tahoma"/>
        <w:b/>
        <w:bCs/>
        <w:color w:val="0B5294" w:themeColor="accent1" w:themeShade="BF"/>
        <w:sz w:val="16"/>
        <w:szCs w:val="16"/>
      </w:rPr>
      <w:fldChar w:fldCharType="end"/>
    </w:r>
    <w:r w:rsidRPr="00B4501E">
      <w:rPr>
        <w:rFonts w:ascii="Tahoma" w:hAnsi="Tahoma" w:eastAsiaTheme="majorEastAsia" w:cs="Tahoma"/>
        <w:color w:val="0B5294" w:themeColor="accent1" w:themeShade="BF"/>
        <w:sz w:val="16"/>
        <w:szCs w:val="16"/>
        <w:rtl/>
      </w:rPr>
      <w:t xml:space="preserve">  |  </w:t>
    </w:r>
    <w:r w:rsidRPr="008E0524">
      <w:rPr>
        <w:rFonts w:ascii="Tahoma" w:hAnsi="Tahoma" w:eastAsiaTheme="majorEastAsia" w:cs="Tahoma" w:hint="eastAsia"/>
        <w:noProof/>
        <w:color w:val="0B5294" w:themeColor="accent1" w:themeShade="BF"/>
        <w:sz w:val="16"/>
        <w:szCs w:val="16"/>
        <w:rtl/>
      </w:rPr>
      <w:t>דוח</w:t>
    </w:r>
    <w:r w:rsidRPr="008E0524">
      <w:rPr>
        <w:rFonts w:ascii="Tahoma" w:hAnsi="Tahoma" w:eastAsiaTheme="majorEastAsia" w:cs="Tahoma"/>
        <w:noProof/>
        <w:color w:val="0B5294" w:themeColor="accent1" w:themeShade="BF"/>
        <w:sz w:val="16"/>
        <w:szCs w:val="16"/>
        <w:rtl/>
      </w:rPr>
      <w:t xml:space="preserve"> </w:t>
    </w:r>
    <w:r w:rsidRPr="008E0524">
      <w:rPr>
        <w:rFonts w:ascii="Tahoma" w:hAnsi="Tahoma" w:eastAsiaTheme="majorEastAsia" w:cs="Tahoma" w:hint="eastAsia"/>
        <w:noProof/>
        <w:color w:val="0B5294" w:themeColor="accent1" w:themeShade="BF"/>
        <w:sz w:val="16"/>
        <w:szCs w:val="16"/>
        <w:rtl/>
      </w:rPr>
      <w:t>שנתי</w:t>
    </w:r>
    <w:r w:rsidRPr="008E0524">
      <w:rPr>
        <w:rFonts w:ascii="Tahoma" w:hAnsi="Tahoma" w:eastAsiaTheme="majorEastAsia" w:cs="Tahoma"/>
        <w:noProof/>
        <w:color w:val="0B5294" w:themeColor="accent1" w:themeShade="BF"/>
        <w:sz w:val="16"/>
        <w:szCs w:val="16"/>
        <w:rtl/>
      </w:rPr>
      <w:t xml:space="preserve"> 67</w:t>
    </w:r>
    <w:r>
      <w:rPr>
        <w:rFonts w:ascii="Tahoma" w:hAnsi="Tahoma" w:eastAsiaTheme="majorEastAsia" w:cs="Tahoma" w:hint="cs"/>
        <w:noProof/>
        <w:color w:val="0B5294" w:themeColor="accent1" w:themeShade="BF"/>
        <w:sz w:val="16"/>
        <w:szCs w:val="16"/>
        <w:rtl/>
      </w:rPr>
      <w:t>ב</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p w:rsidR="00D007E4" w:rsidRPr="007F1A39" w:rsidP="007F1A39">
    <w:pPr>
      <w:pStyle w:val="Header"/>
      <w:spacing w:before="240" w:after="180"/>
      <w:jc w:val="right"/>
      <w:rPr>
        <w:rFonts w:ascii="Tahoma" w:hAnsi="Tahoma" w:eastAsiaTheme="majorEastAsia" w:cs="Tahoma"/>
        <w:noProof/>
        <w:color w:val="0B5294" w:themeColor="accent1" w:themeShade="BF"/>
        <w:sz w:val="16"/>
        <w:szCs w:val="16"/>
      </w:rPr>
    </w:pPr>
    <w:r w:rsidRPr="002C3499">
      <w:rPr>
        <w:rFonts w:ascii="Tahoma" w:hAnsi="Tahoma" w:eastAsiaTheme="majorEastAsia" w:cs="Tahoma" w:hint="eastAsia"/>
        <w:noProof/>
        <w:color w:val="0B5294" w:themeColor="accent1" w:themeShade="BF"/>
        <w:sz w:val="16"/>
        <w:szCs w:val="16"/>
        <w:rtl/>
      </w:rPr>
      <w:t>הפיקוח</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על</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כשרות</w:t>
    </w:r>
    <w:r w:rsidRPr="002C3499">
      <w:rPr>
        <w:rFonts w:ascii="Tahoma" w:hAnsi="Tahoma" w:eastAsiaTheme="majorEastAsia" w:cs="Tahoma"/>
        <w:noProof/>
        <w:color w:val="0B5294" w:themeColor="accent1" w:themeShade="BF"/>
        <w:sz w:val="16"/>
        <w:szCs w:val="16"/>
        <w:rtl/>
      </w:rPr>
      <w:t xml:space="preserve"> </w:t>
    </w:r>
    <w:r w:rsidRPr="002C3499">
      <w:rPr>
        <w:rFonts w:ascii="Tahoma" w:hAnsi="Tahoma" w:eastAsiaTheme="majorEastAsia" w:cs="Tahoma" w:hint="eastAsia"/>
        <w:noProof/>
        <w:color w:val="0B5294" w:themeColor="accent1" w:themeShade="BF"/>
        <w:sz w:val="16"/>
        <w:szCs w:val="16"/>
        <w:rtl/>
      </w:rPr>
      <w:t>המזון</w:t>
    </w:r>
    <w:r w:rsidRPr="007F1A39">
      <w:rPr>
        <w:rFonts w:ascii="Tahoma" w:hAnsi="Tahoma" w:eastAsiaTheme="majorEastAsia" w:cs="Tahoma" w:hint="cs"/>
        <w:noProof/>
        <w:color w:val="0B5294" w:themeColor="accent1" w:themeShade="BF"/>
        <w:sz w:val="16"/>
        <w:szCs w:val="16"/>
        <w:rtl/>
      </w:rPr>
      <w:t xml:space="preserve">  |  </w:t>
    </w:r>
    <w:r w:rsidRPr="007F1A39">
      <w:rPr>
        <w:rFonts w:ascii="Tahoma" w:hAnsi="Tahoma" w:eastAsiaTheme="majorEastAsia" w:cs="Tahoma"/>
        <w:b/>
        <w:bCs/>
        <w:noProof/>
        <w:color w:val="0B5294" w:themeColor="accent1" w:themeShade="BF"/>
        <w:sz w:val="16"/>
        <w:szCs w:val="16"/>
      </w:rPr>
      <w:fldChar w:fldCharType="begin"/>
    </w:r>
    <w:r w:rsidRPr="007F1A39">
      <w:rPr>
        <w:rFonts w:ascii="Tahoma" w:hAnsi="Tahoma" w:eastAsiaTheme="majorEastAsia" w:cs="Tahoma"/>
        <w:b/>
        <w:bCs/>
        <w:noProof/>
        <w:color w:val="0B5294" w:themeColor="accent1" w:themeShade="BF"/>
        <w:sz w:val="16"/>
        <w:szCs w:val="16"/>
      </w:rPr>
      <w:instrText xml:space="preserve"> PAGE   \* MERGEFORMAT </w:instrText>
    </w:r>
    <w:r w:rsidRPr="007F1A39">
      <w:rPr>
        <w:rFonts w:ascii="Tahoma" w:hAnsi="Tahoma" w:eastAsiaTheme="majorEastAsia" w:cs="Tahoma"/>
        <w:b/>
        <w:bCs/>
        <w:noProof/>
        <w:color w:val="0B5294" w:themeColor="accent1" w:themeShade="BF"/>
        <w:sz w:val="16"/>
        <w:szCs w:val="16"/>
      </w:rPr>
      <w:fldChar w:fldCharType="separate"/>
    </w:r>
    <w:r w:rsidR="00EB2A27">
      <w:rPr>
        <w:rFonts w:ascii="Tahoma" w:hAnsi="Tahoma" w:eastAsiaTheme="majorEastAsia" w:cs="Tahoma"/>
        <w:b/>
        <w:bCs/>
        <w:noProof/>
        <w:color w:val="0B5294" w:themeColor="accent1" w:themeShade="BF"/>
        <w:sz w:val="16"/>
        <w:szCs w:val="16"/>
        <w:rtl/>
      </w:rPr>
      <w:t>165</w:t>
    </w:r>
    <w:r w:rsidRPr="007F1A39">
      <w:rPr>
        <w:rFonts w:ascii="Tahoma" w:hAnsi="Tahoma" w:eastAsiaTheme="majorEastAsia" w:cs="Tahoma"/>
        <w:b/>
        <w:bCs/>
        <w:noProof/>
        <w:color w:val="0B5294" w:themeColor="accent1" w:themeShade="BF"/>
        <w:sz w:val="16"/>
        <w:szCs w:val="16"/>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ne="http://schemas.microsoft.com/office/word/2006/wordml" xmlns:wpg="http://schemas.microsoft.com/office/word/2010/wordprocessingGroup" xmlns:wpi="http://schemas.microsoft.com/office/word/2010/wordprocessingInk" xmlns:wps="http://schemas.microsoft.com/office/word/2010/wordprocessingShape" mc:Ignorable="w14 w15 wp14">
  <w:abstractNum w:abstractNumId="0">
    <w:nsid w:val="05552DF7"/>
    <w:multiLevelType w:val="multilevel"/>
    <w:tmpl w:val="92323204"/>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1">
    <w:nsid w:val="12E45C3B"/>
    <w:multiLevelType w:val="multilevel"/>
    <w:tmpl w:val="533E0A8E"/>
    <w:lvl w:ilvl="0">
      <w:start w:val="2"/>
      <w:numFmt w:val="decimal"/>
      <w:lvlText w:val="%1."/>
      <w:lvlJc w:val="left"/>
      <w:pPr>
        <w:ind w:left="340" w:hanging="340"/>
      </w:pPr>
      <w:rPr>
        <w:rFonts w:hint="default"/>
      </w:rPr>
    </w:lvl>
    <w:lvl w:ilvl="1">
      <w:start w:val="3"/>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2">
    <w:nsid w:val="18C276E1"/>
    <w:multiLevelType w:val="multilevel"/>
    <w:tmpl w:val="83F6E88E"/>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3">
    <w:nsid w:val="198C3A3E"/>
    <w:multiLevelType w:val="multilevel"/>
    <w:tmpl w:val="770A412C"/>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4">
    <w:nsid w:val="20DF4A07"/>
    <w:multiLevelType w:val="hybridMultilevel"/>
    <w:tmpl w:val="537A00B0"/>
    <w:lvl w:ilvl="0">
      <w:start w:val="1"/>
      <w:numFmt w:val="decimal"/>
      <w:pStyle w:val="takzir-list-paragraph"/>
      <w:lvlText w:val="%1."/>
      <w:lvlJc w:val="left"/>
      <w:pPr>
        <w:ind w:left="890" w:hanging="360"/>
      </w:pPr>
    </w:lvl>
    <w:lvl w:ilvl="1" w:tentative="1">
      <w:start w:val="1"/>
      <w:numFmt w:val="lowerLetter"/>
      <w:lvlText w:val="%2."/>
      <w:lvlJc w:val="left"/>
      <w:pPr>
        <w:ind w:left="1610" w:hanging="360"/>
      </w:pPr>
    </w:lvl>
    <w:lvl w:ilvl="2" w:tentative="1">
      <w:start w:val="1"/>
      <w:numFmt w:val="lowerRoman"/>
      <w:lvlText w:val="%3."/>
      <w:lvlJc w:val="right"/>
      <w:pPr>
        <w:ind w:left="2330" w:hanging="180"/>
      </w:pPr>
    </w:lvl>
    <w:lvl w:ilvl="3" w:tentative="1">
      <w:start w:val="1"/>
      <w:numFmt w:val="decimal"/>
      <w:lvlText w:val="%4."/>
      <w:lvlJc w:val="left"/>
      <w:pPr>
        <w:ind w:left="3050" w:hanging="360"/>
      </w:pPr>
    </w:lvl>
    <w:lvl w:ilvl="4" w:tentative="1">
      <w:start w:val="1"/>
      <w:numFmt w:val="lowerLetter"/>
      <w:lvlText w:val="%5."/>
      <w:lvlJc w:val="left"/>
      <w:pPr>
        <w:ind w:left="3770" w:hanging="360"/>
      </w:pPr>
    </w:lvl>
    <w:lvl w:ilvl="5" w:tentative="1">
      <w:start w:val="1"/>
      <w:numFmt w:val="lowerRoman"/>
      <w:lvlText w:val="%6."/>
      <w:lvlJc w:val="right"/>
      <w:pPr>
        <w:ind w:left="4490" w:hanging="180"/>
      </w:pPr>
    </w:lvl>
    <w:lvl w:ilvl="6" w:tentative="1">
      <w:start w:val="1"/>
      <w:numFmt w:val="decimal"/>
      <w:lvlText w:val="%7."/>
      <w:lvlJc w:val="left"/>
      <w:pPr>
        <w:ind w:left="5210" w:hanging="360"/>
      </w:pPr>
    </w:lvl>
    <w:lvl w:ilvl="7" w:tentative="1">
      <w:start w:val="1"/>
      <w:numFmt w:val="lowerLetter"/>
      <w:lvlText w:val="%8."/>
      <w:lvlJc w:val="left"/>
      <w:pPr>
        <w:ind w:left="5930" w:hanging="360"/>
      </w:pPr>
    </w:lvl>
    <w:lvl w:ilvl="8" w:tentative="1">
      <w:start w:val="1"/>
      <w:numFmt w:val="lowerRoman"/>
      <w:lvlText w:val="%9."/>
      <w:lvlJc w:val="right"/>
      <w:pPr>
        <w:ind w:left="6650" w:hanging="180"/>
      </w:pPr>
    </w:lvl>
  </w:abstractNum>
  <w:abstractNum w:abstractNumId="5">
    <w:nsid w:val="235F1CDB"/>
    <w:multiLevelType w:val="hybridMultilevel"/>
    <w:tmpl w:val="8284614E"/>
    <w:lvl w:ilvl="0">
      <w:start w:val="1"/>
      <w:numFmt w:val="decimal"/>
      <w:pStyle w:val="ListParagraph"/>
      <w:lvlText w:val="%1."/>
      <w:lvlJc w:val="left"/>
      <w:pPr>
        <w:ind w:left="720" w:hanging="360"/>
      </w:pPr>
      <w:rPr>
        <w:rFonts w:hint="default"/>
        <w:b w:val="0"/>
        <w:bCs w:val="0"/>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6">
    <w:nsid w:val="2D8175F0"/>
    <w:multiLevelType w:val="hybridMultilevel"/>
    <w:tmpl w:val="AF2A71A4"/>
    <w:lvl w:ilvl="0">
      <w:start w:val="2"/>
      <w:numFmt w:val="decimal"/>
      <w:lvlText w:val="%1."/>
      <w:lvlJc w:val="left"/>
      <w:pPr>
        <w:ind w:left="780" w:hanging="420"/>
      </w:pPr>
      <w:rPr>
        <w:rFonts w:eastAsiaTheme="majorEastAsia"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7">
    <w:nsid w:val="2FB312B2"/>
    <w:multiLevelType w:val="hybridMultilevel"/>
    <w:tmpl w:val="8656FD88"/>
    <w:lvl w:ilvl="0">
      <w:start w:val="1"/>
      <w:numFmt w:val="decimal"/>
      <w:lvlText w:val="%1."/>
      <w:lvlJc w:val="left"/>
      <w:pPr>
        <w:ind w:left="780" w:hanging="420"/>
      </w:pPr>
      <w:rPr>
        <w:rFonts w:eastAsiaTheme="majorEastAsia"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8">
    <w:nsid w:val="32907E6D"/>
    <w:multiLevelType w:val="multilevel"/>
    <w:tmpl w:val="AD6C91BE"/>
    <w:lvl w:ilvl="0">
      <w:start w:val="1"/>
      <w:numFmt w:val="decimal"/>
      <w:lvlText w:val="%1"/>
      <w:lvlJc w:val="left"/>
      <w:pPr>
        <w:ind w:left="432" w:hanging="432"/>
      </w:pPr>
    </w:lvl>
    <w:lvl w:ilvl="1">
      <w:start w:val="1"/>
      <w:numFmt w:val="decimal"/>
      <w:lvlText w:val="%1.%2"/>
      <w:lvlJc w:val="left"/>
      <w:pPr>
        <w:ind w:left="1002" w:hanging="576"/>
      </w:pPr>
      <w:rPr>
        <w:b w:val="0"/>
        <w:bCs w:val="0"/>
      </w:r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9">
    <w:nsid w:val="355A07A5"/>
    <w:multiLevelType w:val="multilevel"/>
    <w:tmpl w:val="435C7CBC"/>
    <w:lvl w:ilvl="0">
      <w:start w:val="2"/>
      <w:numFmt w:val="decimal"/>
      <w:lvlText w:val="%1."/>
      <w:lvlJc w:val="left"/>
      <w:pPr>
        <w:ind w:left="340" w:hanging="340"/>
      </w:pPr>
      <w:rPr>
        <w:rFonts w:hint="default"/>
      </w:rPr>
    </w:lvl>
    <w:lvl w:ilvl="1">
      <w:start w:val="1"/>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10">
    <w:nsid w:val="35A70E6C"/>
    <w:multiLevelType w:val="hybridMultilevel"/>
    <w:tmpl w:val="6838A9B8"/>
    <w:lvl w:ilvl="0">
      <w:start w:val="1"/>
      <w:numFmt w:val="decimal"/>
      <w:lvlText w:val="%1."/>
      <w:lvlJc w:val="left"/>
      <w:pPr>
        <w:ind w:left="2988" w:hanging="360"/>
      </w:pPr>
    </w:lvl>
    <w:lvl w:ilvl="1" w:tentative="1">
      <w:start w:val="1"/>
      <w:numFmt w:val="lowerLetter"/>
      <w:lvlText w:val="%2."/>
      <w:lvlJc w:val="left"/>
      <w:pPr>
        <w:ind w:left="3708" w:hanging="360"/>
      </w:pPr>
    </w:lvl>
    <w:lvl w:ilvl="2" w:tentative="1">
      <w:start w:val="1"/>
      <w:numFmt w:val="lowerRoman"/>
      <w:lvlText w:val="%3."/>
      <w:lvlJc w:val="right"/>
      <w:pPr>
        <w:ind w:left="4428" w:hanging="180"/>
      </w:pPr>
    </w:lvl>
    <w:lvl w:ilvl="3" w:tentative="1">
      <w:start w:val="1"/>
      <w:numFmt w:val="decimal"/>
      <w:lvlText w:val="%4."/>
      <w:lvlJc w:val="left"/>
      <w:pPr>
        <w:ind w:left="5148" w:hanging="360"/>
      </w:pPr>
    </w:lvl>
    <w:lvl w:ilvl="4" w:tentative="1">
      <w:start w:val="1"/>
      <w:numFmt w:val="lowerLetter"/>
      <w:lvlText w:val="%5."/>
      <w:lvlJc w:val="left"/>
      <w:pPr>
        <w:ind w:left="5868" w:hanging="360"/>
      </w:pPr>
    </w:lvl>
    <w:lvl w:ilvl="5" w:tentative="1">
      <w:start w:val="1"/>
      <w:numFmt w:val="lowerRoman"/>
      <w:lvlText w:val="%6."/>
      <w:lvlJc w:val="right"/>
      <w:pPr>
        <w:ind w:left="6588" w:hanging="180"/>
      </w:pPr>
    </w:lvl>
    <w:lvl w:ilvl="6" w:tentative="1">
      <w:start w:val="1"/>
      <w:numFmt w:val="decimal"/>
      <w:lvlText w:val="%7."/>
      <w:lvlJc w:val="left"/>
      <w:pPr>
        <w:ind w:left="7308" w:hanging="360"/>
      </w:pPr>
    </w:lvl>
    <w:lvl w:ilvl="7" w:tentative="1">
      <w:start w:val="1"/>
      <w:numFmt w:val="lowerLetter"/>
      <w:lvlText w:val="%8."/>
      <w:lvlJc w:val="left"/>
      <w:pPr>
        <w:ind w:left="8028" w:hanging="360"/>
      </w:pPr>
    </w:lvl>
    <w:lvl w:ilvl="8" w:tentative="1">
      <w:start w:val="1"/>
      <w:numFmt w:val="lowerRoman"/>
      <w:lvlText w:val="%9."/>
      <w:lvlJc w:val="right"/>
      <w:pPr>
        <w:ind w:left="8748" w:hanging="180"/>
      </w:pPr>
    </w:lvl>
  </w:abstractNum>
  <w:abstractNum w:abstractNumId="11">
    <w:nsid w:val="452A2CD4"/>
    <w:multiLevelType w:val="hybridMultilevel"/>
    <w:tmpl w:val="6838A9B8"/>
    <w:lvl w:ilvl="0">
      <w:start w:val="1"/>
      <w:numFmt w:val="decimal"/>
      <w:lvlText w:val="%1."/>
      <w:lvlJc w:val="left"/>
      <w:pPr>
        <w:ind w:left="2988" w:hanging="360"/>
      </w:pPr>
    </w:lvl>
    <w:lvl w:ilvl="1" w:tentative="1">
      <w:start w:val="1"/>
      <w:numFmt w:val="lowerLetter"/>
      <w:lvlText w:val="%2."/>
      <w:lvlJc w:val="left"/>
      <w:pPr>
        <w:ind w:left="3708" w:hanging="360"/>
      </w:pPr>
    </w:lvl>
    <w:lvl w:ilvl="2" w:tentative="1">
      <w:start w:val="1"/>
      <w:numFmt w:val="lowerRoman"/>
      <w:lvlText w:val="%3."/>
      <w:lvlJc w:val="right"/>
      <w:pPr>
        <w:ind w:left="4428" w:hanging="180"/>
      </w:pPr>
    </w:lvl>
    <w:lvl w:ilvl="3" w:tentative="1">
      <w:start w:val="1"/>
      <w:numFmt w:val="decimal"/>
      <w:lvlText w:val="%4."/>
      <w:lvlJc w:val="left"/>
      <w:pPr>
        <w:ind w:left="5148" w:hanging="360"/>
      </w:pPr>
    </w:lvl>
    <w:lvl w:ilvl="4" w:tentative="1">
      <w:start w:val="1"/>
      <w:numFmt w:val="lowerLetter"/>
      <w:lvlText w:val="%5."/>
      <w:lvlJc w:val="left"/>
      <w:pPr>
        <w:ind w:left="5868" w:hanging="360"/>
      </w:pPr>
    </w:lvl>
    <w:lvl w:ilvl="5" w:tentative="1">
      <w:start w:val="1"/>
      <w:numFmt w:val="lowerRoman"/>
      <w:lvlText w:val="%6."/>
      <w:lvlJc w:val="right"/>
      <w:pPr>
        <w:ind w:left="6588" w:hanging="180"/>
      </w:pPr>
    </w:lvl>
    <w:lvl w:ilvl="6" w:tentative="1">
      <w:start w:val="1"/>
      <w:numFmt w:val="decimal"/>
      <w:lvlText w:val="%7."/>
      <w:lvlJc w:val="left"/>
      <w:pPr>
        <w:ind w:left="7308" w:hanging="360"/>
      </w:pPr>
    </w:lvl>
    <w:lvl w:ilvl="7" w:tentative="1">
      <w:start w:val="1"/>
      <w:numFmt w:val="lowerLetter"/>
      <w:lvlText w:val="%8."/>
      <w:lvlJc w:val="left"/>
      <w:pPr>
        <w:ind w:left="8028" w:hanging="360"/>
      </w:pPr>
    </w:lvl>
    <w:lvl w:ilvl="8" w:tentative="1">
      <w:start w:val="1"/>
      <w:numFmt w:val="lowerRoman"/>
      <w:lvlText w:val="%9."/>
      <w:lvlJc w:val="right"/>
      <w:pPr>
        <w:ind w:left="8748" w:hanging="180"/>
      </w:pPr>
    </w:lvl>
  </w:abstractNum>
  <w:abstractNum w:abstractNumId="12">
    <w:nsid w:val="459B7DF5"/>
    <w:multiLevelType w:val="hybridMultilevel"/>
    <w:tmpl w:val="FB848CE0"/>
    <w:lvl w:ilvl="0">
      <w:start w:val="1"/>
      <w:numFmt w:val="decimal"/>
      <w:lvlText w:val="%1."/>
      <w:lvlJc w:val="left"/>
      <w:pPr>
        <w:ind w:left="947" w:hanging="360"/>
      </w:pPr>
      <w:rPr>
        <w:rFonts w:eastAsiaTheme="majorEastAsia" w:hint="default"/>
      </w:rPr>
    </w:lvl>
    <w:lvl w:ilvl="1" w:tentative="1">
      <w:start w:val="1"/>
      <w:numFmt w:val="lowerLetter"/>
      <w:lvlText w:val="%2."/>
      <w:lvlJc w:val="left"/>
      <w:pPr>
        <w:ind w:left="1667" w:hanging="360"/>
      </w:pPr>
    </w:lvl>
    <w:lvl w:ilvl="2" w:tentative="1">
      <w:start w:val="1"/>
      <w:numFmt w:val="lowerRoman"/>
      <w:lvlText w:val="%3."/>
      <w:lvlJc w:val="right"/>
      <w:pPr>
        <w:ind w:left="2387" w:hanging="180"/>
      </w:pPr>
    </w:lvl>
    <w:lvl w:ilvl="3" w:tentative="1">
      <w:start w:val="1"/>
      <w:numFmt w:val="decimal"/>
      <w:lvlText w:val="%4."/>
      <w:lvlJc w:val="left"/>
      <w:pPr>
        <w:ind w:left="3107" w:hanging="360"/>
      </w:pPr>
    </w:lvl>
    <w:lvl w:ilvl="4" w:tentative="1">
      <w:start w:val="1"/>
      <w:numFmt w:val="lowerLetter"/>
      <w:lvlText w:val="%5."/>
      <w:lvlJc w:val="left"/>
      <w:pPr>
        <w:ind w:left="3827" w:hanging="360"/>
      </w:pPr>
    </w:lvl>
    <w:lvl w:ilvl="5" w:tentative="1">
      <w:start w:val="1"/>
      <w:numFmt w:val="lowerRoman"/>
      <w:lvlText w:val="%6."/>
      <w:lvlJc w:val="right"/>
      <w:pPr>
        <w:ind w:left="4547" w:hanging="180"/>
      </w:pPr>
    </w:lvl>
    <w:lvl w:ilvl="6" w:tentative="1">
      <w:start w:val="1"/>
      <w:numFmt w:val="decimal"/>
      <w:lvlText w:val="%7."/>
      <w:lvlJc w:val="left"/>
      <w:pPr>
        <w:ind w:left="5267" w:hanging="360"/>
      </w:pPr>
    </w:lvl>
    <w:lvl w:ilvl="7" w:tentative="1">
      <w:start w:val="1"/>
      <w:numFmt w:val="lowerLetter"/>
      <w:lvlText w:val="%8."/>
      <w:lvlJc w:val="left"/>
      <w:pPr>
        <w:ind w:left="5987" w:hanging="360"/>
      </w:pPr>
    </w:lvl>
    <w:lvl w:ilvl="8" w:tentative="1">
      <w:start w:val="1"/>
      <w:numFmt w:val="lowerRoman"/>
      <w:lvlText w:val="%9."/>
      <w:lvlJc w:val="right"/>
      <w:pPr>
        <w:ind w:left="6707" w:hanging="180"/>
      </w:pPr>
    </w:lvl>
  </w:abstractNum>
  <w:abstractNum w:abstractNumId="13">
    <w:nsid w:val="485952A6"/>
    <w:multiLevelType w:val="hybridMultilevel"/>
    <w:tmpl w:val="5A7C9F10"/>
    <w:lvl w:ilvl="0">
      <w:start w:val="1"/>
      <w:numFmt w:val="hebrew1"/>
      <w:lvlText w:val="%1."/>
      <w:lvlJc w:val="left"/>
      <w:pPr>
        <w:ind w:left="1080" w:hanging="360"/>
      </w:pPr>
      <w:rPr>
        <w:rFonts w:hint="default"/>
        <w:u w:val="none"/>
      </w:rPr>
    </w:lvl>
    <w:lvl w:ilvl="1" w:tentative="1">
      <w:start w:val="1"/>
      <w:numFmt w:val="lowerLetter"/>
      <w:lvlText w:val="%2."/>
      <w:lvlJc w:val="left"/>
      <w:pPr>
        <w:ind w:left="1800" w:hanging="360"/>
      </w:pPr>
    </w:lvl>
    <w:lvl w:ilvl="2" w:tentative="1">
      <w:start w:val="1"/>
      <w:numFmt w:val="lowerRoman"/>
      <w:lvlText w:val="%3."/>
      <w:lvlJc w:val="right"/>
      <w:pPr>
        <w:ind w:left="2520" w:hanging="180"/>
      </w:pPr>
    </w:lvl>
    <w:lvl w:ilvl="3" w:tentative="1">
      <w:start w:val="1"/>
      <w:numFmt w:val="decimal"/>
      <w:lvlText w:val="%4."/>
      <w:lvlJc w:val="left"/>
      <w:pPr>
        <w:ind w:left="3240" w:hanging="360"/>
      </w:pPr>
    </w:lvl>
    <w:lvl w:ilvl="4" w:tentative="1">
      <w:start w:val="1"/>
      <w:numFmt w:val="lowerLetter"/>
      <w:lvlText w:val="%5."/>
      <w:lvlJc w:val="left"/>
      <w:pPr>
        <w:ind w:left="3960" w:hanging="360"/>
      </w:pPr>
    </w:lvl>
    <w:lvl w:ilvl="5" w:tentative="1">
      <w:start w:val="1"/>
      <w:numFmt w:val="lowerRoman"/>
      <w:lvlText w:val="%6."/>
      <w:lvlJc w:val="right"/>
      <w:pPr>
        <w:ind w:left="4680" w:hanging="180"/>
      </w:pPr>
    </w:lvl>
    <w:lvl w:ilvl="6" w:tentative="1">
      <w:start w:val="1"/>
      <w:numFmt w:val="decimal"/>
      <w:lvlText w:val="%7."/>
      <w:lvlJc w:val="left"/>
      <w:pPr>
        <w:ind w:left="5400" w:hanging="360"/>
      </w:pPr>
    </w:lvl>
    <w:lvl w:ilvl="7" w:tentative="1">
      <w:start w:val="1"/>
      <w:numFmt w:val="lowerLetter"/>
      <w:lvlText w:val="%8."/>
      <w:lvlJc w:val="left"/>
      <w:pPr>
        <w:ind w:left="6120" w:hanging="360"/>
      </w:pPr>
    </w:lvl>
    <w:lvl w:ilvl="8" w:tentative="1">
      <w:start w:val="1"/>
      <w:numFmt w:val="lowerRoman"/>
      <w:lvlText w:val="%9."/>
      <w:lvlJc w:val="right"/>
      <w:pPr>
        <w:ind w:left="6840" w:hanging="180"/>
      </w:pPr>
    </w:lvl>
  </w:abstractNum>
  <w:abstractNum w:abstractNumId="14">
    <w:nsid w:val="487503DF"/>
    <w:multiLevelType w:val="hybridMultilevel"/>
    <w:tmpl w:val="B664A004"/>
    <w:lvl w:ilvl="0">
      <w:start w:val="2"/>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15">
    <w:nsid w:val="487F6D1D"/>
    <w:multiLevelType w:val="hybridMultilevel"/>
    <w:tmpl w:val="8C2E4D9A"/>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16">
    <w:nsid w:val="4B2B69FA"/>
    <w:multiLevelType w:val="multilevel"/>
    <w:tmpl w:val="13749F58"/>
    <w:lvl w:ilvl="0">
      <w:start w:val="2"/>
      <w:numFmt w:val="decimal"/>
      <w:lvlText w:val="%1."/>
      <w:lvlJc w:val="left"/>
      <w:pPr>
        <w:ind w:left="340" w:hanging="340"/>
      </w:pPr>
      <w:rPr>
        <w:rFonts w:hint="default"/>
      </w:rPr>
    </w:lvl>
    <w:lvl w:ilvl="1">
      <w:start w:val="2"/>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17">
    <w:nsid w:val="4F08230B"/>
    <w:multiLevelType w:val="multilevel"/>
    <w:tmpl w:val="F9D4E654"/>
    <w:lvl w:ilvl="0">
      <w:start w:val="1"/>
      <w:numFmt w:val="decimal"/>
      <w:lvlText w:val="%1."/>
      <w:lvlJc w:val="left"/>
      <w:pPr>
        <w:ind w:left="340" w:hanging="340"/>
      </w:pPr>
    </w:lvl>
    <w:lvl w:ilvl="1">
      <w:start w:val="1"/>
      <w:numFmt w:val="decimal"/>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18">
    <w:nsid w:val="516E2437"/>
    <w:multiLevelType w:val="multilevel"/>
    <w:tmpl w:val="435C7CBC"/>
    <w:lvl w:ilvl="0">
      <w:start w:val="2"/>
      <w:numFmt w:val="decimal"/>
      <w:lvlText w:val="%1."/>
      <w:lvlJc w:val="left"/>
      <w:pPr>
        <w:ind w:left="340" w:hanging="340"/>
      </w:pPr>
      <w:rPr>
        <w:rFonts w:hint="default"/>
      </w:rPr>
    </w:lvl>
    <w:lvl w:ilvl="1">
      <w:start w:val="1"/>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19">
    <w:nsid w:val="520D1087"/>
    <w:multiLevelType w:val="multilevel"/>
    <w:tmpl w:val="BDF01018"/>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20">
    <w:nsid w:val="53E54240"/>
    <w:multiLevelType w:val="hybridMultilevel"/>
    <w:tmpl w:val="70BAE8D2"/>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21">
    <w:nsid w:val="59667573"/>
    <w:multiLevelType w:val="multilevel"/>
    <w:tmpl w:val="435C7CBC"/>
    <w:lvl w:ilvl="0">
      <w:start w:val="2"/>
      <w:numFmt w:val="decimal"/>
      <w:lvlText w:val="%1."/>
      <w:lvlJc w:val="left"/>
      <w:pPr>
        <w:ind w:left="340" w:hanging="340"/>
      </w:pPr>
      <w:rPr>
        <w:rFonts w:hint="default"/>
      </w:rPr>
    </w:lvl>
    <w:lvl w:ilvl="1">
      <w:start w:val="1"/>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22">
    <w:nsid w:val="5A234043"/>
    <w:multiLevelType w:val="multilevel"/>
    <w:tmpl w:val="770A412C"/>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23">
    <w:nsid w:val="5AC802A9"/>
    <w:multiLevelType w:val="hybridMultilevel"/>
    <w:tmpl w:val="957666F6"/>
    <w:lvl w:ilvl="0">
      <w:start w:val="1"/>
      <w:numFmt w:val="decimal"/>
      <w:lvlText w:val="%1."/>
      <w:lvlJc w:val="left"/>
      <w:pPr>
        <w:ind w:left="947" w:hanging="360"/>
      </w:pPr>
    </w:lvl>
    <w:lvl w:ilvl="1" w:tentative="1">
      <w:start w:val="1"/>
      <w:numFmt w:val="lowerLetter"/>
      <w:lvlText w:val="%2."/>
      <w:lvlJc w:val="left"/>
      <w:pPr>
        <w:ind w:left="1667" w:hanging="360"/>
      </w:pPr>
    </w:lvl>
    <w:lvl w:ilvl="2" w:tentative="1">
      <w:start w:val="1"/>
      <w:numFmt w:val="lowerRoman"/>
      <w:lvlText w:val="%3."/>
      <w:lvlJc w:val="right"/>
      <w:pPr>
        <w:ind w:left="2387" w:hanging="180"/>
      </w:pPr>
    </w:lvl>
    <w:lvl w:ilvl="3" w:tentative="1">
      <w:start w:val="1"/>
      <w:numFmt w:val="decimal"/>
      <w:lvlText w:val="%4."/>
      <w:lvlJc w:val="left"/>
      <w:pPr>
        <w:ind w:left="3107" w:hanging="360"/>
      </w:pPr>
    </w:lvl>
    <w:lvl w:ilvl="4" w:tentative="1">
      <w:start w:val="1"/>
      <w:numFmt w:val="lowerLetter"/>
      <w:lvlText w:val="%5."/>
      <w:lvlJc w:val="left"/>
      <w:pPr>
        <w:ind w:left="3827" w:hanging="360"/>
      </w:pPr>
    </w:lvl>
    <w:lvl w:ilvl="5" w:tentative="1">
      <w:start w:val="1"/>
      <w:numFmt w:val="lowerRoman"/>
      <w:lvlText w:val="%6."/>
      <w:lvlJc w:val="right"/>
      <w:pPr>
        <w:ind w:left="4547" w:hanging="180"/>
      </w:pPr>
    </w:lvl>
    <w:lvl w:ilvl="6" w:tentative="1">
      <w:start w:val="1"/>
      <w:numFmt w:val="decimal"/>
      <w:lvlText w:val="%7."/>
      <w:lvlJc w:val="left"/>
      <w:pPr>
        <w:ind w:left="5267" w:hanging="360"/>
      </w:pPr>
    </w:lvl>
    <w:lvl w:ilvl="7" w:tentative="1">
      <w:start w:val="1"/>
      <w:numFmt w:val="lowerLetter"/>
      <w:lvlText w:val="%8."/>
      <w:lvlJc w:val="left"/>
      <w:pPr>
        <w:ind w:left="5987" w:hanging="360"/>
      </w:pPr>
    </w:lvl>
    <w:lvl w:ilvl="8" w:tentative="1">
      <w:start w:val="1"/>
      <w:numFmt w:val="lowerRoman"/>
      <w:lvlText w:val="%9."/>
      <w:lvlJc w:val="right"/>
      <w:pPr>
        <w:ind w:left="6707" w:hanging="180"/>
      </w:pPr>
    </w:lvl>
  </w:abstractNum>
  <w:abstractNum w:abstractNumId="24">
    <w:nsid w:val="5B423E0A"/>
    <w:multiLevelType w:val="multilevel"/>
    <w:tmpl w:val="8F6E0186"/>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25">
    <w:nsid w:val="5E67564D"/>
    <w:multiLevelType w:val="hybridMultilevel"/>
    <w:tmpl w:val="6BA40AD8"/>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26">
    <w:nsid w:val="5E6F1806"/>
    <w:multiLevelType w:val="hybridMultilevel"/>
    <w:tmpl w:val="751E8128"/>
    <w:lvl w:ilvl="0">
      <w:start w:val="3"/>
      <w:numFmt w:val="decimal"/>
      <w:lvlText w:val="%1."/>
      <w:lvlJc w:val="left"/>
      <w:pPr>
        <w:ind w:left="947" w:hanging="360"/>
      </w:pPr>
      <w:rPr>
        <w:rFonts w:eastAsiaTheme="majorEastAsia"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27">
    <w:nsid w:val="5FFB707B"/>
    <w:multiLevelType w:val="multilevel"/>
    <w:tmpl w:val="23DE5A3C"/>
    <w:lvl w:ilvl="0">
      <w:start w:val="1"/>
      <w:numFmt w:val="decimal"/>
      <w:lvlText w:val="%1."/>
      <w:lvlJc w:val="left"/>
      <w:pPr>
        <w:ind w:left="340" w:hanging="340"/>
      </w:pPr>
    </w:lvl>
    <w:lvl w:ilvl="1">
      <w:start w:val="1"/>
      <w:numFmt w:val="hebrew1"/>
      <w:lvlText w:val="%2."/>
      <w:lvlJc w:val="left"/>
      <w:pPr>
        <w:ind w:left="680" w:hanging="340"/>
      </w:pPr>
      <w:rPr>
        <w:b/>
        <w:bCs w:val="0"/>
      </w:r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28">
    <w:nsid w:val="66035AA3"/>
    <w:multiLevelType w:val="multilevel"/>
    <w:tmpl w:val="435C7CBC"/>
    <w:lvl w:ilvl="0">
      <w:start w:val="2"/>
      <w:numFmt w:val="decimal"/>
      <w:lvlText w:val="%1."/>
      <w:lvlJc w:val="left"/>
      <w:pPr>
        <w:ind w:left="340" w:hanging="340"/>
      </w:pPr>
      <w:rPr>
        <w:rFonts w:hint="default"/>
      </w:rPr>
    </w:lvl>
    <w:lvl w:ilvl="1">
      <w:start w:val="1"/>
      <w:numFmt w:val="decimal"/>
      <w:lvlText w:val="%2."/>
      <w:lvlJc w:val="left"/>
      <w:pPr>
        <w:ind w:left="680" w:hanging="340"/>
      </w:pPr>
      <w:rPr>
        <w:rFonts w:hint="default"/>
      </w:rPr>
    </w:lvl>
    <w:lvl w:ilvl="2">
      <w:start w:val="1"/>
      <w:numFmt w:val="decimal"/>
      <w:lvlText w:val="(%3)"/>
      <w:lvlJc w:val="left"/>
      <w:pPr>
        <w:ind w:left="1077" w:hanging="397"/>
      </w:pPr>
      <w:rPr>
        <w:rFonts w:hint="default"/>
      </w:rPr>
    </w:lvl>
    <w:lvl w:ilvl="3">
      <w:start w:val="1"/>
      <w:numFmt w:val="hebrew1"/>
      <w:lvlText w:val="(%4)"/>
      <w:lvlJc w:val="left"/>
      <w:pPr>
        <w:ind w:left="1474" w:hanging="397"/>
      </w:pPr>
      <w:rPr>
        <w:rFonts w:hint="default"/>
      </w:rPr>
    </w:lvl>
    <w:lvl w:ilvl="4">
      <w:start w:val="1"/>
      <w:numFmt w:val="lowerLetter"/>
      <w:lvlText w:val="(%5)"/>
      <w:lvlJc w:val="left"/>
      <w:pPr>
        <w:ind w:left="1797" w:hanging="357"/>
      </w:pPr>
      <w:rPr>
        <w:rFonts w:hint="default"/>
      </w:rPr>
    </w:lvl>
    <w:lvl w:ilvl="5">
      <w:start w:val="1"/>
      <w:numFmt w:val="lowerRoman"/>
      <w:lvlText w:val="(%6)"/>
      <w:lvlJc w:val="left"/>
      <w:pPr>
        <w:ind w:left="2160" w:hanging="363"/>
      </w:pPr>
      <w:rPr>
        <w:rFonts w:hint="default"/>
      </w:rPr>
    </w:lvl>
    <w:lvl w:ilvl="6">
      <w:start w:val="1"/>
      <w:numFmt w:val="decimal"/>
      <w:lvlText w:val="%7."/>
      <w:lvlJc w:val="left"/>
      <w:pPr>
        <w:ind w:left="2517" w:hanging="357"/>
      </w:pPr>
      <w:rPr>
        <w:rFonts w:hint="default"/>
      </w:rPr>
    </w:lvl>
    <w:lvl w:ilvl="7">
      <w:start w:val="1"/>
      <w:numFmt w:val="lowerLetter"/>
      <w:lvlText w:val="%8."/>
      <w:lvlJc w:val="left"/>
      <w:pPr>
        <w:ind w:left="2880" w:hanging="363"/>
      </w:pPr>
      <w:rPr>
        <w:rFonts w:hint="default"/>
      </w:rPr>
    </w:lvl>
    <w:lvl w:ilvl="8">
      <w:start w:val="1"/>
      <w:numFmt w:val="lowerRoman"/>
      <w:lvlText w:val="%9."/>
      <w:lvlJc w:val="left"/>
      <w:pPr>
        <w:ind w:left="3237" w:hanging="357"/>
      </w:pPr>
      <w:rPr>
        <w:rFonts w:hint="default"/>
      </w:rPr>
    </w:lvl>
  </w:abstractNum>
  <w:abstractNum w:abstractNumId="29">
    <w:nsid w:val="67BF5139"/>
    <w:multiLevelType w:val="multilevel"/>
    <w:tmpl w:val="DC6C961C"/>
    <w:lvl w:ilvl="0">
      <w:start w:val="1"/>
      <w:numFmt w:val="decimal"/>
      <w:pStyle w:val="a3"/>
      <w:lvlText w:val="%1."/>
      <w:lvlJc w:val="right"/>
      <w:pPr>
        <w:tabs>
          <w:tab w:val="num" w:pos="2721"/>
        </w:tabs>
        <w:ind w:left="2721" w:hanging="397"/>
      </w:pPr>
      <w:rPr>
        <w:rFonts w:cs="FrankRuehl" w:hint="cs"/>
        <w:bCs w:val="0"/>
        <w:iCs w:val="0"/>
        <w:sz w:val="24"/>
        <w:szCs w:val="24"/>
      </w:rPr>
    </w:lvl>
    <w:lvl w:ilvl="1">
      <w:start w:val="1"/>
      <w:numFmt w:val="hebrew1"/>
      <w:lvlText w:val="(%2)"/>
      <w:lvlJc w:val="right"/>
      <w:pPr>
        <w:tabs>
          <w:tab w:val="num" w:pos="2001"/>
        </w:tabs>
        <w:ind w:left="2001" w:hanging="397"/>
      </w:pPr>
      <w:rPr>
        <w:rFonts w:cs="Times New Roman" w:hint="default"/>
        <w:sz w:val="2"/>
        <w:szCs w:val="24"/>
      </w:rPr>
    </w:lvl>
    <w:lvl w:ilvl="2">
      <w:start w:val="1"/>
      <w:numFmt w:val="decimal"/>
      <w:lvlRestart w:val="0"/>
      <w:lvlText w:val="%3)"/>
      <w:lvlJc w:val="right"/>
      <w:pPr>
        <w:tabs>
          <w:tab w:val="num" w:pos="2001"/>
        </w:tabs>
        <w:ind w:left="2001" w:hanging="397"/>
      </w:pPr>
      <w:rPr>
        <w:rFonts w:cs="Times New Roman" w:hint="default"/>
      </w:rPr>
    </w:lvl>
    <w:lvl w:ilvl="3">
      <w:start w:val="1"/>
      <w:numFmt w:val="decimal"/>
      <w:lvlText w:val="(%4)"/>
      <w:lvlJc w:val="right"/>
      <w:pPr>
        <w:tabs>
          <w:tab w:val="num" w:pos="2001"/>
        </w:tabs>
        <w:ind w:left="2001" w:hanging="397"/>
      </w:pPr>
      <w:rPr>
        <w:rFonts w:cs="Times New Roman" w:hint="default"/>
        <w:bCs w:val="0"/>
        <w:iCs w:val="0"/>
      </w:rPr>
    </w:lvl>
    <w:lvl w:ilvl="4">
      <w:start w:val="1"/>
      <w:numFmt w:val="lowerLetter"/>
      <w:lvlText w:val="(%5)"/>
      <w:lvlJc w:val="left"/>
      <w:pPr>
        <w:tabs>
          <w:tab w:val="num" w:pos="2553"/>
        </w:tabs>
        <w:ind w:left="2553" w:hanging="360"/>
      </w:pPr>
      <w:rPr>
        <w:rFonts w:cs="Times New Roman" w:hint="default"/>
      </w:rPr>
    </w:lvl>
    <w:lvl w:ilvl="5">
      <w:start w:val="1"/>
      <w:numFmt w:val="lowerRoman"/>
      <w:lvlText w:val="(%6)"/>
      <w:lvlJc w:val="left"/>
      <w:pPr>
        <w:tabs>
          <w:tab w:val="num" w:pos="2913"/>
        </w:tabs>
        <w:ind w:left="2913" w:hanging="360"/>
      </w:pPr>
      <w:rPr>
        <w:rFonts w:cs="Times New Roman" w:hint="default"/>
      </w:rPr>
    </w:lvl>
    <w:lvl w:ilvl="6">
      <w:start w:val="1"/>
      <w:numFmt w:val="decimal"/>
      <w:lvlText w:val="%7."/>
      <w:lvlJc w:val="left"/>
      <w:pPr>
        <w:tabs>
          <w:tab w:val="num" w:pos="3273"/>
        </w:tabs>
        <w:ind w:left="3273" w:hanging="360"/>
      </w:pPr>
      <w:rPr>
        <w:rFonts w:cs="Times New Roman" w:hint="default"/>
      </w:rPr>
    </w:lvl>
    <w:lvl w:ilvl="7">
      <w:start w:val="1"/>
      <w:numFmt w:val="lowerLetter"/>
      <w:lvlText w:val="%8."/>
      <w:lvlJc w:val="left"/>
      <w:pPr>
        <w:tabs>
          <w:tab w:val="num" w:pos="3633"/>
        </w:tabs>
        <w:ind w:left="3633" w:hanging="360"/>
      </w:pPr>
      <w:rPr>
        <w:rFonts w:cs="Times New Roman" w:hint="default"/>
      </w:rPr>
    </w:lvl>
    <w:lvl w:ilvl="8">
      <w:start w:val="1"/>
      <w:numFmt w:val="lowerRoman"/>
      <w:lvlText w:val="%9."/>
      <w:lvlJc w:val="left"/>
      <w:pPr>
        <w:tabs>
          <w:tab w:val="num" w:pos="3993"/>
        </w:tabs>
        <w:ind w:left="3993" w:hanging="360"/>
      </w:pPr>
      <w:rPr>
        <w:rFonts w:cs="Times New Roman" w:hint="default"/>
      </w:rPr>
    </w:lvl>
  </w:abstractNum>
  <w:abstractNum w:abstractNumId="30">
    <w:nsid w:val="6A812C87"/>
    <w:multiLevelType w:val="multilevel"/>
    <w:tmpl w:val="E7A098D0"/>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31">
    <w:nsid w:val="6AD41CD7"/>
    <w:multiLevelType w:val="multilevel"/>
    <w:tmpl w:val="770A412C"/>
    <w:lvl w:ilvl="0">
      <w:start w:val="1"/>
      <w:numFmt w:val="decimal"/>
      <w:lvlText w:val="%1."/>
      <w:lvlJc w:val="left"/>
      <w:pPr>
        <w:ind w:left="340" w:hanging="340"/>
      </w:pPr>
    </w:lvl>
    <w:lvl w:ilvl="1">
      <w:start w:val="1"/>
      <w:numFmt w:val="hebrew1"/>
      <w:lvlText w:val="%2."/>
      <w:lvlJc w:val="left"/>
      <w:pPr>
        <w:ind w:left="680" w:hanging="340"/>
      </w:pPr>
    </w:lvl>
    <w:lvl w:ilvl="2">
      <w:start w:val="1"/>
      <w:numFmt w:val="decimal"/>
      <w:lvlText w:val="(%3)"/>
      <w:lvlJc w:val="left"/>
      <w:pPr>
        <w:ind w:left="1077" w:hanging="397"/>
      </w:pPr>
    </w:lvl>
    <w:lvl w:ilvl="3">
      <w:start w:val="1"/>
      <w:numFmt w:val="hebrew1"/>
      <w:lvlText w:val="(%4)"/>
      <w:lvlJc w:val="left"/>
      <w:pPr>
        <w:ind w:left="1474" w:hanging="397"/>
      </w:pPr>
    </w:lvl>
    <w:lvl w:ilvl="4">
      <w:start w:val="1"/>
      <w:numFmt w:val="lowerLetter"/>
      <w:lvlText w:val="(%5)"/>
      <w:lvlJc w:val="left"/>
      <w:pPr>
        <w:ind w:left="1797" w:hanging="357"/>
      </w:pPr>
    </w:lvl>
    <w:lvl w:ilvl="5">
      <w:start w:val="1"/>
      <w:numFmt w:val="lowerRoman"/>
      <w:lvlText w:val="(%6)"/>
      <w:lvlJc w:val="left"/>
      <w:pPr>
        <w:ind w:left="2160" w:hanging="363"/>
      </w:pPr>
    </w:lvl>
    <w:lvl w:ilvl="6">
      <w:start w:val="1"/>
      <w:numFmt w:val="decimal"/>
      <w:lvlText w:val="%7."/>
      <w:lvlJc w:val="left"/>
      <w:pPr>
        <w:ind w:left="2517" w:hanging="357"/>
      </w:pPr>
    </w:lvl>
    <w:lvl w:ilvl="7">
      <w:start w:val="1"/>
      <w:numFmt w:val="lowerLetter"/>
      <w:lvlText w:val="%8."/>
      <w:lvlJc w:val="left"/>
      <w:pPr>
        <w:ind w:left="2880" w:hanging="363"/>
      </w:pPr>
    </w:lvl>
    <w:lvl w:ilvl="8">
      <w:start w:val="1"/>
      <w:numFmt w:val="lowerRoman"/>
      <w:lvlText w:val="%9."/>
      <w:lvlJc w:val="left"/>
      <w:pPr>
        <w:ind w:left="3237" w:hanging="357"/>
      </w:pPr>
    </w:lvl>
  </w:abstractNum>
  <w:abstractNum w:abstractNumId="32">
    <w:nsid w:val="71E067E3"/>
    <w:multiLevelType w:val="hybridMultilevel"/>
    <w:tmpl w:val="E94E0822"/>
    <w:lvl w:ilvl="0">
      <w:start w:val="1"/>
      <w:numFmt w:val="decimal"/>
      <w:lvlText w:val="%1."/>
      <w:lvlJc w:val="left"/>
      <w:pPr>
        <w:ind w:left="720" w:hanging="360"/>
      </w:pPr>
      <w:rPr>
        <w:rFonts w:hint="default"/>
        <w:sz w:val="24"/>
        <w:szCs w:val="24"/>
        <w:lang w:val="en-US"/>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3">
    <w:nsid w:val="771C3B87"/>
    <w:multiLevelType w:val="hybridMultilevel"/>
    <w:tmpl w:val="03E6DD88"/>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4">
    <w:nsid w:val="771D5667"/>
    <w:multiLevelType w:val="hybridMultilevel"/>
    <w:tmpl w:val="98629534"/>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5">
    <w:nsid w:val="7C3716E8"/>
    <w:multiLevelType w:val="hybridMultilevel"/>
    <w:tmpl w:val="10FE6680"/>
    <w:lvl w:ilvl="0">
      <w:start w:val="1"/>
      <w:numFmt w:val="decimal"/>
      <w:lvlText w:val="%1."/>
      <w:lvlJc w:val="left"/>
      <w:pPr>
        <w:ind w:left="720" w:hanging="360"/>
      </w:pPr>
      <w:rPr>
        <w:rFonts w:hint="default"/>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abstractNum w:abstractNumId="36">
    <w:nsid w:val="7DAD3472"/>
    <w:multiLevelType w:val="hybridMultilevel"/>
    <w:tmpl w:val="52424518"/>
    <w:lvl w:ilvl="0">
      <w:start w:val="1"/>
      <w:numFmt w:val="decimal"/>
      <w:lvlText w:val="%1."/>
      <w:lvlJc w:val="left"/>
      <w:pPr>
        <w:ind w:left="720" w:hanging="360"/>
      </w:pPr>
      <w:rPr>
        <w:rFonts w:hint="default"/>
        <w:sz w:val="24"/>
        <w:szCs w:val="24"/>
        <w:lang w:val="en-US"/>
      </w:rPr>
    </w:lvl>
    <w:lvl w:ilvl="1" w:tentative="1">
      <w:start w:val="1"/>
      <w:numFmt w:val="lowerLetter"/>
      <w:lvlText w:val="%2."/>
      <w:lvlJc w:val="left"/>
      <w:pPr>
        <w:ind w:left="1440" w:hanging="360"/>
      </w:pPr>
    </w:lvl>
    <w:lvl w:ilvl="2" w:tentative="1">
      <w:start w:val="1"/>
      <w:numFmt w:val="lowerRoman"/>
      <w:lvlText w:val="%3."/>
      <w:lvlJc w:val="right"/>
      <w:pPr>
        <w:ind w:left="2160" w:hanging="180"/>
      </w:pPr>
    </w:lvl>
    <w:lvl w:ilvl="3" w:tentative="1">
      <w:start w:val="1"/>
      <w:numFmt w:val="decimal"/>
      <w:lvlText w:val="%4."/>
      <w:lvlJc w:val="left"/>
      <w:pPr>
        <w:ind w:left="2880" w:hanging="360"/>
      </w:pPr>
    </w:lvl>
    <w:lvl w:ilvl="4" w:tentative="1">
      <w:start w:val="1"/>
      <w:numFmt w:val="lowerLetter"/>
      <w:lvlText w:val="%5."/>
      <w:lvlJc w:val="left"/>
      <w:pPr>
        <w:ind w:left="3600" w:hanging="360"/>
      </w:pPr>
    </w:lvl>
    <w:lvl w:ilvl="5" w:tentative="1">
      <w:start w:val="1"/>
      <w:numFmt w:val="lowerRoman"/>
      <w:lvlText w:val="%6."/>
      <w:lvlJc w:val="right"/>
      <w:pPr>
        <w:ind w:left="4320" w:hanging="180"/>
      </w:pPr>
    </w:lvl>
    <w:lvl w:ilvl="6" w:tentative="1">
      <w:start w:val="1"/>
      <w:numFmt w:val="decimal"/>
      <w:lvlText w:val="%7."/>
      <w:lvlJc w:val="left"/>
      <w:pPr>
        <w:ind w:left="5040" w:hanging="360"/>
      </w:pPr>
    </w:lvl>
    <w:lvl w:ilvl="7" w:tentative="1">
      <w:start w:val="1"/>
      <w:numFmt w:val="lowerLetter"/>
      <w:lvlText w:val="%8."/>
      <w:lvlJc w:val="left"/>
      <w:pPr>
        <w:ind w:left="5760" w:hanging="360"/>
      </w:pPr>
    </w:lvl>
    <w:lvl w:ilvl="8" w:tentative="1">
      <w:start w:val="1"/>
      <w:numFmt w:val="lowerRoman"/>
      <w:lvlText w:val="%9."/>
      <w:lvlJc w:val="right"/>
      <w:pPr>
        <w:ind w:left="6480" w:hanging="180"/>
      </w:pPr>
    </w:lvl>
  </w:abstractNum>
  <w:num w:numId="1">
    <w:abstractNumId w:val="8"/>
  </w:num>
  <w:num w:numId="2">
    <w:abstractNumId w:val="29"/>
  </w:num>
  <w:num w:numId="3">
    <w:abstractNumId w:val="5"/>
  </w:num>
  <w:num w:numId="4">
    <w:abstractNumId w:val="11"/>
  </w:num>
  <w:num w:numId="5">
    <w:abstractNumId w:val="10"/>
  </w:num>
  <w:num w:numId="6">
    <w:abstractNumId w:val="36"/>
  </w:num>
  <w:num w:numId="7">
    <w:abstractNumId w:val="32"/>
  </w:num>
  <w:num w:numId="8">
    <w:abstractNumId w:val="0"/>
  </w:num>
  <w:num w:numId="9">
    <w:abstractNumId w:val="30"/>
  </w:num>
  <w:num w:numId="10">
    <w:abstractNumId w:val="5"/>
  </w:num>
  <w:num w:numId="11">
    <w:abstractNumId w:val="5"/>
  </w:num>
  <w:num w:numId="12">
    <w:abstractNumId w:val="5"/>
  </w:num>
  <w:num w:numId="13">
    <w:abstractNumId w:val="5"/>
  </w:num>
  <w:num w:numId="14">
    <w:abstractNumId w:val="4"/>
  </w:num>
  <w:num w:numId="15">
    <w:abstractNumId w:val="4"/>
  </w:num>
  <w:num w:numId="16">
    <w:abstractNumId w:val="4"/>
  </w:num>
  <w:num w:numId="17">
    <w:abstractNumId w:val="4"/>
  </w:num>
  <w:num w:numId="18">
    <w:abstractNumId w:val="4"/>
  </w:num>
  <w:num w:numId="19">
    <w:abstractNumId w:val="4"/>
  </w:num>
  <w:num w:numId="20">
    <w:abstractNumId w:val="4"/>
  </w:num>
  <w:num w:numId="21">
    <w:abstractNumId w:val="33"/>
  </w:num>
  <w:num w:numId="22">
    <w:abstractNumId w:val="25"/>
  </w:num>
  <w:num w:numId="23">
    <w:abstractNumId w:val="7"/>
  </w:num>
  <w:num w:numId="24">
    <w:abstractNumId w:val="13"/>
  </w:num>
  <w:num w:numId="25">
    <w:abstractNumId w:val="19"/>
  </w:num>
  <w:num w:numId="26">
    <w:abstractNumId w:val="24"/>
  </w:num>
  <w:num w:numId="27">
    <w:abstractNumId w:val="27"/>
  </w:num>
  <w:num w:numId="28">
    <w:abstractNumId w:val="35"/>
  </w:num>
  <w:num w:numId="29">
    <w:abstractNumId w:val="20"/>
  </w:num>
  <w:num w:numId="30">
    <w:abstractNumId w:val="22"/>
  </w:num>
  <w:num w:numId="31">
    <w:abstractNumId w:val="3"/>
  </w:num>
  <w:num w:numId="32">
    <w:abstractNumId w:val="31"/>
  </w:num>
  <w:num w:numId="33">
    <w:abstractNumId w:val="17"/>
  </w:num>
  <w:num w:numId="34">
    <w:abstractNumId w:val="2"/>
  </w:num>
  <w:num w:numId="35">
    <w:abstractNumId w:val="34"/>
  </w:num>
  <w:num w:numId="36">
    <w:abstractNumId w:val="23"/>
  </w:num>
  <w:num w:numId="37">
    <w:abstractNumId w:val="16"/>
  </w:num>
  <w:num w:numId="38">
    <w:abstractNumId w:val="18"/>
  </w:num>
  <w:num w:numId="39">
    <w:abstractNumId w:val="14"/>
  </w:num>
  <w:num w:numId="40">
    <w:abstractNumId w:val="5"/>
  </w:num>
  <w:num w:numId="41">
    <w:abstractNumId w:val="15"/>
  </w:num>
  <w:num w:numId="42">
    <w:abstractNumId w:val="28"/>
  </w:num>
  <w:num w:numId="43">
    <w:abstractNumId w:val="21"/>
  </w:num>
  <w:num w:numId="44">
    <w:abstractNumId w:val="9"/>
  </w:num>
  <w:num w:numId="45">
    <w:abstractNumId w:val="12"/>
  </w:num>
  <w:num w:numId="46">
    <w:abstractNumId w:val="26"/>
  </w:num>
  <w:num w:numId="47">
    <w:abstractNumId w:val="6"/>
  </w:num>
  <w:num w:numId="48">
    <w:abstractNumId w:val="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50"/>
  <w:displayBackgroundShape/>
  <w:proofState w:spelling="clean" w:grammar="clean"/>
  <w:defaultTabStop w:val="397"/>
  <w:evenAndOddHeaders/>
  <w:characterSpacingControl w:val="doNotCompress"/>
  <w:footnotePr>
    <w:footnote w:id="0"/>
    <w:footnote w:id="1"/>
  </w:foot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3243AF"/>
    <w:rsid w:val="0000095B"/>
    <w:rsid w:val="00002000"/>
    <w:rsid w:val="000021BD"/>
    <w:rsid w:val="0000362C"/>
    <w:rsid w:val="000047FD"/>
    <w:rsid w:val="00005D49"/>
    <w:rsid w:val="00006C22"/>
    <w:rsid w:val="000073CC"/>
    <w:rsid w:val="000105AD"/>
    <w:rsid w:val="000114F5"/>
    <w:rsid w:val="00011508"/>
    <w:rsid w:val="0001196B"/>
    <w:rsid w:val="000123B5"/>
    <w:rsid w:val="00012511"/>
    <w:rsid w:val="00012E42"/>
    <w:rsid w:val="00012FC5"/>
    <w:rsid w:val="00013127"/>
    <w:rsid w:val="00013AD8"/>
    <w:rsid w:val="00015D42"/>
    <w:rsid w:val="00017099"/>
    <w:rsid w:val="000174BC"/>
    <w:rsid w:val="000179FB"/>
    <w:rsid w:val="00021662"/>
    <w:rsid w:val="000217C4"/>
    <w:rsid w:val="000225D3"/>
    <w:rsid w:val="00024365"/>
    <w:rsid w:val="000249E2"/>
    <w:rsid w:val="00025440"/>
    <w:rsid w:val="00025650"/>
    <w:rsid w:val="0002681A"/>
    <w:rsid w:val="0002689B"/>
    <w:rsid w:val="00027245"/>
    <w:rsid w:val="000315F5"/>
    <w:rsid w:val="00031938"/>
    <w:rsid w:val="00032126"/>
    <w:rsid w:val="000331D3"/>
    <w:rsid w:val="0003470F"/>
    <w:rsid w:val="00034F3F"/>
    <w:rsid w:val="000350BF"/>
    <w:rsid w:val="000356A7"/>
    <w:rsid w:val="00035AA3"/>
    <w:rsid w:val="00035BD0"/>
    <w:rsid w:val="00036469"/>
    <w:rsid w:val="00036B1B"/>
    <w:rsid w:val="00037596"/>
    <w:rsid w:val="00040CFC"/>
    <w:rsid w:val="00044478"/>
    <w:rsid w:val="00044647"/>
    <w:rsid w:val="00044A44"/>
    <w:rsid w:val="000461F4"/>
    <w:rsid w:val="00046B8C"/>
    <w:rsid w:val="00046DDB"/>
    <w:rsid w:val="00046F96"/>
    <w:rsid w:val="000473A2"/>
    <w:rsid w:val="0004763A"/>
    <w:rsid w:val="000504A0"/>
    <w:rsid w:val="00051008"/>
    <w:rsid w:val="000523CB"/>
    <w:rsid w:val="000536D4"/>
    <w:rsid w:val="00053B29"/>
    <w:rsid w:val="0005522C"/>
    <w:rsid w:val="0005686C"/>
    <w:rsid w:val="00057227"/>
    <w:rsid w:val="00057394"/>
    <w:rsid w:val="00057941"/>
    <w:rsid w:val="00057DBB"/>
    <w:rsid w:val="00060A1A"/>
    <w:rsid w:val="00061AC6"/>
    <w:rsid w:val="00061BAA"/>
    <w:rsid w:val="00061F85"/>
    <w:rsid w:val="00063866"/>
    <w:rsid w:val="00063B68"/>
    <w:rsid w:val="0006471A"/>
    <w:rsid w:val="0006499E"/>
    <w:rsid w:val="00064B2A"/>
    <w:rsid w:val="00064CC2"/>
    <w:rsid w:val="00064F00"/>
    <w:rsid w:val="000668F3"/>
    <w:rsid w:val="00067E4F"/>
    <w:rsid w:val="00067F8D"/>
    <w:rsid w:val="000700BA"/>
    <w:rsid w:val="00070DF2"/>
    <w:rsid w:val="00072DC7"/>
    <w:rsid w:val="000738C4"/>
    <w:rsid w:val="000760A4"/>
    <w:rsid w:val="00076160"/>
    <w:rsid w:val="000761E8"/>
    <w:rsid w:val="00076C3B"/>
    <w:rsid w:val="00076C6A"/>
    <w:rsid w:val="000771FA"/>
    <w:rsid w:val="000772F2"/>
    <w:rsid w:val="000812BC"/>
    <w:rsid w:val="0008321A"/>
    <w:rsid w:val="00083F4F"/>
    <w:rsid w:val="000841FE"/>
    <w:rsid w:val="000847F9"/>
    <w:rsid w:val="00084F1F"/>
    <w:rsid w:val="0008572D"/>
    <w:rsid w:val="000868BD"/>
    <w:rsid w:val="00090AB0"/>
    <w:rsid w:val="00092220"/>
    <w:rsid w:val="00092F71"/>
    <w:rsid w:val="00093068"/>
    <w:rsid w:val="00095581"/>
    <w:rsid w:val="0009699F"/>
    <w:rsid w:val="000A0FC0"/>
    <w:rsid w:val="000A16EF"/>
    <w:rsid w:val="000A18FC"/>
    <w:rsid w:val="000A2903"/>
    <w:rsid w:val="000A2BC9"/>
    <w:rsid w:val="000A34B5"/>
    <w:rsid w:val="000A3DC6"/>
    <w:rsid w:val="000A47E6"/>
    <w:rsid w:val="000A57AD"/>
    <w:rsid w:val="000A5B7B"/>
    <w:rsid w:val="000A60EB"/>
    <w:rsid w:val="000A62A7"/>
    <w:rsid w:val="000A659E"/>
    <w:rsid w:val="000A6BFF"/>
    <w:rsid w:val="000A6DBB"/>
    <w:rsid w:val="000A7C62"/>
    <w:rsid w:val="000B0EA1"/>
    <w:rsid w:val="000B0EAD"/>
    <w:rsid w:val="000B10B2"/>
    <w:rsid w:val="000B1876"/>
    <w:rsid w:val="000B2128"/>
    <w:rsid w:val="000B291F"/>
    <w:rsid w:val="000B2D78"/>
    <w:rsid w:val="000B3659"/>
    <w:rsid w:val="000B3CF1"/>
    <w:rsid w:val="000B4E54"/>
    <w:rsid w:val="000B544F"/>
    <w:rsid w:val="000B565F"/>
    <w:rsid w:val="000B6085"/>
    <w:rsid w:val="000B62E6"/>
    <w:rsid w:val="000B6799"/>
    <w:rsid w:val="000B7227"/>
    <w:rsid w:val="000B73A9"/>
    <w:rsid w:val="000C0334"/>
    <w:rsid w:val="000C05FA"/>
    <w:rsid w:val="000C0F9D"/>
    <w:rsid w:val="000C19F9"/>
    <w:rsid w:val="000C1BB0"/>
    <w:rsid w:val="000C1F02"/>
    <w:rsid w:val="000C2E22"/>
    <w:rsid w:val="000C4317"/>
    <w:rsid w:val="000C4DEF"/>
    <w:rsid w:val="000C5425"/>
    <w:rsid w:val="000C57FF"/>
    <w:rsid w:val="000C6708"/>
    <w:rsid w:val="000C7018"/>
    <w:rsid w:val="000D18BB"/>
    <w:rsid w:val="000D2C70"/>
    <w:rsid w:val="000D2DD0"/>
    <w:rsid w:val="000D3360"/>
    <w:rsid w:val="000D4784"/>
    <w:rsid w:val="000D5240"/>
    <w:rsid w:val="000D59A4"/>
    <w:rsid w:val="000D649A"/>
    <w:rsid w:val="000D6EAA"/>
    <w:rsid w:val="000D7D5B"/>
    <w:rsid w:val="000E03FF"/>
    <w:rsid w:val="000E0EF4"/>
    <w:rsid w:val="000E1559"/>
    <w:rsid w:val="000E1A45"/>
    <w:rsid w:val="000E1B3C"/>
    <w:rsid w:val="000E1E7D"/>
    <w:rsid w:val="000E28D1"/>
    <w:rsid w:val="000E37F3"/>
    <w:rsid w:val="000E3A77"/>
    <w:rsid w:val="000E42E0"/>
    <w:rsid w:val="000E46D3"/>
    <w:rsid w:val="000E5B6C"/>
    <w:rsid w:val="000E5C35"/>
    <w:rsid w:val="000E642B"/>
    <w:rsid w:val="000E64C0"/>
    <w:rsid w:val="000E6B72"/>
    <w:rsid w:val="000E6D1A"/>
    <w:rsid w:val="000E761F"/>
    <w:rsid w:val="000E7FC4"/>
    <w:rsid w:val="000F0117"/>
    <w:rsid w:val="000F0D79"/>
    <w:rsid w:val="000F3B27"/>
    <w:rsid w:val="000F41D0"/>
    <w:rsid w:val="000F4951"/>
    <w:rsid w:val="000F4997"/>
    <w:rsid w:val="000F49B9"/>
    <w:rsid w:val="000F4C6C"/>
    <w:rsid w:val="000F4E31"/>
    <w:rsid w:val="000F51B7"/>
    <w:rsid w:val="000F59B5"/>
    <w:rsid w:val="000F68CD"/>
    <w:rsid w:val="000F69B0"/>
    <w:rsid w:val="000F6B40"/>
    <w:rsid w:val="000F722D"/>
    <w:rsid w:val="000F7E18"/>
    <w:rsid w:val="0010121F"/>
    <w:rsid w:val="001012CC"/>
    <w:rsid w:val="00101DD5"/>
    <w:rsid w:val="0010229A"/>
    <w:rsid w:val="001024AF"/>
    <w:rsid w:val="001033B3"/>
    <w:rsid w:val="00103971"/>
    <w:rsid w:val="00103CED"/>
    <w:rsid w:val="00103D42"/>
    <w:rsid w:val="00103FBC"/>
    <w:rsid w:val="00104839"/>
    <w:rsid w:val="00104E94"/>
    <w:rsid w:val="0010599F"/>
    <w:rsid w:val="00105A73"/>
    <w:rsid w:val="00105B88"/>
    <w:rsid w:val="00105ED4"/>
    <w:rsid w:val="00106FBF"/>
    <w:rsid w:val="00106FC5"/>
    <w:rsid w:val="00107938"/>
    <w:rsid w:val="00111817"/>
    <w:rsid w:val="00111D0B"/>
    <w:rsid w:val="00112B7B"/>
    <w:rsid w:val="00112D83"/>
    <w:rsid w:val="00113A65"/>
    <w:rsid w:val="00113BEC"/>
    <w:rsid w:val="00114587"/>
    <w:rsid w:val="001156F5"/>
    <w:rsid w:val="00115F32"/>
    <w:rsid w:val="00116EC6"/>
    <w:rsid w:val="00117163"/>
    <w:rsid w:val="00117668"/>
    <w:rsid w:val="00120C15"/>
    <w:rsid w:val="00121460"/>
    <w:rsid w:val="001215F4"/>
    <w:rsid w:val="001221B2"/>
    <w:rsid w:val="00124D10"/>
    <w:rsid w:val="00125732"/>
    <w:rsid w:val="00126FB8"/>
    <w:rsid w:val="00127083"/>
    <w:rsid w:val="00127204"/>
    <w:rsid w:val="001275EC"/>
    <w:rsid w:val="00130247"/>
    <w:rsid w:val="00130912"/>
    <w:rsid w:val="00130ABF"/>
    <w:rsid w:val="00130E45"/>
    <w:rsid w:val="0013170A"/>
    <w:rsid w:val="00131A11"/>
    <w:rsid w:val="00131AAF"/>
    <w:rsid w:val="00132921"/>
    <w:rsid w:val="00132FFC"/>
    <w:rsid w:val="00134716"/>
    <w:rsid w:val="00135EB9"/>
    <w:rsid w:val="00136B9E"/>
    <w:rsid w:val="00141E28"/>
    <w:rsid w:val="00143613"/>
    <w:rsid w:val="00144786"/>
    <w:rsid w:val="00145DAD"/>
    <w:rsid w:val="00146345"/>
    <w:rsid w:val="00150E90"/>
    <w:rsid w:val="001510CF"/>
    <w:rsid w:val="0015132E"/>
    <w:rsid w:val="001519D2"/>
    <w:rsid w:val="00152684"/>
    <w:rsid w:val="00152C39"/>
    <w:rsid w:val="00153D39"/>
    <w:rsid w:val="00154886"/>
    <w:rsid w:val="00154C30"/>
    <w:rsid w:val="00154C71"/>
    <w:rsid w:val="001551EA"/>
    <w:rsid w:val="001553E4"/>
    <w:rsid w:val="00156292"/>
    <w:rsid w:val="001563D0"/>
    <w:rsid w:val="0015686E"/>
    <w:rsid w:val="00156A81"/>
    <w:rsid w:val="00157466"/>
    <w:rsid w:val="00160149"/>
    <w:rsid w:val="00160DE1"/>
    <w:rsid w:val="00161297"/>
    <w:rsid w:val="00161324"/>
    <w:rsid w:val="0016160F"/>
    <w:rsid w:val="00161CBD"/>
    <w:rsid w:val="0016215A"/>
    <w:rsid w:val="00162D9B"/>
    <w:rsid w:val="001632AB"/>
    <w:rsid w:val="0016419A"/>
    <w:rsid w:val="001643E8"/>
    <w:rsid w:val="0016445C"/>
    <w:rsid w:val="00165197"/>
    <w:rsid w:val="001666D8"/>
    <w:rsid w:val="00166EE9"/>
    <w:rsid w:val="00170C02"/>
    <w:rsid w:val="00171743"/>
    <w:rsid w:val="00171E57"/>
    <w:rsid w:val="001740DF"/>
    <w:rsid w:val="00175C43"/>
    <w:rsid w:val="00175DFF"/>
    <w:rsid w:val="001762F4"/>
    <w:rsid w:val="00176E39"/>
    <w:rsid w:val="00177295"/>
    <w:rsid w:val="001772DD"/>
    <w:rsid w:val="00177493"/>
    <w:rsid w:val="0018090E"/>
    <w:rsid w:val="00180C76"/>
    <w:rsid w:val="001816A1"/>
    <w:rsid w:val="00181B5A"/>
    <w:rsid w:val="00184D73"/>
    <w:rsid w:val="001856B7"/>
    <w:rsid w:val="0018650A"/>
    <w:rsid w:val="001866EE"/>
    <w:rsid w:val="00186FA6"/>
    <w:rsid w:val="0018762D"/>
    <w:rsid w:val="0018773C"/>
    <w:rsid w:val="001877CA"/>
    <w:rsid w:val="0019127D"/>
    <w:rsid w:val="001927CC"/>
    <w:rsid w:val="00192DC4"/>
    <w:rsid w:val="001933DD"/>
    <w:rsid w:val="0019373E"/>
    <w:rsid w:val="00193C51"/>
    <w:rsid w:val="00194AD1"/>
    <w:rsid w:val="00194FE0"/>
    <w:rsid w:val="0019590C"/>
    <w:rsid w:val="00196762"/>
    <w:rsid w:val="00196B27"/>
    <w:rsid w:val="00196D01"/>
    <w:rsid w:val="001977F4"/>
    <w:rsid w:val="001A06FA"/>
    <w:rsid w:val="001A14B8"/>
    <w:rsid w:val="001A1832"/>
    <w:rsid w:val="001A1A35"/>
    <w:rsid w:val="001A1D8E"/>
    <w:rsid w:val="001A20AD"/>
    <w:rsid w:val="001A214C"/>
    <w:rsid w:val="001A2E4B"/>
    <w:rsid w:val="001A2F80"/>
    <w:rsid w:val="001A39E5"/>
    <w:rsid w:val="001A3DA4"/>
    <w:rsid w:val="001A417A"/>
    <w:rsid w:val="001A559D"/>
    <w:rsid w:val="001A5864"/>
    <w:rsid w:val="001A7760"/>
    <w:rsid w:val="001A7A97"/>
    <w:rsid w:val="001B011A"/>
    <w:rsid w:val="001B0380"/>
    <w:rsid w:val="001B0381"/>
    <w:rsid w:val="001B04A4"/>
    <w:rsid w:val="001B0961"/>
    <w:rsid w:val="001B0997"/>
    <w:rsid w:val="001B18C7"/>
    <w:rsid w:val="001B19A1"/>
    <w:rsid w:val="001B21ED"/>
    <w:rsid w:val="001B257E"/>
    <w:rsid w:val="001B2867"/>
    <w:rsid w:val="001B3871"/>
    <w:rsid w:val="001B3A3F"/>
    <w:rsid w:val="001B40DE"/>
    <w:rsid w:val="001B476F"/>
    <w:rsid w:val="001C0ABC"/>
    <w:rsid w:val="001C125C"/>
    <w:rsid w:val="001C240F"/>
    <w:rsid w:val="001C265D"/>
    <w:rsid w:val="001C29CD"/>
    <w:rsid w:val="001C3D63"/>
    <w:rsid w:val="001C3F29"/>
    <w:rsid w:val="001C4789"/>
    <w:rsid w:val="001C4FC8"/>
    <w:rsid w:val="001C5E08"/>
    <w:rsid w:val="001C6058"/>
    <w:rsid w:val="001C617B"/>
    <w:rsid w:val="001C65F5"/>
    <w:rsid w:val="001C7644"/>
    <w:rsid w:val="001D200A"/>
    <w:rsid w:val="001D220E"/>
    <w:rsid w:val="001D3B88"/>
    <w:rsid w:val="001D409D"/>
    <w:rsid w:val="001D4460"/>
    <w:rsid w:val="001D458D"/>
    <w:rsid w:val="001D5906"/>
    <w:rsid w:val="001D7F39"/>
    <w:rsid w:val="001E070A"/>
    <w:rsid w:val="001E179C"/>
    <w:rsid w:val="001E21EA"/>
    <w:rsid w:val="001E25A0"/>
    <w:rsid w:val="001E3D2B"/>
    <w:rsid w:val="001E5A0D"/>
    <w:rsid w:val="001E5BF1"/>
    <w:rsid w:val="001E5C22"/>
    <w:rsid w:val="001E7054"/>
    <w:rsid w:val="001E7248"/>
    <w:rsid w:val="001E732D"/>
    <w:rsid w:val="001E7790"/>
    <w:rsid w:val="001F042F"/>
    <w:rsid w:val="001F184D"/>
    <w:rsid w:val="001F249E"/>
    <w:rsid w:val="001F27FE"/>
    <w:rsid w:val="001F2D9E"/>
    <w:rsid w:val="001F30C9"/>
    <w:rsid w:val="001F3894"/>
    <w:rsid w:val="001F3A92"/>
    <w:rsid w:val="001F449D"/>
    <w:rsid w:val="001F4B27"/>
    <w:rsid w:val="001F4FD0"/>
    <w:rsid w:val="001F540E"/>
    <w:rsid w:val="001F573D"/>
    <w:rsid w:val="001F60D3"/>
    <w:rsid w:val="001F6433"/>
    <w:rsid w:val="001F6D2B"/>
    <w:rsid w:val="001F7132"/>
    <w:rsid w:val="001F7613"/>
    <w:rsid w:val="00201773"/>
    <w:rsid w:val="00201C60"/>
    <w:rsid w:val="002020AF"/>
    <w:rsid w:val="00203A69"/>
    <w:rsid w:val="00203C3C"/>
    <w:rsid w:val="00204FD5"/>
    <w:rsid w:val="00206427"/>
    <w:rsid w:val="00206B50"/>
    <w:rsid w:val="00206E89"/>
    <w:rsid w:val="0020737B"/>
    <w:rsid w:val="00211542"/>
    <w:rsid w:val="002115E2"/>
    <w:rsid w:val="00211890"/>
    <w:rsid w:val="00211CD5"/>
    <w:rsid w:val="00212C70"/>
    <w:rsid w:val="00212CC9"/>
    <w:rsid w:val="00214667"/>
    <w:rsid w:val="00215F75"/>
    <w:rsid w:val="002164D6"/>
    <w:rsid w:val="00216564"/>
    <w:rsid w:val="00216CE4"/>
    <w:rsid w:val="00216E18"/>
    <w:rsid w:val="00217002"/>
    <w:rsid w:val="00217D25"/>
    <w:rsid w:val="00217D31"/>
    <w:rsid w:val="00220150"/>
    <w:rsid w:val="00220B1E"/>
    <w:rsid w:val="00220D93"/>
    <w:rsid w:val="00221B6D"/>
    <w:rsid w:val="00222EFD"/>
    <w:rsid w:val="00223E18"/>
    <w:rsid w:val="00225614"/>
    <w:rsid w:val="00225E4F"/>
    <w:rsid w:val="00226BE5"/>
    <w:rsid w:val="00226D6C"/>
    <w:rsid w:val="002303B8"/>
    <w:rsid w:val="00230D48"/>
    <w:rsid w:val="0023147E"/>
    <w:rsid w:val="002314C8"/>
    <w:rsid w:val="002330D7"/>
    <w:rsid w:val="00233EF1"/>
    <w:rsid w:val="002348BC"/>
    <w:rsid w:val="0023632E"/>
    <w:rsid w:val="00236CF1"/>
    <w:rsid w:val="0023718D"/>
    <w:rsid w:val="002373DF"/>
    <w:rsid w:val="00240202"/>
    <w:rsid w:val="0024074B"/>
    <w:rsid w:val="00240B64"/>
    <w:rsid w:val="00240FF7"/>
    <w:rsid w:val="002415B8"/>
    <w:rsid w:val="0024225C"/>
    <w:rsid w:val="002422F3"/>
    <w:rsid w:val="00242B03"/>
    <w:rsid w:val="00242DD2"/>
    <w:rsid w:val="002438EA"/>
    <w:rsid w:val="00243FB3"/>
    <w:rsid w:val="00244F89"/>
    <w:rsid w:val="00245388"/>
    <w:rsid w:val="002455D9"/>
    <w:rsid w:val="002511A2"/>
    <w:rsid w:val="002518DB"/>
    <w:rsid w:val="00252A16"/>
    <w:rsid w:val="002530C2"/>
    <w:rsid w:val="00255959"/>
    <w:rsid w:val="00255CC3"/>
    <w:rsid w:val="00260172"/>
    <w:rsid w:val="002630E9"/>
    <w:rsid w:val="002634FC"/>
    <w:rsid w:val="00264588"/>
    <w:rsid w:val="002647FF"/>
    <w:rsid w:val="00264915"/>
    <w:rsid w:val="00265813"/>
    <w:rsid w:val="002665EC"/>
    <w:rsid w:val="00266740"/>
    <w:rsid w:val="0026692E"/>
    <w:rsid w:val="0027002F"/>
    <w:rsid w:val="002709B0"/>
    <w:rsid w:val="00270AD8"/>
    <w:rsid w:val="002712C2"/>
    <w:rsid w:val="002717B8"/>
    <w:rsid w:val="00271BBF"/>
    <w:rsid w:val="002722F1"/>
    <w:rsid w:val="00272DCB"/>
    <w:rsid w:val="002735DC"/>
    <w:rsid w:val="00273C82"/>
    <w:rsid w:val="00274D7E"/>
    <w:rsid w:val="00277717"/>
    <w:rsid w:val="00277BC2"/>
    <w:rsid w:val="00277E0B"/>
    <w:rsid w:val="002805E4"/>
    <w:rsid w:val="00280A11"/>
    <w:rsid w:val="00280A33"/>
    <w:rsid w:val="00280F37"/>
    <w:rsid w:val="00281CA7"/>
    <w:rsid w:val="00281E80"/>
    <w:rsid w:val="002821A4"/>
    <w:rsid w:val="0028253B"/>
    <w:rsid w:val="00283C5E"/>
    <w:rsid w:val="00284052"/>
    <w:rsid w:val="0028477B"/>
    <w:rsid w:val="002861DE"/>
    <w:rsid w:val="00286F9F"/>
    <w:rsid w:val="00287413"/>
    <w:rsid w:val="0028785B"/>
    <w:rsid w:val="002908EC"/>
    <w:rsid w:val="002917D1"/>
    <w:rsid w:val="00292F08"/>
    <w:rsid w:val="00293651"/>
    <w:rsid w:val="00293C1D"/>
    <w:rsid w:val="00294765"/>
    <w:rsid w:val="0029606C"/>
    <w:rsid w:val="002963FC"/>
    <w:rsid w:val="0029657A"/>
    <w:rsid w:val="00296C96"/>
    <w:rsid w:val="002975FB"/>
    <w:rsid w:val="00297F9D"/>
    <w:rsid w:val="002A03FE"/>
    <w:rsid w:val="002A0F5E"/>
    <w:rsid w:val="002A10B0"/>
    <w:rsid w:val="002A11BD"/>
    <w:rsid w:val="002A122A"/>
    <w:rsid w:val="002A38DF"/>
    <w:rsid w:val="002A3C88"/>
    <w:rsid w:val="002A4062"/>
    <w:rsid w:val="002A4C50"/>
    <w:rsid w:val="002A51A3"/>
    <w:rsid w:val="002A7A49"/>
    <w:rsid w:val="002A7A4A"/>
    <w:rsid w:val="002A7C14"/>
    <w:rsid w:val="002B0204"/>
    <w:rsid w:val="002B064A"/>
    <w:rsid w:val="002B0758"/>
    <w:rsid w:val="002B07BA"/>
    <w:rsid w:val="002B0A10"/>
    <w:rsid w:val="002B1D68"/>
    <w:rsid w:val="002B285B"/>
    <w:rsid w:val="002B3C5B"/>
    <w:rsid w:val="002B5441"/>
    <w:rsid w:val="002B5517"/>
    <w:rsid w:val="002B5743"/>
    <w:rsid w:val="002B6920"/>
    <w:rsid w:val="002B6B84"/>
    <w:rsid w:val="002C0374"/>
    <w:rsid w:val="002C0D01"/>
    <w:rsid w:val="002C167F"/>
    <w:rsid w:val="002C1805"/>
    <w:rsid w:val="002C296E"/>
    <w:rsid w:val="002C3001"/>
    <w:rsid w:val="002C3499"/>
    <w:rsid w:val="002C3A61"/>
    <w:rsid w:val="002C53F1"/>
    <w:rsid w:val="002C5D25"/>
    <w:rsid w:val="002C6165"/>
    <w:rsid w:val="002C6364"/>
    <w:rsid w:val="002C68CB"/>
    <w:rsid w:val="002C6F0A"/>
    <w:rsid w:val="002D1462"/>
    <w:rsid w:val="002D1F63"/>
    <w:rsid w:val="002D2002"/>
    <w:rsid w:val="002D238D"/>
    <w:rsid w:val="002D239D"/>
    <w:rsid w:val="002D2A02"/>
    <w:rsid w:val="002D2A09"/>
    <w:rsid w:val="002D2B39"/>
    <w:rsid w:val="002D41DC"/>
    <w:rsid w:val="002D4324"/>
    <w:rsid w:val="002D54F5"/>
    <w:rsid w:val="002D644D"/>
    <w:rsid w:val="002E19D0"/>
    <w:rsid w:val="002E2762"/>
    <w:rsid w:val="002E317F"/>
    <w:rsid w:val="002E395E"/>
    <w:rsid w:val="002E4809"/>
    <w:rsid w:val="002E4AD0"/>
    <w:rsid w:val="002E4B6B"/>
    <w:rsid w:val="002E4D18"/>
    <w:rsid w:val="002E5D77"/>
    <w:rsid w:val="002E6C36"/>
    <w:rsid w:val="002E7650"/>
    <w:rsid w:val="002E7F4E"/>
    <w:rsid w:val="002F0C58"/>
    <w:rsid w:val="002F1280"/>
    <w:rsid w:val="002F165F"/>
    <w:rsid w:val="002F195C"/>
    <w:rsid w:val="002F1A0D"/>
    <w:rsid w:val="002F2133"/>
    <w:rsid w:val="002F2319"/>
    <w:rsid w:val="002F2754"/>
    <w:rsid w:val="002F3251"/>
    <w:rsid w:val="003006EA"/>
    <w:rsid w:val="00300E9F"/>
    <w:rsid w:val="00301280"/>
    <w:rsid w:val="003027AA"/>
    <w:rsid w:val="00302CDA"/>
    <w:rsid w:val="00303F20"/>
    <w:rsid w:val="003044D4"/>
    <w:rsid w:val="00304A28"/>
    <w:rsid w:val="00305501"/>
    <w:rsid w:val="00306333"/>
    <w:rsid w:val="00310CE8"/>
    <w:rsid w:val="00311D24"/>
    <w:rsid w:val="00312650"/>
    <w:rsid w:val="003133FC"/>
    <w:rsid w:val="00313EC4"/>
    <w:rsid w:val="003150B1"/>
    <w:rsid w:val="003169E1"/>
    <w:rsid w:val="00316C90"/>
    <w:rsid w:val="003173E0"/>
    <w:rsid w:val="00320159"/>
    <w:rsid w:val="003210F0"/>
    <w:rsid w:val="00321D1B"/>
    <w:rsid w:val="003243AF"/>
    <w:rsid w:val="00325332"/>
    <w:rsid w:val="00325469"/>
    <w:rsid w:val="00327C2A"/>
    <w:rsid w:val="00327FBF"/>
    <w:rsid w:val="0033032D"/>
    <w:rsid w:val="00330465"/>
    <w:rsid w:val="00330697"/>
    <w:rsid w:val="0033100C"/>
    <w:rsid w:val="00331522"/>
    <w:rsid w:val="00331A56"/>
    <w:rsid w:val="00331DAB"/>
    <w:rsid w:val="00333FB0"/>
    <w:rsid w:val="00334BBC"/>
    <w:rsid w:val="00335960"/>
    <w:rsid w:val="00335F65"/>
    <w:rsid w:val="00336A22"/>
    <w:rsid w:val="00336A9C"/>
    <w:rsid w:val="00341EDA"/>
    <w:rsid w:val="00342E41"/>
    <w:rsid w:val="00342F9F"/>
    <w:rsid w:val="003437E8"/>
    <w:rsid w:val="00343F9C"/>
    <w:rsid w:val="00343FCA"/>
    <w:rsid w:val="00344900"/>
    <w:rsid w:val="00345A36"/>
    <w:rsid w:val="003466C7"/>
    <w:rsid w:val="00346DF9"/>
    <w:rsid w:val="003504AD"/>
    <w:rsid w:val="00351463"/>
    <w:rsid w:val="00352F48"/>
    <w:rsid w:val="00353326"/>
    <w:rsid w:val="0035361A"/>
    <w:rsid w:val="003541A3"/>
    <w:rsid w:val="0035442A"/>
    <w:rsid w:val="00354900"/>
    <w:rsid w:val="00357D06"/>
    <w:rsid w:val="003609E2"/>
    <w:rsid w:val="00361B78"/>
    <w:rsid w:val="00361CD3"/>
    <w:rsid w:val="0036393B"/>
    <w:rsid w:val="00363DBE"/>
    <w:rsid w:val="00364230"/>
    <w:rsid w:val="00364FDF"/>
    <w:rsid w:val="00366DF1"/>
    <w:rsid w:val="00367BD8"/>
    <w:rsid w:val="00370725"/>
    <w:rsid w:val="003707D3"/>
    <w:rsid w:val="00370DA0"/>
    <w:rsid w:val="00371129"/>
    <w:rsid w:val="00373C5D"/>
    <w:rsid w:val="00373C76"/>
    <w:rsid w:val="0037422E"/>
    <w:rsid w:val="0037507E"/>
    <w:rsid w:val="00375407"/>
    <w:rsid w:val="003757ED"/>
    <w:rsid w:val="00375D53"/>
    <w:rsid w:val="00377ADC"/>
    <w:rsid w:val="00377C93"/>
    <w:rsid w:val="003807F4"/>
    <w:rsid w:val="00380913"/>
    <w:rsid w:val="00381451"/>
    <w:rsid w:val="00381B6E"/>
    <w:rsid w:val="00381C43"/>
    <w:rsid w:val="00381C86"/>
    <w:rsid w:val="00381F88"/>
    <w:rsid w:val="0038206D"/>
    <w:rsid w:val="00382614"/>
    <w:rsid w:val="00383BAA"/>
    <w:rsid w:val="00384065"/>
    <w:rsid w:val="00384B2A"/>
    <w:rsid w:val="003850F7"/>
    <w:rsid w:val="00385249"/>
    <w:rsid w:val="00386540"/>
    <w:rsid w:val="00386671"/>
    <w:rsid w:val="003875EE"/>
    <w:rsid w:val="00387A0C"/>
    <w:rsid w:val="00390616"/>
    <w:rsid w:val="00390F86"/>
    <w:rsid w:val="003923EB"/>
    <w:rsid w:val="00392980"/>
    <w:rsid w:val="00392AA4"/>
    <w:rsid w:val="00392AA6"/>
    <w:rsid w:val="0039302F"/>
    <w:rsid w:val="0039384A"/>
    <w:rsid w:val="00393B5E"/>
    <w:rsid w:val="00393B7D"/>
    <w:rsid w:val="00393D36"/>
    <w:rsid w:val="003954BF"/>
    <w:rsid w:val="00395EF0"/>
    <w:rsid w:val="00396C01"/>
    <w:rsid w:val="003976F4"/>
    <w:rsid w:val="003A082D"/>
    <w:rsid w:val="003A0B69"/>
    <w:rsid w:val="003A0F7A"/>
    <w:rsid w:val="003A10E7"/>
    <w:rsid w:val="003A16B7"/>
    <w:rsid w:val="003A1745"/>
    <w:rsid w:val="003A2E56"/>
    <w:rsid w:val="003A3862"/>
    <w:rsid w:val="003A436D"/>
    <w:rsid w:val="003B0565"/>
    <w:rsid w:val="003B09ED"/>
    <w:rsid w:val="003B1E8D"/>
    <w:rsid w:val="003B1FEC"/>
    <w:rsid w:val="003B348F"/>
    <w:rsid w:val="003B49EB"/>
    <w:rsid w:val="003B4D44"/>
    <w:rsid w:val="003B5B95"/>
    <w:rsid w:val="003B69D2"/>
    <w:rsid w:val="003B6EA3"/>
    <w:rsid w:val="003B7DC9"/>
    <w:rsid w:val="003C0020"/>
    <w:rsid w:val="003C02EE"/>
    <w:rsid w:val="003C0F06"/>
    <w:rsid w:val="003C1185"/>
    <w:rsid w:val="003C11B6"/>
    <w:rsid w:val="003C2223"/>
    <w:rsid w:val="003C317B"/>
    <w:rsid w:val="003C3AD5"/>
    <w:rsid w:val="003C4D6C"/>
    <w:rsid w:val="003C57DC"/>
    <w:rsid w:val="003C5926"/>
    <w:rsid w:val="003C5929"/>
    <w:rsid w:val="003C67A4"/>
    <w:rsid w:val="003D04FC"/>
    <w:rsid w:val="003D0701"/>
    <w:rsid w:val="003D09D3"/>
    <w:rsid w:val="003D14AF"/>
    <w:rsid w:val="003D15EC"/>
    <w:rsid w:val="003D4208"/>
    <w:rsid w:val="003D4441"/>
    <w:rsid w:val="003D4A2A"/>
    <w:rsid w:val="003D4DAC"/>
    <w:rsid w:val="003D4FDE"/>
    <w:rsid w:val="003D5F15"/>
    <w:rsid w:val="003D7986"/>
    <w:rsid w:val="003E04AC"/>
    <w:rsid w:val="003E06C7"/>
    <w:rsid w:val="003E0C5E"/>
    <w:rsid w:val="003E1352"/>
    <w:rsid w:val="003E1383"/>
    <w:rsid w:val="003E323C"/>
    <w:rsid w:val="003E5430"/>
    <w:rsid w:val="003E709A"/>
    <w:rsid w:val="003F0A5C"/>
    <w:rsid w:val="003F0C3A"/>
    <w:rsid w:val="003F112F"/>
    <w:rsid w:val="003F2367"/>
    <w:rsid w:val="003F2902"/>
    <w:rsid w:val="003F2CA1"/>
    <w:rsid w:val="003F2E86"/>
    <w:rsid w:val="003F2FA6"/>
    <w:rsid w:val="003F4201"/>
    <w:rsid w:val="003F566D"/>
    <w:rsid w:val="003F5CC7"/>
    <w:rsid w:val="003F5E93"/>
    <w:rsid w:val="003F6C4B"/>
    <w:rsid w:val="003F6E1A"/>
    <w:rsid w:val="0040161B"/>
    <w:rsid w:val="004018FE"/>
    <w:rsid w:val="00402710"/>
    <w:rsid w:val="00403B07"/>
    <w:rsid w:val="00403F22"/>
    <w:rsid w:val="00404D52"/>
    <w:rsid w:val="004059AD"/>
    <w:rsid w:val="00405C49"/>
    <w:rsid w:val="00406649"/>
    <w:rsid w:val="00406A0E"/>
    <w:rsid w:val="004101F3"/>
    <w:rsid w:val="00410B08"/>
    <w:rsid w:val="004113F4"/>
    <w:rsid w:val="00411D15"/>
    <w:rsid w:val="00412094"/>
    <w:rsid w:val="004128AD"/>
    <w:rsid w:val="00413AE2"/>
    <w:rsid w:val="004145F3"/>
    <w:rsid w:val="00417A09"/>
    <w:rsid w:val="00417BE8"/>
    <w:rsid w:val="00417E58"/>
    <w:rsid w:val="0042074F"/>
    <w:rsid w:val="00420EE4"/>
    <w:rsid w:val="0042187F"/>
    <w:rsid w:val="00421913"/>
    <w:rsid w:val="00421F2E"/>
    <w:rsid w:val="00422464"/>
    <w:rsid w:val="0042253C"/>
    <w:rsid w:val="00422CF1"/>
    <w:rsid w:val="0042326E"/>
    <w:rsid w:val="00423366"/>
    <w:rsid w:val="004238F9"/>
    <w:rsid w:val="00423AB4"/>
    <w:rsid w:val="004248CA"/>
    <w:rsid w:val="00424B82"/>
    <w:rsid w:val="0042536D"/>
    <w:rsid w:val="00425447"/>
    <w:rsid w:val="004255E3"/>
    <w:rsid w:val="00425D49"/>
    <w:rsid w:val="00426A12"/>
    <w:rsid w:val="00427615"/>
    <w:rsid w:val="004278E5"/>
    <w:rsid w:val="00427DE9"/>
    <w:rsid w:val="00430526"/>
    <w:rsid w:val="004309C5"/>
    <w:rsid w:val="00431864"/>
    <w:rsid w:val="00431E6E"/>
    <w:rsid w:val="00432DBC"/>
    <w:rsid w:val="004334FD"/>
    <w:rsid w:val="004335F4"/>
    <w:rsid w:val="00434573"/>
    <w:rsid w:val="00434979"/>
    <w:rsid w:val="00436B3D"/>
    <w:rsid w:val="00436DAE"/>
    <w:rsid w:val="00437A8F"/>
    <w:rsid w:val="00437CA8"/>
    <w:rsid w:val="00441319"/>
    <w:rsid w:val="00441A9F"/>
    <w:rsid w:val="00442153"/>
    <w:rsid w:val="00442E1F"/>
    <w:rsid w:val="00444737"/>
    <w:rsid w:val="00445112"/>
    <w:rsid w:val="004456CF"/>
    <w:rsid w:val="00445C07"/>
    <w:rsid w:val="00445CE5"/>
    <w:rsid w:val="00446104"/>
    <w:rsid w:val="0044687F"/>
    <w:rsid w:val="00446C74"/>
    <w:rsid w:val="00447EBD"/>
    <w:rsid w:val="004505D6"/>
    <w:rsid w:val="00450E59"/>
    <w:rsid w:val="00451F72"/>
    <w:rsid w:val="00451F8B"/>
    <w:rsid w:val="004535E7"/>
    <w:rsid w:val="004542D7"/>
    <w:rsid w:val="004557A8"/>
    <w:rsid w:val="00456430"/>
    <w:rsid w:val="0045656B"/>
    <w:rsid w:val="0045684E"/>
    <w:rsid w:val="00456CEF"/>
    <w:rsid w:val="00460993"/>
    <w:rsid w:val="004618B5"/>
    <w:rsid w:val="00461FDC"/>
    <w:rsid w:val="00462875"/>
    <w:rsid w:val="00463162"/>
    <w:rsid w:val="004638C4"/>
    <w:rsid w:val="004639A0"/>
    <w:rsid w:val="00464628"/>
    <w:rsid w:val="004649FA"/>
    <w:rsid w:val="004660F8"/>
    <w:rsid w:val="0046631D"/>
    <w:rsid w:val="0046700E"/>
    <w:rsid w:val="00467F06"/>
    <w:rsid w:val="00470F05"/>
    <w:rsid w:val="00472462"/>
    <w:rsid w:val="00472670"/>
    <w:rsid w:val="00472C02"/>
    <w:rsid w:val="00472DBD"/>
    <w:rsid w:val="00473314"/>
    <w:rsid w:val="0047349A"/>
    <w:rsid w:val="004739CF"/>
    <w:rsid w:val="00473C08"/>
    <w:rsid w:val="00475484"/>
    <w:rsid w:val="00475740"/>
    <w:rsid w:val="004768DA"/>
    <w:rsid w:val="004800D1"/>
    <w:rsid w:val="0048083D"/>
    <w:rsid w:val="00480E15"/>
    <w:rsid w:val="00480F04"/>
    <w:rsid w:val="004813E6"/>
    <w:rsid w:val="0048191F"/>
    <w:rsid w:val="00484C76"/>
    <w:rsid w:val="004859FE"/>
    <w:rsid w:val="004862E9"/>
    <w:rsid w:val="0048660B"/>
    <w:rsid w:val="00487C38"/>
    <w:rsid w:val="00487D38"/>
    <w:rsid w:val="00487D6F"/>
    <w:rsid w:val="0049073A"/>
    <w:rsid w:val="004912FC"/>
    <w:rsid w:val="00491500"/>
    <w:rsid w:val="00491D9E"/>
    <w:rsid w:val="00492BEB"/>
    <w:rsid w:val="00492C38"/>
    <w:rsid w:val="00492F9E"/>
    <w:rsid w:val="004936A3"/>
    <w:rsid w:val="0049381F"/>
    <w:rsid w:val="00493A82"/>
    <w:rsid w:val="00494463"/>
    <w:rsid w:val="00494C0D"/>
    <w:rsid w:val="00494F20"/>
    <w:rsid w:val="00494FCB"/>
    <w:rsid w:val="0049571D"/>
    <w:rsid w:val="004957E6"/>
    <w:rsid w:val="004958EF"/>
    <w:rsid w:val="00497B53"/>
    <w:rsid w:val="004A0293"/>
    <w:rsid w:val="004A04E5"/>
    <w:rsid w:val="004A083D"/>
    <w:rsid w:val="004A1648"/>
    <w:rsid w:val="004A36ED"/>
    <w:rsid w:val="004A4AA6"/>
    <w:rsid w:val="004A4B65"/>
    <w:rsid w:val="004A50D0"/>
    <w:rsid w:val="004A5646"/>
    <w:rsid w:val="004A7324"/>
    <w:rsid w:val="004A7AFD"/>
    <w:rsid w:val="004B02B5"/>
    <w:rsid w:val="004B1AC6"/>
    <w:rsid w:val="004B1DB9"/>
    <w:rsid w:val="004B2AE7"/>
    <w:rsid w:val="004B2DC6"/>
    <w:rsid w:val="004B2F00"/>
    <w:rsid w:val="004B4F74"/>
    <w:rsid w:val="004B5BE6"/>
    <w:rsid w:val="004B6CE7"/>
    <w:rsid w:val="004B781B"/>
    <w:rsid w:val="004B7EE2"/>
    <w:rsid w:val="004C15EC"/>
    <w:rsid w:val="004C1982"/>
    <w:rsid w:val="004C24BD"/>
    <w:rsid w:val="004C2BED"/>
    <w:rsid w:val="004C41A4"/>
    <w:rsid w:val="004C5249"/>
    <w:rsid w:val="004C646D"/>
    <w:rsid w:val="004C777F"/>
    <w:rsid w:val="004D04A5"/>
    <w:rsid w:val="004D2DF8"/>
    <w:rsid w:val="004D4132"/>
    <w:rsid w:val="004D496C"/>
    <w:rsid w:val="004D54CD"/>
    <w:rsid w:val="004D650D"/>
    <w:rsid w:val="004D67A8"/>
    <w:rsid w:val="004D78FF"/>
    <w:rsid w:val="004D7DDE"/>
    <w:rsid w:val="004E018A"/>
    <w:rsid w:val="004E0FD4"/>
    <w:rsid w:val="004E106A"/>
    <w:rsid w:val="004E1BCE"/>
    <w:rsid w:val="004E2013"/>
    <w:rsid w:val="004E382E"/>
    <w:rsid w:val="004E3B8C"/>
    <w:rsid w:val="004E44CC"/>
    <w:rsid w:val="004E55BE"/>
    <w:rsid w:val="004E5760"/>
    <w:rsid w:val="004E5C99"/>
    <w:rsid w:val="004E7AEF"/>
    <w:rsid w:val="004F0150"/>
    <w:rsid w:val="004F08EA"/>
    <w:rsid w:val="004F287A"/>
    <w:rsid w:val="004F2A5F"/>
    <w:rsid w:val="004F3A7A"/>
    <w:rsid w:val="004F417B"/>
    <w:rsid w:val="004F41E1"/>
    <w:rsid w:val="004F4348"/>
    <w:rsid w:val="004F44AB"/>
    <w:rsid w:val="004F47FA"/>
    <w:rsid w:val="004F4842"/>
    <w:rsid w:val="004F49B8"/>
    <w:rsid w:val="004F4D11"/>
    <w:rsid w:val="004F52F1"/>
    <w:rsid w:val="004F5330"/>
    <w:rsid w:val="004F58FF"/>
    <w:rsid w:val="004F5A33"/>
    <w:rsid w:val="004F6702"/>
    <w:rsid w:val="005000F1"/>
    <w:rsid w:val="00501EBE"/>
    <w:rsid w:val="00502917"/>
    <w:rsid w:val="00503016"/>
    <w:rsid w:val="00503346"/>
    <w:rsid w:val="00503914"/>
    <w:rsid w:val="00504F87"/>
    <w:rsid w:val="00505054"/>
    <w:rsid w:val="00505951"/>
    <w:rsid w:val="00505E67"/>
    <w:rsid w:val="00505EE4"/>
    <w:rsid w:val="00505EE7"/>
    <w:rsid w:val="00506823"/>
    <w:rsid w:val="005072C0"/>
    <w:rsid w:val="005073A4"/>
    <w:rsid w:val="00510C73"/>
    <w:rsid w:val="00511771"/>
    <w:rsid w:val="00511793"/>
    <w:rsid w:val="00511D75"/>
    <w:rsid w:val="00512355"/>
    <w:rsid w:val="005124C7"/>
    <w:rsid w:val="00512C90"/>
    <w:rsid w:val="00512CB8"/>
    <w:rsid w:val="00512CF1"/>
    <w:rsid w:val="005135B7"/>
    <w:rsid w:val="00513FBC"/>
    <w:rsid w:val="00514E43"/>
    <w:rsid w:val="00515123"/>
    <w:rsid w:val="0051556D"/>
    <w:rsid w:val="0051777B"/>
    <w:rsid w:val="0052041C"/>
    <w:rsid w:val="00521E20"/>
    <w:rsid w:val="00522AB2"/>
    <w:rsid w:val="00523A2E"/>
    <w:rsid w:val="0052427E"/>
    <w:rsid w:val="005256F3"/>
    <w:rsid w:val="0052621D"/>
    <w:rsid w:val="00527462"/>
    <w:rsid w:val="00527873"/>
    <w:rsid w:val="00530040"/>
    <w:rsid w:val="005302AB"/>
    <w:rsid w:val="00530A7F"/>
    <w:rsid w:val="00531652"/>
    <w:rsid w:val="005316E8"/>
    <w:rsid w:val="00532AAB"/>
    <w:rsid w:val="00532B27"/>
    <w:rsid w:val="00535208"/>
    <w:rsid w:val="00536356"/>
    <w:rsid w:val="005377A6"/>
    <w:rsid w:val="00540FE0"/>
    <w:rsid w:val="0054263B"/>
    <w:rsid w:val="0054264F"/>
    <w:rsid w:val="00542ACA"/>
    <w:rsid w:val="005437E8"/>
    <w:rsid w:val="005438E7"/>
    <w:rsid w:val="00543BD2"/>
    <w:rsid w:val="00543F87"/>
    <w:rsid w:val="00544C20"/>
    <w:rsid w:val="00544E40"/>
    <w:rsid w:val="00545D3C"/>
    <w:rsid w:val="00547733"/>
    <w:rsid w:val="00551A41"/>
    <w:rsid w:val="00552038"/>
    <w:rsid w:val="005529D8"/>
    <w:rsid w:val="00553692"/>
    <w:rsid w:val="00554A39"/>
    <w:rsid w:val="00555B3E"/>
    <w:rsid w:val="005560EB"/>
    <w:rsid w:val="0055660D"/>
    <w:rsid w:val="00557333"/>
    <w:rsid w:val="00557DD2"/>
    <w:rsid w:val="0056030C"/>
    <w:rsid w:val="00561B31"/>
    <w:rsid w:val="00562A5B"/>
    <w:rsid w:val="00563438"/>
    <w:rsid w:val="005634A6"/>
    <w:rsid w:val="005638B0"/>
    <w:rsid w:val="00563A26"/>
    <w:rsid w:val="00563B11"/>
    <w:rsid w:val="005643A3"/>
    <w:rsid w:val="005656C4"/>
    <w:rsid w:val="0056610F"/>
    <w:rsid w:val="0056734E"/>
    <w:rsid w:val="005679A6"/>
    <w:rsid w:val="005711E1"/>
    <w:rsid w:val="005721C0"/>
    <w:rsid w:val="00572A2B"/>
    <w:rsid w:val="005733A6"/>
    <w:rsid w:val="005733F3"/>
    <w:rsid w:val="00575075"/>
    <w:rsid w:val="0057531B"/>
    <w:rsid w:val="00575AD1"/>
    <w:rsid w:val="005765C7"/>
    <w:rsid w:val="00576828"/>
    <w:rsid w:val="00577182"/>
    <w:rsid w:val="0057796D"/>
    <w:rsid w:val="00580C39"/>
    <w:rsid w:val="005818ED"/>
    <w:rsid w:val="00582EEE"/>
    <w:rsid w:val="005844B5"/>
    <w:rsid w:val="0058546D"/>
    <w:rsid w:val="0058562D"/>
    <w:rsid w:val="00586C76"/>
    <w:rsid w:val="0059097C"/>
    <w:rsid w:val="00590AF8"/>
    <w:rsid w:val="00591B5D"/>
    <w:rsid w:val="00592176"/>
    <w:rsid w:val="0059367A"/>
    <w:rsid w:val="005943AE"/>
    <w:rsid w:val="00595206"/>
    <w:rsid w:val="00595D31"/>
    <w:rsid w:val="00595EE3"/>
    <w:rsid w:val="005968D1"/>
    <w:rsid w:val="00597D36"/>
    <w:rsid w:val="00597D43"/>
    <w:rsid w:val="005A00A1"/>
    <w:rsid w:val="005A01C8"/>
    <w:rsid w:val="005A0264"/>
    <w:rsid w:val="005A02D4"/>
    <w:rsid w:val="005A15A4"/>
    <w:rsid w:val="005A169C"/>
    <w:rsid w:val="005A1CF1"/>
    <w:rsid w:val="005A1F68"/>
    <w:rsid w:val="005A4DBF"/>
    <w:rsid w:val="005A5810"/>
    <w:rsid w:val="005B0219"/>
    <w:rsid w:val="005B07DE"/>
    <w:rsid w:val="005B0DFE"/>
    <w:rsid w:val="005B12E9"/>
    <w:rsid w:val="005B1713"/>
    <w:rsid w:val="005B2281"/>
    <w:rsid w:val="005B2537"/>
    <w:rsid w:val="005B3350"/>
    <w:rsid w:val="005B3A4C"/>
    <w:rsid w:val="005B426A"/>
    <w:rsid w:val="005B463B"/>
    <w:rsid w:val="005B515A"/>
    <w:rsid w:val="005B59FC"/>
    <w:rsid w:val="005B5C8A"/>
    <w:rsid w:val="005B622B"/>
    <w:rsid w:val="005B6306"/>
    <w:rsid w:val="005B6872"/>
    <w:rsid w:val="005B7EBA"/>
    <w:rsid w:val="005C0F41"/>
    <w:rsid w:val="005C4E14"/>
    <w:rsid w:val="005C593E"/>
    <w:rsid w:val="005C59CF"/>
    <w:rsid w:val="005C7407"/>
    <w:rsid w:val="005D0510"/>
    <w:rsid w:val="005D142B"/>
    <w:rsid w:val="005D1ECA"/>
    <w:rsid w:val="005D2DCD"/>
    <w:rsid w:val="005D2F13"/>
    <w:rsid w:val="005D4091"/>
    <w:rsid w:val="005D4105"/>
    <w:rsid w:val="005D42F8"/>
    <w:rsid w:val="005D4696"/>
    <w:rsid w:val="005D5D01"/>
    <w:rsid w:val="005D5EA2"/>
    <w:rsid w:val="005D6AA1"/>
    <w:rsid w:val="005D6EC7"/>
    <w:rsid w:val="005D713A"/>
    <w:rsid w:val="005D7B4E"/>
    <w:rsid w:val="005D7FE0"/>
    <w:rsid w:val="005E2557"/>
    <w:rsid w:val="005E2D3F"/>
    <w:rsid w:val="005E441D"/>
    <w:rsid w:val="005E4B81"/>
    <w:rsid w:val="005E4FF9"/>
    <w:rsid w:val="005E50FE"/>
    <w:rsid w:val="005E5764"/>
    <w:rsid w:val="005E62CC"/>
    <w:rsid w:val="005E65B0"/>
    <w:rsid w:val="005E6BCA"/>
    <w:rsid w:val="005E7520"/>
    <w:rsid w:val="005E7F2B"/>
    <w:rsid w:val="005F0AA4"/>
    <w:rsid w:val="005F1009"/>
    <w:rsid w:val="005F1021"/>
    <w:rsid w:val="005F18F1"/>
    <w:rsid w:val="005F1CD3"/>
    <w:rsid w:val="005F295F"/>
    <w:rsid w:val="005F29F8"/>
    <w:rsid w:val="005F314D"/>
    <w:rsid w:val="005F3BAC"/>
    <w:rsid w:val="005F4396"/>
    <w:rsid w:val="005F4618"/>
    <w:rsid w:val="005F509D"/>
    <w:rsid w:val="005F620B"/>
    <w:rsid w:val="005F665B"/>
    <w:rsid w:val="005F6FCA"/>
    <w:rsid w:val="0060059B"/>
    <w:rsid w:val="00601C39"/>
    <w:rsid w:val="00601FC8"/>
    <w:rsid w:val="00602B4F"/>
    <w:rsid w:val="0060384E"/>
    <w:rsid w:val="00605EF8"/>
    <w:rsid w:val="00606EC8"/>
    <w:rsid w:val="00607172"/>
    <w:rsid w:val="00607298"/>
    <w:rsid w:val="00610160"/>
    <w:rsid w:val="00611F89"/>
    <w:rsid w:val="0061200A"/>
    <w:rsid w:val="0061213D"/>
    <w:rsid w:val="00613B94"/>
    <w:rsid w:val="0061400C"/>
    <w:rsid w:val="00614331"/>
    <w:rsid w:val="006152BC"/>
    <w:rsid w:val="00615A22"/>
    <w:rsid w:val="00615BC7"/>
    <w:rsid w:val="006162C2"/>
    <w:rsid w:val="00616A04"/>
    <w:rsid w:val="00622048"/>
    <w:rsid w:val="00622944"/>
    <w:rsid w:val="00624217"/>
    <w:rsid w:val="00624795"/>
    <w:rsid w:val="00624B91"/>
    <w:rsid w:val="0062578F"/>
    <w:rsid w:val="00625EFD"/>
    <w:rsid w:val="00626741"/>
    <w:rsid w:val="006274AF"/>
    <w:rsid w:val="00627BBF"/>
    <w:rsid w:val="0063390D"/>
    <w:rsid w:val="006339F3"/>
    <w:rsid w:val="00633BB2"/>
    <w:rsid w:val="00634119"/>
    <w:rsid w:val="0063470B"/>
    <w:rsid w:val="0063519E"/>
    <w:rsid w:val="0063632E"/>
    <w:rsid w:val="00636AE9"/>
    <w:rsid w:val="00640298"/>
    <w:rsid w:val="00641FC6"/>
    <w:rsid w:val="006423C5"/>
    <w:rsid w:val="006439A3"/>
    <w:rsid w:val="0064502B"/>
    <w:rsid w:val="006453AA"/>
    <w:rsid w:val="00646CF4"/>
    <w:rsid w:val="006474EC"/>
    <w:rsid w:val="00650187"/>
    <w:rsid w:val="0065147A"/>
    <w:rsid w:val="00651AFD"/>
    <w:rsid w:val="00652312"/>
    <w:rsid w:val="00652A0E"/>
    <w:rsid w:val="00652ADF"/>
    <w:rsid w:val="006548CE"/>
    <w:rsid w:val="00654F57"/>
    <w:rsid w:val="00655A3C"/>
    <w:rsid w:val="00655C9A"/>
    <w:rsid w:val="006562BE"/>
    <w:rsid w:val="00656936"/>
    <w:rsid w:val="00656EF1"/>
    <w:rsid w:val="006571FD"/>
    <w:rsid w:val="006600F0"/>
    <w:rsid w:val="00660683"/>
    <w:rsid w:val="006620DC"/>
    <w:rsid w:val="00662848"/>
    <w:rsid w:val="006638D7"/>
    <w:rsid w:val="00663D51"/>
    <w:rsid w:val="00663E81"/>
    <w:rsid w:val="0066553D"/>
    <w:rsid w:val="006655A1"/>
    <w:rsid w:val="00665F32"/>
    <w:rsid w:val="006706C3"/>
    <w:rsid w:val="00670F3E"/>
    <w:rsid w:val="006716C5"/>
    <w:rsid w:val="00672A57"/>
    <w:rsid w:val="0067322C"/>
    <w:rsid w:val="00674685"/>
    <w:rsid w:val="00674B39"/>
    <w:rsid w:val="00674CB4"/>
    <w:rsid w:val="00676370"/>
    <w:rsid w:val="00677315"/>
    <w:rsid w:val="006776A9"/>
    <w:rsid w:val="006779F2"/>
    <w:rsid w:val="00677C89"/>
    <w:rsid w:val="00680880"/>
    <w:rsid w:val="00680CA5"/>
    <w:rsid w:val="0068493A"/>
    <w:rsid w:val="00685F36"/>
    <w:rsid w:val="006864D0"/>
    <w:rsid w:val="006869CE"/>
    <w:rsid w:val="00686AC9"/>
    <w:rsid w:val="006879DE"/>
    <w:rsid w:val="006915EC"/>
    <w:rsid w:val="006917A2"/>
    <w:rsid w:val="00692071"/>
    <w:rsid w:val="0069266B"/>
    <w:rsid w:val="00692787"/>
    <w:rsid w:val="006928C5"/>
    <w:rsid w:val="00692AB8"/>
    <w:rsid w:val="006944AC"/>
    <w:rsid w:val="006953FC"/>
    <w:rsid w:val="00696B9F"/>
    <w:rsid w:val="00696D29"/>
    <w:rsid w:val="006977B2"/>
    <w:rsid w:val="00697BF1"/>
    <w:rsid w:val="00697F56"/>
    <w:rsid w:val="006A019B"/>
    <w:rsid w:val="006A06FB"/>
    <w:rsid w:val="006A096E"/>
    <w:rsid w:val="006A0E07"/>
    <w:rsid w:val="006A257A"/>
    <w:rsid w:val="006A2939"/>
    <w:rsid w:val="006A639B"/>
    <w:rsid w:val="006A77B5"/>
    <w:rsid w:val="006B1191"/>
    <w:rsid w:val="006B1C39"/>
    <w:rsid w:val="006B3631"/>
    <w:rsid w:val="006B4C1C"/>
    <w:rsid w:val="006B5117"/>
    <w:rsid w:val="006B5429"/>
    <w:rsid w:val="006B59CA"/>
    <w:rsid w:val="006B5D69"/>
    <w:rsid w:val="006B6B3C"/>
    <w:rsid w:val="006B6E97"/>
    <w:rsid w:val="006B77AC"/>
    <w:rsid w:val="006B78C5"/>
    <w:rsid w:val="006B79E8"/>
    <w:rsid w:val="006C0BA7"/>
    <w:rsid w:val="006C19DF"/>
    <w:rsid w:val="006C3610"/>
    <w:rsid w:val="006C3674"/>
    <w:rsid w:val="006C3E19"/>
    <w:rsid w:val="006C47F6"/>
    <w:rsid w:val="006C4AC5"/>
    <w:rsid w:val="006C5F46"/>
    <w:rsid w:val="006C6EFC"/>
    <w:rsid w:val="006C7D34"/>
    <w:rsid w:val="006D0320"/>
    <w:rsid w:val="006D07E5"/>
    <w:rsid w:val="006D0882"/>
    <w:rsid w:val="006D093A"/>
    <w:rsid w:val="006D497F"/>
    <w:rsid w:val="006D50D8"/>
    <w:rsid w:val="006D5D93"/>
    <w:rsid w:val="006D6574"/>
    <w:rsid w:val="006D738E"/>
    <w:rsid w:val="006D7F0F"/>
    <w:rsid w:val="006E139E"/>
    <w:rsid w:val="006E1EA3"/>
    <w:rsid w:val="006E32AD"/>
    <w:rsid w:val="006E4CAE"/>
    <w:rsid w:val="006E53DD"/>
    <w:rsid w:val="006E6A69"/>
    <w:rsid w:val="006E6BDB"/>
    <w:rsid w:val="006E78D2"/>
    <w:rsid w:val="006F011F"/>
    <w:rsid w:val="006F06E2"/>
    <w:rsid w:val="006F3869"/>
    <w:rsid w:val="006F4319"/>
    <w:rsid w:val="006F5088"/>
    <w:rsid w:val="006F52D7"/>
    <w:rsid w:val="006F580D"/>
    <w:rsid w:val="006F6AA7"/>
    <w:rsid w:val="006F738C"/>
    <w:rsid w:val="006F75B9"/>
    <w:rsid w:val="006F7845"/>
    <w:rsid w:val="00700AAE"/>
    <w:rsid w:val="00701BD8"/>
    <w:rsid w:val="007020A2"/>
    <w:rsid w:val="00702157"/>
    <w:rsid w:val="00702D9F"/>
    <w:rsid w:val="007034C9"/>
    <w:rsid w:val="00703639"/>
    <w:rsid w:val="00703667"/>
    <w:rsid w:val="00703D4D"/>
    <w:rsid w:val="007046B8"/>
    <w:rsid w:val="007050EE"/>
    <w:rsid w:val="007052DE"/>
    <w:rsid w:val="00705F8A"/>
    <w:rsid w:val="0070658D"/>
    <w:rsid w:val="00707B71"/>
    <w:rsid w:val="0071065C"/>
    <w:rsid w:val="00710A24"/>
    <w:rsid w:val="00710B0D"/>
    <w:rsid w:val="00710F9E"/>
    <w:rsid w:val="0071172E"/>
    <w:rsid w:val="00711A26"/>
    <w:rsid w:val="007121A5"/>
    <w:rsid w:val="00712AAD"/>
    <w:rsid w:val="0071362B"/>
    <w:rsid w:val="00714130"/>
    <w:rsid w:val="0071436C"/>
    <w:rsid w:val="007151B8"/>
    <w:rsid w:val="0071538E"/>
    <w:rsid w:val="00715C5C"/>
    <w:rsid w:val="00717591"/>
    <w:rsid w:val="007177E4"/>
    <w:rsid w:val="007215EA"/>
    <w:rsid w:val="007256CC"/>
    <w:rsid w:val="00725709"/>
    <w:rsid w:val="00726A8E"/>
    <w:rsid w:val="00726E7C"/>
    <w:rsid w:val="007310D1"/>
    <w:rsid w:val="00731C66"/>
    <w:rsid w:val="00731F92"/>
    <w:rsid w:val="0073258E"/>
    <w:rsid w:val="007334C1"/>
    <w:rsid w:val="0073386A"/>
    <w:rsid w:val="00733F84"/>
    <w:rsid w:val="00734514"/>
    <w:rsid w:val="007345A2"/>
    <w:rsid w:val="007349B8"/>
    <w:rsid w:val="007359A3"/>
    <w:rsid w:val="00736A81"/>
    <w:rsid w:val="00737811"/>
    <w:rsid w:val="0073787B"/>
    <w:rsid w:val="00737F3F"/>
    <w:rsid w:val="00737F8A"/>
    <w:rsid w:val="00740459"/>
    <w:rsid w:val="00741B41"/>
    <w:rsid w:val="00741B9F"/>
    <w:rsid w:val="00742351"/>
    <w:rsid w:val="00742EB6"/>
    <w:rsid w:val="007443E2"/>
    <w:rsid w:val="00744AB2"/>
    <w:rsid w:val="00745414"/>
    <w:rsid w:val="007457FE"/>
    <w:rsid w:val="00745E61"/>
    <w:rsid w:val="00745EA3"/>
    <w:rsid w:val="00747605"/>
    <w:rsid w:val="007478C9"/>
    <w:rsid w:val="00747A16"/>
    <w:rsid w:val="00747C60"/>
    <w:rsid w:val="00747CB3"/>
    <w:rsid w:val="00747FE0"/>
    <w:rsid w:val="007508DF"/>
    <w:rsid w:val="007509FE"/>
    <w:rsid w:val="00750CA6"/>
    <w:rsid w:val="00751401"/>
    <w:rsid w:val="0075152D"/>
    <w:rsid w:val="00751CE2"/>
    <w:rsid w:val="00752130"/>
    <w:rsid w:val="00752D9A"/>
    <w:rsid w:val="00754C8A"/>
    <w:rsid w:val="00755174"/>
    <w:rsid w:val="00755361"/>
    <w:rsid w:val="0075563D"/>
    <w:rsid w:val="007568D6"/>
    <w:rsid w:val="00757121"/>
    <w:rsid w:val="007579EE"/>
    <w:rsid w:val="0076145B"/>
    <w:rsid w:val="007621B6"/>
    <w:rsid w:val="00762B63"/>
    <w:rsid w:val="00763840"/>
    <w:rsid w:val="00763FE4"/>
    <w:rsid w:val="0076417E"/>
    <w:rsid w:val="00764C43"/>
    <w:rsid w:val="00766F23"/>
    <w:rsid w:val="00767C08"/>
    <w:rsid w:val="0077052B"/>
    <w:rsid w:val="00770607"/>
    <w:rsid w:val="00770C49"/>
    <w:rsid w:val="00770FE5"/>
    <w:rsid w:val="00772DF5"/>
    <w:rsid w:val="00773E25"/>
    <w:rsid w:val="007763DB"/>
    <w:rsid w:val="00776E59"/>
    <w:rsid w:val="00777AED"/>
    <w:rsid w:val="00781069"/>
    <w:rsid w:val="00781580"/>
    <w:rsid w:val="00781B8F"/>
    <w:rsid w:val="007825F8"/>
    <w:rsid w:val="00783C28"/>
    <w:rsid w:val="0078411D"/>
    <w:rsid w:val="0078455B"/>
    <w:rsid w:val="00784CEF"/>
    <w:rsid w:val="007855D3"/>
    <w:rsid w:val="007859B1"/>
    <w:rsid w:val="00785B8C"/>
    <w:rsid w:val="00786289"/>
    <w:rsid w:val="0078643C"/>
    <w:rsid w:val="00786677"/>
    <w:rsid w:val="00786826"/>
    <w:rsid w:val="007870D3"/>
    <w:rsid w:val="00790729"/>
    <w:rsid w:val="00790BAE"/>
    <w:rsid w:val="0079102F"/>
    <w:rsid w:val="00791D84"/>
    <w:rsid w:val="00792192"/>
    <w:rsid w:val="00792257"/>
    <w:rsid w:val="00792932"/>
    <w:rsid w:val="00793681"/>
    <w:rsid w:val="007958D4"/>
    <w:rsid w:val="00796B9C"/>
    <w:rsid w:val="00796C2E"/>
    <w:rsid w:val="00797BE2"/>
    <w:rsid w:val="007A071F"/>
    <w:rsid w:val="007A1C50"/>
    <w:rsid w:val="007A217C"/>
    <w:rsid w:val="007A2601"/>
    <w:rsid w:val="007A5EDB"/>
    <w:rsid w:val="007A6F7E"/>
    <w:rsid w:val="007A73F1"/>
    <w:rsid w:val="007A76BA"/>
    <w:rsid w:val="007B0A25"/>
    <w:rsid w:val="007B1194"/>
    <w:rsid w:val="007B1532"/>
    <w:rsid w:val="007B24B1"/>
    <w:rsid w:val="007B2A3E"/>
    <w:rsid w:val="007B3E10"/>
    <w:rsid w:val="007B4ADC"/>
    <w:rsid w:val="007B55B2"/>
    <w:rsid w:val="007B654B"/>
    <w:rsid w:val="007B7880"/>
    <w:rsid w:val="007C08FF"/>
    <w:rsid w:val="007C1B63"/>
    <w:rsid w:val="007C206C"/>
    <w:rsid w:val="007C270F"/>
    <w:rsid w:val="007C29AB"/>
    <w:rsid w:val="007C2B52"/>
    <w:rsid w:val="007C375F"/>
    <w:rsid w:val="007C4083"/>
    <w:rsid w:val="007C444C"/>
    <w:rsid w:val="007C4B2E"/>
    <w:rsid w:val="007C52C8"/>
    <w:rsid w:val="007C62E0"/>
    <w:rsid w:val="007C657C"/>
    <w:rsid w:val="007C6F21"/>
    <w:rsid w:val="007D00C3"/>
    <w:rsid w:val="007D0B84"/>
    <w:rsid w:val="007D0CD4"/>
    <w:rsid w:val="007D12CB"/>
    <w:rsid w:val="007D156D"/>
    <w:rsid w:val="007D1E41"/>
    <w:rsid w:val="007D20AC"/>
    <w:rsid w:val="007D3698"/>
    <w:rsid w:val="007D3D17"/>
    <w:rsid w:val="007D3E7B"/>
    <w:rsid w:val="007D4127"/>
    <w:rsid w:val="007D4375"/>
    <w:rsid w:val="007D577E"/>
    <w:rsid w:val="007D5A8B"/>
    <w:rsid w:val="007D5EA7"/>
    <w:rsid w:val="007D65FD"/>
    <w:rsid w:val="007D7362"/>
    <w:rsid w:val="007E13D8"/>
    <w:rsid w:val="007E2125"/>
    <w:rsid w:val="007E277B"/>
    <w:rsid w:val="007E3169"/>
    <w:rsid w:val="007E36BC"/>
    <w:rsid w:val="007E38A7"/>
    <w:rsid w:val="007E3CB6"/>
    <w:rsid w:val="007E3DC8"/>
    <w:rsid w:val="007E5CB0"/>
    <w:rsid w:val="007E7DCC"/>
    <w:rsid w:val="007F0371"/>
    <w:rsid w:val="007F1528"/>
    <w:rsid w:val="007F1A39"/>
    <w:rsid w:val="007F1C80"/>
    <w:rsid w:val="007F25D7"/>
    <w:rsid w:val="007F2E2C"/>
    <w:rsid w:val="007F3DD9"/>
    <w:rsid w:val="007F4D25"/>
    <w:rsid w:val="007F58F7"/>
    <w:rsid w:val="007F5F57"/>
    <w:rsid w:val="007F6279"/>
    <w:rsid w:val="007F7121"/>
    <w:rsid w:val="007F7833"/>
    <w:rsid w:val="00800A36"/>
    <w:rsid w:val="008011FB"/>
    <w:rsid w:val="00801750"/>
    <w:rsid w:val="00801B26"/>
    <w:rsid w:val="00801DD0"/>
    <w:rsid w:val="00805601"/>
    <w:rsid w:val="0081005B"/>
    <w:rsid w:val="00810C64"/>
    <w:rsid w:val="00810F32"/>
    <w:rsid w:val="008116BD"/>
    <w:rsid w:val="008120B2"/>
    <w:rsid w:val="00812495"/>
    <w:rsid w:val="00812889"/>
    <w:rsid w:val="00812948"/>
    <w:rsid w:val="0081405F"/>
    <w:rsid w:val="0081431F"/>
    <w:rsid w:val="008145FF"/>
    <w:rsid w:val="008149D8"/>
    <w:rsid w:val="00814F32"/>
    <w:rsid w:val="00815050"/>
    <w:rsid w:val="0081575E"/>
    <w:rsid w:val="0081584B"/>
    <w:rsid w:val="00816193"/>
    <w:rsid w:val="00816EF0"/>
    <w:rsid w:val="008170D9"/>
    <w:rsid w:val="008173FC"/>
    <w:rsid w:val="00817431"/>
    <w:rsid w:val="00817709"/>
    <w:rsid w:val="00817DC4"/>
    <w:rsid w:val="00820812"/>
    <w:rsid w:val="00822AC6"/>
    <w:rsid w:val="008231DC"/>
    <w:rsid w:val="0082398B"/>
    <w:rsid w:val="00824815"/>
    <w:rsid w:val="00824E8B"/>
    <w:rsid w:val="00824F71"/>
    <w:rsid w:val="00825707"/>
    <w:rsid w:val="00825EBA"/>
    <w:rsid w:val="008266BB"/>
    <w:rsid w:val="008269D5"/>
    <w:rsid w:val="00827C3F"/>
    <w:rsid w:val="0083167E"/>
    <w:rsid w:val="00831F16"/>
    <w:rsid w:val="00832EA1"/>
    <w:rsid w:val="00833570"/>
    <w:rsid w:val="008341F0"/>
    <w:rsid w:val="00835A31"/>
    <w:rsid w:val="00837D6E"/>
    <w:rsid w:val="008405E1"/>
    <w:rsid w:val="00840A50"/>
    <w:rsid w:val="00841411"/>
    <w:rsid w:val="008435D2"/>
    <w:rsid w:val="00843AF4"/>
    <w:rsid w:val="00843FC0"/>
    <w:rsid w:val="0084415B"/>
    <w:rsid w:val="008441CE"/>
    <w:rsid w:val="008446DF"/>
    <w:rsid w:val="008460DC"/>
    <w:rsid w:val="00846236"/>
    <w:rsid w:val="00850CF8"/>
    <w:rsid w:val="00850D48"/>
    <w:rsid w:val="00850FF6"/>
    <w:rsid w:val="008510EB"/>
    <w:rsid w:val="00851C2F"/>
    <w:rsid w:val="00852B4D"/>
    <w:rsid w:val="008536FF"/>
    <w:rsid w:val="0085406D"/>
    <w:rsid w:val="008541DD"/>
    <w:rsid w:val="0085492B"/>
    <w:rsid w:val="00854FDC"/>
    <w:rsid w:val="00855126"/>
    <w:rsid w:val="008562A8"/>
    <w:rsid w:val="0085690A"/>
    <w:rsid w:val="00856FB0"/>
    <w:rsid w:val="008572A2"/>
    <w:rsid w:val="00857574"/>
    <w:rsid w:val="008577DA"/>
    <w:rsid w:val="00860D6C"/>
    <w:rsid w:val="00862168"/>
    <w:rsid w:val="0086284D"/>
    <w:rsid w:val="008635A7"/>
    <w:rsid w:val="00865CCF"/>
    <w:rsid w:val="00865D67"/>
    <w:rsid w:val="00865F8B"/>
    <w:rsid w:val="00866E36"/>
    <w:rsid w:val="008672D0"/>
    <w:rsid w:val="00870102"/>
    <w:rsid w:val="00874755"/>
    <w:rsid w:val="00874CE4"/>
    <w:rsid w:val="00875335"/>
    <w:rsid w:val="0087623D"/>
    <w:rsid w:val="008769A8"/>
    <w:rsid w:val="008809B1"/>
    <w:rsid w:val="00881ACD"/>
    <w:rsid w:val="00881D99"/>
    <w:rsid w:val="00882BBF"/>
    <w:rsid w:val="00882DEC"/>
    <w:rsid w:val="00883C84"/>
    <w:rsid w:val="00884819"/>
    <w:rsid w:val="00884846"/>
    <w:rsid w:val="00885759"/>
    <w:rsid w:val="008862D2"/>
    <w:rsid w:val="0088680D"/>
    <w:rsid w:val="00886893"/>
    <w:rsid w:val="008917FE"/>
    <w:rsid w:val="00891992"/>
    <w:rsid w:val="00891FD5"/>
    <w:rsid w:val="0089389E"/>
    <w:rsid w:val="00893B2F"/>
    <w:rsid w:val="008947B7"/>
    <w:rsid w:val="00894B47"/>
    <w:rsid w:val="008952A5"/>
    <w:rsid w:val="008968F5"/>
    <w:rsid w:val="00896F60"/>
    <w:rsid w:val="00897663"/>
    <w:rsid w:val="00897B6A"/>
    <w:rsid w:val="008A007A"/>
    <w:rsid w:val="008A0E23"/>
    <w:rsid w:val="008A0E45"/>
    <w:rsid w:val="008A1DA2"/>
    <w:rsid w:val="008A281D"/>
    <w:rsid w:val="008A3686"/>
    <w:rsid w:val="008A3BB9"/>
    <w:rsid w:val="008A3FF2"/>
    <w:rsid w:val="008A4077"/>
    <w:rsid w:val="008A4453"/>
    <w:rsid w:val="008A62E6"/>
    <w:rsid w:val="008A6F4C"/>
    <w:rsid w:val="008A74DD"/>
    <w:rsid w:val="008A76FB"/>
    <w:rsid w:val="008B059F"/>
    <w:rsid w:val="008B1A71"/>
    <w:rsid w:val="008B31B8"/>
    <w:rsid w:val="008B3389"/>
    <w:rsid w:val="008B4507"/>
    <w:rsid w:val="008B5355"/>
    <w:rsid w:val="008B549E"/>
    <w:rsid w:val="008B5613"/>
    <w:rsid w:val="008B5617"/>
    <w:rsid w:val="008B57E5"/>
    <w:rsid w:val="008B6FFC"/>
    <w:rsid w:val="008C03D1"/>
    <w:rsid w:val="008C1E66"/>
    <w:rsid w:val="008C25DE"/>
    <w:rsid w:val="008C26B7"/>
    <w:rsid w:val="008C37DE"/>
    <w:rsid w:val="008C3BD6"/>
    <w:rsid w:val="008C438F"/>
    <w:rsid w:val="008C43F1"/>
    <w:rsid w:val="008C51A0"/>
    <w:rsid w:val="008C590F"/>
    <w:rsid w:val="008C64A5"/>
    <w:rsid w:val="008C6B96"/>
    <w:rsid w:val="008C6DE4"/>
    <w:rsid w:val="008D0753"/>
    <w:rsid w:val="008D14B1"/>
    <w:rsid w:val="008D1C34"/>
    <w:rsid w:val="008D3AE9"/>
    <w:rsid w:val="008D405B"/>
    <w:rsid w:val="008D629E"/>
    <w:rsid w:val="008D6F63"/>
    <w:rsid w:val="008D7A33"/>
    <w:rsid w:val="008E0524"/>
    <w:rsid w:val="008E0A00"/>
    <w:rsid w:val="008E1DB9"/>
    <w:rsid w:val="008E20FC"/>
    <w:rsid w:val="008E3AF7"/>
    <w:rsid w:val="008E405A"/>
    <w:rsid w:val="008E6454"/>
    <w:rsid w:val="008E71D2"/>
    <w:rsid w:val="008E76BF"/>
    <w:rsid w:val="008F0135"/>
    <w:rsid w:val="008F1460"/>
    <w:rsid w:val="008F2459"/>
    <w:rsid w:val="008F2C31"/>
    <w:rsid w:val="008F3566"/>
    <w:rsid w:val="008F4DD2"/>
    <w:rsid w:val="008F4F78"/>
    <w:rsid w:val="008F550D"/>
    <w:rsid w:val="008F5897"/>
    <w:rsid w:val="008F6EB4"/>
    <w:rsid w:val="008F6EFC"/>
    <w:rsid w:val="008F7A3A"/>
    <w:rsid w:val="009012A2"/>
    <w:rsid w:val="00901329"/>
    <w:rsid w:val="009016E3"/>
    <w:rsid w:val="00902085"/>
    <w:rsid w:val="00902426"/>
    <w:rsid w:val="00903071"/>
    <w:rsid w:val="00903450"/>
    <w:rsid w:val="009053DA"/>
    <w:rsid w:val="009059FF"/>
    <w:rsid w:val="009060FE"/>
    <w:rsid w:val="009073DD"/>
    <w:rsid w:val="00910747"/>
    <w:rsid w:val="00910E3B"/>
    <w:rsid w:val="009122D0"/>
    <w:rsid w:val="009125B7"/>
    <w:rsid w:val="00912CFB"/>
    <w:rsid w:val="009139E6"/>
    <w:rsid w:val="00914427"/>
    <w:rsid w:val="009175E4"/>
    <w:rsid w:val="00917AF0"/>
    <w:rsid w:val="00917C5F"/>
    <w:rsid w:val="00920A37"/>
    <w:rsid w:val="00920ACC"/>
    <w:rsid w:val="00920F8A"/>
    <w:rsid w:val="00922D49"/>
    <w:rsid w:val="009243D2"/>
    <w:rsid w:val="0092481E"/>
    <w:rsid w:val="00927CFC"/>
    <w:rsid w:val="00927DF8"/>
    <w:rsid w:val="00930567"/>
    <w:rsid w:val="00930E5C"/>
    <w:rsid w:val="0093159F"/>
    <w:rsid w:val="00931974"/>
    <w:rsid w:val="009319B4"/>
    <w:rsid w:val="00931A16"/>
    <w:rsid w:val="0093264A"/>
    <w:rsid w:val="00932776"/>
    <w:rsid w:val="009329B6"/>
    <w:rsid w:val="00932A90"/>
    <w:rsid w:val="00933096"/>
    <w:rsid w:val="00934385"/>
    <w:rsid w:val="009350D0"/>
    <w:rsid w:val="00935FD5"/>
    <w:rsid w:val="0093607D"/>
    <w:rsid w:val="0093614F"/>
    <w:rsid w:val="009366F7"/>
    <w:rsid w:val="00936799"/>
    <w:rsid w:val="009370FC"/>
    <w:rsid w:val="009374D4"/>
    <w:rsid w:val="00937DF1"/>
    <w:rsid w:val="0094087B"/>
    <w:rsid w:val="00943491"/>
    <w:rsid w:val="0094352E"/>
    <w:rsid w:val="00944100"/>
    <w:rsid w:val="00946587"/>
    <w:rsid w:val="0094720D"/>
    <w:rsid w:val="0094772D"/>
    <w:rsid w:val="009479DA"/>
    <w:rsid w:val="009511E5"/>
    <w:rsid w:val="0095149D"/>
    <w:rsid w:val="009517F6"/>
    <w:rsid w:val="009521C1"/>
    <w:rsid w:val="00952A15"/>
    <w:rsid w:val="009534C9"/>
    <w:rsid w:val="00953EF6"/>
    <w:rsid w:val="0095402B"/>
    <w:rsid w:val="00955290"/>
    <w:rsid w:val="00955EBD"/>
    <w:rsid w:val="009568B5"/>
    <w:rsid w:val="00962F77"/>
    <w:rsid w:val="00963193"/>
    <w:rsid w:val="00964AA4"/>
    <w:rsid w:val="00964D81"/>
    <w:rsid w:val="00964DE9"/>
    <w:rsid w:val="00965598"/>
    <w:rsid w:val="009665B5"/>
    <w:rsid w:val="0096660F"/>
    <w:rsid w:val="009677C7"/>
    <w:rsid w:val="009712EA"/>
    <w:rsid w:val="009729A9"/>
    <w:rsid w:val="009752BE"/>
    <w:rsid w:val="009752D4"/>
    <w:rsid w:val="0097535C"/>
    <w:rsid w:val="00975A23"/>
    <w:rsid w:val="009761D3"/>
    <w:rsid w:val="009762F4"/>
    <w:rsid w:val="00976F28"/>
    <w:rsid w:val="009822AB"/>
    <w:rsid w:val="00982A00"/>
    <w:rsid w:val="00983048"/>
    <w:rsid w:val="0098318A"/>
    <w:rsid w:val="0098335A"/>
    <w:rsid w:val="00983B82"/>
    <w:rsid w:val="00986127"/>
    <w:rsid w:val="009864F0"/>
    <w:rsid w:val="00986D7B"/>
    <w:rsid w:val="00987481"/>
    <w:rsid w:val="00987864"/>
    <w:rsid w:val="009878C8"/>
    <w:rsid w:val="00987BF2"/>
    <w:rsid w:val="00990141"/>
    <w:rsid w:val="00993242"/>
    <w:rsid w:val="00993CF6"/>
    <w:rsid w:val="009943FA"/>
    <w:rsid w:val="009960EE"/>
    <w:rsid w:val="00996ACF"/>
    <w:rsid w:val="00997F29"/>
    <w:rsid w:val="009A01B1"/>
    <w:rsid w:val="009A2930"/>
    <w:rsid w:val="009A29D8"/>
    <w:rsid w:val="009A29E9"/>
    <w:rsid w:val="009A2D45"/>
    <w:rsid w:val="009A3A1E"/>
    <w:rsid w:val="009A56C0"/>
    <w:rsid w:val="009A6C25"/>
    <w:rsid w:val="009A6D2A"/>
    <w:rsid w:val="009A7FF9"/>
    <w:rsid w:val="009B015F"/>
    <w:rsid w:val="009B04E6"/>
    <w:rsid w:val="009B0883"/>
    <w:rsid w:val="009B0AD1"/>
    <w:rsid w:val="009B0AF0"/>
    <w:rsid w:val="009B0CDF"/>
    <w:rsid w:val="009B2515"/>
    <w:rsid w:val="009B2CE1"/>
    <w:rsid w:val="009B3AFA"/>
    <w:rsid w:val="009B3B5C"/>
    <w:rsid w:val="009B7053"/>
    <w:rsid w:val="009B7CBB"/>
    <w:rsid w:val="009C0063"/>
    <w:rsid w:val="009C030B"/>
    <w:rsid w:val="009C0321"/>
    <w:rsid w:val="009C29DF"/>
    <w:rsid w:val="009C3181"/>
    <w:rsid w:val="009C555E"/>
    <w:rsid w:val="009C5765"/>
    <w:rsid w:val="009C7936"/>
    <w:rsid w:val="009D0074"/>
    <w:rsid w:val="009D1A50"/>
    <w:rsid w:val="009D2E7D"/>
    <w:rsid w:val="009D491B"/>
    <w:rsid w:val="009D65BC"/>
    <w:rsid w:val="009D7102"/>
    <w:rsid w:val="009D7C5D"/>
    <w:rsid w:val="009D7F07"/>
    <w:rsid w:val="009D7F36"/>
    <w:rsid w:val="009E124C"/>
    <w:rsid w:val="009E2122"/>
    <w:rsid w:val="009E2628"/>
    <w:rsid w:val="009E2729"/>
    <w:rsid w:val="009E29EC"/>
    <w:rsid w:val="009E2E72"/>
    <w:rsid w:val="009E2FC5"/>
    <w:rsid w:val="009E343C"/>
    <w:rsid w:val="009E4504"/>
    <w:rsid w:val="009E4F58"/>
    <w:rsid w:val="009E5242"/>
    <w:rsid w:val="009E5A5F"/>
    <w:rsid w:val="009E7227"/>
    <w:rsid w:val="009E7C4C"/>
    <w:rsid w:val="009E7D67"/>
    <w:rsid w:val="009F0666"/>
    <w:rsid w:val="009F0ED9"/>
    <w:rsid w:val="009F1368"/>
    <w:rsid w:val="009F140E"/>
    <w:rsid w:val="009F1852"/>
    <w:rsid w:val="009F1AC6"/>
    <w:rsid w:val="009F1F39"/>
    <w:rsid w:val="009F1F98"/>
    <w:rsid w:val="009F2EE1"/>
    <w:rsid w:val="009F35CA"/>
    <w:rsid w:val="009F3698"/>
    <w:rsid w:val="009F3D37"/>
    <w:rsid w:val="009F6428"/>
    <w:rsid w:val="009F64DC"/>
    <w:rsid w:val="00A0092D"/>
    <w:rsid w:val="00A00AB9"/>
    <w:rsid w:val="00A014DF"/>
    <w:rsid w:val="00A018DB"/>
    <w:rsid w:val="00A018F9"/>
    <w:rsid w:val="00A01C8C"/>
    <w:rsid w:val="00A02A8E"/>
    <w:rsid w:val="00A02BE8"/>
    <w:rsid w:val="00A0304E"/>
    <w:rsid w:val="00A0323A"/>
    <w:rsid w:val="00A05E5D"/>
    <w:rsid w:val="00A069A8"/>
    <w:rsid w:val="00A079A4"/>
    <w:rsid w:val="00A1046C"/>
    <w:rsid w:val="00A123E9"/>
    <w:rsid w:val="00A12A8C"/>
    <w:rsid w:val="00A12D45"/>
    <w:rsid w:val="00A13326"/>
    <w:rsid w:val="00A134DC"/>
    <w:rsid w:val="00A137EE"/>
    <w:rsid w:val="00A15114"/>
    <w:rsid w:val="00A15EAB"/>
    <w:rsid w:val="00A1667B"/>
    <w:rsid w:val="00A16854"/>
    <w:rsid w:val="00A16A80"/>
    <w:rsid w:val="00A178DD"/>
    <w:rsid w:val="00A20610"/>
    <w:rsid w:val="00A21BFE"/>
    <w:rsid w:val="00A21ED8"/>
    <w:rsid w:val="00A22EA6"/>
    <w:rsid w:val="00A239BC"/>
    <w:rsid w:val="00A25379"/>
    <w:rsid w:val="00A25895"/>
    <w:rsid w:val="00A26B14"/>
    <w:rsid w:val="00A27B7B"/>
    <w:rsid w:val="00A3003D"/>
    <w:rsid w:val="00A30122"/>
    <w:rsid w:val="00A30FE4"/>
    <w:rsid w:val="00A31BFA"/>
    <w:rsid w:val="00A36F15"/>
    <w:rsid w:val="00A371B5"/>
    <w:rsid w:val="00A41377"/>
    <w:rsid w:val="00A413BE"/>
    <w:rsid w:val="00A41545"/>
    <w:rsid w:val="00A428DD"/>
    <w:rsid w:val="00A43126"/>
    <w:rsid w:val="00A4464E"/>
    <w:rsid w:val="00A44AA1"/>
    <w:rsid w:val="00A44DE9"/>
    <w:rsid w:val="00A460E1"/>
    <w:rsid w:val="00A479C4"/>
    <w:rsid w:val="00A50246"/>
    <w:rsid w:val="00A51691"/>
    <w:rsid w:val="00A51EC8"/>
    <w:rsid w:val="00A52274"/>
    <w:rsid w:val="00A52DF0"/>
    <w:rsid w:val="00A53A47"/>
    <w:rsid w:val="00A548C5"/>
    <w:rsid w:val="00A54FBC"/>
    <w:rsid w:val="00A5509C"/>
    <w:rsid w:val="00A55649"/>
    <w:rsid w:val="00A557A7"/>
    <w:rsid w:val="00A56559"/>
    <w:rsid w:val="00A56B64"/>
    <w:rsid w:val="00A6114C"/>
    <w:rsid w:val="00A6310F"/>
    <w:rsid w:val="00A63741"/>
    <w:rsid w:val="00A63E2A"/>
    <w:rsid w:val="00A6494D"/>
    <w:rsid w:val="00A64AFA"/>
    <w:rsid w:val="00A64BC4"/>
    <w:rsid w:val="00A64E0C"/>
    <w:rsid w:val="00A65B5B"/>
    <w:rsid w:val="00A65E42"/>
    <w:rsid w:val="00A67EE2"/>
    <w:rsid w:val="00A67F8F"/>
    <w:rsid w:val="00A71215"/>
    <w:rsid w:val="00A71736"/>
    <w:rsid w:val="00A71870"/>
    <w:rsid w:val="00A72A97"/>
    <w:rsid w:val="00A73EAD"/>
    <w:rsid w:val="00A740B1"/>
    <w:rsid w:val="00A74325"/>
    <w:rsid w:val="00A76915"/>
    <w:rsid w:val="00A80991"/>
    <w:rsid w:val="00A8099A"/>
    <w:rsid w:val="00A8199B"/>
    <w:rsid w:val="00A827F3"/>
    <w:rsid w:val="00A82A69"/>
    <w:rsid w:val="00A8379B"/>
    <w:rsid w:val="00A84A7A"/>
    <w:rsid w:val="00A863C1"/>
    <w:rsid w:val="00A8660E"/>
    <w:rsid w:val="00A879CC"/>
    <w:rsid w:val="00A9017C"/>
    <w:rsid w:val="00A90478"/>
    <w:rsid w:val="00A91319"/>
    <w:rsid w:val="00A913C6"/>
    <w:rsid w:val="00A9155B"/>
    <w:rsid w:val="00A9188B"/>
    <w:rsid w:val="00A92764"/>
    <w:rsid w:val="00A92AB8"/>
    <w:rsid w:val="00A92DE6"/>
    <w:rsid w:val="00A93164"/>
    <w:rsid w:val="00A93AA6"/>
    <w:rsid w:val="00A93E9A"/>
    <w:rsid w:val="00A95011"/>
    <w:rsid w:val="00A9575F"/>
    <w:rsid w:val="00A95CBE"/>
    <w:rsid w:val="00A9601D"/>
    <w:rsid w:val="00A97FC6"/>
    <w:rsid w:val="00AA01F2"/>
    <w:rsid w:val="00AA030E"/>
    <w:rsid w:val="00AA0707"/>
    <w:rsid w:val="00AA0C8A"/>
    <w:rsid w:val="00AA0E9F"/>
    <w:rsid w:val="00AA1012"/>
    <w:rsid w:val="00AA1253"/>
    <w:rsid w:val="00AA1C9B"/>
    <w:rsid w:val="00AA2564"/>
    <w:rsid w:val="00AA2627"/>
    <w:rsid w:val="00AA2C77"/>
    <w:rsid w:val="00AA3E65"/>
    <w:rsid w:val="00AA4691"/>
    <w:rsid w:val="00AA4DC0"/>
    <w:rsid w:val="00AA5C59"/>
    <w:rsid w:val="00AA5D8A"/>
    <w:rsid w:val="00AA673E"/>
    <w:rsid w:val="00AA69B7"/>
    <w:rsid w:val="00AA6EDE"/>
    <w:rsid w:val="00AA77AB"/>
    <w:rsid w:val="00AB1B9B"/>
    <w:rsid w:val="00AB37FE"/>
    <w:rsid w:val="00AB3B26"/>
    <w:rsid w:val="00AB4D98"/>
    <w:rsid w:val="00AB51DF"/>
    <w:rsid w:val="00AB54B2"/>
    <w:rsid w:val="00AB598D"/>
    <w:rsid w:val="00AB598E"/>
    <w:rsid w:val="00AB59EB"/>
    <w:rsid w:val="00AB62DA"/>
    <w:rsid w:val="00AC0359"/>
    <w:rsid w:val="00AC0DBD"/>
    <w:rsid w:val="00AC3E3F"/>
    <w:rsid w:val="00AC428D"/>
    <w:rsid w:val="00AC4547"/>
    <w:rsid w:val="00AC4609"/>
    <w:rsid w:val="00AC4636"/>
    <w:rsid w:val="00AC49A9"/>
    <w:rsid w:val="00AC4E14"/>
    <w:rsid w:val="00AC58FF"/>
    <w:rsid w:val="00AC6194"/>
    <w:rsid w:val="00AC6547"/>
    <w:rsid w:val="00AC67E4"/>
    <w:rsid w:val="00AC76EA"/>
    <w:rsid w:val="00AC7BC7"/>
    <w:rsid w:val="00AC7CAA"/>
    <w:rsid w:val="00AD028A"/>
    <w:rsid w:val="00AD1019"/>
    <w:rsid w:val="00AD13F3"/>
    <w:rsid w:val="00AD1C51"/>
    <w:rsid w:val="00AD1CB2"/>
    <w:rsid w:val="00AD262A"/>
    <w:rsid w:val="00AD380D"/>
    <w:rsid w:val="00AD38D9"/>
    <w:rsid w:val="00AD39BA"/>
    <w:rsid w:val="00AD4FCA"/>
    <w:rsid w:val="00AD7241"/>
    <w:rsid w:val="00AE0583"/>
    <w:rsid w:val="00AE0DFD"/>
    <w:rsid w:val="00AE1E4E"/>
    <w:rsid w:val="00AE2012"/>
    <w:rsid w:val="00AE295D"/>
    <w:rsid w:val="00AE387A"/>
    <w:rsid w:val="00AE3E83"/>
    <w:rsid w:val="00AE473B"/>
    <w:rsid w:val="00AE547B"/>
    <w:rsid w:val="00AE5987"/>
    <w:rsid w:val="00AE5ABB"/>
    <w:rsid w:val="00AE5B9F"/>
    <w:rsid w:val="00AE627E"/>
    <w:rsid w:val="00AE67E3"/>
    <w:rsid w:val="00AE6B27"/>
    <w:rsid w:val="00AE6B76"/>
    <w:rsid w:val="00AE712D"/>
    <w:rsid w:val="00AE7B89"/>
    <w:rsid w:val="00AF0C95"/>
    <w:rsid w:val="00AF1E06"/>
    <w:rsid w:val="00AF21F0"/>
    <w:rsid w:val="00AF2CFE"/>
    <w:rsid w:val="00AF2F84"/>
    <w:rsid w:val="00AF3B28"/>
    <w:rsid w:val="00AF4BB2"/>
    <w:rsid w:val="00AF7C38"/>
    <w:rsid w:val="00B00474"/>
    <w:rsid w:val="00B00878"/>
    <w:rsid w:val="00B0276C"/>
    <w:rsid w:val="00B0286F"/>
    <w:rsid w:val="00B030C8"/>
    <w:rsid w:val="00B043D6"/>
    <w:rsid w:val="00B050C4"/>
    <w:rsid w:val="00B05327"/>
    <w:rsid w:val="00B066D3"/>
    <w:rsid w:val="00B068A4"/>
    <w:rsid w:val="00B06B3D"/>
    <w:rsid w:val="00B06C9B"/>
    <w:rsid w:val="00B07121"/>
    <w:rsid w:val="00B076BA"/>
    <w:rsid w:val="00B07D20"/>
    <w:rsid w:val="00B07ED2"/>
    <w:rsid w:val="00B104B5"/>
    <w:rsid w:val="00B1068B"/>
    <w:rsid w:val="00B1079F"/>
    <w:rsid w:val="00B1096F"/>
    <w:rsid w:val="00B10C4B"/>
    <w:rsid w:val="00B10F65"/>
    <w:rsid w:val="00B11E1B"/>
    <w:rsid w:val="00B121B5"/>
    <w:rsid w:val="00B12DE1"/>
    <w:rsid w:val="00B12E08"/>
    <w:rsid w:val="00B130FD"/>
    <w:rsid w:val="00B13320"/>
    <w:rsid w:val="00B13D0A"/>
    <w:rsid w:val="00B1430D"/>
    <w:rsid w:val="00B1464A"/>
    <w:rsid w:val="00B14D75"/>
    <w:rsid w:val="00B15605"/>
    <w:rsid w:val="00B160CB"/>
    <w:rsid w:val="00B16375"/>
    <w:rsid w:val="00B172F9"/>
    <w:rsid w:val="00B20507"/>
    <w:rsid w:val="00B2219E"/>
    <w:rsid w:val="00B2285D"/>
    <w:rsid w:val="00B237F8"/>
    <w:rsid w:val="00B243C7"/>
    <w:rsid w:val="00B245CD"/>
    <w:rsid w:val="00B24778"/>
    <w:rsid w:val="00B26A10"/>
    <w:rsid w:val="00B278EC"/>
    <w:rsid w:val="00B30AF1"/>
    <w:rsid w:val="00B30C3B"/>
    <w:rsid w:val="00B318DE"/>
    <w:rsid w:val="00B3356E"/>
    <w:rsid w:val="00B3392D"/>
    <w:rsid w:val="00B33F95"/>
    <w:rsid w:val="00B353A7"/>
    <w:rsid w:val="00B367CB"/>
    <w:rsid w:val="00B37757"/>
    <w:rsid w:val="00B40D7B"/>
    <w:rsid w:val="00B4220B"/>
    <w:rsid w:val="00B42E84"/>
    <w:rsid w:val="00B42FD8"/>
    <w:rsid w:val="00B43740"/>
    <w:rsid w:val="00B43D6C"/>
    <w:rsid w:val="00B44488"/>
    <w:rsid w:val="00B4501E"/>
    <w:rsid w:val="00B4512C"/>
    <w:rsid w:val="00B45828"/>
    <w:rsid w:val="00B45F4D"/>
    <w:rsid w:val="00B477C0"/>
    <w:rsid w:val="00B47EDD"/>
    <w:rsid w:val="00B5059C"/>
    <w:rsid w:val="00B50AB6"/>
    <w:rsid w:val="00B50C14"/>
    <w:rsid w:val="00B51222"/>
    <w:rsid w:val="00B514C6"/>
    <w:rsid w:val="00B51761"/>
    <w:rsid w:val="00B51829"/>
    <w:rsid w:val="00B51968"/>
    <w:rsid w:val="00B52936"/>
    <w:rsid w:val="00B529B9"/>
    <w:rsid w:val="00B52D6D"/>
    <w:rsid w:val="00B52F79"/>
    <w:rsid w:val="00B55203"/>
    <w:rsid w:val="00B55C79"/>
    <w:rsid w:val="00B56002"/>
    <w:rsid w:val="00B56D01"/>
    <w:rsid w:val="00B570C1"/>
    <w:rsid w:val="00B572E8"/>
    <w:rsid w:val="00B574D3"/>
    <w:rsid w:val="00B57514"/>
    <w:rsid w:val="00B57CE4"/>
    <w:rsid w:val="00B616D3"/>
    <w:rsid w:val="00B634DD"/>
    <w:rsid w:val="00B638B6"/>
    <w:rsid w:val="00B6458A"/>
    <w:rsid w:val="00B658C4"/>
    <w:rsid w:val="00B6631C"/>
    <w:rsid w:val="00B66841"/>
    <w:rsid w:val="00B670B3"/>
    <w:rsid w:val="00B671C2"/>
    <w:rsid w:val="00B67321"/>
    <w:rsid w:val="00B70997"/>
    <w:rsid w:val="00B70ECE"/>
    <w:rsid w:val="00B71012"/>
    <w:rsid w:val="00B712E1"/>
    <w:rsid w:val="00B716B1"/>
    <w:rsid w:val="00B71CE4"/>
    <w:rsid w:val="00B7213D"/>
    <w:rsid w:val="00B72996"/>
    <w:rsid w:val="00B7346C"/>
    <w:rsid w:val="00B73685"/>
    <w:rsid w:val="00B737AC"/>
    <w:rsid w:val="00B74111"/>
    <w:rsid w:val="00B75C47"/>
    <w:rsid w:val="00B75E92"/>
    <w:rsid w:val="00B760DE"/>
    <w:rsid w:val="00B77C41"/>
    <w:rsid w:val="00B80292"/>
    <w:rsid w:val="00B80343"/>
    <w:rsid w:val="00B81D46"/>
    <w:rsid w:val="00B82069"/>
    <w:rsid w:val="00B8249F"/>
    <w:rsid w:val="00B85616"/>
    <w:rsid w:val="00B87460"/>
    <w:rsid w:val="00B87E00"/>
    <w:rsid w:val="00B90C3E"/>
    <w:rsid w:val="00B914C7"/>
    <w:rsid w:val="00B9160E"/>
    <w:rsid w:val="00B9248D"/>
    <w:rsid w:val="00B92AC7"/>
    <w:rsid w:val="00B95615"/>
    <w:rsid w:val="00B96064"/>
    <w:rsid w:val="00B96F64"/>
    <w:rsid w:val="00B972EE"/>
    <w:rsid w:val="00B97A74"/>
    <w:rsid w:val="00BA051B"/>
    <w:rsid w:val="00BA08DC"/>
    <w:rsid w:val="00BA08FD"/>
    <w:rsid w:val="00BA18EC"/>
    <w:rsid w:val="00BA2C23"/>
    <w:rsid w:val="00BA3299"/>
    <w:rsid w:val="00BA358D"/>
    <w:rsid w:val="00BA4104"/>
    <w:rsid w:val="00BA4CF3"/>
    <w:rsid w:val="00BA5C61"/>
    <w:rsid w:val="00BA5F0A"/>
    <w:rsid w:val="00BA6595"/>
    <w:rsid w:val="00BA6B90"/>
    <w:rsid w:val="00BA6DE9"/>
    <w:rsid w:val="00BA74E6"/>
    <w:rsid w:val="00BA76BF"/>
    <w:rsid w:val="00BA787A"/>
    <w:rsid w:val="00BA797C"/>
    <w:rsid w:val="00BA7C7A"/>
    <w:rsid w:val="00BB0D0A"/>
    <w:rsid w:val="00BB0DD3"/>
    <w:rsid w:val="00BB143A"/>
    <w:rsid w:val="00BB162C"/>
    <w:rsid w:val="00BB4C95"/>
    <w:rsid w:val="00BB58FC"/>
    <w:rsid w:val="00BB6D1C"/>
    <w:rsid w:val="00BC089D"/>
    <w:rsid w:val="00BC0FC9"/>
    <w:rsid w:val="00BC11BD"/>
    <w:rsid w:val="00BC4504"/>
    <w:rsid w:val="00BC54FE"/>
    <w:rsid w:val="00BC6C3B"/>
    <w:rsid w:val="00BC6F81"/>
    <w:rsid w:val="00BD0182"/>
    <w:rsid w:val="00BD01FC"/>
    <w:rsid w:val="00BD1505"/>
    <w:rsid w:val="00BD178B"/>
    <w:rsid w:val="00BD296C"/>
    <w:rsid w:val="00BD2B58"/>
    <w:rsid w:val="00BD38C5"/>
    <w:rsid w:val="00BD675C"/>
    <w:rsid w:val="00BD6C42"/>
    <w:rsid w:val="00BD71E6"/>
    <w:rsid w:val="00BE03E9"/>
    <w:rsid w:val="00BE0988"/>
    <w:rsid w:val="00BE37E0"/>
    <w:rsid w:val="00BE531E"/>
    <w:rsid w:val="00BE5EA7"/>
    <w:rsid w:val="00BE630D"/>
    <w:rsid w:val="00BF044F"/>
    <w:rsid w:val="00BF1F74"/>
    <w:rsid w:val="00BF3CC5"/>
    <w:rsid w:val="00BF42A4"/>
    <w:rsid w:val="00BF6CCE"/>
    <w:rsid w:val="00BF7116"/>
    <w:rsid w:val="00BF7EF8"/>
    <w:rsid w:val="00C00A84"/>
    <w:rsid w:val="00C010F3"/>
    <w:rsid w:val="00C01558"/>
    <w:rsid w:val="00C02754"/>
    <w:rsid w:val="00C03083"/>
    <w:rsid w:val="00C03C23"/>
    <w:rsid w:val="00C03C73"/>
    <w:rsid w:val="00C040D9"/>
    <w:rsid w:val="00C04A0A"/>
    <w:rsid w:val="00C05394"/>
    <w:rsid w:val="00C07012"/>
    <w:rsid w:val="00C10230"/>
    <w:rsid w:val="00C10A0D"/>
    <w:rsid w:val="00C11811"/>
    <w:rsid w:val="00C11A43"/>
    <w:rsid w:val="00C11B96"/>
    <w:rsid w:val="00C127DB"/>
    <w:rsid w:val="00C12A34"/>
    <w:rsid w:val="00C13C3C"/>
    <w:rsid w:val="00C13EF4"/>
    <w:rsid w:val="00C1490B"/>
    <w:rsid w:val="00C15051"/>
    <w:rsid w:val="00C15108"/>
    <w:rsid w:val="00C15687"/>
    <w:rsid w:val="00C15B25"/>
    <w:rsid w:val="00C162F8"/>
    <w:rsid w:val="00C16D97"/>
    <w:rsid w:val="00C17387"/>
    <w:rsid w:val="00C176C8"/>
    <w:rsid w:val="00C20217"/>
    <w:rsid w:val="00C20745"/>
    <w:rsid w:val="00C21781"/>
    <w:rsid w:val="00C2200C"/>
    <w:rsid w:val="00C22331"/>
    <w:rsid w:val="00C22E13"/>
    <w:rsid w:val="00C22EB5"/>
    <w:rsid w:val="00C243CF"/>
    <w:rsid w:val="00C244FC"/>
    <w:rsid w:val="00C24A39"/>
    <w:rsid w:val="00C257A6"/>
    <w:rsid w:val="00C257E1"/>
    <w:rsid w:val="00C25ABF"/>
    <w:rsid w:val="00C3070D"/>
    <w:rsid w:val="00C308C8"/>
    <w:rsid w:val="00C31D0F"/>
    <w:rsid w:val="00C320E7"/>
    <w:rsid w:val="00C353BF"/>
    <w:rsid w:val="00C35EE4"/>
    <w:rsid w:val="00C40138"/>
    <w:rsid w:val="00C4085B"/>
    <w:rsid w:val="00C409CD"/>
    <w:rsid w:val="00C41220"/>
    <w:rsid w:val="00C41706"/>
    <w:rsid w:val="00C43668"/>
    <w:rsid w:val="00C43CDD"/>
    <w:rsid w:val="00C443B1"/>
    <w:rsid w:val="00C45621"/>
    <w:rsid w:val="00C4624B"/>
    <w:rsid w:val="00C46382"/>
    <w:rsid w:val="00C46854"/>
    <w:rsid w:val="00C47F61"/>
    <w:rsid w:val="00C47FB9"/>
    <w:rsid w:val="00C5074B"/>
    <w:rsid w:val="00C51E75"/>
    <w:rsid w:val="00C524A1"/>
    <w:rsid w:val="00C52CB1"/>
    <w:rsid w:val="00C54AF8"/>
    <w:rsid w:val="00C564D6"/>
    <w:rsid w:val="00C57862"/>
    <w:rsid w:val="00C5799C"/>
    <w:rsid w:val="00C60040"/>
    <w:rsid w:val="00C61068"/>
    <w:rsid w:val="00C61467"/>
    <w:rsid w:val="00C61631"/>
    <w:rsid w:val="00C62529"/>
    <w:rsid w:val="00C63553"/>
    <w:rsid w:val="00C64599"/>
    <w:rsid w:val="00C658F0"/>
    <w:rsid w:val="00C65C4E"/>
    <w:rsid w:val="00C66A56"/>
    <w:rsid w:val="00C66B15"/>
    <w:rsid w:val="00C7227D"/>
    <w:rsid w:val="00C72405"/>
    <w:rsid w:val="00C7257C"/>
    <w:rsid w:val="00C73D25"/>
    <w:rsid w:val="00C755DA"/>
    <w:rsid w:val="00C7701F"/>
    <w:rsid w:val="00C80CDA"/>
    <w:rsid w:val="00C8105B"/>
    <w:rsid w:val="00C81E8F"/>
    <w:rsid w:val="00C8274E"/>
    <w:rsid w:val="00C830F4"/>
    <w:rsid w:val="00C83C29"/>
    <w:rsid w:val="00C83EC4"/>
    <w:rsid w:val="00C84EB4"/>
    <w:rsid w:val="00C85E9F"/>
    <w:rsid w:val="00C86438"/>
    <w:rsid w:val="00C86E09"/>
    <w:rsid w:val="00C86FBB"/>
    <w:rsid w:val="00C873AE"/>
    <w:rsid w:val="00C90B47"/>
    <w:rsid w:val="00C9124C"/>
    <w:rsid w:val="00C9215E"/>
    <w:rsid w:val="00C92423"/>
    <w:rsid w:val="00C94323"/>
    <w:rsid w:val="00C94542"/>
    <w:rsid w:val="00C95789"/>
    <w:rsid w:val="00C95D08"/>
    <w:rsid w:val="00C96091"/>
    <w:rsid w:val="00C969A5"/>
    <w:rsid w:val="00C96B43"/>
    <w:rsid w:val="00C97EE5"/>
    <w:rsid w:val="00CA02EF"/>
    <w:rsid w:val="00CA07ED"/>
    <w:rsid w:val="00CA1595"/>
    <w:rsid w:val="00CA1A7A"/>
    <w:rsid w:val="00CA2809"/>
    <w:rsid w:val="00CA39BF"/>
    <w:rsid w:val="00CA4073"/>
    <w:rsid w:val="00CA43A3"/>
    <w:rsid w:val="00CA44DA"/>
    <w:rsid w:val="00CA4558"/>
    <w:rsid w:val="00CA47FD"/>
    <w:rsid w:val="00CA4E2D"/>
    <w:rsid w:val="00CA54D1"/>
    <w:rsid w:val="00CA7313"/>
    <w:rsid w:val="00CA761A"/>
    <w:rsid w:val="00CA77B7"/>
    <w:rsid w:val="00CB13D3"/>
    <w:rsid w:val="00CB1E24"/>
    <w:rsid w:val="00CB232B"/>
    <w:rsid w:val="00CB2820"/>
    <w:rsid w:val="00CB3322"/>
    <w:rsid w:val="00CB44FB"/>
    <w:rsid w:val="00CB4798"/>
    <w:rsid w:val="00CB53A9"/>
    <w:rsid w:val="00CB5F9B"/>
    <w:rsid w:val="00CB60B0"/>
    <w:rsid w:val="00CB72B9"/>
    <w:rsid w:val="00CB7B7E"/>
    <w:rsid w:val="00CC28DB"/>
    <w:rsid w:val="00CC2CB6"/>
    <w:rsid w:val="00CC3425"/>
    <w:rsid w:val="00CC3662"/>
    <w:rsid w:val="00CC407A"/>
    <w:rsid w:val="00CC4549"/>
    <w:rsid w:val="00CC4947"/>
    <w:rsid w:val="00CC61BE"/>
    <w:rsid w:val="00CC6E6D"/>
    <w:rsid w:val="00CC710B"/>
    <w:rsid w:val="00CD133E"/>
    <w:rsid w:val="00CD1B85"/>
    <w:rsid w:val="00CD2727"/>
    <w:rsid w:val="00CD293F"/>
    <w:rsid w:val="00CD3559"/>
    <w:rsid w:val="00CD3FC9"/>
    <w:rsid w:val="00CD632A"/>
    <w:rsid w:val="00CD63F0"/>
    <w:rsid w:val="00CE1025"/>
    <w:rsid w:val="00CE172B"/>
    <w:rsid w:val="00CE1CCD"/>
    <w:rsid w:val="00CE28D6"/>
    <w:rsid w:val="00CE3019"/>
    <w:rsid w:val="00CE30E3"/>
    <w:rsid w:val="00CE312E"/>
    <w:rsid w:val="00CE3D12"/>
    <w:rsid w:val="00CE3E46"/>
    <w:rsid w:val="00CE4847"/>
    <w:rsid w:val="00CE5877"/>
    <w:rsid w:val="00CE5E4C"/>
    <w:rsid w:val="00CE7203"/>
    <w:rsid w:val="00CE7948"/>
    <w:rsid w:val="00CF0094"/>
    <w:rsid w:val="00CF2005"/>
    <w:rsid w:val="00CF31C2"/>
    <w:rsid w:val="00CF3645"/>
    <w:rsid w:val="00CF3EF0"/>
    <w:rsid w:val="00CF3FF4"/>
    <w:rsid w:val="00CF455A"/>
    <w:rsid w:val="00CF4890"/>
    <w:rsid w:val="00CF5575"/>
    <w:rsid w:val="00CF6A48"/>
    <w:rsid w:val="00CF7D0D"/>
    <w:rsid w:val="00CF7D0F"/>
    <w:rsid w:val="00D00580"/>
    <w:rsid w:val="00D005FD"/>
    <w:rsid w:val="00D007E4"/>
    <w:rsid w:val="00D015BA"/>
    <w:rsid w:val="00D01782"/>
    <w:rsid w:val="00D02C6D"/>
    <w:rsid w:val="00D02D97"/>
    <w:rsid w:val="00D03561"/>
    <w:rsid w:val="00D03764"/>
    <w:rsid w:val="00D03998"/>
    <w:rsid w:val="00D0513D"/>
    <w:rsid w:val="00D074AE"/>
    <w:rsid w:val="00D0792B"/>
    <w:rsid w:val="00D10410"/>
    <w:rsid w:val="00D10817"/>
    <w:rsid w:val="00D108DB"/>
    <w:rsid w:val="00D114FE"/>
    <w:rsid w:val="00D11AF0"/>
    <w:rsid w:val="00D13727"/>
    <w:rsid w:val="00D1501B"/>
    <w:rsid w:val="00D15224"/>
    <w:rsid w:val="00D17D22"/>
    <w:rsid w:val="00D21745"/>
    <w:rsid w:val="00D228C5"/>
    <w:rsid w:val="00D228EE"/>
    <w:rsid w:val="00D2438E"/>
    <w:rsid w:val="00D255A3"/>
    <w:rsid w:val="00D25F82"/>
    <w:rsid w:val="00D27368"/>
    <w:rsid w:val="00D3198F"/>
    <w:rsid w:val="00D31CB3"/>
    <w:rsid w:val="00D33781"/>
    <w:rsid w:val="00D33D8A"/>
    <w:rsid w:val="00D343EC"/>
    <w:rsid w:val="00D36781"/>
    <w:rsid w:val="00D373E5"/>
    <w:rsid w:val="00D37527"/>
    <w:rsid w:val="00D3772C"/>
    <w:rsid w:val="00D40268"/>
    <w:rsid w:val="00D40382"/>
    <w:rsid w:val="00D40B22"/>
    <w:rsid w:val="00D40DD4"/>
    <w:rsid w:val="00D4121F"/>
    <w:rsid w:val="00D43E82"/>
    <w:rsid w:val="00D44102"/>
    <w:rsid w:val="00D452E5"/>
    <w:rsid w:val="00D4689F"/>
    <w:rsid w:val="00D46996"/>
    <w:rsid w:val="00D46ECB"/>
    <w:rsid w:val="00D47438"/>
    <w:rsid w:val="00D47B16"/>
    <w:rsid w:val="00D50466"/>
    <w:rsid w:val="00D527BD"/>
    <w:rsid w:val="00D5367E"/>
    <w:rsid w:val="00D5428E"/>
    <w:rsid w:val="00D54395"/>
    <w:rsid w:val="00D54DF6"/>
    <w:rsid w:val="00D54E3F"/>
    <w:rsid w:val="00D5644A"/>
    <w:rsid w:val="00D56955"/>
    <w:rsid w:val="00D5717C"/>
    <w:rsid w:val="00D5730E"/>
    <w:rsid w:val="00D57418"/>
    <w:rsid w:val="00D575ED"/>
    <w:rsid w:val="00D57DA6"/>
    <w:rsid w:val="00D6123D"/>
    <w:rsid w:val="00D615BB"/>
    <w:rsid w:val="00D61C87"/>
    <w:rsid w:val="00D61CAC"/>
    <w:rsid w:val="00D63A85"/>
    <w:rsid w:val="00D63A93"/>
    <w:rsid w:val="00D63CEB"/>
    <w:rsid w:val="00D6487C"/>
    <w:rsid w:val="00D64BAB"/>
    <w:rsid w:val="00D6685C"/>
    <w:rsid w:val="00D70430"/>
    <w:rsid w:val="00D707E1"/>
    <w:rsid w:val="00D714D0"/>
    <w:rsid w:val="00D7180F"/>
    <w:rsid w:val="00D719EC"/>
    <w:rsid w:val="00D71DD0"/>
    <w:rsid w:val="00D7311C"/>
    <w:rsid w:val="00D73FED"/>
    <w:rsid w:val="00D74906"/>
    <w:rsid w:val="00D74C73"/>
    <w:rsid w:val="00D74F71"/>
    <w:rsid w:val="00D762C2"/>
    <w:rsid w:val="00D770B2"/>
    <w:rsid w:val="00D77E06"/>
    <w:rsid w:val="00D80113"/>
    <w:rsid w:val="00D80DC8"/>
    <w:rsid w:val="00D814E6"/>
    <w:rsid w:val="00D81C35"/>
    <w:rsid w:val="00D81DDF"/>
    <w:rsid w:val="00D824AE"/>
    <w:rsid w:val="00D82986"/>
    <w:rsid w:val="00D82A10"/>
    <w:rsid w:val="00D82BD3"/>
    <w:rsid w:val="00D83408"/>
    <w:rsid w:val="00D83AE7"/>
    <w:rsid w:val="00D84D68"/>
    <w:rsid w:val="00D861EE"/>
    <w:rsid w:val="00D864F9"/>
    <w:rsid w:val="00D86A15"/>
    <w:rsid w:val="00D86B3D"/>
    <w:rsid w:val="00D86FC5"/>
    <w:rsid w:val="00D87793"/>
    <w:rsid w:val="00D90BFD"/>
    <w:rsid w:val="00D90EA9"/>
    <w:rsid w:val="00D91633"/>
    <w:rsid w:val="00D91DAA"/>
    <w:rsid w:val="00D91F36"/>
    <w:rsid w:val="00D92695"/>
    <w:rsid w:val="00D92CD5"/>
    <w:rsid w:val="00D939A1"/>
    <w:rsid w:val="00D93F3B"/>
    <w:rsid w:val="00D944FD"/>
    <w:rsid w:val="00D94743"/>
    <w:rsid w:val="00D94783"/>
    <w:rsid w:val="00D949DF"/>
    <w:rsid w:val="00D94B67"/>
    <w:rsid w:val="00D94BA9"/>
    <w:rsid w:val="00D951D8"/>
    <w:rsid w:val="00D9567C"/>
    <w:rsid w:val="00D96534"/>
    <w:rsid w:val="00D96D5A"/>
    <w:rsid w:val="00D96F58"/>
    <w:rsid w:val="00D973E8"/>
    <w:rsid w:val="00DA00E3"/>
    <w:rsid w:val="00DA1383"/>
    <w:rsid w:val="00DA1594"/>
    <w:rsid w:val="00DA1E5D"/>
    <w:rsid w:val="00DA35D6"/>
    <w:rsid w:val="00DA4F09"/>
    <w:rsid w:val="00DA5A48"/>
    <w:rsid w:val="00DA607F"/>
    <w:rsid w:val="00DA6649"/>
    <w:rsid w:val="00DA6850"/>
    <w:rsid w:val="00DA6C5B"/>
    <w:rsid w:val="00DB1106"/>
    <w:rsid w:val="00DB12CA"/>
    <w:rsid w:val="00DB19C5"/>
    <w:rsid w:val="00DB1D55"/>
    <w:rsid w:val="00DB212F"/>
    <w:rsid w:val="00DB2A1C"/>
    <w:rsid w:val="00DB348A"/>
    <w:rsid w:val="00DB514B"/>
    <w:rsid w:val="00DB553B"/>
    <w:rsid w:val="00DB6C5A"/>
    <w:rsid w:val="00DC00AE"/>
    <w:rsid w:val="00DC01A4"/>
    <w:rsid w:val="00DC0951"/>
    <w:rsid w:val="00DC0DE9"/>
    <w:rsid w:val="00DC20F7"/>
    <w:rsid w:val="00DC2820"/>
    <w:rsid w:val="00DC3224"/>
    <w:rsid w:val="00DC445E"/>
    <w:rsid w:val="00DC4B1B"/>
    <w:rsid w:val="00DC5533"/>
    <w:rsid w:val="00DC59F9"/>
    <w:rsid w:val="00DC5DD9"/>
    <w:rsid w:val="00DC7A95"/>
    <w:rsid w:val="00DC7FAB"/>
    <w:rsid w:val="00DD0BE7"/>
    <w:rsid w:val="00DD1477"/>
    <w:rsid w:val="00DD29E9"/>
    <w:rsid w:val="00DD31F3"/>
    <w:rsid w:val="00DD3938"/>
    <w:rsid w:val="00DD5D7C"/>
    <w:rsid w:val="00DD7E98"/>
    <w:rsid w:val="00DD7F36"/>
    <w:rsid w:val="00DD7F4E"/>
    <w:rsid w:val="00DE0589"/>
    <w:rsid w:val="00DE0664"/>
    <w:rsid w:val="00DE1685"/>
    <w:rsid w:val="00DE1AE0"/>
    <w:rsid w:val="00DE1C0C"/>
    <w:rsid w:val="00DE36C9"/>
    <w:rsid w:val="00DE3984"/>
    <w:rsid w:val="00DE3B4A"/>
    <w:rsid w:val="00DE3C4A"/>
    <w:rsid w:val="00DE4168"/>
    <w:rsid w:val="00DE447F"/>
    <w:rsid w:val="00DE575A"/>
    <w:rsid w:val="00DE5E8E"/>
    <w:rsid w:val="00DE63CA"/>
    <w:rsid w:val="00DE7757"/>
    <w:rsid w:val="00DE7947"/>
    <w:rsid w:val="00DF009A"/>
    <w:rsid w:val="00DF0608"/>
    <w:rsid w:val="00DF0A38"/>
    <w:rsid w:val="00DF0FE3"/>
    <w:rsid w:val="00DF13A8"/>
    <w:rsid w:val="00DF21D0"/>
    <w:rsid w:val="00DF34C1"/>
    <w:rsid w:val="00DF41D1"/>
    <w:rsid w:val="00DF6172"/>
    <w:rsid w:val="00DF77EF"/>
    <w:rsid w:val="00E00223"/>
    <w:rsid w:val="00E00972"/>
    <w:rsid w:val="00E01FC1"/>
    <w:rsid w:val="00E02286"/>
    <w:rsid w:val="00E027B1"/>
    <w:rsid w:val="00E03346"/>
    <w:rsid w:val="00E0354C"/>
    <w:rsid w:val="00E0378F"/>
    <w:rsid w:val="00E038E3"/>
    <w:rsid w:val="00E0471C"/>
    <w:rsid w:val="00E04B57"/>
    <w:rsid w:val="00E04E62"/>
    <w:rsid w:val="00E055FA"/>
    <w:rsid w:val="00E05B99"/>
    <w:rsid w:val="00E05BCE"/>
    <w:rsid w:val="00E0603A"/>
    <w:rsid w:val="00E0693F"/>
    <w:rsid w:val="00E077B7"/>
    <w:rsid w:val="00E10A13"/>
    <w:rsid w:val="00E11DD7"/>
    <w:rsid w:val="00E11F05"/>
    <w:rsid w:val="00E12809"/>
    <w:rsid w:val="00E12EE0"/>
    <w:rsid w:val="00E12F4E"/>
    <w:rsid w:val="00E12FFB"/>
    <w:rsid w:val="00E13798"/>
    <w:rsid w:val="00E138C6"/>
    <w:rsid w:val="00E14358"/>
    <w:rsid w:val="00E14804"/>
    <w:rsid w:val="00E15AE5"/>
    <w:rsid w:val="00E167E6"/>
    <w:rsid w:val="00E170B7"/>
    <w:rsid w:val="00E1723C"/>
    <w:rsid w:val="00E2018D"/>
    <w:rsid w:val="00E205EB"/>
    <w:rsid w:val="00E2089B"/>
    <w:rsid w:val="00E2151C"/>
    <w:rsid w:val="00E21918"/>
    <w:rsid w:val="00E220A2"/>
    <w:rsid w:val="00E23066"/>
    <w:rsid w:val="00E250CE"/>
    <w:rsid w:val="00E2613F"/>
    <w:rsid w:val="00E26BCB"/>
    <w:rsid w:val="00E270D3"/>
    <w:rsid w:val="00E27274"/>
    <w:rsid w:val="00E2744B"/>
    <w:rsid w:val="00E27572"/>
    <w:rsid w:val="00E279DD"/>
    <w:rsid w:val="00E27A76"/>
    <w:rsid w:val="00E27F7E"/>
    <w:rsid w:val="00E3002F"/>
    <w:rsid w:val="00E309D7"/>
    <w:rsid w:val="00E30DEE"/>
    <w:rsid w:val="00E317B9"/>
    <w:rsid w:val="00E321AA"/>
    <w:rsid w:val="00E32B95"/>
    <w:rsid w:val="00E3316F"/>
    <w:rsid w:val="00E335E0"/>
    <w:rsid w:val="00E343D4"/>
    <w:rsid w:val="00E358D2"/>
    <w:rsid w:val="00E36E76"/>
    <w:rsid w:val="00E3779D"/>
    <w:rsid w:val="00E40305"/>
    <w:rsid w:val="00E40ADE"/>
    <w:rsid w:val="00E41D67"/>
    <w:rsid w:val="00E43F01"/>
    <w:rsid w:val="00E46189"/>
    <w:rsid w:val="00E46878"/>
    <w:rsid w:val="00E46C28"/>
    <w:rsid w:val="00E504E1"/>
    <w:rsid w:val="00E50BA5"/>
    <w:rsid w:val="00E510C5"/>
    <w:rsid w:val="00E5284F"/>
    <w:rsid w:val="00E53108"/>
    <w:rsid w:val="00E53841"/>
    <w:rsid w:val="00E53BBE"/>
    <w:rsid w:val="00E549F2"/>
    <w:rsid w:val="00E54A86"/>
    <w:rsid w:val="00E54EB6"/>
    <w:rsid w:val="00E5529E"/>
    <w:rsid w:val="00E56791"/>
    <w:rsid w:val="00E56EA4"/>
    <w:rsid w:val="00E57291"/>
    <w:rsid w:val="00E6240F"/>
    <w:rsid w:val="00E657A9"/>
    <w:rsid w:val="00E66072"/>
    <w:rsid w:val="00E66DCA"/>
    <w:rsid w:val="00E67056"/>
    <w:rsid w:val="00E67E7C"/>
    <w:rsid w:val="00E721AF"/>
    <w:rsid w:val="00E72DE0"/>
    <w:rsid w:val="00E7492C"/>
    <w:rsid w:val="00E74E55"/>
    <w:rsid w:val="00E7575E"/>
    <w:rsid w:val="00E76C73"/>
    <w:rsid w:val="00E81429"/>
    <w:rsid w:val="00E81824"/>
    <w:rsid w:val="00E8357C"/>
    <w:rsid w:val="00E83B42"/>
    <w:rsid w:val="00E87438"/>
    <w:rsid w:val="00E901AF"/>
    <w:rsid w:val="00E90A93"/>
    <w:rsid w:val="00E90BF4"/>
    <w:rsid w:val="00E90D6A"/>
    <w:rsid w:val="00E91008"/>
    <w:rsid w:val="00E91741"/>
    <w:rsid w:val="00E91833"/>
    <w:rsid w:val="00E96931"/>
    <w:rsid w:val="00E97C36"/>
    <w:rsid w:val="00EA0079"/>
    <w:rsid w:val="00EA0837"/>
    <w:rsid w:val="00EA16CA"/>
    <w:rsid w:val="00EA3740"/>
    <w:rsid w:val="00EA4173"/>
    <w:rsid w:val="00EA4174"/>
    <w:rsid w:val="00EA423E"/>
    <w:rsid w:val="00EA4A3B"/>
    <w:rsid w:val="00EA4D8E"/>
    <w:rsid w:val="00EA4F5A"/>
    <w:rsid w:val="00EA5DE9"/>
    <w:rsid w:val="00EA62D3"/>
    <w:rsid w:val="00EA6D15"/>
    <w:rsid w:val="00EA7E5E"/>
    <w:rsid w:val="00EA7F23"/>
    <w:rsid w:val="00EB048C"/>
    <w:rsid w:val="00EB081A"/>
    <w:rsid w:val="00EB098C"/>
    <w:rsid w:val="00EB216C"/>
    <w:rsid w:val="00EB2255"/>
    <w:rsid w:val="00EB2A27"/>
    <w:rsid w:val="00EB2A81"/>
    <w:rsid w:val="00EB3BB1"/>
    <w:rsid w:val="00EB4C23"/>
    <w:rsid w:val="00EB50A0"/>
    <w:rsid w:val="00EB52FE"/>
    <w:rsid w:val="00EB568A"/>
    <w:rsid w:val="00EB57A3"/>
    <w:rsid w:val="00EB5E88"/>
    <w:rsid w:val="00EB65C5"/>
    <w:rsid w:val="00EB6CAF"/>
    <w:rsid w:val="00EB7BDE"/>
    <w:rsid w:val="00EC106E"/>
    <w:rsid w:val="00EC38E4"/>
    <w:rsid w:val="00EC4B5F"/>
    <w:rsid w:val="00EC6320"/>
    <w:rsid w:val="00EC6340"/>
    <w:rsid w:val="00EC6FC1"/>
    <w:rsid w:val="00ED00B0"/>
    <w:rsid w:val="00ED01F1"/>
    <w:rsid w:val="00ED04DA"/>
    <w:rsid w:val="00ED0E81"/>
    <w:rsid w:val="00ED0FA1"/>
    <w:rsid w:val="00ED1385"/>
    <w:rsid w:val="00ED15C2"/>
    <w:rsid w:val="00ED347F"/>
    <w:rsid w:val="00ED37A2"/>
    <w:rsid w:val="00ED4BB5"/>
    <w:rsid w:val="00ED5E40"/>
    <w:rsid w:val="00ED6E15"/>
    <w:rsid w:val="00EE04E7"/>
    <w:rsid w:val="00EE083D"/>
    <w:rsid w:val="00EE0DB2"/>
    <w:rsid w:val="00EE0E9A"/>
    <w:rsid w:val="00EE12A7"/>
    <w:rsid w:val="00EE2409"/>
    <w:rsid w:val="00EE3042"/>
    <w:rsid w:val="00EE30FD"/>
    <w:rsid w:val="00EE3C5A"/>
    <w:rsid w:val="00EE4547"/>
    <w:rsid w:val="00EE45A6"/>
    <w:rsid w:val="00EE4D72"/>
    <w:rsid w:val="00EE5292"/>
    <w:rsid w:val="00EE658F"/>
    <w:rsid w:val="00EE6649"/>
    <w:rsid w:val="00EE6B18"/>
    <w:rsid w:val="00EE7842"/>
    <w:rsid w:val="00EE7D3F"/>
    <w:rsid w:val="00EF020B"/>
    <w:rsid w:val="00EF2B60"/>
    <w:rsid w:val="00EF2C79"/>
    <w:rsid w:val="00EF3241"/>
    <w:rsid w:val="00EF41CD"/>
    <w:rsid w:val="00EF524B"/>
    <w:rsid w:val="00EF58D8"/>
    <w:rsid w:val="00EF6212"/>
    <w:rsid w:val="00F00459"/>
    <w:rsid w:val="00F0078D"/>
    <w:rsid w:val="00F00FDE"/>
    <w:rsid w:val="00F01D75"/>
    <w:rsid w:val="00F0213D"/>
    <w:rsid w:val="00F03C24"/>
    <w:rsid w:val="00F03DA1"/>
    <w:rsid w:val="00F03DBB"/>
    <w:rsid w:val="00F03FDB"/>
    <w:rsid w:val="00F047CB"/>
    <w:rsid w:val="00F04852"/>
    <w:rsid w:val="00F04AC5"/>
    <w:rsid w:val="00F067DC"/>
    <w:rsid w:val="00F0684A"/>
    <w:rsid w:val="00F07CF1"/>
    <w:rsid w:val="00F1131D"/>
    <w:rsid w:val="00F114C3"/>
    <w:rsid w:val="00F11816"/>
    <w:rsid w:val="00F119F0"/>
    <w:rsid w:val="00F11B52"/>
    <w:rsid w:val="00F11C0B"/>
    <w:rsid w:val="00F12294"/>
    <w:rsid w:val="00F1230D"/>
    <w:rsid w:val="00F12B23"/>
    <w:rsid w:val="00F1368B"/>
    <w:rsid w:val="00F13E32"/>
    <w:rsid w:val="00F142D0"/>
    <w:rsid w:val="00F16057"/>
    <w:rsid w:val="00F1694D"/>
    <w:rsid w:val="00F20BD8"/>
    <w:rsid w:val="00F20EBB"/>
    <w:rsid w:val="00F2229D"/>
    <w:rsid w:val="00F22B38"/>
    <w:rsid w:val="00F22C95"/>
    <w:rsid w:val="00F23538"/>
    <w:rsid w:val="00F2356D"/>
    <w:rsid w:val="00F24631"/>
    <w:rsid w:val="00F2504F"/>
    <w:rsid w:val="00F2553B"/>
    <w:rsid w:val="00F25B9A"/>
    <w:rsid w:val="00F268B5"/>
    <w:rsid w:val="00F30756"/>
    <w:rsid w:val="00F308C8"/>
    <w:rsid w:val="00F30D7F"/>
    <w:rsid w:val="00F313AE"/>
    <w:rsid w:val="00F314F5"/>
    <w:rsid w:val="00F32A70"/>
    <w:rsid w:val="00F32AFF"/>
    <w:rsid w:val="00F32B41"/>
    <w:rsid w:val="00F340BA"/>
    <w:rsid w:val="00F34506"/>
    <w:rsid w:val="00F34FA4"/>
    <w:rsid w:val="00F3514E"/>
    <w:rsid w:val="00F3577A"/>
    <w:rsid w:val="00F35975"/>
    <w:rsid w:val="00F36A56"/>
    <w:rsid w:val="00F3702E"/>
    <w:rsid w:val="00F379A8"/>
    <w:rsid w:val="00F404B0"/>
    <w:rsid w:val="00F40C61"/>
    <w:rsid w:val="00F413CE"/>
    <w:rsid w:val="00F41B61"/>
    <w:rsid w:val="00F42536"/>
    <w:rsid w:val="00F42F16"/>
    <w:rsid w:val="00F43906"/>
    <w:rsid w:val="00F44AFB"/>
    <w:rsid w:val="00F44C56"/>
    <w:rsid w:val="00F46AFB"/>
    <w:rsid w:val="00F46BF5"/>
    <w:rsid w:val="00F47170"/>
    <w:rsid w:val="00F47BD3"/>
    <w:rsid w:val="00F47FF3"/>
    <w:rsid w:val="00F50B37"/>
    <w:rsid w:val="00F514E1"/>
    <w:rsid w:val="00F521FE"/>
    <w:rsid w:val="00F52D85"/>
    <w:rsid w:val="00F52E56"/>
    <w:rsid w:val="00F535ED"/>
    <w:rsid w:val="00F5471B"/>
    <w:rsid w:val="00F55B59"/>
    <w:rsid w:val="00F56BEB"/>
    <w:rsid w:val="00F6171E"/>
    <w:rsid w:val="00F62F4B"/>
    <w:rsid w:val="00F64120"/>
    <w:rsid w:val="00F646CD"/>
    <w:rsid w:val="00F65293"/>
    <w:rsid w:val="00F65969"/>
    <w:rsid w:val="00F65E52"/>
    <w:rsid w:val="00F65E5D"/>
    <w:rsid w:val="00F66C8C"/>
    <w:rsid w:val="00F67971"/>
    <w:rsid w:val="00F679ED"/>
    <w:rsid w:val="00F70F31"/>
    <w:rsid w:val="00F71CB3"/>
    <w:rsid w:val="00F72A6B"/>
    <w:rsid w:val="00F73408"/>
    <w:rsid w:val="00F73DC1"/>
    <w:rsid w:val="00F744C3"/>
    <w:rsid w:val="00F75043"/>
    <w:rsid w:val="00F7554E"/>
    <w:rsid w:val="00F76CF7"/>
    <w:rsid w:val="00F76D77"/>
    <w:rsid w:val="00F77502"/>
    <w:rsid w:val="00F77CE9"/>
    <w:rsid w:val="00F8029A"/>
    <w:rsid w:val="00F80A42"/>
    <w:rsid w:val="00F829DA"/>
    <w:rsid w:val="00F8432A"/>
    <w:rsid w:val="00F8705E"/>
    <w:rsid w:val="00F870DE"/>
    <w:rsid w:val="00F87698"/>
    <w:rsid w:val="00F87ED6"/>
    <w:rsid w:val="00F901E3"/>
    <w:rsid w:val="00F90409"/>
    <w:rsid w:val="00F90FEF"/>
    <w:rsid w:val="00F9180A"/>
    <w:rsid w:val="00F91BEA"/>
    <w:rsid w:val="00F92254"/>
    <w:rsid w:val="00F926D1"/>
    <w:rsid w:val="00F92DC1"/>
    <w:rsid w:val="00F92FE3"/>
    <w:rsid w:val="00F939CC"/>
    <w:rsid w:val="00F93B4A"/>
    <w:rsid w:val="00F93FE7"/>
    <w:rsid w:val="00F94E21"/>
    <w:rsid w:val="00F94F2E"/>
    <w:rsid w:val="00F951FA"/>
    <w:rsid w:val="00F95FB8"/>
    <w:rsid w:val="00F9623D"/>
    <w:rsid w:val="00F96DDE"/>
    <w:rsid w:val="00F96EE0"/>
    <w:rsid w:val="00F9763C"/>
    <w:rsid w:val="00F97E99"/>
    <w:rsid w:val="00FA0323"/>
    <w:rsid w:val="00FA2663"/>
    <w:rsid w:val="00FA296C"/>
    <w:rsid w:val="00FA5231"/>
    <w:rsid w:val="00FA62B3"/>
    <w:rsid w:val="00FA6956"/>
    <w:rsid w:val="00FA6BD5"/>
    <w:rsid w:val="00FA6F1D"/>
    <w:rsid w:val="00FA744D"/>
    <w:rsid w:val="00FA75FA"/>
    <w:rsid w:val="00FA783C"/>
    <w:rsid w:val="00FB0A48"/>
    <w:rsid w:val="00FB0EF2"/>
    <w:rsid w:val="00FB0F14"/>
    <w:rsid w:val="00FB1367"/>
    <w:rsid w:val="00FB1DA9"/>
    <w:rsid w:val="00FB301D"/>
    <w:rsid w:val="00FB3070"/>
    <w:rsid w:val="00FB3B5A"/>
    <w:rsid w:val="00FB4797"/>
    <w:rsid w:val="00FB5D10"/>
    <w:rsid w:val="00FC0A33"/>
    <w:rsid w:val="00FC10A2"/>
    <w:rsid w:val="00FC11B6"/>
    <w:rsid w:val="00FC149D"/>
    <w:rsid w:val="00FC1512"/>
    <w:rsid w:val="00FC1B41"/>
    <w:rsid w:val="00FC2850"/>
    <w:rsid w:val="00FC2CE7"/>
    <w:rsid w:val="00FC2E4B"/>
    <w:rsid w:val="00FC4D11"/>
    <w:rsid w:val="00FC5175"/>
    <w:rsid w:val="00FC6B5B"/>
    <w:rsid w:val="00FC6C0B"/>
    <w:rsid w:val="00FC778C"/>
    <w:rsid w:val="00FC7EC0"/>
    <w:rsid w:val="00FD0A22"/>
    <w:rsid w:val="00FD0CA5"/>
    <w:rsid w:val="00FD15E8"/>
    <w:rsid w:val="00FD2DE2"/>
    <w:rsid w:val="00FD32D1"/>
    <w:rsid w:val="00FD3AAE"/>
    <w:rsid w:val="00FD3F95"/>
    <w:rsid w:val="00FD4271"/>
    <w:rsid w:val="00FE1FB9"/>
    <w:rsid w:val="00FE2588"/>
    <w:rsid w:val="00FE28E3"/>
    <w:rsid w:val="00FE3182"/>
    <w:rsid w:val="00FE31DC"/>
    <w:rsid w:val="00FE50EC"/>
    <w:rsid w:val="00FE5CC4"/>
    <w:rsid w:val="00FE6451"/>
    <w:rsid w:val="00FE745F"/>
    <w:rsid w:val="00FE761A"/>
    <w:rsid w:val="00FE7AF1"/>
    <w:rsid w:val="00FE7B7D"/>
    <w:rsid w:val="00FF08E1"/>
    <w:rsid w:val="00FF092B"/>
    <w:rsid w:val="00FF2D97"/>
    <w:rsid w:val="00FF2F42"/>
    <w:rsid w:val="00FF4B7F"/>
    <w:rsid w:val="00FF524C"/>
    <w:rsid w:val="00FF63B2"/>
    <w:rsid w:val="00FF64A6"/>
    <w:rsid w:val="00FF6974"/>
    <w:rsid w:val="00FF7073"/>
    <w:rsid w:val="00FF749B"/>
    <w:rsid w:val="00FF75CC"/>
  </w:rsids>
  <w:docVars>
    <w:docVar w:name="sivug" w:val="0"/>
  </w:docVars>
  <m:mathPr>
    <m:mathFont m:val="Cambria Math"/>
    <m:smallFrac/>
  </m:mathPr>
  <w:themeFontLang w:val="en-US" w:bidi="he-IL"/>
  <w:clrSchemeMapping w:bg1="light1" w:t1="dark1" w:bg2="light2" w:t2="dark2" w:accent1="accent1" w:accent2="accent2" w:accent3="accent3" w:accent4="accent4" w:accent5="accent5" w:accent6="accent6" w:hyperlink="hyperlink" w:followedHyperlink="followedHyperlink"/>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1"/>
        <w:szCs w:val="21"/>
        <w:lang w:val="en-US" w:eastAsia="en-US" w:bidi="he-IL"/>
      </w:rPr>
    </w:rPrDefault>
    <w:pPrDefault>
      <w:pPr>
        <w:spacing w:after="120" w:line="360"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1" w:unhideWhenUsed="0" w:qFormat="1"/>
    <w:lsdException w:name="heading 2" w:uiPriority="1" w:qFormat="1"/>
    <w:lsdException w:name="heading 3" w:uiPriority="1" w:qFormat="1"/>
    <w:lsdException w:name="heading 4" w:uiPriority="1" w:qFormat="1"/>
    <w:lsdException w:name="heading 5" w:uiPriority="1" w:qFormat="1"/>
    <w:lsdException w:name="heading 6" w:uiPriority="1" w:qFormat="1"/>
    <w:lsdException w:name="heading 7" w:uiPriority="1" w:qFormat="1"/>
    <w:lsdException w:name="heading 8" w:uiPriority="1" w:qFormat="1"/>
    <w:lsdException w:name="heading 9" w:uiPriority="0"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0" w:qFormat="1"/>
    <w:lsdException w:name="page number" w:uiPriority="0"/>
    <w:lsdException w:name="Title" w:semiHidden="0" w:uiPriority="0" w:unhideWhenUsed="0" w:qFormat="1"/>
    <w:lsdException w:name="Default Paragraph Font" w:uiPriority="1"/>
    <w:lsdException w:name="Body Text" w:uiPriority="0"/>
    <w:lsdException w:name="Body Text Indent" w:uiPriority="0"/>
    <w:lsdException w:name="Subtitle" w:semiHidden="0" w:uiPriority="11" w:unhideWhenUsed="0" w:qFormat="1"/>
    <w:lsdException w:name="Body Text 2" w:uiPriority="0"/>
    <w:lsdException w:name="Body Text 3" w:uiPriority="0"/>
    <w:lsdException w:name="Body Text Indent 2" w:uiPriority="0"/>
    <w:lsdException w:name="Body Text Indent 3" w:uiPriority="0"/>
    <w:lsdException w:name="Block Text" w:uiPriority="0"/>
    <w:lsdException w:name="Strong" w:semiHidden="0" w:uiPriority="22" w:unhideWhenUsed="0" w:qFormat="1"/>
    <w:lsdException w:name="Emphasis" w:semiHidden="0" w:uiPriority="20" w:unhideWhenUsed="0" w:qFormat="1"/>
    <w:lsdException w:name="Document Map" w:uiPriority="0"/>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5C0F41"/>
    <w:pPr>
      <w:bidi/>
    </w:pPr>
  </w:style>
  <w:style w:type="paragraph" w:styleId="Heading1">
    <w:name w:val="heading 1"/>
    <w:basedOn w:val="Normal"/>
    <w:next w:val="Normal"/>
    <w:link w:val="Heading1Char"/>
    <w:uiPriority w:val="1"/>
    <w:qFormat/>
    <w:rsid w:val="007B7880"/>
    <w:pPr>
      <w:keepNext/>
      <w:keepLines/>
      <w:pBdr>
        <w:bottom w:val="single" w:sz="4" w:space="2" w:color="009DD9" w:themeColor="accent2"/>
      </w:pBdr>
      <w:spacing w:before="240" w:after="180" w:line="240" w:lineRule="auto"/>
      <w:ind w:left="431" w:hanging="431"/>
      <w:outlineLvl w:val="0"/>
    </w:pPr>
    <w:rPr>
      <w:rFonts w:ascii="Arial" w:hAnsi="Arial" w:eastAsiaTheme="majorEastAsia" w:cs="Arial"/>
      <w:b/>
      <w:bCs/>
      <w:color w:val="0B5294" w:themeColor="accent1" w:themeShade="BF"/>
      <w:sz w:val="36"/>
      <w:szCs w:val="36"/>
    </w:rPr>
  </w:style>
  <w:style w:type="paragraph" w:styleId="Heading2">
    <w:name w:val="heading 2"/>
    <w:basedOn w:val="Normal"/>
    <w:next w:val="Normal"/>
    <w:link w:val="Heading2Char"/>
    <w:uiPriority w:val="1"/>
    <w:unhideWhenUsed/>
    <w:qFormat/>
    <w:rsid w:val="00AC4547"/>
    <w:pPr>
      <w:keepNext/>
      <w:keepLines/>
      <w:spacing w:after="60" w:line="240" w:lineRule="auto"/>
      <w:ind w:left="510" w:hanging="567"/>
      <w:jc w:val="both"/>
      <w:outlineLvl w:val="1"/>
    </w:pPr>
    <w:rPr>
      <w:rFonts w:ascii="Arial Bold" w:hAnsi="Arial Bold" w:eastAsiaTheme="majorEastAsia" w:cs="Arial"/>
      <w:b/>
      <w:bCs/>
      <w:color w:val="387026" w:themeColor="accent5" w:themeShade="80"/>
      <w:sz w:val="29"/>
      <w:szCs w:val="30"/>
    </w:rPr>
  </w:style>
  <w:style w:type="paragraph" w:styleId="Heading3">
    <w:name w:val="heading 3"/>
    <w:basedOn w:val="Normal"/>
    <w:next w:val="Normal"/>
    <w:link w:val="Heading3Char"/>
    <w:uiPriority w:val="1"/>
    <w:unhideWhenUsed/>
    <w:qFormat/>
    <w:rsid w:val="00C43CDD"/>
    <w:pPr>
      <w:keepNext/>
      <w:keepLines/>
      <w:numPr>
        <w:ilvl w:val="2"/>
        <w:numId w:val="1"/>
      </w:numPr>
      <w:spacing w:before="40" w:after="40" w:line="240" w:lineRule="auto"/>
      <w:outlineLvl w:val="2"/>
    </w:pPr>
    <w:rPr>
      <w:rFonts w:asciiTheme="majorHAnsi" w:eastAsiaTheme="majorEastAsia" w:hAnsiTheme="majorHAnsi" w:cs="Arial"/>
      <w:b/>
      <w:bCs/>
      <w:color w:val="660066"/>
      <w:sz w:val="24"/>
      <w:szCs w:val="26"/>
    </w:rPr>
  </w:style>
  <w:style w:type="paragraph" w:styleId="Heading4">
    <w:name w:val="heading 4"/>
    <w:basedOn w:val="Normal"/>
    <w:next w:val="Normal"/>
    <w:link w:val="Heading4Char"/>
    <w:uiPriority w:val="1"/>
    <w:unhideWhenUsed/>
    <w:qFormat/>
    <w:rsid w:val="005C0F41"/>
    <w:pPr>
      <w:keepNext/>
      <w:keepLines/>
      <w:numPr>
        <w:ilvl w:val="3"/>
        <w:numId w:val="1"/>
      </w:numPr>
      <w:spacing w:before="80" w:after="0" w:line="240" w:lineRule="auto"/>
      <w:outlineLvl w:val="3"/>
    </w:pPr>
    <w:rPr>
      <w:rFonts w:asciiTheme="majorHAnsi" w:eastAsiaTheme="majorEastAsia" w:hAnsiTheme="majorHAnsi" w:cstheme="majorBidi"/>
      <w:i/>
      <w:iCs/>
      <w:color w:val="004E6C" w:themeColor="accent2" w:themeShade="80"/>
      <w:sz w:val="28"/>
      <w:szCs w:val="28"/>
    </w:rPr>
  </w:style>
  <w:style w:type="paragraph" w:styleId="Heading5">
    <w:name w:val="heading 5"/>
    <w:basedOn w:val="Normal"/>
    <w:next w:val="Normal"/>
    <w:link w:val="Heading5Char"/>
    <w:uiPriority w:val="1"/>
    <w:unhideWhenUsed/>
    <w:qFormat/>
    <w:rsid w:val="005C0F41"/>
    <w:pPr>
      <w:keepNext/>
      <w:keepLines/>
      <w:numPr>
        <w:ilvl w:val="4"/>
        <w:numId w:val="1"/>
      </w:numPr>
      <w:bidi w:val="0"/>
      <w:spacing w:before="80" w:after="0" w:line="240" w:lineRule="auto"/>
      <w:outlineLvl w:val="4"/>
    </w:pPr>
    <w:rPr>
      <w:rFonts w:asciiTheme="majorHAnsi" w:eastAsiaTheme="majorEastAsia" w:hAnsiTheme="majorHAnsi" w:cstheme="majorBidi"/>
      <w:color w:val="0075A2" w:themeColor="accent2" w:themeShade="BF"/>
      <w:sz w:val="24"/>
      <w:szCs w:val="24"/>
    </w:rPr>
  </w:style>
  <w:style w:type="paragraph" w:styleId="Heading6">
    <w:name w:val="heading 6"/>
    <w:basedOn w:val="Normal"/>
    <w:next w:val="Normal"/>
    <w:link w:val="Heading6Char"/>
    <w:uiPriority w:val="1"/>
    <w:unhideWhenUsed/>
    <w:qFormat/>
    <w:rsid w:val="005C0F41"/>
    <w:pPr>
      <w:keepNext/>
      <w:keepLines/>
      <w:numPr>
        <w:ilvl w:val="5"/>
        <w:numId w:val="1"/>
      </w:numPr>
      <w:bidi w:val="0"/>
      <w:spacing w:before="80" w:after="0" w:line="240" w:lineRule="auto"/>
      <w:outlineLvl w:val="5"/>
    </w:pPr>
    <w:rPr>
      <w:rFonts w:asciiTheme="majorHAnsi" w:eastAsiaTheme="majorEastAsia" w:hAnsiTheme="majorHAnsi" w:cstheme="majorBidi"/>
      <w:i/>
      <w:iCs/>
      <w:color w:val="004E6C" w:themeColor="accent2" w:themeShade="80"/>
      <w:sz w:val="24"/>
      <w:szCs w:val="24"/>
    </w:rPr>
  </w:style>
  <w:style w:type="paragraph" w:styleId="Heading7">
    <w:name w:val="heading 7"/>
    <w:basedOn w:val="Normal"/>
    <w:next w:val="Normal"/>
    <w:link w:val="Heading7Char"/>
    <w:uiPriority w:val="1"/>
    <w:unhideWhenUsed/>
    <w:qFormat/>
    <w:rsid w:val="005C0F41"/>
    <w:pPr>
      <w:keepNext/>
      <w:keepLines/>
      <w:numPr>
        <w:ilvl w:val="6"/>
        <w:numId w:val="1"/>
      </w:numPr>
      <w:bidi w:val="0"/>
      <w:spacing w:before="80" w:after="0" w:line="240" w:lineRule="auto"/>
      <w:outlineLvl w:val="6"/>
    </w:pPr>
    <w:rPr>
      <w:rFonts w:asciiTheme="majorHAnsi" w:eastAsiaTheme="majorEastAsia" w:hAnsiTheme="majorHAnsi" w:cstheme="majorBidi"/>
      <w:b/>
      <w:bCs/>
      <w:color w:val="004E6C" w:themeColor="accent2" w:themeShade="80"/>
      <w:sz w:val="22"/>
      <w:szCs w:val="22"/>
    </w:rPr>
  </w:style>
  <w:style w:type="paragraph" w:styleId="Heading8">
    <w:name w:val="heading 8"/>
    <w:basedOn w:val="Normal"/>
    <w:next w:val="Normal"/>
    <w:link w:val="Heading8Char"/>
    <w:uiPriority w:val="1"/>
    <w:unhideWhenUsed/>
    <w:qFormat/>
    <w:rsid w:val="005C0F41"/>
    <w:pPr>
      <w:keepNext/>
      <w:keepLines/>
      <w:numPr>
        <w:ilvl w:val="7"/>
        <w:numId w:val="1"/>
      </w:numPr>
      <w:bidi w:val="0"/>
      <w:spacing w:before="80" w:after="0" w:line="240" w:lineRule="auto"/>
      <w:outlineLvl w:val="7"/>
    </w:pPr>
    <w:rPr>
      <w:rFonts w:asciiTheme="majorHAnsi" w:eastAsiaTheme="majorEastAsia" w:hAnsiTheme="majorHAnsi" w:cstheme="majorBidi"/>
      <w:color w:val="004E6C" w:themeColor="accent2" w:themeShade="80"/>
      <w:sz w:val="22"/>
      <w:szCs w:val="22"/>
    </w:rPr>
  </w:style>
  <w:style w:type="paragraph" w:styleId="Heading9">
    <w:name w:val="heading 9"/>
    <w:basedOn w:val="Normal"/>
    <w:next w:val="Normal"/>
    <w:link w:val="Heading9Char"/>
    <w:unhideWhenUsed/>
    <w:qFormat/>
    <w:rsid w:val="005C0F41"/>
    <w:pPr>
      <w:keepNext/>
      <w:keepLines/>
      <w:numPr>
        <w:ilvl w:val="8"/>
        <w:numId w:val="1"/>
      </w:numPr>
      <w:bidi w:val="0"/>
      <w:spacing w:before="80" w:after="0" w:line="240" w:lineRule="auto"/>
      <w:outlineLvl w:val="8"/>
    </w:pPr>
    <w:rPr>
      <w:rFonts w:asciiTheme="majorHAnsi" w:eastAsiaTheme="majorEastAsia" w:hAnsiTheme="majorHAnsi" w:cstheme="majorBidi"/>
      <w:i/>
      <w:iCs/>
      <w:color w:val="004E6C" w:themeColor="accent2" w:themeShade="80"/>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7B7880"/>
    <w:rPr>
      <w:rFonts w:ascii="Arial" w:hAnsi="Arial" w:eastAsiaTheme="majorEastAsia" w:cs="Arial"/>
      <w:b/>
      <w:bCs/>
      <w:color w:val="0B5294" w:themeColor="accent1" w:themeShade="BF"/>
      <w:sz w:val="36"/>
      <w:szCs w:val="36"/>
    </w:rPr>
  </w:style>
  <w:style w:type="character" w:customStyle="1" w:styleId="Heading2Char">
    <w:name w:val="Heading 2 Char"/>
    <w:basedOn w:val="DefaultParagraphFont"/>
    <w:link w:val="Heading2"/>
    <w:uiPriority w:val="1"/>
    <w:rsid w:val="00AC4547"/>
    <w:rPr>
      <w:rFonts w:ascii="Arial Bold" w:hAnsi="Arial Bold" w:eastAsiaTheme="majorEastAsia" w:cs="Arial"/>
      <w:b/>
      <w:bCs/>
      <w:color w:val="387026" w:themeColor="accent5" w:themeShade="80"/>
      <w:sz w:val="29"/>
      <w:szCs w:val="30"/>
    </w:rPr>
  </w:style>
  <w:style w:type="character" w:customStyle="1" w:styleId="Heading3Char">
    <w:name w:val="Heading 3 Char"/>
    <w:basedOn w:val="DefaultParagraphFont"/>
    <w:link w:val="Heading3"/>
    <w:uiPriority w:val="1"/>
    <w:rsid w:val="00C43CDD"/>
    <w:rPr>
      <w:rFonts w:asciiTheme="majorHAnsi" w:eastAsiaTheme="majorEastAsia" w:hAnsiTheme="majorHAnsi" w:cs="Arial"/>
      <w:b/>
      <w:bCs/>
      <w:color w:val="660066"/>
      <w:sz w:val="24"/>
      <w:szCs w:val="26"/>
    </w:rPr>
  </w:style>
  <w:style w:type="character" w:customStyle="1" w:styleId="Heading4Char">
    <w:name w:val="Heading 4 Char"/>
    <w:basedOn w:val="DefaultParagraphFont"/>
    <w:link w:val="Heading4"/>
    <w:uiPriority w:val="1"/>
    <w:rsid w:val="005C0F41"/>
    <w:rPr>
      <w:rFonts w:asciiTheme="majorHAnsi" w:eastAsiaTheme="majorEastAsia" w:hAnsiTheme="majorHAnsi" w:cstheme="majorBidi"/>
      <w:i/>
      <w:iCs/>
      <w:color w:val="004E6C" w:themeColor="accent2" w:themeShade="80"/>
      <w:sz w:val="28"/>
      <w:szCs w:val="28"/>
    </w:rPr>
  </w:style>
  <w:style w:type="character" w:customStyle="1" w:styleId="Heading5Char">
    <w:name w:val="Heading 5 Char"/>
    <w:basedOn w:val="DefaultParagraphFont"/>
    <w:link w:val="Heading5"/>
    <w:uiPriority w:val="1"/>
    <w:rsid w:val="005C0F41"/>
    <w:rPr>
      <w:rFonts w:asciiTheme="majorHAnsi" w:eastAsiaTheme="majorEastAsia" w:hAnsiTheme="majorHAnsi" w:cstheme="majorBidi"/>
      <w:color w:val="0075A2" w:themeColor="accent2" w:themeShade="BF"/>
      <w:sz w:val="24"/>
      <w:szCs w:val="24"/>
    </w:rPr>
  </w:style>
  <w:style w:type="character" w:customStyle="1" w:styleId="Heading6Char">
    <w:name w:val="Heading 6 Char"/>
    <w:basedOn w:val="DefaultParagraphFont"/>
    <w:link w:val="Heading6"/>
    <w:uiPriority w:val="1"/>
    <w:rsid w:val="005C0F41"/>
    <w:rPr>
      <w:rFonts w:asciiTheme="majorHAnsi" w:eastAsiaTheme="majorEastAsia" w:hAnsiTheme="majorHAnsi" w:cstheme="majorBidi"/>
      <w:i/>
      <w:iCs/>
      <w:color w:val="004E6C" w:themeColor="accent2" w:themeShade="80"/>
      <w:sz w:val="24"/>
      <w:szCs w:val="24"/>
    </w:rPr>
  </w:style>
  <w:style w:type="character" w:customStyle="1" w:styleId="Heading7Char">
    <w:name w:val="Heading 7 Char"/>
    <w:basedOn w:val="DefaultParagraphFont"/>
    <w:link w:val="Heading7"/>
    <w:uiPriority w:val="1"/>
    <w:rsid w:val="005C0F41"/>
    <w:rPr>
      <w:rFonts w:asciiTheme="majorHAnsi" w:eastAsiaTheme="majorEastAsia" w:hAnsiTheme="majorHAnsi" w:cstheme="majorBidi"/>
      <w:b/>
      <w:bCs/>
      <w:color w:val="004E6C" w:themeColor="accent2" w:themeShade="80"/>
      <w:sz w:val="22"/>
      <w:szCs w:val="22"/>
    </w:rPr>
  </w:style>
  <w:style w:type="character" w:customStyle="1" w:styleId="Heading8Char">
    <w:name w:val="Heading 8 Char"/>
    <w:basedOn w:val="DefaultParagraphFont"/>
    <w:link w:val="Heading8"/>
    <w:uiPriority w:val="1"/>
    <w:rsid w:val="005C0F41"/>
    <w:rPr>
      <w:rFonts w:asciiTheme="majorHAnsi" w:eastAsiaTheme="majorEastAsia" w:hAnsiTheme="majorHAnsi" w:cstheme="majorBidi"/>
      <w:color w:val="004E6C" w:themeColor="accent2" w:themeShade="80"/>
      <w:sz w:val="22"/>
      <w:szCs w:val="22"/>
    </w:rPr>
  </w:style>
  <w:style w:type="character" w:customStyle="1" w:styleId="Heading9Char">
    <w:name w:val="Heading 9 Char"/>
    <w:basedOn w:val="DefaultParagraphFont"/>
    <w:link w:val="Heading9"/>
    <w:rsid w:val="005C0F41"/>
    <w:rPr>
      <w:rFonts w:asciiTheme="majorHAnsi" w:eastAsiaTheme="majorEastAsia" w:hAnsiTheme="majorHAnsi" w:cstheme="majorBidi"/>
      <w:i/>
      <w:iCs/>
      <w:color w:val="004E6C" w:themeColor="accent2" w:themeShade="80"/>
      <w:sz w:val="22"/>
      <w:szCs w:val="22"/>
    </w:rPr>
  </w:style>
  <w:style w:type="paragraph" w:styleId="TableofFigures">
    <w:name w:val="table of figures"/>
    <w:basedOn w:val="Normal"/>
    <w:next w:val="Normal"/>
    <w:uiPriority w:val="99"/>
    <w:unhideWhenUsed/>
    <w:rsid w:val="0027002F"/>
    <w:rPr>
      <w:lang w:eastAsia="ja-JP"/>
    </w:rPr>
  </w:style>
  <w:style w:type="paragraph" w:styleId="ListParagraph">
    <w:name w:val="List Paragraph"/>
    <w:basedOn w:val="Normal"/>
    <w:link w:val="ListParagraphChar"/>
    <w:uiPriority w:val="34"/>
    <w:qFormat/>
    <w:rsid w:val="004F49B8"/>
    <w:pPr>
      <w:numPr>
        <w:numId w:val="3"/>
      </w:numPr>
      <w:autoSpaceDE w:val="0"/>
      <w:autoSpaceDN w:val="0"/>
      <w:adjustRightInd w:val="0"/>
      <w:spacing w:line="320" w:lineRule="exact"/>
      <w:jc w:val="both"/>
    </w:pPr>
    <w:rPr>
      <w:rFonts w:ascii="Tahoma" w:hAnsi="Tahoma" w:cs="Tahoma"/>
      <w:sz w:val="20"/>
    </w:rPr>
  </w:style>
  <w:style w:type="character" w:customStyle="1" w:styleId="ListParagraphChar">
    <w:name w:val="List Paragraph Char"/>
    <w:link w:val="ListParagraph"/>
    <w:uiPriority w:val="34"/>
    <w:rsid w:val="004F49B8"/>
    <w:rPr>
      <w:rFonts w:ascii="Tahoma" w:hAnsi="Tahoma" w:cs="Tahoma"/>
      <w:sz w:val="20"/>
    </w:rPr>
  </w:style>
  <w:style w:type="character" w:customStyle="1" w:styleId="Heading1Char1">
    <w:name w:val="Heading 1 Char1"/>
    <w:rsid w:val="00AC4E14"/>
    <w:rPr>
      <w:rFonts w:ascii="Gisha" w:eastAsia="Times New Roman" w:hAnsi="Gisha" w:cs="Gisha"/>
      <w:b/>
      <w:bCs/>
      <w:color w:val="000000"/>
      <w:kern w:val="32"/>
      <w:sz w:val="40"/>
      <w:szCs w:val="40"/>
    </w:rPr>
  </w:style>
  <w:style w:type="paragraph" w:styleId="Header">
    <w:name w:val="header"/>
    <w:basedOn w:val="Normal"/>
    <w:link w:val="HeaderChar"/>
    <w:uiPriority w:val="99"/>
    <w:unhideWhenUsed/>
    <w:rsid w:val="00CB3322"/>
    <w:pPr>
      <w:tabs>
        <w:tab w:val="center" w:pos="4320"/>
        <w:tab w:val="right" w:pos="8640"/>
      </w:tabs>
      <w:spacing w:after="0" w:line="240" w:lineRule="auto"/>
    </w:pPr>
  </w:style>
  <w:style w:type="character" w:customStyle="1" w:styleId="HeaderChar">
    <w:name w:val="Header Char"/>
    <w:basedOn w:val="DefaultParagraphFont"/>
    <w:link w:val="Header"/>
    <w:uiPriority w:val="99"/>
    <w:rsid w:val="00CB3322"/>
    <w:rPr>
      <w:rFonts w:cs="David"/>
      <w:sz w:val="24"/>
      <w:szCs w:val="24"/>
    </w:rPr>
  </w:style>
  <w:style w:type="paragraph" w:styleId="Footer">
    <w:name w:val="footer"/>
    <w:basedOn w:val="Normal"/>
    <w:link w:val="FooterChar"/>
    <w:uiPriority w:val="99"/>
    <w:unhideWhenUsed/>
    <w:rsid w:val="00CB3322"/>
    <w:pPr>
      <w:tabs>
        <w:tab w:val="center" w:pos="4320"/>
        <w:tab w:val="right" w:pos="8640"/>
      </w:tabs>
      <w:spacing w:after="0" w:line="240" w:lineRule="auto"/>
    </w:pPr>
  </w:style>
  <w:style w:type="character" w:customStyle="1" w:styleId="FooterChar">
    <w:name w:val="Footer Char"/>
    <w:basedOn w:val="DefaultParagraphFont"/>
    <w:link w:val="Footer"/>
    <w:uiPriority w:val="99"/>
    <w:rsid w:val="00CB3322"/>
    <w:rPr>
      <w:rFonts w:cs="David"/>
      <w:sz w:val="24"/>
      <w:szCs w:val="24"/>
    </w:rPr>
  </w:style>
  <w:style w:type="character" w:styleId="CommentReference">
    <w:name w:val="annotation reference"/>
    <w:basedOn w:val="DefaultParagraphFont"/>
    <w:uiPriority w:val="99"/>
    <w:semiHidden/>
    <w:unhideWhenUsed/>
    <w:rsid w:val="00702D9F"/>
    <w:rPr>
      <w:sz w:val="16"/>
      <w:szCs w:val="16"/>
    </w:rPr>
  </w:style>
  <w:style w:type="paragraph" w:styleId="CommentText">
    <w:name w:val="annotation text"/>
    <w:basedOn w:val="Normal"/>
    <w:link w:val="CommentTextChar"/>
    <w:uiPriority w:val="99"/>
    <w:unhideWhenUsed/>
    <w:rsid w:val="00702D9F"/>
    <w:pPr>
      <w:spacing w:line="240" w:lineRule="auto"/>
    </w:pPr>
    <w:rPr>
      <w:sz w:val="20"/>
      <w:szCs w:val="20"/>
    </w:rPr>
  </w:style>
  <w:style w:type="character" w:customStyle="1" w:styleId="CommentTextChar">
    <w:name w:val="Comment Text Char"/>
    <w:basedOn w:val="DefaultParagraphFont"/>
    <w:link w:val="CommentText"/>
    <w:uiPriority w:val="99"/>
    <w:rsid w:val="00702D9F"/>
    <w:rPr>
      <w:rFonts w:cs="David"/>
    </w:rPr>
  </w:style>
  <w:style w:type="paragraph" w:styleId="CommentSubject">
    <w:name w:val="annotation subject"/>
    <w:basedOn w:val="CommentText"/>
    <w:next w:val="CommentText"/>
    <w:link w:val="CommentSubjectChar"/>
    <w:uiPriority w:val="99"/>
    <w:semiHidden/>
    <w:unhideWhenUsed/>
    <w:rsid w:val="00702D9F"/>
    <w:rPr>
      <w:b/>
      <w:bCs/>
    </w:rPr>
  </w:style>
  <w:style w:type="character" w:customStyle="1" w:styleId="CommentSubjectChar">
    <w:name w:val="Comment Subject Char"/>
    <w:basedOn w:val="CommentTextChar"/>
    <w:link w:val="CommentSubject"/>
    <w:uiPriority w:val="99"/>
    <w:semiHidden/>
    <w:rsid w:val="00702D9F"/>
    <w:rPr>
      <w:rFonts w:cs="David"/>
      <w:b/>
      <w:bCs/>
    </w:rPr>
  </w:style>
  <w:style w:type="paragraph" w:styleId="BalloonText">
    <w:name w:val="Balloon Text"/>
    <w:basedOn w:val="Normal"/>
    <w:link w:val="BalloonTextChar"/>
    <w:uiPriority w:val="99"/>
    <w:semiHidden/>
    <w:unhideWhenUsed/>
    <w:rsid w:val="00702D9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02D9F"/>
    <w:rPr>
      <w:rFonts w:ascii="Segoe UI" w:hAnsi="Segoe UI" w:cs="Segoe UI"/>
      <w:sz w:val="18"/>
      <w:szCs w:val="18"/>
    </w:rPr>
  </w:style>
  <w:style w:type="paragraph" w:styleId="Revision">
    <w:name w:val="Revision"/>
    <w:hidden/>
    <w:uiPriority w:val="99"/>
    <w:semiHidden/>
    <w:rsid w:val="00702D9F"/>
    <w:rPr>
      <w:rFonts w:cs="David"/>
      <w:sz w:val="24"/>
      <w:szCs w:val="24"/>
    </w:rPr>
  </w:style>
  <w:style w:type="table" w:styleId="TableGrid">
    <w:name w:val="Table Grid"/>
    <w:basedOn w:val="TableNormal"/>
    <w:uiPriority w:val="59"/>
    <w:rsid w:val="0042536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aliases w:val=" Char,FOOTNOTES,Footnote Text - Sharp,Footnote Text - Sharp Char,Footnote Text - Sharp Char Char,Footnote Text Char Char Char Char Char,Footnote reference,Sharp - Footnote Text,Sharp - Footnote Text1 Char,fn,footnote text,single space"/>
    <w:basedOn w:val="Normal"/>
    <w:link w:val="FootnoteTextChar"/>
    <w:uiPriority w:val="99"/>
    <w:unhideWhenUsed/>
    <w:rsid w:val="00D36781"/>
    <w:pPr>
      <w:keepLines/>
      <w:spacing w:after="40" w:line="200" w:lineRule="exact"/>
      <w:ind w:left="397" w:right="2268" w:hanging="397"/>
      <w:jc w:val="both"/>
    </w:pPr>
    <w:rPr>
      <w:rFonts w:ascii="Tahoma" w:hAnsi="Tahoma" w:cs="Tahoma"/>
      <w:sz w:val="14"/>
      <w:szCs w:val="14"/>
    </w:rPr>
  </w:style>
  <w:style w:type="character" w:customStyle="1" w:styleId="FootnoteTextChar">
    <w:name w:val="Footnote Text Char"/>
    <w:aliases w:val=" Char Char1,FOOTNOTES Char1,Footnote Text - Sharp Char Char Char1,Footnote Text - Sharp Char Char2,Footnote Text - Sharp Char2,Footnote Text Char Char Char Char Char Char1,Footnote reference Char1,Sharp - Footnote Text Char1,fn Char1"/>
    <w:basedOn w:val="DefaultParagraphFont"/>
    <w:link w:val="FootnoteText"/>
    <w:uiPriority w:val="99"/>
    <w:rsid w:val="00D36781"/>
    <w:rPr>
      <w:rFonts w:ascii="Tahoma" w:hAnsi="Tahoma" w:cs="Tahoma"/>
      <w:sz w:val="14"/>
      <w:szCs w:val="14"/>
    </w:rPr>
  </w:style>
  <w:style w:type="character" w:styleId="FootnoteReference0">
    <w:name w:val="footnote reference"/>
    <w:basedOn w:val="DefaultParagraphFont"/>
    <w:uiPriority w:val="99"/>
    <w:unhideWhenUsed/>
    <w:rsid w:val="00AC4E14"/>
    <w:rPr>
      <w:vertAlign w:val="superscript"/>
    </w:rPr>
  </w:style>
  <w:style w:type="paragraph" w:styleId="NormalWeb">
    <w:name w:val="Normal (Web)"/>
    <w:basedOn w:val="Normal"/>
    <w:uiPriority w:val="99"/>
    <w:semiHidden/>
    <w:unhideWhenUsed/>
    <w:rsid w:val="00C66B15"/>
    <w:pPr>
      <w:bidi w:val="0"/>
      <w:spacing w:before="100" w:beforeAutospacing="1" w:after="100" w:afterAutospacing="1" w:line="240" w:lineRule="auto"/>
    </w:pPr>
    <w:rPr>
      <w:rFonts w:ascii="Times New Roman" w:hAnsi="Times New Roman" w:cs="Times New Roman"/>
    </w:rPr>
  </w:style>
  <w:style w:type="table" w:customStyle="1" w:styleId="ListTable7Colorful-Accent41">
    <w:name w:val="List Table 7 Colorful - Accent 41"/>
    <w:basedOn w:val="TableNormal"/>
    <w:uiPriority w:val="52"/>
    <w:rsid w:val="00C41220"/>
    <w:rPr>
      <w:color w:val="0C9A73" w:themeColor="accent4" w:themeShade="BF"/>
    </w:rPr>
    <w:tblPr>
      <w:tblStyleRowBandSize w:val="1"/>
      <w:tblStyleColBandSize w:val="1"/>
    </w:tblPr>
    <w:tblStylePr w:type="firstRow">
      <w:rPr>
        <w:rFonts w:asciiTheme="majorHAnsi" w:eastAsiaTheme="majorEastAsia" w:hAnsiTheme="majorHAnsi" w:cstheme="majorBidi" w:hint="default"/>
        <w:i/>
        <w:iCs/>
        <w:sz w:val="26"/>
        <w:szCs w:val="26"/>
      </w:rPr>
      <w:tblPr/>
      <w:tcPr>
        <w:tcBorders>
          <w:bottom w:val="single" w:sz="4" w:space="0" w:color="10CF9B" w:themeColor="accent4"/>
        </w:tcBorders>
        <w:shd w:val="clear" w:color="auto" w:fill="FFFFFF" w:themeFill="background1"/>
      </w:tcPr>
    </w:tblStylePr>
    <w:tblStylePr w:type="lastRow">
      <w:rPr>
        <w:rFonts w:asciiTheme="majorHAnsi" w:eastAsiaTheme="majorEastAsia" w:hAnsiTheme="majorHAnsi" w:cstheme="majorBidi" w:hint="default"/>
        <w:i/>
        <w:iCs/>
        <w:sz w:val="26"/>
        <w:szCs w:val="26"/>
      </w:rPr>
      <w:tblPr/>
      <w:tcPr>
        <w:tcBorders>
          <w:top w:val="single" w:sz="4" w:space="0" w:color="10CF9B" w:themeColor="accent4"/>
        </w:tcBorders>
        <w:shd w:val="clear" w:color="auto" w:fill="FFFFFF" w:themeFill="background1"/>
      </w:tcPr>
    </w:tblStylePr>
    <w:tblStylePr w:type="firstCol">
      <w:pPr>
        <w:jc w:val="right"/>
      </w:pPr>
      <w:rPr>
        <w:rFonts w:asciiTheme="majorHAnsi" w:eastAsiaTheme="majorEastAsia" w:hAnsiTheme="majorHAnsi" w:cstheme="majorBidi" w:hint="default"/>
        <w:i/>
        <w:iCs/>
        <w:sz w:val="26"/>
        <w:szCs w:val="26"/>
      </w:rPr>
      <w:tblPr/>
      <w:tcPr>
        <w:tcBorders>
          <w:right w:val="single" w:sz="4" w:space="0" w:color="10CF9B" w:themeColor="accent4"/>
        </w:tcBorders>
        <w:shd w:val="clear" w:color="auto" w:fill="FFFFFF" w:themeFill="background1"/>
      </w:tcPr>
    </w:tblStylePr>
    <w:tblStylePr w:type="lastCol">
      <w:rPr>
        <w:rFonts w:asciiTheme="majorHAnsi" w:eastAsiaTheme="majorEastAsia" w:hAnsiTheme="majorHAnsi" w:cstheme="majorBidi" w:hint="default"/>
        <w:i/>
        <w:iCs/>
        <w:sz w:val="26"/>
        <w:szCs w:val="26"/>
      </w:rPr>
      <w:tblPr/>
      <w:tcPr>
        <w:tcBorders>
          <w:left w:val="single" w:sz="4" w:space="0" w:color="10CF9B" w:themeColor="accent4"/>
        </w:tcBorders>
        <w:shd w:val="clear" w:color="auto" w:fill="FFFFFF" w:themeFill="background1"/>
      </w:tcPr>
    </w:tblStylePr>
    <w:tblStylePr w:type="band1Vert">
      <w:tblPr/>
      <w:tcPr>
        <w:shd w:val="clear" w:color="auto" w:fill="C9FBED" w:themeFill="accent4" w:themeFillTint="33"/>
      </w:tcPr>
    </w:tblStylePr>
    <w:tblStylePr w:type="band1Horz">
      <w:tblPr/>
      <w:tcPr>
        <w:shd w:val="clear" w:color="auto" w:fill="C9FBED"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apple-converted-space">
    <w:name w:val="apple-converted-space"/>
    <w:basedOn w:val="DefaultParagraphFont"/>
    <w:rsid w:val="00E46878"/>
  </w:style>
  <w:style w:type="character" w:styleId="Strong">
    <w:name w:val="Strong"/>
    <w:basedOn w:val="DefaultParagraphFont"/>
    <w:uiPriority w:val="22"/>
    <w:qFormat/>
    <w:rsid w:val="005C0F41"/>
    <w:rPr>
      <w:b/>
      <w:bCs/>
    </w:rPr>
  </w:style>
  <w:style w:type="character" w:styleId="Hyperlink">
    <w:name w:val="Hyperlink"/>
    <w:basedOn w:val="DefaultParagraphFont"/>
    <w:uiPriority w:val="99"/>
    <w:unhideWhenUsed/>
    <w:rsid w:val="00E46878"/>
    <w:rPr>
      <w:color w:val="0000FF"/>
      <w:u w:val="single"/>
    </w:rPr>
  </w:style>
  <w:style w:type="paragraph" w:styleId="TOCHeading">
    <w:name w:val="TOC Heading"/>
    <w:basedOn w:val="Heading1"/>
    <w:next w:val="Normal"/>
    <w:uiPriority w:val="39"/>
    <w:unhideWhenUsed/>
    <w:qFormat/>
    <w:rsid w:val="005C0F41"/>
    <w:pPr>
      <w:outlineLvl w:val="9"/>
    </w:pPr>
  </w:style>
  <w:style w:type="paragraph" w:styleId="TOC1">
    <w:name w:val="toc 1"/>
    <w:basedOn w:val="Normal"/>
    <w:next w:val="Normal"/>
    <w:autoRedefine/>
    <w:uiPriority w:val="39"/>
    <w:unhideWhenUsed/>
    <w:rsid w:val="006B5429"/>
    <w:pPr>
      <w:spacing w:after="100"/>
    </w:pPr>
  </w:style>
  <w:style w:type="paragraph" w:styleId="TOC2">
    <w:name w:val="toc 2"/>
    <w:basedOn w:val="Normal"/>
    <w:next w:val="Normal"/>
    <w:autoRedefine/>
    <w:uiPriority w:val="39"/>
    <w:unhideWhenUsed/>
    <w:rsid w:val="002A51A3"/>
    <w:pPr>
      <w:tabs>
        <w:tab w:val="right" w:leader="dot" w:pos="8296"/>
      </w:tabs>
      <w:spacing w:after="100"/>
      <w:ind w:left="240"/>
    </w:pPr>
    <w:rPr>
      <w:noProof/>
    </w:rPr>
  </w:style>
  <w:style w:type="character" w:styleId="FollowedHyperlink">
    <w:name w:val="FollowedHyperlink"/>
    <w:basedOn w:val="DefaultParagraphFont"/>
    <w:uiPriority w:val="99"/>
    <w:semiHidden/>
    <w:unhideWhenUsed/>
    <w:rsid w:val="000473A2"/>
    <w:rPr>
      <w:color w:val="85DFD0" w:themeColor="followedHyperlink"/>
      <w:u w:val="single"/>
    </w:rPr>
  </w:style>
  <w:style w:type="paragraph" w:styleId="NoSpacing">
    <w:name w:val="No Spacing"/>
    <w:uiPriority w:val="1"/>
    <w:qFormat/>
    <w:rsid w:val="005C0F41"/>
    <w:pPr>
      <w:bidi/>
      <w:spacing w:after="0" w:line="240" w:lineRule="auto"/>
    </w:pPr>
  </w:style>
  <w:style w:type="paragraph" w:styleId="Caption">
    <w:name w:val="caption"/>
    <w:basedOn w:val="Normal"/>
    <w:next w:val="Normal"/>
    <w:unhideWhenUsed/>
    <w:qFormat/>
    <w:rsid w:val="005C0F41"/>
    <w:pPr>
      <w:bidi w:val="0"/>
      <w:spacing w:line="240" w:lineRule="auto"/>
    </w:pPr>
    <w:rPr>
      <w:b/>
      <w:bCs/>
      <w:color w:val="404040" w:themeColor="text1" w:themeTint="BF"/>
      <w:sz w:val="16"/>
      <w:szCs w:val="16"/>
    </w:rPr>
  </w:style>
  <w:style w:type="paragraph" w:styleId="Title">
    <w:name w:val="Title"/>
    <w:basedOn w:val="Normal"/>
    <w:next w:val="Normal"/>
    <w:link w:val="TitleChar"/>
    <w:qFormat/>
    <w:rsid w:val="005C0F41"/>
    <w:pPr>
      <w:bidi w:val="0"/>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TitleChar">
    <w:name w:val="Title Char"/>
    <w:basedOn w:val="DefaultParagraphFont"/>
    <w:link w:val="Title"/>
    <w:uiPriority w:val="10"/>
    <w:rsid w:val="005C0F41"/>
    <w:rPr>
      <w:rFonts w:asciiTheme="majorHAnsi" w:eastAsiaTheme="majorEastAsia" w:hAnsiTheme="majorHAnsi" w:cstheme="majorBidi"/>
      <w:color w:val="262626" w:themeColor="text1" w:themeTint="D9"/>
      <w:sz w:val="96"/>
      <w:szCs w:val="96"/>
    </w:rPr>
  </w:style>
  <w:style w:type="paragraph" w:styleId="Subtitle">
    <w:name w:val="Subtitle"/>
    <w:basedOn w:val="Normal"/>
    <w:next w:val="Normal"/>
    <w:link w:val="SubtitleChar"/>
    <w:uiPriority w:val="11"/>
    <w:qFormat/>
    <w:rsid w:val="005C0F41"/>
    <w:pPr>
      <w:numPr>
        <w:ilvl w:val="1"/>
      </w:numPr>
      <w:bidi w:val="0"/>
      <w:spacing w:after="240"/>
    </w:pPr>
    <w:rPr>
      <w:caps/>
      <w:color w:val="404040" w:themeColor="text1" w:themeTint="BF"/>
      <w:spacing w:val="20"/>
      <w:sz w:val="28"/>
      <w:szCs w:val="28"/>
    </w:rPr>
  </w:style>
  <w:style w:type="character" w:customStyle="1" w:styleId="SubtitleChar">
    <w:name w:val="Subtitle Char"/>
    <w:basedOn w:val="DefaultParagraphFont"/>
    <w:link w:val="Subtitle"/>
    <w:uiPriority w:val="11"/>
    <w:rsid w:val="005C0F41"/>
    <w:rPr>
      <w:caps/>
      <w:color w:val="404040" w:themeColor="text1" w:themeTint="BF"/>
      <w:spacing w:val="20"/>
      <w:sz w:val="28"/>
      <w:szCs w:val="28"/>
    </w:rPr>
  </w:style>
  <w:style w:type="character" w:styleId="Emphasis">
    <w:name w:val="Emphasis"/>
    <w:basedOn w:val="DefaultParagraphFont"/>
    <w:uiPriority w:val="20"/>
    <w:qFormat/>
    <w:rsid w:val="005C0F41"/>
    <w:rPr>
      <w:i/>
      <w:iCs/>
      <w:color w:val="000000" w:themeColor="text1"/>
    </w:rPr>
  </w:style>
  <w:style w:type="paragraph" w:styleId="Quote">
    <w:name w:val="Quote"/>
    <w:basedOn w:val="Normal"/>
    <w:next w:val="Normal"/>
    <w:link w:val="QuoteChar"/>
    <w:uiPriority w:val="29"/>
    <w:qFormat/>
    <w:rsid w:val="005C0F41"/>
    <w:pPr>
      <w:bidi w:val="0"/>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QuoteChar">
    <w:name w:val="Quote Char"/>
    <w:basedOn w:val="DefaultParagraphFont"/>
    <w:link w:val="Quote"/>
    <w:uiPriority w:val="29"/>
    <w:rsid w:val="005C0F41"/>
    <w:rPr>
      <w:rFonts w:asciiTheme="majorHAnsi" w:eastAsiaTheme="majorEastAsia" w:hAnsiTheme="majorHAnsi" w:cstheme="majorBidi"/>
      <w:color w:val="000000" w:themeColor="text1"/>
      <w:sz w:val="24"/>
      <w:szCs w:val="24"/>
    </w:rPr>
  </w:style>
  <w:style w:type="paragraph" w:styleId="IntenseQuote">
    <w:name w:val="Intense Quote"/>
    <w:basedOn w:val="Normal"/>
    <w:next w:val="Normal"/>
    <w:link w:val="IntenseQuoteChar"/>
    <w:uiPriority w:val="30"/>
    <w:qFormat/>
    <w:rsid w:val="005C0F41"/>
    <w:pPr>
      <w:pBdr>
        <w:top w:val="single" w:sz="24" w:space="4" w:color="009DD9" w:themeColor="accent2"/>
      </w:pBdr>
      <w:bidi w:val="0"/>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ntenseQuoteChar">
    <w:name w:val="Intense Quote Char"/>
    <w:basedOn w:val="DefaultParagraphFont"/>
    <w:link w:val="IntenseQuote"/>
    <w:uiPriority w:val="30"/>
    <w:rsid w:val="005C0F41"/>
    <w:rPr>
      <w:rFonts w:asciiTheme="majorHAnsi" w:eastAsiaTheme="majorEastAsia" w:hAnsiTheme="majorHAnsi" w:cstheme="majorBidi"/>
      <w:sz w:val="24"/>
      <w:szCs w:val="24"/>
    </w:rPr>
  </w:style>
  <w:style w:type="character" w:styleId="SubtleEmphasis">
    <w:name w:val="Subtle Emphasis"/>
    <w:basedOn w:val="DefaultParagraphFont"/>
    <w:uiPriority w:val="19"/>
    <w:qFormat/>
    <w:rsid w:val="005C0F41"/>
    <w:rPr>
      <w:i/>
      <w:iCs/>
      <w:color w:val="595959" w:themeColor="text1" w:themeTint="A6"/>
    </w:rPr>
  </w:style>
  <w:style w:type="character" w:styleId="IntenseEmphasis">
    <w:name w:val="Intense Emphasis"/>
    <w:basedOn w:val="DefaultParagraphFont"/>
    <w:uiPriority w:val="21"/>
    <w:qFormat/>
    <w:rsid w:val="005C0F41"/>
    <w:rPr>
      <w:b/>
      <w:bCs/>
      <w:i/>
      <w:iCs/>
      <w:caps w:val="0"/>
      <w:smallCaps w:val="0"/>
      <w:strike w:val="0"/>
      <w:dstrike w:val="0"/>
      <w:color w:val="009DD9" w:themeColor="accent2"/>
    </w:rPr>
  </w:style>
  <w:style w:type="character" w:styleId="SubtleReference">
    <w:name w:val="Subtle Reference"/>
    <w:basedOn w:val="DefaultParagraphFont"/>
    <w:uiPriority w:val="31"/>
    <w:qFormat/>
    <w:rsid w:val="005C0F41"/>
    <w:rPr>
      <w:caps w:val="0"/>
      <w:smallCaps/>
      <w:color w:val="404040" w:themeColor="text1" w:themeTint="BF"/>
      <w:spacing w:val="0"/>
      <w:u w:val="single" w:color="7F7F7F"/>
    </w:rPr>
  </w:style>
  <w:style w:type="character" w:styleId="IntenseReference">
    <w:name w:val="Intense Reference"/>
    <w:basedOn w:val="DefaultParagraphFont"/>
    <w:uiPriority w:val="32"/>
    <w:qFormat/>
    <w:rsid w:val="005C0F41"/>
    <w:rPr>
      <w:b/>
      <w:bCs/>
      <w:caps w:val="0"/>
      <w:smallCaps/>
      <w:color w:val="auto"/>
      <w:spacing w:val="0"/>
      <w:u w:val="single"/>
    </w:rPr>
  </w:style>
  <w:style w:type="character" w:styleId="BookTitle">
    <w:name w:val="Book Title"/>
    <w:basedOn w:val="DefaultParagraphFont"/>
    <w:uiPriority w:val="33"/>
    <w:qFormat/>
    <w:rsid w:val="005C0F41"/>
    <w:rPr>
      <w:b/>
      <w:bCs/>
      <w:caps w:val="0"/>
      <w:smallCaps/>
      <w:spacing w:val="0"/>
    </w:rPr>
  </w:style>
  <w:style w:type="paragraph" w:customStyle="1" w:styleId="tableheading">
    <w:name w:val="table heading"/>
    <w:basedOn w:val="Normal"/>
    <w:next w:val="Normal"/>
    <w:qFormat/>
    <w:rsid w:val="003A10E7"/>
    <w:pPr>
      <w:keepNext/>
      <w:spacing w:line="288" w:lineRule="auto"/>
      <w:ind w:left="924" w:hanging="924"/>
    </w:pPr>
    <w:rPr>
      <w:rFonts w:ascii="Times New Roman" w:eastAsia="Times New Roman" w:hAnsi="Times New Roman" w:cs="David"/>
      <w:b/>
      <w:bCs/>
      <w:sz w:val="24"/>
      <w:szCs w:val="26"/>
      <w:lang w:eastAsia="he-IL"/>
    </w:rPr>
  </w:style>
  <w:style w:type="paragraph" w:customStyle="1" w:styleId="chart">
    <w:name w:val="chart"/>
    <w:basedOn w:val="Normal"/>
    <w:qFormat/>
    <w:rsid w:val="00576828"/>
    <w:pPr>
      <w:keepNext/>
      <w:spacing w:after="0"/>
      <w:ind w:left="922" w:hanging="922"/>
      <w:jc w:val="both"/>
    </w:pPr>
    <w:rPr>
      <w:rFonts w:ascii="Times New Roman" w:eastAsia="Times New Roman" w:hAnsi="Times New Roman" w:cs="David"/>
      <w:b/>
      <w:bCs/>
      <w:sz w:val="24"/>
      <w:szCs w:val="26"/>
      <w:lang w:eastAsia="he-IL"/>
    </w:rPr>
  </w:style>
  <w:style w:type="paragraph" w:styleId="TOC3">
    <w:name w:val="toc 3"/>
    <w:basedOn w:val="Normal"/>
    <w:next w:val="Normal"/>
    <w:autoRedefine/>
    <w:uiPriority w:val="39"/>
    <w:unhideWhenUsed/>
    <w:rsid w:val="004A36ED"/>
    <w:pPr>
      <w:spacing w:after="100" w:line="259" w:lineRule="auto"/>
      <w:ind w:left="440"/>
    </w:pPr>
    <w:rPr>
      <w:sz w:val="22"/>
      <w:szCs w:val="22"/>
    </w:rPr>
  </w:style>
  <w:style w:type="paragraph" w:styleId="TOC4">
    <w:name w:val="toc 4"/>
    <w:basedOn w:val="Normal"/>
    <w:next w:val="Normal"/>
    <w:autoRedefine/>
    <w:uiPriority w:val="39"/>
    <w:unhideWhenUsed/>
    <w:rsid w:val="004A36ED"/>
    <w:pPr>
      <w:spacing w:after="100" w:line="259" w:lineRule="auto"/>
      <w:ind w:left="660"/>
    </w:pPr>
    <w:rPr>
      <w:sz w:val="22"/>
      <w:szCs w:val="22"/>
    </w:rPr>
  </w:style>
  <w:style w:type="paragraph" w:styleId="TOC5">
    <w:name w:val="toc 5"/>
    <w:basedOn w:val="Normal"/>
    <w:next w:val="Normal"/>
    <w:autoRedefine/>
    <w:uiPriority w:val="39"/>
    <w:unhideWhenUsed/>
    <w:rsid w:val="004A36ED"/>
    <w:pPr>
      <w:spacing w:after="100" w:line="259" w:lineRule="auto"/>
      <w:ind w:left="880"/>
    </w:pPr>
    <w:rPr>
      <w:sz w:val="22"/>
      <w:szCs w:val="22"/>
    </w:rPr>
  </w:style>
  <w:style w:type="paragraph" w:styleId="TOC6">
    <w:name w:val="toc 6"/>
    <w:basedOn w:val="Normal"/>
    <w:next w:val="Normal"/>
    <w:autoRedefine/>
    <w:uiPriority w:val="39"/>
    <w:unhideWhenUsed/>
    <w:rsid w:val="004A36ED"/>
    <w:pPr>
      <w:spacing w:after="100" w:line="259" w:lineRule="auto"/>
      <w:ind w:left="1100"/>
    </w:pPr>
    <w:rPr>
      <w:sz w:val="22"/>
      <w:szCs w:val="22"/>
    </w:rPr>
  </w:style>
  <w:style w:type="paragraph" w:styleId="TOC7">
    <w:name w:val="toc 7"/>
    <w:basedOn w:val="Normal"/>
    <w:next w:val="Normal"/>
    <w:autoRedefine/>
    <w:uiPriority w:val="39"/>
    <w:unhideWhenUsed/>
    <w:rsid w:val="004A36ED"/>
    <w:pPr>
      <w:spacing w:after="100" w:line="259" w:lineRule="auto"/>
      <w:ind w:left="1320"/>
    </w:pPr>
    <w:rPr>
      <w:sz w:val="22"/>
      <w:szCs w:val="22"/>
    </w:rPr>
  </w:style>
  <w:style w:type="paragraph" w:styleId="TOC8">
    <w:name w:val="toc 8"/>
    <w:basedOn w:val="Normal"/>
    <w:next w:val="Normal"/>
    <w:autoRedefine/>
    <w:uiPriority w:val="39"/>
    <w:unhideWhenUsed/>
    <w:rsid w:val="004A36ED"/>
    <w:pPr>
      <w:spacing w:after="100" w:line="259" w:lineRule="auto"/>
      <w:ind w:left="1540"/>
    </w:pPr>
    <w:rPr>
      <w:sz w:val="22"/>
      <w:szCs w:val="22"/>
    </w:rPr>
  </w:style>
  <w:style w:type="paragraph" w:styleId="TOC9">
    <w:name w:val="toc 9"/>
    <w:basedOn w:val="Normal"/>
    <w:next w:val="Normal"/>
    <w:autoRedefine/>
    <w:uiPriority w:val="39"/>
    <w:unhideWhenUsed/>
    <w:rsid w:val="004A36ED"/>
    <w:pPr>
      <w:spacing w:after="100" w:line="259" w:lineRule="auto"/>
      <w:ind w:left="1760"/>
    </w:pPr>
    <w:rPr>
      <w:sz w:val="22"/>
      <w:szCs w:val="22"/>
    </w:rPr>
  </w:style>
  <w:style w:type="paragraph" w:styleId="BodyText">
    <w:name w:val="Body Text"/>
    <w:basedOn w:val="Normal"/>
    <w:link w:val="BodyTextChar"/>
    <w:unhideWhenUsed/>
    <w:rsid w:val="00AC58FF"/>
    <w:pPr>
      <w:framePr w:hSpace="180" w:wrap="around" w:vAnchor="text" w:hAnchor="margin" w:y="450"/>
      <w:spacing w:before="120" w:after="0" w:line="276" w:lineRule="auto"/>
      <w:suppressOverlap/>
      <w:jc w:val="center"/>
    </w:pPr>
    <w:rPr>
      <w:rFonts w:ascii="Tahoma" w:hAnsi="Tahoma" w:cs="Tahoma"/>
      <w:color w:val="0B5294" w:themeColor="accent1" w:themeShade="BF"/>
      <w:sz w:val="22"/>
      <w:szCs w:val="22"/>
    </w:rPr>
  </w:style>
  <w:style w:type="character" w:customStyle="1" w:styleId="BodyTextChar">
    <w:name w:val="Body Text Char"/>
    <w:basedOn w:val="DefaultParagraphFont"/>
    <w:link w:val="BodyText"/>
    <w:uiPriority w:val="99"/>
    <w:rsid w:val="00AC58FF"/>
    <w:rPr>
      <w:rFonts w:ascii="Tahoma" w:hAnsi="Tahoma" w:cs="Tahoma"/>
      <w:color w:val="0B5294" w:themeColor="accent1" w:themeShade="BF"/>
      <w:sz w:val="22"/>
      <w:szCs w:val="22"/>
    </w:rPr>
  </w:style>
  <w:style w:type="paragraph" w:styleId="BodyText2">
    <w:name w:val="Body Text 2"/>
    <w:basedOn w:val="Normal"/>
    <w:link w:val="BodyText2Char"/>
    <w:unhideWhenUsed/>
    <w:rsid w:val="00DB1D55"/>
    <w:pPr>
      <w:tabs>
        <w:tab w:val="left" w:pos="340"/>
      </w:tabs>
      <w:spacing w:line="360" w:lineRule="exact"/>
      <w:jc w:val="both"/>
    </w:pPr>
    <w:rPr>
      <w:rFonts w:ascii="Tahoma" w:hAnsi="Tahoma" w:cs="Tahoma"/>
      <w:sz w:val="22"/>
      <w:szCs w:val="22"/>
    </w:rPr>
  </w:style>
  <w:style w:type="character" w:customStyle="1" w:styleId="BodyText2Char">
    <w:name w:val="Body Text 2 Char"/>
    <w:basedOn w:val="DefaultParagraphFont"/>
    <w:link w:val="BodyText2"/>
    <w:uiPriority w:val="99"/>
    <w:rsid w:val="00DB1D55"/>
    <w:rPr>
      <w:rFonts w:ascii="Tahoma" w:hAnsi="Tahoma" w:cs="Tahoma"/>
      <w:sz w:val="22"/>
      <w:szCs w:val="22"/>
    </w:rPr>
  </w:style>
  <w:style w:type="character" w:customStyle="1" w:styleId="1">
    <w:name w:val="כותרת 1 תו"/>
    <w:locked/>
    <w:rsid w:val="00F1368B"/>
    <w:rPr>
      <w:rFonts w:ascii="Cambria" w:hAnsi="Cambria" w:cs="Times New Roman"/>
      <w:b/>
      <w:bCs/>
      <w:kern w:val="32"/>
      <w:sz w:val="32"/>
      <w:szCs w:val="32"/>
    </w:rPr>
  </w:style>
  <w:style w:type="character" w:customStyle="1" w:styleId="2">
    <w:name w:val="כותרת 2 תו"/>
    <w:locked/>
    <w:rsid w:val="00F1368B"/>
    <w:rPr>
      <w:rFonts w:ascii="Cambria" w:hAnsi="Cambria" w:cs="Times New Roman"/>
      <w:b/>
      <w:bCs/>
      <w:i/>
      <w:iCs/>
      <w:sz w:val="28"/>
      <w:szCs w:val="28"/>
    </w:rPr>
  </w:style>
  <w:style w:type="character" w:customStyle="1" w:styleId="3">
    <w:name w:val="כותרת 3 תו"/>
    <w:locked/>
    <w:rsid w:val="00F1368B"/>
    <w:rPr>
      <w:rFonts w:ascii="Cambria" w:hAnsi="Cambria" w:cs="Times New Roman"/>
      <w:b/>
      <w:bCs/>
      <w:sz w:val="26"/>
      <w:szCs w:val="26"/>
    </w:rPr>
  </w:style>
  <w:style w:type="character" w:customStyle="1" w:styleId="4">
    <w:name w:val="כותרת 4 תו"/>
    <w:locked/>
    <w:rsid w:val="00F1368B"/>
    <w:rPr>
      <w:rFonts w:ascii="Calibri" w:hAnsi="Calibri" w:cs="Arial"/>
      <w:b/>
      <w:bCs/>
      <w:sz w:val="28"/>
      <w:szCs w:val="28"/>
    </w:rPr>
  </w:style>
  <w:style w:type="character" w:customStyle="1" w:styleId="5">
    <w:name w:val="כותרת 5 תו"/>
    <w:locked/>
    <w:rsid w:val="00F1368B"/>
    <w:rPr>
      <w:rFonts w:ascii="Calibri" w:hAnsi="Calibri" w:cs="Arial"/>
      <w:b/>
      <w:bCs/>
      <w:i/>
      <w:iCs/>
      <w:sz w:val="26"/>
      <w:szCs w:val="26"/>
    </w:rPr>
  </w:style>
  <w:style w:type="character" w:customStyle="1" w:styleId="6">
    <w:name w:val="כותרת 6 תו"/>
    <w:locked/>
    <w:rsid w:val="00F1368B"/>
    <w:rPr>
      <w:rFonts w:ascii="Calibri" w:hAnsi="Calibri" w:cs="Arial"/>
      <w:b/>
      <w:bCs/>
    </w:rPr>
  </w:style>
  <w:style w:type="character" w:customStyle="1" w:styleId="7">
    <w:name w:val="כותרת 7 תו"/>
    <w:locked/>
    <w:rsid w:val="00F1368B"/>
    <w:rPr>
      <w:rFonts w:ascii="Calibri" w:hAnsi="Calibri" w:cs="Arial"/>
      <w:sz w:val="24"/>
      <w:szCs w:val="24"/>
    </w:rPr>
  </w:style>
  <w:style w:type="character" w:customStyle="1" w:styleId="8">
    <w:name w:val="כותרת 8 תו"/>
    <w:locked/>
    <w:rsid w:val="00F1368B"/>
    <w:rPr>
      <w:rFonts w:ascii="Calibri" w:hAnsi="Calibri" w:cs="Arial"/>
      <w:i/>
      <w:iCs/>
      <w:sz w:val="24"/>
      <w:szCs w:val="24"/>
    </w:rPr>
  </w:style>
  <w:style w:type="character" w:customStyle="1" w:styleId="9">
    <w:name w:val="כותרת 9 תו"/>
    <w:locked/>
    <w:rsid w:val="00F1368B"/>
    <w:rPr>
      <w:rFonts w:ascii="Cambria" w:hAnsi="Cambria" w:cs="Times New Roman"/>
    </w:rPr>
  </w:style>
  <w:style w:type="character" w:customStyle="1" w:styleId="a">
    <w:name w:val="כותרת טקסט תו"/>
    <w:locked/>
    <w:rsid w:val="00F1368B"/>
    <w:rPr>
      <w:rFonts w:ascii="Cambria" w:hAnsi="Cambria" w:cs="Times New Roman"/>
      <w:b/>
      <w:bCs/>
      <w:kern w:val="28"/>
      <w:sz w:val="32"/>
      <w:szCs w:val="32"/>
    </w:rPr>
  </w:style>
  <w:style w:type="paragraph" w:customStyle="1" w:styleId="KOT1">
    <w:name w:val="KOT1"/>
    <w:basedOn w:val="Normal"/>
    <w:rsid w:val="00F1368B"/>
    <w:pPr>
      <w:keepNext/>
      <w:spacing w:after="360" w:line="400" w:lineRule="exact"/>
      <w:jc w:val="center"/>
    </w:pPr>
    <w:rPr>
      <w:rFonts w:ascii="Times New Roman" w:eastAsia="Times New Roman" w:hAnsi="Times New Roman" w:cs="David"/>
      <w:b/>
      <w:bCs/>
      <w:sz w:val="36"/>
      <w:szCs w:val="36"/>
      <w:lang w:eastAsia="he-IL"/>
    </w:rPr>
  </w:style>
  <w:style w:type="paragraph" w:customStyle="1" w:styleId="KOT2">
    <w:name w:val="KOT2"/>
    <w:basedOn w:val="Normal"/>
    <w:rsid w:val="00E7492C"/>
    <w:pPr>
      <w:keepNext/>
      <w:pageBreakBefore/>
      <w:spacing w:before="360" w:after="240" w:line="480" w:lineRule="exact"/>
      <w:ind w:right="2268"/>
      <w:outlineLvl w:val="0"/>
    </w:pPr>
    <w:rPr>
      <w:rFonts w:ascii="Arial Bold" w:hAnsi="Arial Bold" w:eastAsiaTheme="majorEastAsia" w:cs="Tahoma"/>
      <w:color w:val="0B5294" w:themeColor="accent1" w:themeShade="BF"/>
      <w:sz w:val="36"/>
      <w:szCs w:val="36"/>
    </w:rPr>
  </w:style>
  <w:style w:type="paragraph" w:customStyle="1" w:styleId="30">
    <w:name w:val="כותרת 3_0"/>
    <w:basedOn w:val="Normal"/>
    <w:next w:val="Normal"/>
    <w:rsid w:val="00F1368B"/>
    <w:pPr>
      <w:spacing w:before="100" w:beforeAutospacing="1" w:after="0" w:line="288" w:lineRule="auto"/>
      <w:outlineLvl w:val="2"/>
    </w:pPr>
    <w:rPr>
      <w:rFonts w:ascii="Times New Roman" w:eastAsia="Times New Roman" w:hAnsi="Times New Roman" w:cs="David"/>
      <w:b/>
      <w:bCs/>
      <w:sz w:val="24"/>
      <w:szCs w:val="28"/>
      <w:u w:val="single"/>
    </w:rPr>
  </w:style>
  <w:style w:type="paragraph" w:customStyle="1" w:styleId="40">
    <w:name w:val="כותרת 4_0"/>
    <w:basedOn w:val="Normal"/>
    <w:next w:val="Normal"/>
    <w:rsid w:val="00F1368B"/>
    <w:pPr>
      <w:spacing w:before="100" w:beforeAutospacing="1" w:after="0" w:line="264" w:lineRule="auto"/>
      <w:outlineLvl w:val="3"/>
    </w:pPr>
    <w:rPr>
      <w:rFonts w:ascii="Times New Roman" w:eastAsia="Times New Roman" w:hAnsi="Times New Roman" w:cs="David"/>
      <w:b/>
      <w:bCs/>
      <w:sz w:val="22"/>
      <w:szCs w:val="26"/>
    </w:rPr>
  </w:style>
  <w:style w:type="paragraph" w:customStyle="1" w:styleId="a0">
    <w:name w:val="נבנצלים"/>
    <w:basedOn w:val="Normal"/>
    <w:next w:val="Normal"/>
    <w:rsid w:val="00F1368B"/>
    <w:pPr>
      <w:widowControl w:val="0"/>
      <w:spacing w:after="0" w:line="269" w:lineRule="auto"/>
      <w:ind w:left="-567"/>
      <w:jc w:val="both"/>
    </w:pPr>
    <w:rPr>
      <w:rFonts w:ascii="Times New Roman" w:eastAsia="Times New Roman" w:hAnsi="Times New Roman" w:cs="David"/>
      <w:sz w:val="20"/>
      <w:szCs w:val="20"/>
      <w:lang w:eastAsia="he-IL"/>
    </w:rPr>
  </w:style>
  <w:style w:type="character" w:customStyle="1" w:styleId="a1">
    <w:name w:val="כותרת עליונה תו"/>
    <w:locked/>
    <w:rsid w:val="00F1368B"/>
    <w:rPr>
      <w:rFonts w:cs="David"/>
      <w:sz w:val="24"/>
      <w:szCs w:val="24"/>
      <w:lang w:bidi="he-IL"/>
    </w:rPr>
  </w:style>
  <w:style w:type="character" w:customStyle="1" w:styleId="a2">
    <w:name w:val="כותרת תחתונה תו"/>
    <w:locked/>
    <w:rsid w:val="00F1368B"/>
    <w:rPr>
      <w:rFonts w:cs="David"/>
      <w:sz w:val="24"/>
      <w:szCs w:val="24"/>
      <w:lang w:bidi="he-IL"/>
    </w:rPr>
  </w:style>
  <w:style w:type="character" w:customStyle="1" w:styleId="EndnoteTextChar">
    <w:name w:val="Endnote Text Char"/>
    <w:basedOn w:val="DefaultParagraphFont"/>
    <w:link w:val="EndnoteText"/>
    <w:uiPriority w:val="99"/>
    <w:semiHidden/>
    <w:rsid w:val="00F1368B"/>
    <w:rPr>
      <w:rFonts w:ascii="Times New Roman" w:eastAsia="Times New Roman" w:hAnsi="Times New Roman" w:cs="David"/>
      <w:sz w:val="24"/>
      <w:szCs w:val="20"/>
    </w:rPr>
  </w:style>
  <w:style w:type="paragraph" w:styleId="EndnoteText">
    <w:name w:val="endnote text"/>
    <w:basedOn w:val="Normal"/>
    <w:link w:val="EndnoteTextChar"/>
    <w:uiPriority w:val="99"/>
    <w:semiHidden/>
    <w:rsid w:val="00F1368B"/>
    <w:pPr>
      <w:spacing w:after="0" w:line="240" w:lineRule="exact"/>
      <w:jc w:val="both"/>
    </w:pPr>
    <w:rPr>
      <w:rFonts w:ascii="Times New Roman" w:eastAsia="Times New Roman" w:hAnsi="Times New Roman" w:cs="David"/>
      <w:sz w:val="24"/>
      <w:szCs w:val="20"/>
    </w:rPr>
  </w:style>
  <w:style w:type="character" w:styleId="EndnoteReference">
    <w:name w:val="endnote reference"/>
    <w:uiPriority w:val="99"/>
    <w:semiHidden/>
    <w:rsid w:val="00F1368B"/>
    <w:rPr>
      <w:rFonts w:cs="Times New Roman"/>
      <w:vertAlign w:val="superscript"/>
    </w:rPr>
  </w:style>
  <w:style w:type="character" w:customStyle="1" w:styleId="BodyText3Char">
    <w:name w:val="Body Text 3 Char"/>
    <w:basedOn w:val="DefaultParagraphFont"/>
    <w:link w:val="BodyText3"/>
    <w:semiHidden/>
    <w:rsid w:val="00F1368B"/>
    <w:rPr>
      <w:rFonts w:ascii="Times New Roman" w:eastAsia="Times New Roman" w:hAnsi="Times New Roman" w:cs="David"/>
      <w:sz w:val="24"/>
      <w:szCs w:val="24"/>
    </w:rPr>
  </w:style>
  <w:style w:type="paragraph" w:styleId="BodyText3">
    <w:name w:val="Body Text 3"/>
    <w:basedOn w:val="Normal"/>
    <w:link w:val="BodyText3Char"/>
    <w:semiHidden/>
    <w:rsid w:val="00F1368B"/>
    <w:pPr>
      <w:widowControl w:val="0"/>
      <w:spacing w:after="0" w:line="240" w:lineRule="exact"/>
      <w:jc w:val="both"/>
    </w:pPr>
    <w:rPr>
      <w:rFonts w:ascii="Times New Roman" w:eastAsia="Times New Roman" w:hAnsi="Times New Roman" w:cs="David"/>
      <w:sz w:val="24"/>
      <w:szCs w:val="24"/>
    </w:rPr>
  </w:style>
  <w:style w:type="paragraph" w:customStyle="1" w:styleId="KOT3A">
    <w:name w:val="KOT3A"/>
    <w:basedOn w:val="Normal"/>
    <w:rsid w:val="00F1368B"/>
    <w:pPr>
      <w:spacing w:line="360" w:lineRule="exact"/>
    </w:pPr>
    <w:rPr>
      <w:rFonts w:ascii="Times New Roman" w:eastAsia="Times New Roman" w:hAnsi="Times New Roman" w:cs="David"/>
      <w:b/>
      <w:bCs/>
      <w:spacing w:val="40"/>
      <w:sz w:val="24"/>
      <w:szCs w:val="30"/>
    </w:rPr>
  </w:style>
  <w:style w:type="paragraph" w:customStyle="1" w:styleId="KOT3">
    <w:name w:val="KOT3"/>
    <w:basedOn w:val="KOT3A"/>
    <w:rsid w:val="00F1368B"/>
    <w:pPr>
      <w:keepNext/>
      <w:spacing w:after="360"/>
      <w:jc w:val="center"/>
    </w:pPr>
    <w:rPr>
      <w:spacing w:val="0"/>
      <w:szCs w:val="28"/>
    </w:rPr>
  </w:style>
  <w:style w:type="paragraph" w:customStyle="1" w:styleId="KOT4">
    <w:name w:val="KOT4"/>
    <w:basedOn w:val="KOT3"/>
    <w:rsid w:val="00E7492C"/>
    <w:pPr>
      <w:spacing w:before="120" w:after="120"/>
      <w:ind w:right="2268"/>
      <w:jc w:val="left"/>
      <w:outlineLvl w:val="1"/>
    </w:pPr>
    <w:rPr>
      <w:rFonts w:ascii="Tahoma" w:hAnsi="Tahoma" w:cs="Tahoma"/>
      <w:b w:val="0"/>
      <w:bCs w:val="0"/>
      <w:color w:val="009692"/>
      <w:sz w:val="32"/>
      <w:szCs w:val="32"/>
    </w:rPr>
  </w:style>
  <w:style w:type="paragraph" w:customStyle="1" w:styleId="KOT5">
    <w:name w:val="KOT5"/>
    <w:basedOn w:val="KOT4"/>
    <w:rsid w:val="00F8029A"/>
    <w:pPr>
      <w:spacing w:line="320" w:lineRule="exact"/>
      <w:outlineLvl w:val="2"/>
    </w:pPr>
    <w:rPr>
      <w:rFonts w:eastAsiaTheme="majorEastAsia"/>
      <w:color w:val="387026"/>
      <w:sz w:val="26"/>
      <w:szCs w:val="26"/>
    </w:rPr>
  </w:style>
  <w:style w:type="character" w:customStyle="1" w:styleId="10">
    <w:name w:val="סגנון (עברית ושפות אחרות) ‏10 נק'"/>
    <w:rsid w:val="00F1368B"/>
    <w:rPr>
      <w:rFonts w:ascii="Times New Roman" w:hAnsi="Times New Roman"/>
      <w:sz w:val="24"/>
      <w:vertAlign w:val="baseline"/>
    </w:rPr>
  </w:style>
  <w:style w:type="paragraph" w:customStyle="1" w:styleId="NAME">
    <w:name w:val="NAME"/>
    <w:basedOn w:val="Normal"/>
    <w:rsid w:val="00E077B7"/>
    <w:pPr>
      <w:spacing w:before="2000" w:line="312" w:lineRule="auto"/>
      <w:jc w:val="center"/>
      <w:outlineLvl w:val="0"/>
    </w:pPr>
    <w:rPr>
      <w:rFonts w:ascii="Tahoma" w:eastAsia="Times New Roman" w:hAnsi="Tahoma" w:cs="Tahoma"/>
      <w:color w:val="2A2AA6"/>
      <w:sz w:val="42"/>
      <w:szCs w:val="42"/>
      <w:lang w:eastAsia="he-IL"/>
    </w:rPr>
  </w:style>
  <w:style w:type="paragraph" w:customStyle="1" w:styleId="PATIAH">
    <w:name w:val="PATIAH"/>
    <w:basedOn w:val="Normal"/>
    <w:rsid w:val="00F1368B"/>
    <w:pPr>
      <w:spacing w:line="260" w:lineRule="exact"/>
      <w:jc w:val="both"/>
    </w:pPr>
    <w:rPr>
      <w:rFonts w:ascii="Times New Roman" w:eastAsia="Times New Roman" w:hAnsi="Times New Roman" w:cs="David"/>
      <w:sz w:val="20"/>
      <w:szCs w:val="24"/>
      <w:lang w:eastAsia="he-IL"/>
    </w:rPr>
  </w:style>
  <w:style w:type="paragraph" w:customStyle="1" w:styleId="RESHET">
    <w:name w:val="RESHET"/>
    <w:basedOn w:val="Normal"/>
    <w:rsid w:val="00F41B61"/>
    <w:pPr>
      <w:keepLines/>
      <w:pBdr>
        <w:top w:val="single" w:sz="12" w:space="4" w:color="CEEAF5"/>
        <w:left w:val="single" w:sz="12" w:space="11" w:color="CEEAF5"/>
        <w:bottom w:val="single" w:sz="12" w:space="6" w:color="CEEAF5"/>
        <w:right w:val="single" w:sz="12" w:space="11" w:color="CEEAF5"/>
      </w:pBdr>
      <w:shd w:val="solid" w:color="CEEAF5" w:fill="auto"/>
      <w:tabs>
        <w:tab w:val="left" w:pos="624"/>
      </w:tabs>
      <w:spacing w:line="240" w:lineRule="exact"/>
      <w:ind w:left="227" w:right="2495"/>
      <w:jc w:val="both"/>
    </w:pPr>
    <w:rPr>
      <w:rFonts w:ascii="Tahoma" w:eastAsia="Times New Roman" w:hAnsi="Tahoma" w:cs="Tahoma"/>
      <w:sz w:val="17"/>
      <w:szCs w:val="17"/>
      <w:lang w:eastAsia="he-IL"/>
    </w:rPr>
  </w:style>
  <w:style w:type="paragraph" w:customStyle="1" w:styleId="takzir">
    <w:name w:val="takzir"/>
    <w:basedOn w:val="Normal"/>
    <w:uiPriority w:val="99"/>
    <w:rsid w:val="00F1368B"/>
    <w:pPr>
      <w:spacing w:line="240" w:lineRule="exact"/>
      <w:jc w:val="both"/>
    </w:pPr>
    <w:rPr>
      <w:rFonts w:ascii="Times New Roman" w:eastAsia="Times New Roman" w:hAnsi="Times New Roman" w:cs="David"/>
      <w:b/>
      <w:bCs/>
      <w:noProof/>
      <w:sz w:val="22"/>
      <w:szCs w:val="22"/>
      <w:lang w:eastAsia="he-IL"/>
    </w:rPr>
  </w:style>
  <w:style w:type="paragraph" w:styleId="PlainText">
    <w:name w:val="Plain Text"/>
    <w:basedOn w:val="Normal"/>
    <w:link w:val="PlainTextChar"/>
    <w:uiPriority w:val="99"/>
    <w:semiHidden/>
    <w:rsid w:val="00F1368B"/>
    <w:pPr>
      <w:widowControl w:val="0"/>
      <w:spacing w:after="0" w:line="312" w:lineRule="auto"/>
      <w:jc w:val="both"/>
    </w:pPr>
    <w:rPr>
      <w:rFonts w:ascii="Courier New" w:eastAsia="Times New Roman" w:hAnsi="Courier New" w:cs="Courier New"/>
      <w:sz w:val="20"/>
      <w:szCs w:val="20"/>
      <w:lang w:eastAsia="he-IL"/>
    </w:rPr>
  </w:style>
  <w:style w:type="character" w:customStyle="1" w:styleId="PlainTextChar">
    <w:name w:val="Plain Text Char"/>
    <w:basedOn w:val="DefaultParagraphFont"/>
    <w:link w:val="PlainText"/>
    <w:uiPriority w:val="99"/>
    <w:semiHidden/>
    <w:rsid w:val="00F1368B"/>
    <w:rPr>
      <w:rFonts w:ascii="Courier New" w:eastAsia="Times New Roman" w:hAnsi="Courier New" w:cs="Courier New"/>
      <w:sz w:val="20"/>
      <w:szCs w:val="20"/>
      <w:lang w:eastAsia="he-IL"/>
    </w:rPr>
  </w:style>
  <w:style w:type="character" w:customStyle="1" w:styleId="51">
    <w:name w:val="כותרת 51"/>
    <w:rsid w:val="00F1368B"/>
    <w:rPr>
      <w:rFonts w:ascii="Times New Roman" w:hAnsi="Times New Roman"/>
      <w:b/>
      <w:color w:val="auto"/>
      <w:spacing w:val="40"/>
      <w:w w:val="100"/>
      <w:position w:val="0"/>
      <w:sz w:val="24"/>
      <w:u w:val="none"/>
      <w:vertAlign w:val="baseline"/>
    </w:rPr>
  </w:style>
  <w:style w:type="character" w:customStyle="1" w:styleId="61">
    <w:name w:val="כותרת 61"/>
    <w:rsid w:val="00F1368B"/>
    <w:rPr>
      <w:rFonts w:ascii="Times New Roman" w:hAnsi="Times New Roman"/>
      <w:color w:val="auto"/>
      <w:spacing w:val="40"/>
      <w:w w:val="100"/>
      <w:position w:val="0"/>
      <w:sz w:val="24"/>
      <w:u w:val="none"/>
    </w:rPr>
  </w:style>
  <w:style w:type="character" w:customStyle="1" w:styleId="PersonalComposeStyle">
    <w:name w:val="Personal Compose Style"/>
    <w:rsid w:val="00F1368B"/>
    <w:rPr>
      <w:rFonts w:ascii="Arial" w:hAnsi="Arial"/>
      <w:color w:val="auto"/>
      <w:sz w:val="20"/>
    </w:rPr>
  </w:style>
  <w:style w:type="character" w:customStyle="1" w:styleId="PersonalReplyStyle">
    <w:name w:val="Personal Reply Style"/>
    <w:rsid w:val="00F1368B"/>
    <w:rPr>
      <w:rFonts w:ascii="Arial" w:hAnsi="Arial"/>
      <w:color w:val="auto"/>
      <w:sz w:val="20"/>
    </w:rPr>
  </w:style>
  <w:style w:type="character" w:customStyle="1" w:styleId="52">
    <w:name w:val="כותרת 52"/>
    <w:rsid w:val="00F1368B"/>
    <w:rPr>
      <w:rFonts w:ascii="Times New Roman" w:hAnsi="Times New Roman"/>
      <w:b/>
      <w:color w:val="auto"/>
      <w:spacing w:val="40"/>
      <w:w w:val="100"/>
      <w:position w:val="0"/>
      <w:sz w:val="24"/>
      <w:u w:val="none"/>
      <w:vertAlign w:val="baseline"/>
    </w:rPr>
  </w:style>
  <w:style w:type="character" w:customStyle="1" w:styleId="520">
    <w:name w:val="כותרת 5 תו2"/>
    <w:rsid w:val="00F1368B"/>
    <w:rPr>
      <w:b/>
      <w:spacing w:val="40"/>
      <w:sz w:val="24"/>
      <w:lang w:val="en-US" w:eastAsia="he-IL" w:bidi="he-IL"/>
    </w:rPr>
  </w:style>
  <w:style w:type="character" w:customStyle="1" w:styleId="71">
    <w:name w:val="כותרת 7 תו1"/>
    <w:rsid w:val="00F1368B"/>
    <w:rPr>
      <w:b/>
      <w:spacing w:val="40"/>
      <w:sz w:val="24"/>
      <w:lang w:val="en-US" w:eastAsia="he-IL" w:bidi="he-IL"/>
    </w:rPr>
  </w:style>
  <w:style w:type="paragraph" w:customStyle="1" w:styleId="a3">
    <w:name w:val="ממוספר"/>
    <w:basedOn w:val="Normal"/>
    <w:rsid w:val="00F1368B"/>
    <w:pPr>
      <w:numPr>
        <w:numId w:val="2"/>
      </w:numPr>
      <w:spacing w:after="240" w:line="312" w:lineRule="auto"/>
      <w:ind w:right="397"/>
      <w:jc w:val="both"/>
    </w:pPr>
    <w:rPr>
      <w:rFonts w:ascii="Times New Roman" w:eastAsia="Times New Roman" w:hAnsi="Times New Roman" w:cs="FrankRuehl"/>
      <w:sz w:val="24"/>
      <w:szCs w:val="24"/>
      <w:lang w:eastAsia="he-IL"/>
    </w:rPr>
  </w:style>
  <w:style w:type="paragraph" w:customStyle="1" w:styleId="a4">
    <w:name w:val="טקסט מודגש"/>
    <w:basedOn w:val="Normal"/>
    <w:rsid w:val="00F1368B"/>
    <w:pPr>
      <w:spacing w:after="240" w:line="312" w:lineRule="auto"/>
      <w:jc w:val="both"/>
    </w:pPr>
    <w:rPr>
      <w:rFonts w:ascii="Times New Roman" w:eastAsia="Times New Roman" w:hAnsi="Times New Roman" w:cs="David"/>
      <w:b/>
      <w:bCs/>
      <w:sz w:val="22"/>
      <w:szCs w:val="22"/>
      <w:lang w:eastAsia="he-IL"/>
    </w:rPr>
  </w:style>
  <w:style w:type="paragraph" w:customStyle="1" w:styleId="11">
    <w:name w:val="ציטוט1"/>
    <w:basedOn w:val="Normal"/>
    <w:rsid w:val="00F1368B"/>
    <w:pPr>
      <w:spacing w:after="240" w:line="240" w:lineRule="auto"/>
      <w:ind w:left="851" w:right="851"/>
      <w:jc w:val="both"/>
    </w:pPr>
    <w:rPr>
      <w:rFonts w:ascii="Times New Roman" w:eastAsia="Times New Roman" w:hAnsi="Times New Roman" w:cs="FrankRuehl"/>
      <w:sz w:val="24"/>
      <w:szCs w:val="24"/>
      <w:lang w:eastAsia="he-IL"/>
    </w:rPr>
  </w:style>
  <w:style w:type="character" w:customStyle="1" w:styleId="BodyTextIndent2Char">
    <w:name w:val="Body Text Indent 2 Char"/>
    <w:basedOn w:val="DefaultParagraphFont"/>
    <w:link w:val="BodyTextIndent2"/>
    <w:semiHidden/>
    <w:rsid w:val="00F1368B"/>
    <w:rPr>
      <w:rFonts w:ascii="Times New Roman" w:eastAsia="Times New Roman" w:hAnsi="Times New Roman" w:cs="FrankRuehl"/>
      <w:sz w:val="24"/>
      <w:szCs w:val="24"/>
      <w:lang w:eastAsia="he-IL"/>
    </w:rPr>
  </w:style>
  <w:style w:type="paragraph" w:styleId="BodyTextIndent2">
    <w:name w:val="Body Text Indent 2"/>
    <w:basedOn w:val="Normal"/>
    <w:link w:val="BodyTextIndent2Char"/>
    <w:semiHidden/>
    <w:rsid w:val="00F1368B"/>
    <w:pPr>
      <w:spacing w:after="240" w:line="240" w:lineRule="auto"/>
      <w:ind w:left="540" w:hanging="540"/>
      <w:jc w:val="both"/>
    </w:pPr>
    <w:rPr>
      <w:rFonts w:ascii="Times New Roman" w:eastAsia="Times New Roman" w:hAnsi="Times New Roman" w:cs="FrankRuehl"/>
      <w:sz w:val="24"/>
      <w:szCs w:val="24"/>
      <w:lang w:eastAsia="he-IL"/>
    </w:rPr>
  </w:style>
  <w:style w:type="character" w:customStyle="1" w:styleId="notes">
    <w:name w:val="notes"/>
    <w:rsid w:val="00F1368B"/>
  </w:style>
  <w:style w:type="character" w:customStyle="1" w:styleId="a5">
    <w:name w:val="טקסט הערות שוליים תו"/>
    <w:rsid w:val="00F1368B"/>
    <w:rPr>
      <w:lang w:val="en-US" w:eastAsia="en-US"/>
    </w:rPr>
  </w:style>
  <w:style w:type="character" w:customStyle="1" w:styleId="a6">
    <w:name w:val="טקסט הערת שוליים תו"/>
    <w:locked/>
    <w:rsid w:val="00F1368B"/>
    <w:rPr>
      <w:lang w:val="en-US" w:eastAsia="en-US"/>
    </w:rPr>
  </w:style>
  <w:style w:type="character" w:customStyle="1" w:styleId="BodyTextIndent3Char">
    <w:name w:val="Body Text Indent 3 Char"/>
    <w:basedOn w:val="DefaultParagraphFont"/>
    <w:link w:val="BodyTextIndent3"/>
    <w:semiHidden/>
    <w:rsid w:val="00F1368B"/>
    <w:rPr>
      <w:rFonts w:ascii="Times New Roman" w:eastAsia="Times New Roman" w:hAnsi="Times New Roman" w:cs="David"/>
      <w:sz w:val="16"/>
      <w:szCs w:val="16"/>
    </w:rPr>
  </w:style>
  <w:style w:type="paragraph" w:styleId="BodyTextIndent3">
    <w:name w:val="Body Text Indent 3"/>
    <w:basedOn w:val="Normal"/>
    <w:link w:val="BodyTextIndent3Char"/>
    <w:semiHidden/>
    <w:rsid w:val="00F1368B"/>
    <w:pPr>
      <w:spacing w:line="240" w:lineRule="exact"/>
      <w:ind w:left="283"/>
    </w:pPr>
    <w:rPr>
      <w:rFonts w:ascii="Times New Roman" w:eastAsia="Times New Roman" w:hAnsi="Times New Roman" w:cs="David"/>
      <w:sz w:val="16"/>
      <w:szCs w:val="16"/>
    </w:rPr>
  </w:style>
  <w:style w:type="paragraph" w:customStyle="1" w:styleId="12">
    <w:name w:val="פיסקת רשימה1"/>
    <w:basedOn w:val="Normal"/>
    <w:rsid w:val="00F1368B"/>
    <w:pPr>
      <w:spacing w:after="0" w:line="240" w:lineRule="exact"/>
      <w:ind w:left="720"/>
    </w:pPr>
    <w:rPr>
      <w:rFonts w:ascii="Times New Roman" w:eastAsia="Times New Roman" w:hAnsi="Times New Roman" w:cs="David"/>
      <w:sz w:val="24"/>
      <w:szCs w:val="24"/>
    </w:rPr>
  </w:style>
  <w:style w:type="character" w:customStyle="1" w:styleId="BodyTextIndentChar">
    <w:name w:val="Body Text Indent Char"/>
    <w:basedOn w:val="DefaultParagraphFont"/>
    <w:link w:val="BodyTextIndent"/>
    <w:semiHidden/>
    <w:rsid w:val="00F1368B"/>
    <w:rPr>
      <w:rFonts w:ascii="Times New Roman" w:eastAsia="Times New Roman" w:hAnsi="Times New Roman" w:cs="David"/>
      <w:sz w:val="24"/>
      <w:szCs w:val="24"/>
    </w:rPr>
  </w:style>
  <w:style w:type="paragraph" w:styleId="BodyTextIndent">
    <w:name w:val="Body Text Indent"/>
    <w:basedOn w:val="Normal"/>
    <w:link w:val="BodyTextIndentChar"/>
    <w:semiHidden/>
    <w:rsid w:val="00F1368B"/>
    <w:pPr>
      <w:spacing w:line="240" w:lineRule="exact"/>
      <w:ind w:left="283"/>
    </w:pPr>
    <w:rPr>
      <w:rFonts w:ascii="Times New Roman" w:eastAsia="Times New Roman" w:hAnsi="Times New Roman" w:cs="David"/>
      <w:sz w:val="24"/>
      <w:szCs w:val="24"/>
    </w:rPr>
  </w:style>
  <w:style w:type="paragraph" w:customStyle="1" w:styleId="31">
    <w:name w:val="כותרת 31"/>
    <w:basedOn w:val="Normal"/>
    <w:next w:val="Normal"/>
    <w:rsid w:val="00F1368B"/>
    <w:pPr>
      <w:spacing w:before="100" w:beforeAutospacing="1" w:after="0" w:line="288" w:lineRule="auto"/>
      <w:outlineLvl w:val="2"/>
    </w:pPr>
    <w:rPr>
      <w:rFonts w:ascii="Times New Roman" w:eastAsia="Times New Roman" w:hAnsi="Times New Roman" w:cs="David"/>
      <w:b/>
      <w:bCs/>
      <w:sz w:val="24"/>
      <w:szCs w:val="28"/>
      <w:u w:val="single"/>
    </w:rPr>
  </w:style>
  <w:style w:type="paragraph" w:customStyle="1" w:styleId="41">
    <w:name w:val="כותרת 41"/>
    <w:basedOn w:val="Normal"/>
    <w:next w:val="Normal"/>
    <w:rsid w:val="00F1368B"/>
    <w:pPr>
      <w:spacing w:before="100" w:beforeAutospacing="1" w:after="0" w:line="264" w:lineRule="auto"/>
      <w:outlineLvl w:val="3"/>
    </w:pPr>
    <w:rPr>
      <w:rFonts w:ascii="Times New Roman" w:eastAsia="Times New Roman" w:hAnsi="Times New Roman" w:cs="David"/>
      <w:b/>
      <w:bCs/>
      <w:sz w:val="22"/>
      <w:szCs w:val="26"/>
    </w:rPr>
  </w:style>
  <w:style w:type="character" w:customStyle="1" w:styleId="default">
    <w:name w:val="default"/>
    <w:rsid w:val="00F1368B"/>
    <w:rPr>
      <w:rFonts w:ascii="Times New Roman" w:hAnsi="Times New Roman"/>
      <w:sz w:val="26"/>
    </w:rPr>
  </w:style>
  <w:style w:type="character" w:customStyle="1" w:styleId="510">
    <w:name w:val="כותרת 5 תו1"/>
    <w:locked/>
    <w:rsid w:val="00F1368B"/>
    <w:rPr>
      <w:rFonts w:cs="David"/>
      <w:b/>
      <w:bCs/>
      <w:sz w:val="32"/>
      <w:szCs w:val="32"/>
      <w:lang w:eastAsia="he-IL"/>
    </w:rPr>
  </w:style>
  <w:style w:type="character" w:customStyle="1" w:styleId="72">
    <w:name w:val="כותרת 7 תו2"/>
    <w:locked/>
    <w:rsid w:val="00F1368B"/>
    <w:rPr>
      <w:rFonts w:cs="David"/>
      <w:sz w:val="36"/>
      <w:szCs w:val="36"/>
      <w:lang w:eastAsia="he-IL"/>
    </w:rPr>
  </w:style>
  <w:style w:type="paragraph" w:customStyle="1" w:styleId="Arial10">
    <w:name w:val="סגנון (לטיני) Arial (עברית ושפות אחרות) ‏10 נק' שמאל מרווח בין ש..."/>
    <w:basedOn w:val="Normal"/>
    <w:rsid w:val="00F1368B"/>
    <w:pPr>
      <w:widowControl w:val="0"/>
      <w:spacing w:after="0"/>
      <w:jc w:val="right"/>
    </w:pPr>
    <w:rPr>
      <w:rFonts w:ascii="David" w:eastAsia="Times New Roman" w:hAnsi="David" w:cs="David"/>
      <w:sz w:val="20"/>
      <w:szCs w:val="20"/>
      <w:lang w:eastAsia="he-IL"/>
    </w:rPr>
  </w:style>
  <w:style w:type="character" w:customStyle="1" w:styleId="20">
    <w:name w:val="תו תו2"/>
    <w:rsid w:val="00F1368B"/>
    <w:rPr>
      <w:b/>
      <w:spacing w:val="40"/>
      <w:sz w:val="24"/>
      <w:lang w:val="en-US" w:eastAsia="he-IL" w:bidi="he-IL"/>
    </w:rPr>
  </w:style>
  <w:style w:type="paragraph" w:customStyle="1" w:styleId="KOT6">
    <w:name w:val="KOT6"/>
    <w:basedOn w:val="KOT5"/>
    <w:locked/>
    <w:rsid w:val="001B19A1"/>
    <w:pPr>
      <w:outlineLvl w:val="3"/>
    </w:pPr>
    <w:rPr>
      <w:sz w:val="21"/>
      <w:szCs w:val="21"/>
    </w:rPr>
  </w:style>
  <w:style w:type="paragraph" w:customStyle="1" w:styleId="KOT7">
    <w:name w:val="KOT7"/>
    <w:basedOn w:val="KOT6"/>
    <w:locked/>
    <w:rsid w:val="00E7492C"/>
    <w:pPr>
      <w:outlineLvl w:val="4"/>
    </w:pPr>
    <w:rPr>
      <w:sz w:val="20"/>
      <w:szCs w:val="20"/>
    </w:rPr>
  </w:style>
  <w:style w:type="character" w:customStyle="1" w:styleId="610">
    <w:name w:val="כותרת 6 תו1"/>
    <w:rsid w:val="00F1368B"/>
    <w:rPr>
      <w:rFonts w:cs="David"/>
      <w:spacing w:val="40"/>
      <w:szCs w:val="24"/>
      <w:lang w:val="en-US" w:eastAsia="he-IL" w:bidi="he-IL"/>
    </w:rPr>
  </w:style>
  <w:style w:type="paragraph" w:customStyle="1" w:styleId="32">
    <w:name w:val="כותרת 32"/>
    <w:basedOn w:val="Normal"/>
    <w:next w:val="Normal"/>
    <w:rsid w:val="00F1368B"/>
    <w:pPr>
      <w:widowControl w:val="0"/>
      <w:spacing w:before="100" w:beforeAutospacing="1" w:after="0" w:line="288" w:lineRule="auto"/>
      <w:outlineLvl w:val="2"/>
    </w:pPr>
    <w:rPr>
      <w:rFonts w:ascii="Times New Roman" w:eastAsia="Times New Roman" w:hAnsi="Times New Roman" w:cs="David"/>
      <w:b/>
      <w:bCs/>
      <w:sz w:val="24"/>
      <w:szCs w:val="28"/>
      <w:u w:val="single"/>
      <w:lang w:eastAsia="he-IL"/>
    </w:rPr>
  </w:style>
  <w:style w:type="paragraph" w:customStyle="1" w:styleId="42">
    <w:name w:val="כותרת 42"/>
    <w:basedOn w:val="Normal"/>
    <w:next w:val="Normal"/>
    <w:rsid w:val="00F1368B"/>
    <w:pPr>
      <w:widowControl w:val="0"/>
      <w:spacing w:before="100" w:beforeAutospacing="1" w:after="0" w:line="264" w:lineRule="auto"/>
      <w:outlineLvl w:val="3"/>
    </w:pPr>
    <w:rPr>
      <w:rFonts w:ascii="Times New Roman" w:eastAsia="Times New Roman" w:hAnsi="Times New Roman" w:cs="David"/>
      <w:b/>
      <w:bCs/>
      <w:sz w:val="22"/>
      <w:szCs w:val="26"/>
      <w:lang w:eastAsia="he-IL"/>
    </w:rPr>
  </w:style>
  <w:style w:type="character" w:customStyle="1" w:styleId="410">
    <w:name w:val="כותרת 41 תו"/>
    <w:rsid w:val="00F1368B"/>
    <w:rPr>
      <w:rFonts w:cs="David"/>
      <w:b/>
      <w:bCs/>
      <w:sz w:val="22"/>
      <w:szCs w:val="26"/>
    </w:rPr>
  </w:style>
  <w:style w:type="character" w:customStyle="1" w:styleId="DocumentMapChar">
    <w:name w:val="Document Map Char"/>
    <w:basedOn w:val="DefaultParagraphFont"/>
    <w:link w:val="DocumentMap"/>
    <w:semiHidden/>
    <w:rsid w:val="00F1368B"/>
    <w:rPr>
      <w:rFonts w:ascii="Tahoma" w:eastAsia="Times New Roman" w:hAnsi="Tahoma" w:cs="Tahoma"/>
      <w:sz w:val="20"/>
      <w:szCs w:val="20"/>
      <w:shd w:val="clear" w:color="auto" w:fill="000080"/>
      <w:lang w:eastAsia="he-IL"/>
    </w:rPr>
  </w:style>
  <w:style w:type="paragraph" w:styleId="DocumentMap">
    <w:name w:val="Document Map"/>
    <w:basedOn w:val="Normal"/>
    <w:link w:val="DocumentMapChar"/>
    <w:semiHidden/>
    <w:rsid w:val="00F1368B"/>
    <w:pPr>
      <w:widowControl w:val="0"/>
      <w:shd w:val="clear" w:color="auto" w:fill="000080"/>
      <w:spacing w:after="0" w:line="312" w:lineRule="auto"/>
      <w:jc w:val="both"/>
    </w:pPr>
    <w:rPr>
      <w:rFonts w:ascii="Tahoma" w:eastAsia="Times New Roman" w:hAnsi="Tahoma" w:cs="Tahoma"/>
      <w:sz w:val="20"/>
      <w:szCs w:val="20"/>
      <w:lang w:eastAsia="he-IL"/>
    </w:rPr>
  </w:style>
  <w:style w:type="paragraph" w:customStyle="1" w:styleId="a7">
    <w:name w:val="נבנצאל"/>
    <w:basedOn w:val="Normal"/>
    <w:next w:val="Normal"/>
    <w:uiPriority w:val="99"/>
    <w:rsid w:val="00F1368B"/>
    <w:pPr>
      <w:spacing w:after="200" w:line="276" w:lineRule="auto"/>
      <w:ind w:left="-567"/>
    </w:pPr>
    <w:rPr>
      <w:rFonts w:ascii="Rockwell" w:eastAsia="Rockwell" w:hAnsi="Rockwell" w:cs="David"/>
      <w:sz w:val="22"/>
      <w:szCs w:val="20"/>
    </w:rPr>
  </w:style>
  <w:style w:type="character" w:customStyle="1" w:styleId="a8">
    <w:name w:val="נבנצאל תו"/>
    <w:uiPriority w:val="99"/>
    <w:locked/>
    <w:rsid w:val="00F1368B"/>
    <w:rPr>
      <w:rFonts w:ascii="Rockwell" w:eastAsia="Rockwell" w:hAnsi="Rockwell" w:cs="David"/>
      <w:sz w:val="22"/>
    </w:rPr>
  </w:style>
  <w:style w:type="paragraph" w:styleId="Date">
    <w:name w:val="Date"/>
    <w:basedOn w:val="Normal"/>
    <w:next w:val="Normal"/>
    <w:link w:val="DateChar"/>
    <w:uiPriority w:val="99"/>
    <w:rsid w:val="00F1368B"/>
    <w:pPr>
      <w:spacing w:before="120" w:after="200" w:line="240" w:lineRule="auto"/>
    </w:pPr>
    <w:rPr>
      <w:rFonts w:ascii="Rockwell" w:eastAsia="Rockwell" w:hAnsi="Rockwell" w:cs="David"/>
      <w:sz w:val="22"/>
      <w:szCs w:val="22"/>
    </w:rPr>
  </w:style>
  <w:style w:type="character" w:customStyle="1" w:styleId="DateChar">
    <w:name w:val="Date Char"/>
    <w:basedOn w:val="DefaultParagraphFont"/>
    <w:link w:val="Date"/>
    <w:uiPriority w:val="99"/>
    <w:rsid w:val="00F1368B"/>
    <w:rPr>
      <w:rFonts w:ascii="Rockwell" w:eastAsia="Rockwell" w:hAnsi="Rockwell" w:cs="David"/>
      <w:sz w:val="22"/>
      <w:szCs w:val="22"/>
    </w:rPr>
  </w:style>
  <w:style w:type="character" w:customStyle="1" w:styleId="a9">
    <w:name w:val="תאריך תו"/>
    <w:rsid w:val="00F1368B"/>
    <w:rPr>
      <w:rFonts w:ascii="Rockwell" w:eastAsia="Rockwell" w:hAnsi="Rockwell" w:cs="David"/>
      <w:sz w:val="22"/>
      <w:szCs w:val="22"/>
    </w:rPr>
  </w:style>
  <w:style w:type="paragraph" w:customStyle="1" w:styleId="tab-name">
    <w:name w:val="tab-name"/>
    <w:basedOn w:val="KOT5"/>
    <w:qFormat/>
    <w:rsid w:val="00132FFC"/>
    <w:pPr>
      <w:outlineLvl w:val="9"/>
    </w:pPr>
    <w:rPr>
      <w:rFonts w:eastAsiaTheme="minorEastAsia"/>
      <w:color w:val="0B5294" w:themeColor="accent1" w:themeShade="BF"/>
      <w:sz w:val="18"/>
      <w:szCs w:val="18"/>
    </w:rPr>
  </w:style>
  <w:style w:type="paragraph" w:customStyle="1" w:styleId="chap-name">
    <w:name w:val="chap-name"/>
    <w:basedOn w:val="Footer"/>
    <w:qFormat/>
    <w:rsid w:val="00E077B7"/>
    <w:pPr>
      <w:spacing w:before="2000" w:after="240" w:line="800" w:lineRule="atLeast"/>
      <w:jc w:val="center"/>
    </w:pPr>
    <w:rPr>
      <w:rFonts w:ascii="Tahoma" w:hAnsi="Tahoma" w:cs="Tahoma"/>
      <w:color w:val="2A2AA6"/>
      <w:sz w:val="32"/>
      <w:szCs w:val="36"/>
    </w:rPr>
  </w:style>
  <w:style w:type="paragraph" w:customStyle="1" w:styleId="KOT3T">
    <w:name w:val="KOT3T"/>
    <w:basedOn w:val="KOT3"/>
    <w:qFormat/>
    <w:rsid w:val="00D94BA9"/>
    <w:pPr>
      <w:spacing w:after="240" w:line="240" w:lineRule="atLeast"/>
      <w:outlineLvl w:val="0"/>
    </w:pPr>
    <w:rPr>
      <w:rFonts w:ascii="Tahoma" w:hAnsi="Tahoma" w:cs="Tahoma"/>
      <w:b w:val="0"/>
      <w:bCs w:val="0"/>
      <w:color w:val="2A2AA6"/>
      <w:sz w:val="48"/>
      <w:szCs w:val="52"/>
    </w:rPr>
  </w:style>
  <w:style w:type="paragraph" w:customStyle="1" w:styleId="KOT4T">
    <w:name w:val="KOT4T"/>
    <w:basedOn w:val="KOT4"/>
    <w:qFormat/>
    <w:rsid w:val="00D94BA9"/>
    <w:pPr>
      <w:spacing w:line="240" w:lineRule="atLeast"/>
    </w:pPr>
    <w:rPr>
      <w:color w:val="2A2AA6"/>
      <w:sz w:val="36"/>
      <w:szCs w:val="36"/>
    </w:rPr>
  </w:style>
  <w:style w:type="paragraph" w:customStyle="1" w:styleId="KOT4S">
    <w:name w:val="KOT4S"/>
    <w:basedOn w:val="KOT4"/>
    <w:qFormat/>
    <w:rsid w:val="00D94BA9"/>
    <w:pPr>
      <w:spacing w:line="240" w:lineRule="atLeast"/>
    </w:pPr>
    <w:rPr>
      <w:color w:val="6B2757"/>
      <w:sz w:val="36"/>
      <w:szCs w:val="36"/>
    </w:rPr>
  </w:style>
  <w:style w:type="paragraph" w:customStyle="1" w:styleId="KOT5T">
    <w:name w:val="KOT5T"/>
    <w:basedOn w:val="KOT5"/>
    <w:qFormat/>
    <w:rsid w:val="00D36781"/>
    <w:pPr>
      <w:jc w:val="center"/>
    </w:pPr>
    <w:rPr>
      <w:b/>
      <w:bCs/>
      <w:sz w:val="24"/>
      <w:szCs w:val="24"/>
      <w:u w:color="FF0000"/>
    </w:rPr>
  </w:style>
  <w:style w:type="paragraph" w:customStyle="1" w:styleId="KOT6T">
    <w:name w:val="KOT6T"/>
    <w:basedOn w:val="KOT6"/>
    <w:qFormat/>
    <w:rsid w:val="00D94BA9"/>
    <w:pPr>
      <w:spacing w:after="60"/>
    </w:pPr>
    <w:rPr>
      <w:sz w:val="20"/>
      <w:szCs w:val="20"/>
    </w:rPr>
  </w:style>
  <w:style w:type="paragraph" w:styleId="BlockText">
    <w:name w:val="Block Text"/>
    <w:basedOn w:val="Normal"/>
    <w:unhideWhenUsed/>
    <w:rsid w:val="00E67E7C"/>
    <w:pPr>
      <w:pBdr>
        <w:top w:val="single" w:sz="12" w:space="1" w:color="2A2AA6"/>
        <w:left w:val="single" w:sz="12" w:space="4" w:color="2A2AA6"/>
        <w:bottom w:val="single" w:sz="12" w:space="1" w:color="2A2AA6"/>
        <w:right w:val="single" w:sz="12" w:space="4" w:color="2A2AA6"/>
      </w:pBdr>
      <w:spacing w:line="240" w:lineRule="exact"/>
      <w:ind w:left="170" w:right="2268"/>
      <w:jc w:val="both"/>
    </w:pPr>
    <w:rPr>
      <w:rFonts w:ascii="Tahoma" w:hAnsi="Tahoma" w:cs="Tahoma"/>
      <w:sz w:val="17"/>
      <w:szCs w:val="17"/>
    </w:rPr>
  </w:style>
  <w:style w:type="paragraph" w:customStyle="1" w:styleId="name-sub">
    <w:name w:val="name-sub"/>
    <w:basedOn w:val="NAME"/>
    <w:qFormat/>
    <w:rsid w:val="00C20745"/>
    <w:pPr>
      <w:spacing w:before="0" w:after="240"/>
    </w:pPr>
    <w:rPr>
      <w:sz w:val="32"/>
      <w:szCs w:val="32"/>
    </w:rPr>
  </w:style>
  <w:style w:type="character" w:customStyle="1" w:styleId="Heading5Char1">
    <w:name w:val="Heading 5 Char1"/>
    <w:basedOn w:val="DefaultParagraphFont"/>
    <w:uiPriority w:val="1"/>
    <w:rsid w:val="000F41D0"/>
    <w:rPr>
      <w:rFonts w:eastAsiaTheme="majorEastAsia"/>
      <w:bCs/>
      <w:spacing w:val="40"/>
    </w:rPr>
  </w:style>
  <w:style w:type="character" w:customStyle="1" w:styleId="FootnoteTextChar1">
    <w:name w:val="Footnote Text Char1"/>
    <w:aliases w:val=" Char Char,FOOTNOTES Char,Footnote Text - Sharp Char Char Char,Footnote Text - Sharp Char Char1,Footnote Text - Sharp Char1,Footnote Text Char Char Char Char Char Char,Footnote reference Char,Sharp - Footnote Text Char,fn Char"/>
    <w:basedOn w:val="DefaultParagraphFont"/>
    <w:rsid w:val="000F41D0"/>
    <w:rPr>
      <w:szCs w:val="20"/>
    </w:rPr>
  </w:style>
  <w:style w:type="paragraph" w:customStyle="1" w:styleId="P00">
    <w:name w:val="P00"/>
    <w:rsid w:val="000F41D0"/>
    <w:pPr>
      <w:widowControl w:val="0"/>
      <w:tabs>
        <w:tab w:val="left" w:pos="624"/>
        <w:tab w:val="left" w:pos="1021"/>
        <w:tab w:val="left" w:pos="1474"/>
        <w:tab w:val="left" w:pos="1928"/>
        <w:tab w:val="left" w:pos="2381"/>
        <w:tab w:val="left" w:pos="2835"/>
        <w:tab w:val="right" w:leader="dot" w:pos="6259"/>
      </w:tabs>
      <w:suppressAutoHyphens/>
      <w:autoSpaceDE w:val="0"/>
      <w:autoSpaceDN w:val="0"/>
      <w:bidi/>
      <w:spacing w:before="60" w:after="0" w:line="240" w:lineRule="auto"/>
      <w:ind w:left="2835"/>
      <w:jc w:val="both"/>
    </w:pPr>
    <w:rPr>
      <w:rFonts w:ascii="Times New Roman" w:eastAsia="Times New Roman" w:hAnsi="Times New Roman" w:cs="Times New Roman"/>
      <w:noProof/>
      <w:sz w:val="20"/>
      <w:szCs w:val="26"/>
      <w:lang w:eastAsia="he-IL"/>
    </w:rPr>
  </w:style>
  <w:style w:type="character" w:customStyle="1" w:styleId="st1">
    <w:name w:val="st1"/>
    <w:basedOn w:val="DefaultParagraphFont"/>
    <w:rsid w:val="000F41D0"/>
  </w:style>
  <w:style w:type="paragraph" w:customStyle="1" w:styleId="sub-name-2">
    <w:name w:val="sub-name-2"/>
    <w:basedOn w:val="name-sub"/>
    <w:qFormat/>
    <w:rsid w:val="00C20745"/>
    <w:pPr>
      <w:outlineLvl w:val="9"/>
    </w:pPr>
    <w:rPr>
      <w:sz w:val="24"/>
      <w:szCs w:val="24"/>
    </w:rPr>
  </w:style>
  <w:style w:type="paragraph" w:customStyle="1" w:styleId="name-sub-2">
    <w:name w:val="name-sub-2"/>
    <w:basedOn w:val="sub-name-2"/>
    <w:qFormat/>
    <w:rsid w:val="00C20745"/>
    <w:pPr>
      <w:spacing w:after="120"/>
    </w:pPr>
  </w:style>
  <w:style w:type="paragraph" w:customStyle="1" w:styleId="takzir-text">
    <w:name w:val="takzir-text"/>
    <w:qFormat/>
    <w:rsid w:val="00D36781"/>
    <w:pPr>
      <w:pBdr>
        <w:top w:val="single" w:sz="8" w:space="4" w:color="2A2AA6"/>
        <w:left w:val="single" w:sz="8" w:space="4" w:color="2A2AA6"/>
        <w:bottom w:val="single" w:sz="8" w:space="6" w:color="2A2AA6"/>
        <w:right w:val="single" w:sz="8" w:space="4" w:color="2A2AA6"/>
      </w:pBdr>
      <w:spacing w:line="240" w:lineRule="exact"/>
      <w:ind w:left="170" w:right="2268"/>
      <w:jc w:val="both"/>
    </w:pPr>
    <w:rPr>
      <w:rFonts w:ascii="Tahoma" w:hAnsi="Tahoma" w:cs="Tahoma"/>
      <w:sz w:val="17"/>
      <w:szCs w:val="17"/>
    </w:rPr>
  </w:style>
  <w:style w:type="paragraph" w:customStyle="1" w:styleId="takzir-list-paragraph">
    <w:name w:val="takzir-list-paragraph"/>
    <w:basedOn w:val="ListParagraph"/>
    <w:next w:val="takzir-text"/>
    <w:qFormat/>
    <w:rsid w:val="00E40ADE"/>
    <w:pPr>
      <w:numPr>
        <w:numId w:val="14"/>
      </w:numPr>
      <w:pBdr>
        <w:top w:val="single" w:sz="8" w:space="4" w:color="2A2AA6"/>
        <w:left w:val="single" w:sz="8" w:space="4" w:color="2A2AA6"/>
        <w:bottom w:val="single" w:sz="8" w:space="6" w:color="2A2AA6"/>
        <w:right w:val="single" w:sz="8" w:space="4" w:color="2A2AA6"/>
      </w:pBdr>
      <w:spacing w:line="240" w:lineRule="exact"/>
      <w:ind w:right="2268"/>
    </w:pPr>
    <w:rPr>
      <w:sz w:val="17"/>
      <w:szCs w:val="17"/>
    </w:rPr>
  </w:style>
  <w:style w:type="paragraph" w:customStyle="1" w:styleId="running-text">
    <w:name w:val="running-text"/>
    <w:qFormat/>
    <w:rsid w:val="00E40ADE"/>
    <w:pPr>
      <w:spacing w:line="240" w:lineRule="exact"/>
      <w:ind w:right="2268"/>
      <w:jc w:val="both"/>
    </w:pPr>
    <w:rPr>
      <w:rFonts w:ascii="Tahoma" w:hAnsi="Tahoma" w:cs="Tahoma"/>
      <w:sz w:val="17"/>
      <w:szCs w:val="17"/>
    </w:rPr>
  </w:style>
  <w:style w:type="paragraph" w:customStyle="1" w:styleId="text-source">
    <w:name w:val="text-source"/>
    <w:basedOn w:val="Normal"/>
    <w:next w:val="takzir-text"/>
    <w:qFormat/>
    <w:rsid w:val="00E7492C"/>
    <w:pPr>
      <w:shd w:val="clear" w:color="auto" w:fill="FFFFFF"/>
      <w:spacing w:before="120" w:after="240" w:line="200" w:lineRule="exact"/>
      <w:ind w:right="2268"/>
    </w:pPr>
    <w:rPr>
      <w:rFonts w:ascii="Tahoma" w:eastAsia="Times New Roman" w:hAnsi="Tahoma" w:cs="Tahoma"/>
      <w:color w:val="222222"/>
      <w:sz w:val="14"/>
      <w:szCs w:val="1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4.xml"/><Relationship Id="rId18" Type="http://schemas.openxmlformats.org/officeDocument/2006/relationships/header" Target="header7.xml"/><Relationship Id="rId8" Type="http://schemas.openxmlformats.org/officeDocument/2006/relationships/image" Target="media/image1.jpeg"/><Relationship Id="rId21" Type="http://schemas.openxmlformats.org/officeDocument/2006/relationships/styles" Target="styles.xml"/><Relationship Id="rId3" Type="http://schemas.openxmlformats.org/officeDocument/2006/relationships/webSettings" Target="webSettings.xml"/><Relationship Id="rId12" Type="http://schemas.openxmlformats.org/officeDocument/2006/relationships/header" Target="header3.xml"/><Relationship Id="rId17" Type="http://schemas.openxmlformats.org/officeDocument/2006/relationships/header" Target="header6.xml"/><Relationship Id="rId7" Type="http://schemas.openxmlformats.org/officeDocument/2006/relationships/header" Target="header2.xml"/><Relationship Id="rId16" Type="http://schemas.openxmlformats.org/officeDocument/2006/relationships/image" Target="media/image6.jpeg"/><Relationship Id="rId2" Type="http://schemas.openxmlformats.org/officeDocument/2006/relationships/settings" Target="settings.xml"/><Relationship Id="rId20" Type="http://schemas.openxmlformats.org/officeDocument/2006/relationships/numbering" Target="numbering.xml"/><Relationship Id="rId1" Type="http://schemas.openxmlformats.org/officeDocument/2006/relationships/footnotes" Target="footnotes.xml"/><Relationship Id="rId11" Type="http://schemas.openxmlformats.org/officeDocument/2006/relationships/image" Target="media/image4.png"/><Relationship Id="rId6" Type="http://schemas.openxmlformats.org/officeDocument/2006/relationships/header" Target="header1.xml"/><Relationship Id="rId24" Type="http://schemas.openxmlformats.org/officeDocument/2006/relationships/customXml" Target="../customXml/item4.xml"/><Relationship Id="rId15" Type="http://schemas.openxmlformats.org/officeDocument/2006/relationships/image" Target="media/image5.jpeg"/><Relationship Id="rId5" Type="http://schemas.openxmlformats.org/officeDocument/2006/relationships/customXml" Target="../customXml/item1.xml"/><Relationship Id="rId23" Type="http://schemas.openxmlformats.org/officeDocument/2006/relationships/customXml" Target="../customXml/item3.xml"/><Relationship Id="rId10" Type="http://schemas.openxmlformats.org/officeDocument/2006/relationships/image" Target="media/image3.png"/><Relationship Id="rId19" Type="http://schemas.openxmlformats.org/officeDocument/2006/relationships/theme" Target="theme/theme1.xml"/><Relationship Id="rId14" Type="http://schemas.openxmlformats.org/officeDocument/2006/relationships/header" Target="header5.xml"/><Relationship Id="rId4" Type="http://schemas.openxmlformats.org/officeDocument/2006/relationships/fontTable" Target="fontTable.xml"/><Relationship Id="rId9" Type="http://schemas.openxmlformats.org/officeDocument/2006/relationships/image" Target="media/image2.jpeg"/><Relationship Id="rId22" Type="http://schemas.openxmlformats.org/officeDocument/2006/relationships/customXml" Target="../customXml/item2.xml"/></Relationships>
</file>

<file path=word/theme/_rels/theme1.xml.rels>&#65279;<?xml version="1.0" encoding="utf-8" standalone="yes"?><Relationships xmlns="http://schemas.openxmlformats.org/package/2006/relationships"><Relationship Id="rId1" Type="http://schemas.openxmlformats.org/officeDocument/2006/relationships/image" Target="../media/image5.22b3847d-6dfe-4ed0-a06c-1ef031954a72.jpeg" /></Relationships>
</file>

<file path=word/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customXml/_rels/item1.xml.rels>&#65279;<?xml version="1.0" encoding="utf-8" standalone="yes"?><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מסמך" ma:contentTypeID="0x01010064D459DCDBE1C04FBE70D8D923394CD3" ma:contentTypeVersion="2" ma:contentTypeDescription="צור מסמך חדש." ma:contentTypeScope="" ma:versionID="3b3d791f89300efca45be244c8ab8eee">
  <xsd:schema xmlns:xsd="http://www.w3.org/2001/XMLSchema" xmlns:xs="http://www.w3.org/2001/XMLSchema" xmlns:p="http://schemas.microsoft.com/office/2006/metadata/properties" xmlns:ns1="http://schemas.microsoft.com/sharepoint/v3" xmlns:ns2="2427becb-8270-4354-8f06-4353a268df37" targetNamespace="http://schemas.microsoft.com/office/2006/metadata/properties" ma:root="true" ma:fieldsID="3f32651d6f91e9dea68c269a9733e2c2" ns1:_="" ns2:_="">
    <xsd:import namespace="http://schemas.microsoft.com/sharepoint/v3"/>
    <xsd:import namespace="2427becb-8270-4354-8f06-4353a268df37"/>
    <xsd:element name="properties">
      <xsd:complexType>
        <xsd:sequence>
          <xsd:element name="documentManagement">
            <xsd:complexType>
              <xsd:all>
                <xsd:element ref="ns1:PublishingStartDate" minOccurs="0"/>
                <xsd:element ref="ns1:PublishingExpiration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מתזמן תאריך התחלה" ma:description="'מתזמן תאריך התחלה' הוא עמודת אתר שיוצרת תכונת הפרסום. היא משמשת לציון התאריך והשעה שבהם יופיע הדף לראשונה בפני מבקרי האתר." ma:hidden="true" ma:internalName="PublishingStartDate">
      <xsd:simpleType>
        <xsd:restriction base="dms:Unknown"/>
      </xsd:simpleType>
    </xsd:element>
    <xsd:element name="PublishingExpirationDate" ma:index="9" nillable="true" ma:displayName="מתזמן תאריך סיום" ma:description="'תזמון תאריך הסיום' הוא עמודת אתר שיוצרת תכונת הפרסום. היא משמשת לציון התאריך והשעה שבהם הדף לא יופיע עוד בפני מבקרי האתר."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427becb-8270-4354-8f06-4353a268df37" elementFormDefault="qualified">
    <xsd:import namespace="http://schemas.microsoft.com/office/2006/documentManagement/types"/>
    <xsd:import namespace="http://schemas.microsoft.com/office/infopath/2007/PartnerControls"/>
    <xsd:element name="SharedWithUsers" ma:index="10" nillable="true" ma:displayName="משותף עם"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StartDate xmlns="http://schemas.microsoft.com/sharepoint/v3" xsi:nil="true"/>
    <PublishingExpirationDate xmlns="http://schemas.microsoft.com/sharepoint/v3" xsi:nil="true"/>
  </documentManagement>
</p:properties>
</file>

<file path=customXml/itemProps1.xml><?xml version="1.0" encoding="utf-8"?>
<ds:datastoreItem xmlns:ds="http://schemas.openxmlformats.org/officeDocument/2006/customXml" ds:itemID="{78F92AD9-21A2-46B4-AD0E-F5DDC910E2A7}">
  <ds:schemaRefs>
    <ds:schemaRef ds:uri="http://schemas.openxmlformats.org/officeDocument/2006/bibliography"/>
  </ds:schemaRefs>
</ds:datastoreItem>
</file>

<file path=customXml/itemProps2.xml><?xml version="1.0" encoding="utf-8"?>
<ds:datastoreItem xmlns:ds="http://schemas.openxmlformats.org/officeDocument/2006/customXml" ds:itemID="{A6780C71-C2C1-493B-A59E-3157F5F8D7B0}"/>
</file>

<file path=customXml/itemProps3.xml><?xml version="1.0" encoding="utf-8"?>
<ds:datastoreItem xmlns:ds="http://schemas.openxmlformats.org/officeDocument/2006/customXml" ds:itemID="{464DD27D-34D0-44E2-8234-32CF07F3F4E8}"/>
</file>

<file path=customXml/itemProps4.xml><?xml version="1.0" encoding="utf-8"?>
<ds:datastoreItem xmlns:ds="http://schemas.openxmlformats.org/officeDocument/2006/customXml" ds:itemID="{FB23E076-20F4-4511-A5EC-A09508E5F21E}"/>
</file>

<file path=docProps/app.xml><?xml version="1.0" encoding="utf-8"?>
<Properties xmlns="http://schemas.openxmlformats.org/officeDocument/2006/extended-properties" xmlns:vt="http://schemas.openxmlformats.org/officeDocument/2006/docPropsVTypes">
  <TotalTime>0</TotalTime>
  <Pages>0</Pages>
  <Words>0</Words>
  <Characters>0</Characters>
  <Application>Microsoft Office Word</Application>
  <DocSecurity>0</DocSecurity>
  <Lines>0</Lines>
  <Paragraphs>0</Paragraphs>
  <ScaleCrop>false</ScaleCrop>
  <Company/>
  <LinksUpToDate>false</LinksUpToDate>
  <CharactersWithSpaces>0</CharactersWithSpaces>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0</cp:revi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0x01010064D459DCDBE1C04FBE70D8D923394CD3</vt:lpwstr>
  </property>
</Properties>
</file>